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N+h1Uc18Nq0D3PRUv8bBDFQLD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249996-8EB1-4286-A192-6A6AC5CDB0B5}">
  <a:tblStyle styleId="{92249996-8EB1-4286-A192-6A6AC5CDB0B5}"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275 girildiğinde çıktı ne olurdu? Chat kısmına yazalım.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Kırmızı noktalar eksik kodları göstermektedir.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tr-TR" sz="1100" u="none" cap="none" strike="noStrike">
                <a:solidFill>
                  <a:srgbClr val="000000"/>
                </a:solidFill>
                <a:latin typeface="Arial"/>
                <a:ea typeface="Arial"/>
                <a:cs typeface="Arial"/>
                <a:sym typeface="Arial"/>
              </a:rPr>
              <a:t>Switch kullanımı yukarıdaki gibi özetlendikten sonra eğitmen eşliğinde öğrencilerin, basit hesap makinesine yapımını switch bloğunu kullanarak kendi bilgisayarlarında kodlaması istenir.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tr-TR" sz="1100" u="none" cap="none" strike="noStrike">
                <a:solidFill>
                  <a:srgbClr val="000000"/>
                </a:solidFill>
                <a:latin typeface="Arial"/>
                <a:ea typeface="Arial"/>
                <a:cs typeface="Arial"/>
                <a:sym typeface="Arial"/>
              </a:rPr>
              <a:t>Bu etkinlikteki amaç öğrencilere günümüzde kurulan yazılım şirketlerinin kurucularının yaşının öğrencilere gösterilerek, onlarında gerekli algoritmik düşünme ve yazılım bilgilerini kullanarak günümüz dünyasını değiştirebilecek bir girişim yapabileceklerini hissettirmektir.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70 girildiğinde çıktı ne olurdu? Chat kısmına yazalım.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150 girildiğinde çıktı ne olurdu? Chat kısmına yazalım.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50 girildiğinde çıktı ne olurdu? Chat kısmına yazalım.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tr-TR"/>
              <a:t>Örneğin; sizce bu algoritma hangi amacı gerçekleştirmek için yazıldı? Peki klavyeden 75 girildiğinde çıktı ne olurdu? Chat kısmına yazalım.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4"/>
          <p:cNvGrpSpPr/>
          <p:nvPr/>
        </p:nvGrpSpPr>
        <p:grpSpPr>
          <a:xfrm>
            <a:off x="1004144" y="1022025"/>
            <a:ext cx="7136669"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4"/>
          <p:cNvGrpSpPr/>
          <p:nvPr/>
        </p:nvGrpSpPr>
        <p:grpSpPr>
          <a:xfrm>
            <a:off x="1004151" y="3969100"/>
            <a:ext cx="7136669" cy="152400"/>
            <a:chOff x="1346435" y="3969088"/>
            <a:chExt cx="6452100" cy="152400"/>
          </a:xfrm>
        </p:grpSpPr>
        <p:cxnSp>
          <p:nvCxnSpPr>
            <p:cNvPr id="16" name="Google Shape;16;p2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pp.diagrams.net/?page-id=TtbGtg87l-GiufRsD3Ci&amp;scale=auto#G1llOV9DKisXi_kDGoCY_buuIN9_bvb26f"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pp.diagrams.net/?page-id=zYeGgrFe7I6fHRLsdjdD&amp;scale=auto#G1llOV9DKisXi_kDGoCY_buuIN9_bvb26f"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ctr">
              <a:lnSpc>
                <a:spcPct val="100000"/>
              </a:lnSpc>
              <a:spcBef>
                <a:spcPts val="0"/>
              </a:spcBef>
              <a:spcAft>
                <a:spcPts val="0"/>
              </a:spcAft>
              <a:buSzPts val="990"/>
              <a:buNone/>
            </a:pPr>
            <a:r>
              <a:rPr lang="tr-TR" sz="3559"/>
              <a:t>Hafta 5: </a:t>
            </a:r>
            <a:r>
              <a:rPr lang="tr-TR" sz="3600"/>
              <a:t>Karar Mantık Yapıları</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29" name="Google Shape;129;p10"/>
          <p:cNvSpPr txBox="1"/>
          <p:nvPr>
            <p:ph type="title"/>
          </p:nvPr>
        </p:nvSpPr>
        <p:spPr>
          <a:xfrm>
            <a:off x="461925" y="224618"/>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5. ALGORİTMANIN ÇIKTISI NE OLUR?</a:t>
            </a:r>
            <a:endParaRPr sz="2400"/>
          </a:p>
        </p:txBody>
      </p:sp>
      <p:pic>
        <p:nvPicPr>
          <p:cNvPr id="130" name="Google Shape;130;p10"/>
          <p:cNvPicPr preferRelativeResize="0"/>
          <p:nvPr/>
        </p:nvPicPr>
        <p:blipFill rotWithShape="1">
          <a:blip r:embed="rId3">
            <a:alphaModFix/>
          </a:blip>
          <a:srcRect b="0" l="0" r="0" t="0"/>
          <a:stretch/>
        </p:blipFill>
        <p:spPr>
          <a:xfrm>
            <a:off x="1932708" y="774698"/>
            <a:ext cx="4488873" cy="4285675"/>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36" name="Google Shape;136;p11"/>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37" name="Google Shape;137;p11"/>
          <p:cNvSpPr/>
          <p:nvPr/>
        </p:nvSpPr>
        <p:spPr>
          <a:xfrm>
            <a:off x="4891425" y="1034473"/>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i="0" lang="tr-TR" sz="1400" u="none" cap="none" strike="noStrike">
                <a:solidFill>
                  <a:srgbClr val="FF0000"/>
                </a:solidFill>
                <a:latin typeface="PT Sans Narrow"/>
                <a:ea typeface="PT Sans Narrow"/>
                <a:cs typeface="PT Sans Narrow"/>
                <a:sym typeface="PT Sans Narrow"/>
              </a:rPr>
              <a:t>Koşul Yapıları: </a:t>
            </a:r>
            <a:r>
              <a:rPr b="0" i="0" lang="tr-TR" sz="1400" u="none" cap="none" strike="noStrike">
                <a:solidFill>
                  <a:schemeClr val="lt1"/>
                </a:solidFill>
                <a:latin typeface="PT Sans Narrow"/>
                <a:ea typeface="PT Sans Narrow"/>
                <a:cs typeface="PT Sans Narrow"/>
                <a:sym typeface="PT Sans Narrow"/>
              </a:rPr>
              <a:t>Programlama dillerinin olmazsa olmazı karar ifadeleridir. Karar ifadeleri program akışına yön  için kullanılır.  Belirli bir şartlara (</a:t>
            </a:r>
            <a:r>
              <a:rPr b="1" i="0" lang="tr-TR" sz="1400" u="none" cap="none" strike="noStrike">
                <a:solidFill>
                  <a:schemeClr val="lt1"/>
                </a:solidFill>
                <a:latin typeface="PT Sans Narrow"/>
                <a:ea typeface="PT Sans Narrow"/>
                <a:cs typeface="PT Sans Narrow"/>
                <a:sym typeface="PT Sans Narrow"/>
              </a:rPr>
              <a:t>sıcaklık değeri</a:t>
            </a:r>
            <a:r>
              <a:rPr b="0" i="0" lang="tr-TR" sz="1400" u="none" cap="none" strike="noStrike">
                <a:solidFill>
                  <a:schemeClr val="lt1"/>
                </a:solidFill>
                <a:latin typeface="PT Sans Narrow"/>
                <a:ea typeface="PT Sans Narrow"/>
                <a:cs typeface="PT Sans Narrow"/>
                <a:sym typeface="PT Sans Narrow"/>
              </a:rPr>
              <a:t>, </a:t>
            </a:r>
            <a:r>
              <a:rPr b="1" i="0" lang="tr-TR" sz="1400" u="none" cap="none" strike="noStrike">
                <a:solidFill>
                  <a:schemeClr val="lt1"/>
                </a:solidFill>
                <a:latin typeface="PT Sans Narrow"/>
                <a:ea typeface="PT Sans Narrow"/>
                <a:cs typeface="PT Sans Narrow"/>
                <a:sym typeface="PT Sans Narrow"/>
              </a:rPr>
              <a:t>klavyede bir tuşa basılıp basılmadığı</a:t>
            </a:r>
            <a:r>
              <a:rPr b="0" i="0" lang="tr-TR" sz="1400" u="none" cap="none" strike="noStrike">
                <a:solidFill>
                  <a:schemeClr val="lt1"/>
                </a:solidFill>
                <a:latin typeface="PT Sans Narrow"/>
                <a:ea typeface="PT Sans Narrow"/>
                <a:cs typeface="PT Sans Narrow"/>
                <a:sym typeface="PT Sans Narrow"/>
              </a:rPr>
              <a:t>, bir değer girilip </a:t>
            </a:r>
            <a:r>
              <a:rPr b="1" i="0" lang="tr-TR" sz="1400" u="none" cap="none" strike="noStrike">
                <a:solidFill>
                  <a:schemeClr val="lt1"/>
                </a:solidFill>
                <a:latin typeface="PT Sans Narrow"/>
                <a:ea typeface="PT Sans Narrow"/>
                <a:cs typeface="PT Sans Narrow"/>
                <a:sym typeface="PT Sans Narrow"/>
              </a:rPr>
              <a:t>girilmediği</a:t>
            </a:r>
            <a:r>
              <a:rPr b="0" i="0" lang="tr-TR" sz="1400" u="none" cap="none" strike="noStrike">
                <a:solidFill>
                  <a:schemeClr val="lt1"/>
                </a:solidFill>
                <a:latin typeface="PT Sans Narrow"/>
                <a:ea typeface="PT Sans Narrow"/>
                <a:cs typeface="PT Sans Narrow"/>
                <a:sym typeface="PT Sans Narrow"/>
              </a:rPr>
              <a:t> ) göre yapılması gereken işlemleri karar ifadeleri ile gerçekleştiririz. </a:t>
            </a:r>
            <a:endParaRPr b="0" i="0" sz="1400" u="none" cap="none" strike="noStrike">
              <a:solidFill>
                <a:schemeClr val="lt1"/>
              </a:solidFill>
              <a:latin typeface="PT Sans Narrow"/>
              <a:ea typeface="PT Sans Narrow"/>
              <a:cs typeface="PT Sans Narrow"/>
              <a:sym typeface="PT Sans Narrow"/>
            </a:endParaRPr>
          </a:p>
        </p:txBody>
      </p:sp>
      <p:sp>
        <p:nvSpPr>
          <p:cNvPr id="138" name="Google Shape;138;p11"/>
          <p:cNvSpPr/>
          <p:nvPr/>
        </p:nvSpPr>
        <p:spPr>
          <a:xfrm>
            <a:off x="368432" y="1034473"/>
            <a:ext cx="5201093"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 (koşul)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Veya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a:t>
            </a:r>
            <a:endParaRPr b="0" i="0" sz="1600" u="none" cap="none" strike="noStrike">
              <a:solidFill>
                <a:srgbClr val="000000"/>
              </a:solidFill>
              <a:latin typeface="Arial"/>
              <a:ea typeface="Arial"/>
              <a:cs typeface="Arial"/>
              <a:sym typeface="Arial"/>
            </a:endParaRPr>
          </a:p>
        </p:txBody>
      </p:sp>
      <p:sp>
        <p:nvSpPr>
          <p:cNvPr id="139" name="Google Shape;139;p11"/>
          <p:cNvSpPr/>
          <p:nvPr/>
        </p:nvSpPr>
        <p:spPr>
          <a:xfrm>
            <a:off x="456550" y="4166299"/>
            <a:ext cx="82425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600" u="none" cap="none" strike="noStrike">
                <a:solidFill>
                  <a:srgbClr val="FF0000"/>
                </a:solidFill>
                <a:latin typeface="Arial"/>
                <a:ea typeface="Arial"/>
                <a:cs typeface="Arial"/>
                <a:sym typeface="Arial"/>
              </a:rPr>
              <a:t>Not: </a:t>
            </a:r>
            <a:r>
              <a:rPr b="0" i="0" lang="tr-TR" sz="1600" u="none" cap="none" strike="noStrike">
                <a:solidFill>
                  <a:srgbClr val="000000"/>
                </a:solidFill>
                <a:latin typeface="Arial"/>
                <a:ea typeface="Arial"/>
                <a:cs typeface="Arial"/>
                <a:sym typeface="Arial"/>
              </a:rPr>
              <a:t>Yukarda da gösterildiği üzere, Eğer koşula göre yapılacak bir veya daha çok işlem varsa ilgili blok  “{“ “}” arasına yazılır.  Tek satırlık işlemler için   “{“ “}”  karakterlerine gerek yoktur.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45" name="Google Shape;145;p12"/>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46" name="Google Shape;146;p12"/>
          <p:cNvSpPr/>
          <p:nvPr/>
        </p:nvSpPr>
        <p:spPr>
          <a:xfrm>
            <a:off x="457780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i="0" lang="tr-TR" sz="1400" u="none" cap="none" strike="noStrike">
                <a:solidFill>
                  <a:srgbClr val="FF0000"/>
                </a:solidFill>
                <a:latin typeface="PT Sans Narrow"/>
                <a:ea typeface="PT Sans Narrow"/>
                <a:cs typeface="PT Sans Narrow"/>
                <a:sym typeface="PT Sans Narrow"/>
              </a:rPr>
              <a:t>Koşul Yapıları: </a:t>
            </a:r>
            <a:r>
              <a:rPr b="0" i="0" lang="tr-TR" sz="1400" u="none" cap="none" strike="noStrike">
                <a:solidFill>
                  <a:schemeClr val="lt1"/>
                </a:solidFill>
                <a:latin typeface="PT Sans Narrow"/>
                <a:ea typeface="PT Sans Narrow"/>
                <a:cs typeface="PT Sans Narrow"/>
                <a:sym typeface="PT Sans Narrow"/>
              </a:rPr>
              <a:t>Bazı durumlarda koşul gerçekleşmediğinde de işlem yapmak isteriz. Koşulun gerçekleşmemesi durumunu işleme almak için “</a:t>
            </a:r>
            <a:r>
              <a:rPr b="1" i="0" lang="tr-TR" sz="1400" u="none" cap="none" strike="noStrike">
                <a:solidFill>
                  <a:schemeClr val="lt1"/>
                </a:solidFill>
                <a:latin typeface="PT Sans Narrow"/>
                <a:ea typeface="PT Sans Narrow"/>
                <a:cs typeface="PT Sans Narrow"/>
                <a:sym typeface="PT Sans Narrow"/>
              </a:rPr>
              <a:t>aksi takdirde</a:t>
            </a:r>
            <a:r>
              <a:rPr b="0" i="0" lang="tr-TR" sz="1400" u="none" cap="none" strike="noStrike">
                <a:solidFill>
                  <a:schemeClr val="lt1"/>
                </a:solidFill>
                <a:latin typeface="PT Sans Narrow"/>
                <a:ea typeface="PT Sans Narrow"/>
                <a:cs typeface="PT Sans Narrow"/>
                <a:sym typeface="PT Sans Narrow"/>
              </a:rPr>
              <a:t>” anlamına gelen “</a:t>
            </a:r>
            <a:r>
              <a:rPr b="1" i="0" lang="tr-TR" sz="1400" u="none" cap="none" strike="noStrike">
                <a:solidFill>
                  <a:schemeClr val="lt1"/>
                </a:solidFill>
                <a:latin typeface="PT Sans Narrow"/>
                <a:ea typeface="PT Sans Narrow"/>
                <a:cs typeface="PT Sans Narrow"/>
                <a:sym typeface="PT Sans Narrow"/>
              </a:rPr>
              <a:t>else</a:t>
            </a:r>
            <a:r>
              <a:rPr b="0" i="0" lang="tr-TR" sz="1400" u="none" cap="none" strike="noStrike">
                <a:solidFill>
                  <a:schemeClr val="lt1"/>
                </a:solidFill>
                <a:latin typeface="PT Sans Narrow"/>
                <a:ea typeface="PT Sans Narrow"/>
                <a:cs typeface="PT Sans Narrow"/>
                <a:sym typeface="PT Sans Narrow"/>
              </a:rPr>
              <a:t>” komutu yazılır.</a:t>
            </a:r>
            <a:endParaRPr b="0" i="0" sz="1400" u="none" cap="none" strike="noStrike">
              <a:solidFill>
                <a:schemeClr val="lt1"/>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PT Sans Narrow"/>
              <a:ea typeface="PT Sans Narrow"/>
              <a:cs typeface="PT Sans Narrow"/>
              <a:sym typeface="PT Sans Narrow"/>
            </a:endParaRPr>
          </a:p>
        </p:txBody>
      </p:sp>
      <p:sp>
        <p:nvSpPr>
          <p:cNvPr id="147" name="Google Shape;147;p12"/>
          <p:cNvSpPr/>
          <p:nvPr/>
        </p:nvSpPr>
        <p:spPr>
          <a:xfrm>
            <a:off x="368433" y="1257734"/>
            <a:ext cx="52010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148" name="Google Shape;148;p12"/>
          <p:cNvSpPr/>
          <p:nvPr/>
        </p:nvSpPr>
        <p:spPr>
          <a:xfrm>
            <a:off x="368433" y="1427011"/>
            <a:ext cx="4572000"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 (koşul)</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doğru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koşul yanlış ise yapılacak işlemler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54" name="Google Shape;154;p13"/>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Koşul Yapıları Kullanımı</a:t>
            </a:r>
            <a:endParaRPr/>
          </a:p>
          <a:p>
            <a:pPr indent="0" lvl="0" marL="457200" rtl="0" algn="just">
              <a:lnSpc>
                <a:spcPct val="115000"/>
              </a:lnSpc>
              <a:spcBef>
                <a:spcPts val="0"/>
              </a:spcBef>
              <a:spcAft>
                <a:spcPts val="0"/>
              </a:spcAft>
              <a:buSzPct val="122473"/>
              <a:buNone/>
            </a:pPr>
            <a:r>
              <a:t/>
            </a:r>
            <a:endParaRPr sz="3266"/>
          </a:p>
        </p:txBody>
      </p:sp>
      <p:sp>
        <p:nvSpPr>
          <p:cNvPr id="155" name="Google Shape;155;p13"/>
          <p:cNvSpPr/>
          <p:nvPr/>
        </p:nvSpPr>
        <p:spPr>
          <a:xfrm>
            <a:off x="4577800" y="1117600"/>
            <a:ext cx="3670500" cy="2169900"/>
          </a:xfrm>
          <a:prstGeom prst="wedgeEllipseCallout">
            <a:avLst>
              <a:gd fmla="val -63497" name="adj1"/>
              <a:gd fmla="val 42413"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i="0" sz="1400" u="none" cap="none" strike="noStrike">
              <a:solidFill>
                <a:srgbClr val="FF0000"/>
              </a:solidFill>
              <a:latin typeface="PT Sans Narrow"/>
              <a:ea typeface="PT Sans Narrow"/>
              <a:cs typeface="PT Sans Narrow"/>
              <a:sym typeface="PT Sans Narrow"/>
            </a:endParaRPr>
          </a:p>
          <a:p>
            <a:pPr indent="0" lvl="0" marL="0" marR="0" rtl="0" algn="l">
              <a:lnSpc>
                <a:spcPct val="100000"/>
              </a:lnSpc>
              <a:spcBef>
                <a:spcPts val="0"/>
              </a:spcBef>
              <a:spcAft>
                <a:spcPts val="0"/>
              </a:spcAft>
              <a:buNone/>
            </a:pPr>
            <a:r>
              <a:rPr b="1" i="0" lang="tr-TR" sz="1600" u="none" cap="none" strike="noStrike">
                <a:solidFill>
                  <a:srgbClr val="FF0000"/>
                </a:solidFill>
                <a:latin typeface="PT Sans Narrow"/>
                <a:ea typeface="PT Sans Narrow"/>
                <a:cs typeface="PT Sans Narrow"/>
                <a:sym typeface="PT Sans Narrow"/>
              </a:rPr>
              <a:t>Koşul Yapıları: </a:t>
            </a:r>
            <a:r>
              <a:rPr b="0" i="0" lang="tr-TR" sz="1600" u="none" cap="none" strike="noStrike">
                <a:solidFill>
                  <a:schemeClr val="lt1"/>
                </a:solidFill>
                <a:latin typeface="PT Sans Narrow"/>
                <a:ea typeface="PT Sans Narrow"/>
                <a:cs typeface="PT Sans Narrow"/>
                <a:sym typeface="PT Sans Narrow"/>
              </a:rPr>
              <a:t>Bazı Bazı durumlarda koşullarımız birden fazla olabilir. Bu durumlarda her bir koşul için “</a:t>
            </a:r>
            <a:r>
              <a:rPr b="1" i="0" lang="tr-TR" sz="1600" u="none" cap="none" strike="noStrike">
                <a:solidFill>
                  <a:schemeClr val="lt1"/>
                </a:solidFill>
                <a:latin typeface="PT Sans Narrow"/>
                <a:ea typeface="PT Sans Narrow"/>
                <a:cs typeface="PT Sans Narrow"/>
                <a:sym typeface="PT Sans Narrow"/>
              </a:rPr>
              <a:t>else if</a:t>
            </a:r>
            <a:r>
              <a:rPr b="0" i="0" lang="tr-TR" sz="1600" u="none" cap="none" strike="noStrike">
                <a:solidFill>
                  <a:schemeClr val="lt1"/>
                </a:solidFill>
                <a:latin typeface="PT Sans Narrow"/>
                <a:ea typeface="PT Sans Narrow"/>
                <a:cs typeface="PT Sans Narrow"/>
                <a:sym typeface="PT Sans Narrow"/>
              </a:rPr>
              <a:t>” kullanmaktayız.</a:t>
            </a:r>
            <a:endParaRPr b="0" i="0" sz="1600" u="none" cap="none" strike="noStrike">
              <a:solidFill>
                <a:schemeClr val="lt1"/>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PT Sans Narrow"/>
              <a:ea typeface="PT Sans Narrow"/>
              <a:cs typeface="PT Sans Narrow"/>
              <a:sym typeface="PT Sans Narrow"/>
            </a:endParaRPr>
          </a:p>
        </p:txBody>
      </p:sp>
      <p:sp>
        <p:nvSpPr>
          <p:cNvPr id="156" name="Google Shape;156;p13"/>
          <p:cNvSpPr/>
          <p:nvPr/>
        </p:nvSpPr>
        <p:spPr>
          <a:xfrm>
            <a:off x="368433" y="1257734"/>
            <a:ext cx="52010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157" name="Google Shape;157;p13"/>
          <p:cNvSpPr/>
          <p:nvPr/>
        </p:nvSpPr>
        <p:spPr>
          <a:xfrm>
            <a:off x="295697" y="1121056"/>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if(kosul1)</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kosul1 için yapılacak işlem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 if(kosul2)</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kosul2 için yapılacak işlem</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 if(kosul3)</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kosul3 için yapılacak işlem</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else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diğer tüm durumlar için yapılacak işlem</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1</a:t>
            </a:r>
            <a:endParaRPr/>
          </a:p>
          <a:p>
            <a:pPr indent="0" lvl="0" marL="457200" rtl="0" algn="just">
              <a:lnSpc>
                <a:spcPct val="115000"/>
              </a:lnSpc>
              <a:spcBef>
                <a:spcPts val="0"/>
              </a:spcBef>
              <a:spcAft>
                <a:spcPts val="0"/>
              </a:spcAft>
              <a:buSzPct val="122473"/>
              <a:buNone/>
            </a:pPr>
            <a:r>
              <a:t/>
            </a:r>
            <a:endParaRPr sz="3266"/>
          </a:p>
        </p:txBody>
      </p:sp>
      <p:sp>
        <p:nvSpPr>
          <p:cNvPr id="163" name="Google Shape;163;p14"/>
          <p:cNvSpPr/>
          <p:nvPr/>
        </p:nvSpPr>
        <p:spPr>
          <a:xfrm>
            <a:off x="228601" y="898615"/>
            <a:ext cx="289906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Klavyeden girilen bir sayının 3’e bölünüp bölünmeyeceğini ekrana yazdıran kodu yazınız.</a:t>
            </a:r>
            <a:endParaRPr b="0" i="0" sz="1600" u="none" cap="none" strike="noStrike">
              <a:solidFill>
                <a:srgbClr val="000000"/>
              </a:solidFill>
              <a:latin typeface="Arial"/>
              <a:ea typeface="Arial"/>
              <a:cs typeface="Arial"/>
              <a:sym typeface="Arial"/>
            </a:endParaRPr>
          </a:p>
        </p:txBody>
      </p:sp>
      <p:sp>
        <p:nvSpPr>
          <p:cNvPr id="164" name="Google Shape;164;p14"/>
          <p:cNvSpPr txBox="1"/>
          <p:nvPr/>
        </p:nvSpPr>
        <p:spPr>
          <a:xfrm>
            <a:off x="4203902" y="759978"/>
            <a:ext cx="4514070" cy="398404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tr-TR" sz="900" u="none" cap="none" strike="noStrike">
                <a:solidFill>
                  <a:srgbClr val="000000"/>
                </a:solidFill>
                <a:latin typeface="Courier New"/>
                <a:ea typeface="Courier New"/>
                <a:cs typeface="Courier New"/>
                <a:sym typeface="Courier New"/>
              </a:rPr>
              <a:t> </a:t>
            </a:r>
            <a:r>
              <a:rPr b="0" i="0" lang="tr-TR" sz="1050" u="none" cap="none" strike="noStrike">
                <a:solidFill>
                  <a:srgbClr val="00A000"/>
                </a:solidFill>
                <a:latin typeface="Courier New"/>
                <a:ea typeface="Courier New"/>
                <a:cs typeface="Courier New"/>
                <a:sym typeface="Courier New"/>
              </a:rPr>
              <a:t>#include &lt;iostream&gt;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using namespace </a:t>
            </a:r>
            <a:r>
              <a:rPr b="1" i="0" lang="tr-TR" sz="1050" u="none" cap="none" strike="noStrike">
                <a:solidFill>
                  <a:srgbClr val="00A000"/>
                </a:solidFill>
                <a:latin typeface="Courier New"/>
                <a:ea typeface="Courier New"/>
                <a:cs typeface="Courier New"/>
                <a:sym typeface="Courier New"/>
              </a:rPr>
              <a:t>std</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int </a:t>
            </a:r>
            <a:r>
              <a:rPr b="0" i="0" lang="tr-TR" sz="1050" u="none" cap="none" strike="noStrike">
                <a:solidFill>
                  <a:srgbClr val="000000"/>
                </a:solidFill>
                <a:latin typeface="Courier New"/>
                <a:ea typeface="Courier New"/>
                <a:cs typeface="Courier New"/>
                <a:sym typeface="Courier New"/>
              </a:rPr>
              <a:t>main</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int </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cin </a:t>
            </a:r>
            <a:r>
              <a:rPr b="0" i="0" lang="tr-TR" sz="1050" u="none" cap="none" strike="noStrike">
                <a:solidFill>
                  <a:srgbClr val="FF0000"/>
                </a:solidFill>
                <a:latin typeface="Courier New"/>
                <a:ea typeface="Courier New"/>
                <a:cs typeface="Courier New"/>
                <a:sym typeface="Courier New"/>
              </a:rPr>
              <a:t>&gt;&gt; </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if</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000000"/>
                </a:solidFill>
                <a:latin typeface="Courier New"/>
                <a:ea typeface="Courier New"/>
                <a:cs typeface="Courier New"/>
                <a:sym typeface="Courier New"/>
              </a:rPr>
              <a:t>sayi </a:t>
            </a:r>
            <a:r>
              <a:rPr b="0" i="0" lang="tr-TR" sz="1050" u="none" cap="none" strike="noStrike">
                <a:solidFill>
                  <a:srgbClr val="FF0000"/>
                </a:solidFill>
                <a:latin typeface="Courier New"/>
                <a:ea typeface="Courier New"/>
                <a:cs typeface="Courier New"/>
                <a:sym typeface="Courier New"/>
              </a:rPr>
              <a:t>&gt;=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if</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000000"/>
                </a:solidFill>
                <a:latin typeface="Courier New"/>
                <a:ea typeface="Courier New"/>
                <a:cs typeface="Courier New"/>
                <a:sym typeface="Courier New"/>
              </a:rPr>
              <a:t>sayi</a:t>
            </a:r>
            <a:r>
              <a:rPr b="0" i="0" lang="tr-TR" sz="1050" u="none" cap="none" strike="noStrike">
                <a:solidFill>
                  <a:srgbClr val="FF0000"/>
                </a:solidFill>
                <a:latin typeface="Courier New"/>
                <a:ea typeface="Courier New"/>
                <a:cs typeface="Courier New"/>
                <a:sym typeface="Courier New"/>
              </a:rPr>
              <a:t>%</a:t>
            </a:r>
            <a:r>
              <a:rPr b="0" i="0" lang="tr-TR" sz="1050" u="none" cap="none" strike="noStrike">
                <a:solidFill>
                  <a:srgbClr val="F000F0"/>
                </a:solidFill>
                <a:latin typeface="Courier New"/>
                <a:ea typeface="Courier New"/>
                <a:cs typeface="Courier New"/>
                <a:sym typeface="Courier New"/>
              </a:rPr>
              <a:t>3 </a:t>
            </a:r>
            <a:r>
              <a:rPr b="0" i="0" lang="tr-TR" sz="1050" u="none" cap="none" strike="noStrike">
                <a:solidFill>
                  <a:srgbClr val="FF0000"/>
                </a:solidFill>
                <a:latin typeface="Courier New"/>
                <a:ea typeface="Courier New"/>
                <a:cs typeface="Courier New"/>
                <a:sym typeface="Courier New"/>
              </a:rPr>
              <a:t>==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"Sayi 3 ile tam bolunur."</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else</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"Sayi 3 ile tam bolunemez."</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else</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A000"/>
                </a:solidFill>
                <a:latin typeface="Courier New"/>
                <a:ea typeface="Courier New"/>
                <a:cs typeface="Courier New"/>
                <a:sym typeface="Courier New"/>
              </a:rPr>
              <a:t>cout </a:t>
            </a:r>
            <a:r>
              <a:rPr b="0" i="0" lang="tr-TR" sz="1050" u="none" cap="none" strike="noStrike">
                <a:solidFill>
                  <a:srgbClr val="FF0000"/>
                </a:solidFill>
                <a:latin typeface="Courier New"/>
                <a:ea typeface="Courier New"/>
                <a:cs typeface="Courier New"/>
                <a:sym typeface="Courier New"/>
              </a:rPr>
              <a:t>&lt;&lt; </a:t>
            </a:r>
            <a:r>
              <a:rPr b="0" i="0" lang="tr-TR" sz="1050" u="none" cap="none" strike="noStrike">
                <a:solidFill>
                  <a:srgbClr val="0000FF"/>
                </a:solidFill>
                <a:latin typeface="Courier New"/>
                <a:ea typeface="Courier New"/>
                <a:cs typeface="Courier New"/>
                <a:sym typeface="Courier New"/>
              </a:rPr>
              <a:t>"Negatif sayi girdiniz."</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000000"/>
                </a:solidFill>
                <a:latin typeface="Courier New"/>
                <a:ea typeface="Courier New"/>
                <a:cs typeface="Courier New"/>
                <a:sym typeface="Courier New"/>
              </a:rPr>
              <a:t>      </a:t>
            </a:r>
            <a:r>
              <a:rPr b="1" i="0" lang="tr-TR" sz="1050" u="none" cap="none" strike="noStrike">
                <a:solidFill>
                  <a:srgbClr val="0000A0"/>
                </a:solidFill>
                <a:latin typeface="Courier New"/>
                <a:ea typeface="Courier New"/>
                <a:cs typeface="Courier New"/>
                <a:sym typeface="Courier New"/>
              </a:rPr>
              <a:t>return </a:t>
            </a:r>
            <a:r>
              <a:rPr b="0" i="0" lang="tr-TR" sz="1050" u="none" cap="none" strike="noStrike">
                <a:solidFill>
                  <a:srgbClr val="F000F0"/>
                </a:solidFill>
                <a:latin typeface="Courier New"/>
                <a:ea typeface="Courier New"/>
                <a:cs typeface="Courier New"/>
                <a:sym typeface="Courier New"/>
              </a:rPr>
              <a:t>0</a:t>
            </a:r>
            <a:r>
              <a:rPr b="0" i="0" lang="tr-TR" sz="105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tr-TR" sz="1050" u="none" cap="none" strike="noStrike">
                <a:solidFill>
                  <a:srgbClr val="FF0000"/>
                </a:solidFill>
                <a:latin typeface="Courier New"/>
                <a:ea typeface="Courier New"/>
                <a:cs typeface="Courier New"/>
                <a:sym typeface="Courier New"/>
              </a:rPr>
              <a:t>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0" i="0" lang="tr-TR" sz="105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2</a:t>
            </a:r>
            <a:endParaRPr/>
          </a:p>
          <a:p>
            <a:pPr indent="0" lvl="0" marL="457200" rtl="0" algn="just">
              <a:lnSpc>
                <a:spcPct val="115000"/>
              </a:lnSpc>
              <a:spcBef>
                <a:spcPts val="0"/>
              </a:spcBef>
              <a:spcAft>
                <a:spcPts val="0"/>
              </a:spcAft>
              <a:buSzPct val="122473"/>
              <a:buNone/>
            </a:pPr>
            <a:r>
              <a:t/>
            </a:r>
            <a:endParaRPr sz="3266"/>
          </a:p>
        </p:txBody>
      </p:sp>
      <p:sp>
        <p:nvSpPr>
          <p:cNvPr id="170" name="Google Shape;170;p15"/>
          <p:cNvSpPr/>
          <p:nvPr/>
        </p:nvSpPr>
        <p:spPr>
          <a:xfrm>
            <a:off x="155865" y="914003"/>
            <a:ext cx="3990108"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Klavyeden girilen sıcaklık değerine göre, suyun bulunacağı hali ekrana yazdıran programı nasıl yazardınız?</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Yandaki eksik kodları bilgisayarımıza kodlayarak tamamlayalım…</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Not</a:t>
            </a:r>
            <a:r>
              <a:rPr b="0" i="0" lang="tr-TR" sz="1600" u="none" cap="none" strike="noStrike">
                <a:solidFill>
                  <a:srgbClr val="000000"/>
                </a:solidFill>
                <a:latin typeface="Arial"/>
                <a:ea typeface="Arial"/>
                <a:cs typeface="Arial"/>
                <a:sym typeface="Arial"/>
              </a:rPr>
              <a:t>: sıcaklık&lt;0 ise katı</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0 ile 100 arasında ise sıvı</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0 ile 10000 arasında ise gaz</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Sıcaklık 10000’den büyük ise plazma.</a:t>
            </a:r>
            <a:endParaRPr b="0" i="0" sz="1600" u="none" cap="none" strike="noStrike">
              <a:solidFill>
                <a:srgbClr val="000000"/>
              </a:solidFill>
              <a:latin typeface="Arial"/>
              <a:ea typeface="Arial"/>
              <a:cs typeface="Arial"/>
              <a:sym typeface="Arial"/>
            </a:endParaRPr>
          </a:p>
        </p:txBody>
      </p:sp>
      <p:sp>
        <p:nvSpPr>
          <p:cNvPr id="171" name="Google Shape;171;p15"/>
          <p:cNvSpPr txBox="1"/>
          <p:nvPr/>
        </p:nvSpPr>
        <p:spPr>
          <a:xfrm>
            <a:off x="5028767" y="288780"/>
            <a:ext cx="3076575" cy="428321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sicaklik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sicaklik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"Kati"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"Sivi"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"Gaz"</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"Plazma"</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
        <p:nvSpPr>
          <p:cNvPr id="172" name="Google Shape;172;p15"/>
          <p:cNvSpPr/>
          <p:nvPr/>
        </p:nvSpPr>
        <p:spPr>
          <a:xfrm>
            <a:off x="4684167" y="4599951"/>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3</a:t>
            </a:r>
            <a:endParaRPr/>
          </a:p>
          <a:p>
            <a:pPr indent="0" lvl="0" marL="457200" rtl="0" algn="just">
              <a:lnSpc>
                <a:spcPct val="115000"/>
              </a:lnSpc>
              <a:spcBef>
                <a:spcPts val="0"/>
              </a:spcBef>
              <a:spcAft>
                <a:spcPts val="0"/>
              </a:spcAft>
              <a:buSzPct val="122473"/>
              <a:buNone/>
            </a:pPr>
            <a:r>
              <a:t/>
            </a:r>
            <a:endParaRPr sz="3266"/>
          </a:p>
        </p:txBody>
      </p:sp>
      <p:sp>
        <p:nvSpPr>
          <p:cNvPr id="178" name="Google Shape;178;p16"/>
          <p:cNvSpPr/>
          <p:nvPr/>
        </p:nvSpPr>
        <p:spPr>
          <a:xfrm>
            <a:off x="228601" y="898615"/>
            <a:ext cx="3605644" cy="40010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Klavyeden girilen bir öğrencinin yıl sonu not ortalaması değerine göre, öğrencinin bir üst sınıfa geçip geçmeyeceğini, eğer geçiyorsa belge alıp almayacağını, eğer belge alıyorsa tak</a:t>
            </a:r>
            <a:r>
              <a:rPr lang="tr-TR"/>
              <a:t>d</a:t>
            </a:r>
            <a:r>
              <a:rPr b="0" i="0" lang="tr-TR" sz="1400" u="none" cap="none" strike="noStrike">
                <a:solidFill>
                  <a:srgbClr val="000000"/>
                </a:solidFill>
                <a:latin typeface="Arial"/>
                <a:ea typeface="Arial"/>
                <a:cs typeface="Arial"/>
                <a:sym typeface="Arial"/>
              </a:rPr>
              <a:t>ir belgesi mi teşekkür belgesi mi alacağını gösteren programı yazınız?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Yandaki eksik kodları bilgisayarımıza kodlayarak tamamlayalım…</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Not:</a:t>
            </a:r>
            <a:r>
              <a:rPr b="0" i="0" lang="tr-TR" sz="1600" u="none" cap="none" strike="noStrike">
                <a:solidFill>
                  <a:srgbClr val="000000"/>
                </a:solidFill>
                <a:latin typeface="Arial"/>
                <a:ea typeface="Arial"/>
                <a:cs typeface="Arial"/>
                <a:sym typeface="Arial"/>
              </a:rPr>
              <a:t> ortalama&gt;=50 ise öğrenci geçer</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70&lt;=ortalama&lt;85 ise öğrenci teşekkür belgesi alır.</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ortalama&gt;=85  ise öğrenci tak</a:t>
            </a:r>
            <a:r>
              <a:rPr lang="tr-TR" sz="1600"/>
              <a:t>d</a:t>
            </a:r>
            <a:r>
              <a:rPr b="0" i="0" lang="tr-TR" sz="1600" u="none" cap="none" strike="noStrike">
                <a:solidFill>
                  <a:srgbClr val="000000"/>
                </a:solidFill>
                <a:latin typeface="Arial"/>
                <a:ea typeface="Arial"/>
                <a:cs typeface="Arial"/>
                <a:sym typeface="Arial"/>
              </a:rPr>
              <a:t>ir belgesi alır.</a:t>
            </a:r>
            <a:endParaRPr b="0" i="0" sz="1600" u="none" cap="none" strike="noStrike">
              <a:solidFill>
                <a:srgbClr val="000000"/>
              </a:solidFill>
              <a:latin typeface="Arial"/>
              <a:ea typeface="Arial"/>
              <a:cs typeface="Arial"/>
              <a:sym typeface="Arial"/>
            </a:endParaRPr>
          </a:p>
        </p:txBody>
      </p:sp>
      <p:sp>
        <p:nvSpPr>
          <p:cNvPr id="179" name="Google Shape;179;p16"/>
          <p:cNvSpPr/>
          <p:nvPr/>
        </p:nvSpPr>
        <p:spPr>
          <a:xfrm>
            <a:off x="4684167" y="4651905"/>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a:p>
        </p:txBody>
      </p:sp>
      <p:sp>
        <p:nvSpPr>
          <p:cNvPr id="180" name="Google Shape;180;p16"/>
          <p:cNvSpPr txBox="1"/>
          <p:nvPr/>
        </p:nvSpPr>
        <p:spPr>
          <a:xfrm>
            <a:off x="4797152" y="430355"/>
            <a:ext cx="3829948" cy="42215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puan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"notu giriniz:"</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puan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"kald</a:t>
            </a:r>
            <a:r>
              <a:rPr lang="tr-TR" sz="1200">
                <a:solidFill>
                  <a:srgbClr val="0000FF"/>
                </a:solidFill>
                <a:latin typeface="Courier New"/>
                <a:ea typeface="Courier New"/>
                <a:cs typeface="Courier New"/>
                <a:sym typeface="Courier New"/>
              </a:rPr>
              <a:t>i</a:t>
            </a:r>
            <a:r>
              <a:rPr b="0" i="0" lang="tr-TR" sz="1200" u="none" cap="none" strike="noStrike">
                <a:solidFill>
                  <a:srgbClr val="0000FF"/>
                </a:solidFill>
                <a:latin typeface="Courier New"/>
                <a:ea typeface="Courier New"/>
                <a:cs typeface="Courier New"/>
                <a:sym typeface="Courier New"/>
              </a:rPr>
              <a:t>"</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"belge yok"</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1"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rgbClr val="FF0000"/>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"te</a:t>
            </a:r>
            <a:r>
              <a:rPr lang="tr-TR" sz="1200">
                <a:solidFill>
                  <a:srgbClr val="0000FF"/>
                </a:solidFill>
                <a:latin typeface="Courier New"/>
                <a:ea typeface="Courier New"/>
                <a:cs typeface="Courier New"/>
                <a:sym typeface="Courier New"/>
              </a:rPr>
              <a:t>s</a:t>
            </a:r>
            <a:r>
              <a:rPr b="0" i="0" lang="tr-TR" sz="1200" u="none" cap="none" strike="noStrike">
                <a:solidFill>
                  <a:srgbClr val="0000FF"/>
                </a:solidFill>
                <a:latin typeface="Courier New"/>
                <a:ea typeface="Courier New"/>
                <a:cs typeface="Courier New"/>
                <a:sym typeface="Courier New"/>
              </a:rPr>
              <a:t>ekk</a:t>
            </a:r>
            <a:r>
              <a:rPr lang="tr-TR" sz="1200">
                <a:solidFill>
                  <a:srgbClr val="0000FF"/>
                </a:solidFill>
                <a:latin typeface="Courier New"/>
                <a:ea typeface="Courier New"/>
                <a:cs typeface="Courier New"/>
                <a:sym typeface="Courier New"/>
              </a:rPr>
              <a:t>u</a:t>
            </a:r>
            <a:r>
              <a:rPr b="0" i="0" lang="tr-TR" sz="1200" u="none" cap="none" strike="noStrike">
                <a:solidFill>
                  <a:srgbClr val="0000FF"/>
                </a:solidFill>
                <a:latin typeface="Courier New"/>
                <a:ea typeface="Courier New"/>
                <a:cs typeface="Courier New"/>
                <a:sym typeface="Courier New"/>
              </a:rPr>
              <a:t>r belgesi"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"tak</a:t>
            </a:r>
            <a:r>
              <a:rPr lang="tr-TR" sz="1200">
                <a:solidFill>
                  <a:srgbClr val="0000FF"/>
                </a:solidFill>
                <a:latin typeface="Courier New"/>
                <a:ea typeface="Courier New"/>
                <a:cs typeface="Courier New"/>
                <a:sym typeface="Courier New"/>
              </a:rPr>
              <a:t>d</a:t>
            </a:r>
            <a:r>
              <a:rPr b="0" i="0" lang="tr-TR" sz="1200" u="none" cap="none" strike="noStrike">
                <a:solidFill>
                  <a:srgbClr val="0000FF"/>
                </a:solidFill>
                <a:latin typeface="Courier New"/>
                <a:ea typeface="Courier New"/>
                <a:cs typeface="Courier New"/>
                <a:sym typeface="Courier New"/>
              </a:rPr>
              <a:t>ir belgesi"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a:t>
            </a:r>
            <a:r>
              <a:rPr b="0" i="0" lang="tr-TR" sz="1200" u="none" cap="none" strike="noStrike">
                <a:solidFill>
                  <a:srgbClr val="0000FF"/>
                </a:solidFill>
                <a:latin typeface="Courier New"/>
                <a:ea typeface="Courier New"/>
                <a:cs typeface="Courier New"/>
                <a:sym typeface="Courier New"/>
              </a:rPr>
              <a:t>"Hatali giris"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4</a:t>
            </a:r>
            <a:endParaRPr/>
          </a:p>
          <a:p>
            <a:pPr indent="0" lvl="0" marL="457200" rtl="0" algn="just">
              <a:lnSpc>
                <a:spcPct val="115000"/>
              </a:lnSpc>
              <a:spcBef>
                <a:spcPts val="0"/>
              </a:spcBef>
              <a:spcAft>
                <a:spcPts val="0"/>
              </a:spcAft>
              <a:buSzPct val="122473"/>
              <a:buNone/>
            </a:pPr>
            <a:r>
              <a:t/>
            </a:r>
            <a:endParaRPr sz="3266"/>
          </a:p>
        </p:txBody>
      </p:sp>
      <p:sp>
        <p:nvSpPr>
          <p:cNvPr id="186" name="Google Shape;186;p17"/>
          <p:cNvSpPr/>
          <p:nvPr/>
        </p:nvSpPr>
        <p:spPr>
          <a:xfrm>
            <a:off x="228601" y="898615"/>
            <a:ext cx="3335481"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Bir sinema salonu yaşı 18 den küçük olanlar için 15 TL, 65 yaşından büyükler için 10 TL alırken, diğer tüm yaş gruplarından 20 TL almaktadır. Bu bilgiler doğrultusunda girilen yaşa göre kişinin ödeyeceği miktarı söyleyen programı nasıl kodlardınız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Yandaki eksik kodu nasıl tamamlardınız?</a:t>
            </a:r>
            <a:endParaRPr b="1" i="0" sz="1400" u="none" cap="none" strike="noStrike">
              <a:solidFill>
                <a:srgbClr val="000000"/>
              </a:solidFill>
              <a:latin typeface="Arial"/>
              <a:ea typeface="Arial"/>
              <a:cs typeface="Arial"/>
              <a:sym typeface="Arial"/>
            </a:endParaRPr>
          </a:p>
        </p:txBody>
      </p:sp>
      <p:sp>
        <p:nvSpPr>
          <p:cNvPr id="187" name="Google Shape;187;p17"/>
          <p:cNvSpPr txBox="1"/>
          <p:nvPr/>
        </p:nvSpPr>
        <p:spPr>
          <a:xfrm>
            <a:off x="4432155" y="206085"/>
            <a:ext cx="3641581" cy="432435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yas</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"yasinizi giriniz:"</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yas</a:t>
            </a:r>
            <a:r>
              <a:rPr b="0" i="0" lang="tr-TR" sz="1200" u="none" cap="none" strike="noStrike">
                <a:solidFill>
                  <a:srgbClr val="FF0000"/>
                </a:solidFill>
                <a:latin typeface="Courier New"/>
                <a:ea typeface="Courier New"/>
                <a:cs typeface="Courier New"/>
                <a:sym typeface="Courier New"/>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188" name="Google Shape;188;p17"/>
          <p:cNvSpPr/>
          <p:nvPr/>
        </p:nvSpPr>
        <p:spPr>
          <a:xfrm>
            <a:off x="4351658" y="4696175"/>
            <a:ext cx="40559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FF0000"/>
                </a:solidFill>
                <a:latin typeface="Arial"/>
                <a:ea typeface="Arial"/>
                <a:cs typeface="Arial"/>
                <a:sym typeface="Arial"/>
              </a:rPr>
              <a:t>Kırmızı noktalar eksik kodları göstermektedir.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5</a:t>
            </a:r>
            <a:endParaRPr/>
          </a:p>
          <a:p>
            <a:pPr indent="0" lvl="0" marL="457200" rtl="0" algn="just">
              <a:lnSpc>
                <a:spcPct val="115000"/>
              </a:lnSpc>
              <a:spcBef>
                <a:spcPts val="0"/>
              </a:spcBef>
              <a:spcAft>
                <a:spcPts val="0"/>
              </a:spcAft>
              <a:buSzPct val="122473"/>
              <a:buNone/>
            </a:pPr>
            <a:r>
              <a:t/>
            </a:r>
            <a:endParaRPr sz="3266"/>
          </a:p>
        </p:txBody>
      </p:sp>
      <p:sp>
        <p:nvSpPr>
          <p:cNvPr id="194" name="Google Shape;194;p18"/>
          <p:cNvSpPr/>
          <p:nvPr/>
        </p:nvSpPr>
        <p:spPr>
          <a:xfrm>
            <a:off x="322120" y="1012915"/>
            <a:ext cx="802178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Bir işletmede çalışanların aylık maaşı çalışma saatlerine göre ödenmektedir. Eğer kişinin çalışma saati 100’ün altında ise 1 kat, 100-250 arası 2 kat, 250 saatten fazla çalışırsa 3 kat ücret ödenmektedir. Saatlik ücret: 5 lira ise, girilen saat bilgisine göre maaşı hesaplayan programı yazınız.</a:t>
            </a:r>
            <a:endParaRPr b="0" i="0" sz="1600" u="none" cap="none" strike="noStrike">
              <a:solidFill>
                <a:srgbClr val="000000"/>
              </a:solidFill>
              <a:latin typeface="Arial"/>
              <a:ea typeface="Arial"/>
              <a:cs typeface="Arial"/>
              <a:sym typeface="Arial"/>
            </a:endParaRPr>
          </a:p>
        </p:txBody>
      </p:sp>
      <p:sp>
        <p:nvSpPr>
          <p:cNvPr id="195" name="Google Shape;195;p18"/>
          <p:cNvSpPr/>
          <p:nvPr/>
        </p:nvSpPr>
        <p:spPr>
          <a:xfrm>
            <a:off x="2380092" y="2287560"/>
            <a:ext cx="3490200" cy="2481000"/>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tr-TR" sz="2000" u="none" cap="none" strike="noStrike">
                <a:solidFill>
                  <a:srgbClr val="FF0000"/>
                </a:solidFill>
                <a:latin typeface="PT Sans Narrow"/>
                <a:ea typeface="PT Sans Narrow"/>
                <a:cs typeface="PT Sans Narrow"/>
                <a:sym typeface="PT Sans Narrow"/>
              </a:rPr>
              <a:t>Kodlama Sırası Sizde</a:t>
            </a:r>
            <a:endParaRPr b="0" i="0" sz="7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228601" y="52579"/>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GÖREV 5’in Kodları</a:t>
            </a:r>
            <a:endParaRPr/>
          </a:p>
          <a:p>
            <a:pPr indent="0" lvl="0" marL="457200" rtl="0" algn="just">
              <a:lnSpc>
                <a:spcPct val="115000"/>
              </a:lnSpc>
              <a:spcBef>
                <a:spcPts val="0"/>
              </a:spcBef>
              <a:spcAft>
                <a:spcPts val="0"/>
              </a:spcAft>
              <a:buSzPct val="122473"/>
              <a:buNone/>
            </a:pPr>
            <a:r>
              <a:t/>
            </a:r>
            <a:endParaRPr sz="3266"/>
          </a:p>
        </p:txBody>
      </p:sp>
      <p:sp>
        <p:nvSpPr>
          <p:cNvPr id="201" name="Google Shape;201;p19"/>
          <p:cNvSpPr txBox="1"/>
          <p:nvPr/>
        </p:nvSpPr>
        <p:spPr>
          <a:xfrm>
            <a:off x="2520228" y="702252"/>
            <a:ext cx="3444154" cy="434773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tr-TR" sz="1200" u="none" cap="none" strike="noStrike">
                <a:solidFill>
                  <a:srgbClr val="00A000"/>
                </a:solidFill>
                <a:latin typeface="Courier New"/>
                <a:ea typeface="Courier New"/>
                <a:cs typeface="Courier New"/>
                <a:sym typeface="Courier New"/>
              </a:rPr>
              <a:t>#include &lt;iostream&gt;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using namespace </a:t>
            </a:r>
            <a:r>
              <a:rPr b="1" i="0" lang="tr-TR" sz="1200" u="none" cap="none" strike="noStrike">
                <a:solidFill>
                  <a:srgbClr val="00A000"/>
                </a:solidFill>
                <a:latin typeface="Courier New"/>
                <a:ea typeface="Courier New"/>
                <a:cs typeface="Courier New"/>
                <a:sym typeface="Courier New"/>
              </a:rPr>
              <a:t>std</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main</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int </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maas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"kac saat calisti:"</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cin </a:t>
            </a:r>
            <a:r>
              <a:rPr b="0" i="0" lang="tr-TR" sz="1200" u="none" cap="none" strike="noStrike">
                <a:solidFill>
                  <a:srgbClr val="FF0000"/>
                </a:solidFill>
                <a:latin typeface="Courier New"/>
                <a:ea typeface="Courier New"/>
                <a:cs typeface="Courier New"/>
                <a:sym typeface="Courier New"/>
              </a:rPr>
              <a:t>&gt;&gt; </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if</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&lt;</a:t>
            </a:r>
            <a:r>
              <a:rPr b="0" i="0" lang="tr-TR" sz="1200" u="none" cap="none" strike="noStrike">
                <a:solidFill>
                  <a:srgbClr val="F000F0"/>
                </a:solidFill>
                <a:latin typeface="Courier New"/>
                <a:ea typeface="Courier New"/>
                <a:cs typeface="Courier New"/>
                <a:sym typeface="Courier New"/>
              </a:rPr>
              <a:t>100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 if</a:t>
            </a:r>
            <a:r>
              <a:rPr b="0" i="0" lang="tr-TR" sz="1200" u="none" cap="none" strike="noStrike">
                <a:solidFill>
                  <a:srgbClr val="FF0000"/>
                </a:solidFill>
                <a:latin typeface="Courier New"/>
                <a:ea typeface="Courier New"/>
                <a:cs typeface="Courier New"/>
                <a:sym typeface="Courier New"/>
              </a:rPr>
              <a:t>(</a:t>
            </a:r>
            <a:r>
              <a:rPr b="0" i="0" lang="tr-TR" sz="1200" u="none" cap="none" strike="noStrike">
                <a:solidFill>
                  <a:srgbClr val="000000"/>
                </a:solidFill>
                <a:latin typeface="Courier New"/>
                <a:ea typeface="Courier New"/>
                <a:cs typeface="Courier New"/>
                <a:sym typeface="Courier New"/>
              </a:rPr>
              <a:t>saat</a:t>
            </a:r>
            <a:r>
              <a:rPr b="0" i="0" lang="tr-TR" sz="1200" u="none" cap="none" strike="noStrike">
                <a:solidFill>
                  <a:srgbClr val="FF0000"/>
                </a:solidFill>
                <a:latin typeface="Courier New"/>
                <a:ea typeface="Courier New"/>
                <a:cs typeface="Courier New"/>
                <a:sym typeface="Courier New"/>
              </a:rPr>
              <a:t>&lt;</a:t>
            </a:r>
            <a:r>
              <a:rPr b="0" i="0" lang="tr-TR" sz="1200" u="none" cap="none" strike="noStrike">
                <a:solidFill>
                  <a:srgbClr val="F000F0"/>
                </a:solidFill>
                <a:latin typeface="Courier New"/>
                <a:ea typeface="Courier New"/>
                <a:cs typeface="Courier New"/>
                <a:sym typeface="Courier New"/>
              </a:rPr>
              <a:t>250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2</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else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1" i="0" lang="tr-TR" sz="1200" u="none" cap="none" strike="noStrike">
                <a:solidFill>
                  <a:srgbClr val="0000A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maas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000000"/>
                </a:solidFill>
                <a:latin typeface="Courier New"/>
                <a:ea typeface="Courier New"/>
                <a:cs typeface="Courier New"/>
                <a:sym typeface="Courier New"/>
              </a:rPr>
              <a:t>saat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5 </a:t>
            </a:r>
            <a:r>
              <a:rPr b="0" i="0" lang="tr-TR" sz="1200" u="none" cap="none" strike="noStrike">
                <a:solidFill>
                  <a:srgbClr val="FF0000"/>
                </a:solidFill>
                <a:latin typeface="Courier New"/>
                <a:ea typeface="Courier New"/>
                <a:cs typeface="Courier New"/>
                <a:sym typeface="Courier New"/>
              </a:rPr>
              <a:t>* </a:t>
            </a:r>
            <a:r>
              <a:rPr b="0" i="0" lang="tr-TR" sz="1200" u="none" cap="none" strike="noStrike">
                <a:solidFill>
                  <a:srgbClr val="F000F0"/>
                </a:solidFill>
                <a:latin typeface="Courier New"/>
                <a:ea typeface="Courier New"/>
                <a:cs typeface="Courier New"/>
                <a:sym typeface="Courier New"/>
              </a:rPr>
              <a:t>3</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A000"/>
                </a:solidFill>
                <a:latin typeface="Courier New"/>
                <a:ea typeface="Courier New"/>
                <a:cs typeface="Courier New"/>
                <a:sym typeface="Courier New"/>
              </a:rPr>
              <a:t>cout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FF"/>
                </a:solidFill>
                <a:latin typeface="Courier New"/>
                <a:ea typeface="Courier New"/>
                <a:cs typeface="Courier New"/>
                <a:sym typeface="Courier New"/>
              </a:rPr>
              <a:t>"Maasiniz: "</a:t>
            </a:r>
            <a:r>
              <a:rPr b="0" i="0" lang="tr-TR" sz="1200" u="none" cap="none" strike="noStrike">
                <a:solidFill>
                  <a:srgbClr val="FF0000"/>
                </a:solidFill>
                <a:latin typeface="Courier New"/>
                <a:ea typeface="Courier New"/>
                <a:cs typeface="Courier New"/>
                <a:sym typeface="Courier New"/>
              </a:rPr>
              <a:t>&lt;&lt; </a:t>
            </a:r>
            <a:r>
              <a:rPr b="0" i="0" lang="tr-TR" sz="1200" u="none" cap="none" strike="noStrike">
                <a:solidFill>
                  <a:srgbClr val="000000"/>
                </a:solidFill>
                <a:latin typeface="Courier New"/>
                <a:ea typeface="Courier New"/>
                <a:cs typeface="Courier New"/>
                <a:sym typeface="Courier New"/>
              </a:rPr>
              <a:t>maas</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tr-TR" sz="1400" u="none" cap="none" strike="noStrike">
                <a:solidFill>
                  <a:schemeClr val="dk1"/>
                </a:solidFill>
                <a:latin typeface="Times New Roman"/>
                <a:ea typeface="Times New Roman"/>
                <a:cs typeface="Times New Roman"/>
                <a:sym typeface="Times New Roman"/>
              </a:rPr>
              <a:t>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200" u="none" cap="none" strike="noStrike">
                <a:solidFill>
                  <a:srgbClr val="FF0000"/>
                </a:solidFill>
                <a:latin typeface="Courier New"/>
                <a:ea typeface="Courier New"/>
                <a:cs typeface="Courier New"/>
                <a:sym typeface="Courier New"/>
              </a:rPr>
              <a:t>    </a:t>
            </a:r>
            <a:r>
              <a:rPr b="1" i="0" lang="tr-TR" sz="1200" u="none" cap="none" strike="noStrike">
                <a:solidFill>
                  <a:srgbClr val="0000A0"/>
                </a:solidFill>
                <a:latin typeface="Courier New"/>
                <a:ea typeface="Courier New"/>
                <a:cs typeface="Courier New"/>
                <a:sym typeface="Courier New"/>
              </a:rPr>
              <a:t>return </a:t>
            </a:r>
            <a:r>
              <a:rPr b="0" i="0" lang="tr-TR" sz="1200" u="none" cap="none" strike="noStrike">
                <a:solidFill>
                  <a:srgbClr val="F000F0"/>
                </a:solidFill>
                <a:latin typeface="Courier New"/>
                <a:ea typeface="Courier New"/>
                <a:cs typeface="Courier New"/>
                <a:sym typeface="Courier New"/>
              </a:rPr>
              <a:t>0</a:t>
            </a:r>
            <a:r>
              <a:rPr b="0" i="0" lang="tr-TR" sz="1200" u="none" cap="none" strike="noStrike">
                <a:solidFill>
                  <a:srgbClr val="FF0000"/>
                </a:solidFill>
                <a:latin typeface="Courier New"/>
                <a:ea typeface="Courier New"/>
                <a:cs typeface="Courier New"/>
                <a:sym typeface="Courier New"/>
              </a:rPr>
              <a:t>;</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b="0" i="0" lang="tr-TR" sz="1100" u="none" cap="none" strike="noStrike">
                <a:solidFill>
                  <a:srgbClr val="FF0000"/>
                </a:solidFill>
                <a:latin typeface="Courier New"/>
                <a:ea typeface="Courier New"/>
                <a:cs typeface="Courier New"/>
                <a:sym typeface="Courier New"/>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i="0" lang="tr-TR" sz="14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b="0" i="0" lang="tr-TR"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ANKET SORUSU</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73913"/>
              <a:buNone/>
            </a:pPr>
            <a:r>
              <a:rPr b="0" i="1" lang="tr-TR" sz="2300">
                <a:solidFill>
                  <a:srgbClr val="000000"/>
                </a:solidFill>
              </a:rPr>
              <a:t>Sizce Apple’ın kurucusu Steve Jobs, Facebook’un kurucusu Mark Zuckerberg, Microsoft Kurucusu Bill Gates, Google’ın kurucusu Larry Page , Tesla’nın kurucusu Elon Musk şirketlerini kurarken sizce hangi yaş aralıklarındaydı?</a:t>
            </a:r>
            <a:endParaRPr b="0" i="1" sz="23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207" name="Google Shape;207;p20"/>
          <p:cNvSpPr txBox="1"/>
          <p:nvPr>
            <p:ph type="title"/>
          </p:nvPr>
        </p:nvSpPr>
        <p:spPr>
          <a:xfrm>
            <a:off x="311700" y="227375"/>
            <a:ext cx="8520600" cy="707400"/>
          </a:xfrm>
          <a:prstGeom prst="rect">
            <a:avLst/>
          </a:prstGeom>
          <a:noFill/>
          <a:ln>
            <a:noFill/>
          </a:ln>
        </p:spPr>
        <p:txBody>
          <a:bodyPr anchorCtr="0" anchor="t" bIns="91425" lIns="91425" spcFirstLastPara="1" rIns="91425" wrap="square" tIns="91425">
            <a:normAutofit fontScale="90000"/>
          </a:bodyPr>
          <a:lstStyle/>
          <a:p>
            <a:pPr indent="0" lvl="0" marL="457200" rtl="0" algn="just">
              <a:lnSpc>
                <a:spcPct val="115000"/>
              </a:lnSpc>
              <a:spcBef>
                <a:spcPts val="0"/>
              </a:spcBef>
              <a:spcAft>
                <a:spcPts val="0"/>
              </a:spcAft>
              <a:buSzPct val="122473"/>
              <a:buNone/>
            </a:pPr>
            <a:r>
              <a:t/>
            </a:r>
            <a:endParaRPr sz="3266"/>
          </a:p>
        </p:txBody>
      </p:sp>
      <p:sp>
        <p:nvSpPr>
          <p:cNvPr id="208" name="Google Shape;208;p20"/>
          <p:cNvSpPr/>
          <p:nvPr/>
        </p:nvSpPr>
        <p:spPr>
          <a:xfrm>
            <a:off x="3909060" y="1020445"/>
            <a:ext cx="3600450" cy="1981200"/>
          </a:xfrm>
          <a:prstGeom prst="cloudCallout">
            <a:avLst>
              <a:gd fmla="val -20833" name="adj1"/>
              <a:gd fmla="val 62500" name="adj2"/>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0" i="0" lang="tr-TR" sz="1600" u="none" cap="none" strike="noStrike">
                <a:solidFill>
                  <a:schemeClr val="lt1"/>
                </a:solidFill>
                <a:latin typeface="Arial"/>
                <a:ea typeface="Arial"/>
                <a:cs typeface="Arial"/>
                <a:sym typeface="Arial"/>
              </a:rPr>
              <a:t>Koşul yapılarını bir tek if/if-else komutlarını kullanarak mı kodluyoruz acaba???</a:t>
            </a:r>
            <a:endParaRPr b="0" i="0" sz="1100" u="none" cap="none" strike="noStrike">
              <a:solidFill>
                <a:schemeClr val="lt1"/>
              </a:solidFill>
              <a:latin typeface="Arial"/>
              <a:ea typeface="Arial"/>
              <a:cs typeface="Arial"/>
              <a:sym typeface="Arial"/>
            </a:endParaRPr>
          </a:p>
        </p:txBody>
      </p:sp>
      <p:pic>
        <p:nvPicPr>
          <p:cNvPr id="209" name="Google Shape;209;p20"/>
          <p:cNvPicPr preferRelativeResize="0"/>
          <p:nvPr/>
        </p:nvPicPr>
        <p:blipFill rotWithShape="1">
          <a:blip r:embed="rId3">
            <a:alphaModFix/>
          </a:blip>
          <a:srcRect b="0" l="0" r="0" t="0"/>
          <a:stretch/>
        </p:blipFill>
        <p:spPr>
          <a:xfrm>
            <a:off x="1603317" y="2011045"/>
            <a:ext cx="2095500" cy="2095500"/>
          </a:xfrm>
          <a:prstGeom prst="rect">
            <a:avLst/>
          </a:prstGeom>
          <a:noFill/>
          <a:ln>
            <a:noFill/>
          </a:ln>
        </p:spPr>
      </p:pic>
      <p:sp>
        <p:nvSpPr>
          <p:cNvPr id="210" name="Google Shape;210;p20"/>
          <p:cNvSpPr/>
          <p:nvPr/>
        </p:nvSpPr>
        <p:spPr>
          <a:xfrm>
            <a:off x="1298864" y="4334667"/>
            <a:ext cx="726306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600" u="none" cap="none" strike="noStrike">
                <a:solidFill>
                  <a:srgbClr val="000000"/>
                </a:solidFill>
                <a:latin typeface="Arial"/>
                <a:ea typeface="Arial"/>
                <a:cs typeface="Arial"/>
                <a:sym typeface="Arial"/>
              </a:rPr>
              <a:t>Cevap:  </a:t>
            </a:r>
            <a:r>
              <a:rPr b="1" i="1" lang="tr-TR" sz="1600" u="none" cap="none" strike="noStrike">
                <a:solidFill>
                  <a:srgbClr val="000000"/>
                </a:solidFill>
                <a:latin typeface="Arial"/>
                <a:ea typeface="Arial"/>
                <a:cs typeface="Arial"/>
                <a:sym typeface="Arial"/>
              </a:rPr>
              <a:t>“ </a:t>
            </a:r>
            <a:r>
              <a:rPr b="0" i="1" lang="tr-TR" sz="1600" u="none" cap="none" strike="noStrike">
                <a:solidFill>
                  <a:srgbClr val="000000"/>
                </a:solidFill>
                <a:latin typeface="Arial"/>
                <a:ea typeface="Arial"/>
                <a:cs typeface="Arial"/>
                <a:sym typeface="Arial"/>
              </a:rPr>
              <a:t>Birden çok koşul olduğu durumlarda if/if-else yapılarını kullanabileceğimiz gibi “switch” bloğunu da kullanabiliriz.”</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290946" y="114924"/>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Switch Kullanımı</a:t>
            </a:r>
            <a:endParaRPr/>
          </a:p>
          <a:p>
            <a:pPr indent="0" lvl="0" marL="457200" rtl="0" algn="just">
              <a:lnSpc>
                <a:spcPct val="115000"/>
              </a:lnSpc>
              <a:spcBef>
                <a:spcPts val="0"/>
              </a:spcBef>
              <a:spcAft>
                <a:spcPts val="0"/>
              </a:spcAft>
              <a:buSzPct val="122473"/>
              <a:buNone/>
            </a:pPr>
            <a:r>
              <a:t/>
            </a:r>
            <a:endParaRPr sz="3266"/>
          </a:p>
        </p:txBody>
      </p:sp>
      <p:sp>
        <p:nvSpPr>
          <p:cNvPr id="216" name="Google Shape;216;p21"/>
          <p:cNvSpPr/>
          <p:nvPr/>
        </p:nvSpPr>
        <p:spPr>
          <a:xfrm>
            <a:off x="623454" y="1028700"/>
            <a:ext cx="4572000"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switch(Not)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case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case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default: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Yapılacak işlemler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	break;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488372" y="4355173"/>
            <a:ext cx="50915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break</a:t>
            </a:r>
            <a:r>
              <a:rPr b="0" i="0" lang="tr-TR" sz="1400" u="none" cap="none" strike="noStrike">
                <a:solidFill>
                  <a:srgbClr val="000000"/>
                </a:solidFill>
                <a:latin typeface="Arial"/>
                <a:ea typeface="Arial"/>
                <a:cs typeface="Arial"/>
                <a:sym typeface="Arial"/>
              </a:rPr>
              <a:t>: Bu komut, koşul bloğundan çıkmamızı sağlar.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default:</a:t>
            </a:r>
            <a:r>
              <a:rPr b="0" i="0" lang="tr-TR" sz="1400" u="none" cap="none" strike="noStrike">
                <a:solidFill>
                  <a:srgbClr val="000000"/>
                </a:solidFill>
                <a:latin typeface="Arial"/>
                <a:ea typeface="Arial"/>
                <a:cs typeface="Arial"/>
                <a:sym typeface="Arial"/>
              </a:rPr>
              <a:t> Verilen koşulların gerçekleşmemesi halinde çalışır</a:t>
            </a:r>
            <a:endParaRPr/>
          </a:p>
        </p:txBody>
      </p:sp>
      <p:sp>
        <p:nvSpPr>
          <p:cNvPr id="218" name="Google Shape;218;p21"/>
          <p:cNvSpPr/>
          <p:nvPr/>
        </p:nvSpPr>
        <p:spPr>
          <a:xfrm>
            <a:off x="4801173" y="966352"/>
            <a:ext cx="3999927" cy="2955447"/>
          </a:xfrm>
          <a:prstGeom prst="wedgeEllipseCallout">
            <a:avLst>
              <a:gd fmla="val -59386" name="adj1"/>
              <a:gd fmla="val 2361" name="adj2"/>
            </a:avLst>
          </a:prstGeom>
          <a:solidFill>
            <a:srgbClr val="22222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Bir değişkenin değerini birden çok “if” koşulunu ile kontrol etmek yerine “switch” ve “case” bloklarını kullanabiliriz.</a:t>
            </a:r>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 Her koşul durumunu “case” komutları ile belirterek daha kolay okunabilir bir kod parçası oluşturabiliriz.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tr-TR" sz="1200" u="none" cap="none" strike="noStrike">
                <a:solidFill>
                  <a:schemeClr val="lt1"/>
                </a:solidFill>
                <a:latin typeface="Arial"/>
                <a:ea typeface="Arial"/>
                <a:cs typeface="Arial"/>
                <a:sym typeface="Arial"/>
              </a:rPr>
              <a:t> Burada kullanılacak değerler sabit olacaktır ve kullanılacak olan değişkenin kullanacağımız durumlarını önceden biliyor olmamız gerekiyor.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p:nvPr/>
        </p:nvSpPr>
        <p:spPr>
          <a:xfrm>
            <a:off x="197427" y="161137"/>
            <a:ext cx="880110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tr-TR" sz="1400" u="none" cap="none" strike="noStrike">
                <a:solidFill>
                  <a:srgbClr val="FF0000"/>
                </a:solidFill>
                <a:latin typeface="Arial"/>
                <a:ea typeface="Arial"/>
                <a:cs typeface="Arial"/>
                <a:sym typeface="Arial"/>
              </a:rPr>
              <a:t>Gelin if </a:t>
            </a:r>
            <a:r>
              <a:rPr lang="tr-TR">
                <a:solidFill>
                  <a:srgbClr val="FF0000"/>
                </a:solidFill>
              </a:rPr>
              <a:t>ve</a:t>
            </a:r>
            <a:r>
              <a:rPr b="0" i="0" lang="tr-TR" sz="1400" u="none" cap="none" strike="noStrike">
                <a:solidFill>
                  <a:srgbClr val="FF0000"/>
                </a:solidFill>
                <a:latin typeface="Arial"/>
                <a:ea typeface="Arial"/>
                <a:cs typeface="Arial"/>
                <a:sym typeface="Arial"/>
              </a:rPr>
              <a:t> switch kullanımı ile hesap makinesi yapımı için gereken kodlamayı yaparak kıyaslayalım.</a:t>
            </a:r>
            <a:endParaRPr b="0" i="0" sz="1400" u="none" cap="none" strike="noStrike">
              <a:solidFill>
                <a:srgbClr val="FF0000"/>
              </a:solidFill>
              <a:latin typeface="Arial"/>
              <a:ea typeface="Arial"/>
              <a:cs typeface="Arial"/>
              <a:sym typeface="Arial"/>
            </a:endParaRPr>
          </a:p>
        </p:txBody>
      </p:sp>
      <p:graphicFrame>
        <p:nvGraphicFramePr>
          <p:cNvPr id="224" name="Google Shape;224;p22"/>
          <p:cNvGraphicFramePr/>
          <p:nvPr/>
        </p:nvGraphicFramePr>
        <p:xfrm>
          <a:off x="1413163" y="576516"/>
          <a:ext cx="3000000" cy="3000000"/>
        </p:xfrm>
        <a:graphic>
          <a:graphicData uri="http://schemas.openxmlformats.org/drawingml/2006/table">
            <a:tbl>
              <a:tblPr bandRow="1" firstCol="1" firstRow="1">
                <a:noFill/>
                <a:tableStyleId>{92249996-8EB1-4286-A192-6A6AC5CDB0B5}</a:tableStyleId>
              </a:tblPr>
              <a:tblGrid>
                <a:gridCol w="2585750"/>
                <a:gridCol w="3222750"/>
              </a:tblGrid>
              <a:tr h="167700">
                <a:tc>
                  <a:txBody>
                    <a:bodyPr/>
                    <a:lstStyle/>
                    <a:p>
                      <a:pPr indent="0" lvl="0" marL="0" marR="0" rtl="0" algn="ctr">
                        <a:lnSpc>
                          <a:spcPct val="115000"/>
                        </a:lnSpc>
                        <a:spcBef>
                          <a:spcPts val="0"/>
                        </a:spcBef>
                        <a:spcAft>
                          <a:spcPts val="0"/>
                        </a:spcAft>
                        <a:buNone/>
                      </a:pPr>
                      <a:r>
                        <a:rPr b="1" lang="tr-TR" sz="1200" u="none" cap="none" strike="noStrike"/>
                        <a:t>If/ If Else Kullanımı</a:t>
                      </a:r>
                      <a:endParaRPr b="1" sz="1200" u="none" cap="none" strike="noStrike">
                        <a:latin typeface="Calibri"/>
                        <a:ea typeface="Calibri"/>
                        <a:cs typeface="Calibri"/>
                        <a:sym typeface="Calibri"/>
                      </a:endParaRPr>
                    </a:p>
                  </a:txBody>
                  <a:tcPr marT="0" marB="0" marR="49325" marL="49325"/>
                </a:tc>
                <a:tc>
                  <a:txBody>
                    <a:bodyPr/>
                    <a:lstStyle/>
                    <a:p>
                      <a:pPr indent="0" lvl="0" marL="0" marR="0" rtl="0" algn="ctr">
                        <a:lnSpc>
                          <a:spcPct val="115000"/>
                        </a:lnSpc>
                        <a:spcBef>
                          <a:spcPts val="0"/>
                        </a:spcBef>
                        <a:spcAft>
                          <a:spcPts val="0"/>
                        </a:spcAft>
                        <a:buNone/>
                      </a:pPr>
                      <a:r>
                        <a:rPr b="1" lang="tr-TR" sz="1200" u="none" cap="none" strike="noStrike"/>
                        <a:t>Switch/Case Kullanımı</a:t>
                      </a:r>
                      <a:endParaRPr b="1" sz="1200" u="none" cap="none" strike="noStrike">
                        <a:latin typeface="Calibri"/>
                        <a:ea typeface="Calibri"/>
                        <a:cs typeface="Calibri"/>
                        <a:sym typeface="Calibri"/>
                      </a:endParaRPr>
                    </a:p>
                  </a:txBody>
                  <a:tcPr marT="0" marB="0" marR="49325" marL="49325"/>
                </a:tc>
              </a:tr>
              <a:tr h="3493850">
                <a:tc>
                  <a:txBody>
                    <a:bodyPr/>
                    <a:lstStyle/>
                    <a:p>
                      <a:pPr indent="0" lvl="0" marL="0" marR="0" rtl="0" algn="l">
                        <a:lnSpc>
                          <a:spcPct val="115000"/>
                        </a:lnSpc>
                        <a:spcBef>
                          <a:spcPts val="0"/>
                        </a:spcBef>
                        <a:spcAft>
                          <a:spcPts val="0"/>
                        </a:spcAft>
                        <a:buNone/>
                      </a:pPr>
                      <a:r>
                        <a:rPr lang="tr-TR" sz="1050" u="none" cap="none" strike="noStrike"/>
                        <a:t>#include &lt;iostream&gt;</a:t>
                      </a:r>
                      <a:endParaRPr sz="1100" u="none" cap="none" strike="noStrike"/>
                    </a:p>
                    <a:p>
                      <a:pPr indent="0" lvl="0" marL="0" marR="0" rtl="0" algn="l">
                        <a:lnSpc>
                          <a:spcPct val="115000"/>
                        </a:lnSpc>
                        <a:spcBef>
                          <a:spcPts val="0"/>
                        </a:spcBef>
                        <a:spcAft>
                          <a:spcPts val="0"/>
                        </a:spcAft>
                        <a:buNone/>
                      </a:pPr>
                      <a:r>
                        <a:rPr lang="tr-TR" sz="1050" u="none" cap="none" strike="noStrike"/>
                        <a:t>using namespace std;</a:t>
                      </a:r>
                      <a:endParaRPr sz="1100" u="none" cap="none" strike="noStrike"/>
                    </a:p>
                    <a:p>
                      <a:pPr indent="0" lvl="0" marL="0" marR="0" rtl="0" algn="l">
                        <a:lnSpc>
                          <a:spcPct val="115000"/>
                        </a:lnSpc>
                        <a:spcBef>
                          <a:spcPts val="0"/>
                        </a:spcBef>
                        <a:spcAft>
                          <a:spcPts val="0"/>
                        </a:spcAft>
                        <a:buNone/>
                      </a:pPr>
                      <a:r>
                        <a:rPr lang="tr-TR" sz="1050" u="none" cap="none" strike="noStrike"/>
                        <a:t>int main()</a:t>
                      </a:r>
                      <a:endParaRPr sz="1100" u="none" cap="none" strike="noStrike"/>
                    </a:p>
                    <a:p>
                      <a:pPr indent="0" lvl="0" marL="0" marR="0" rtl="0" algn="l">
                        <a:lnSpc>
                          <a:spcPct val="115000"/>
                        </a:lnSpc>
                        <a:spcBef>
                          <a:spcPts val="0"/>
                        </a:spcBef>
                        <a:spcAft>
                          <a:spcPts val="0"/>
                        </a:spcAft>
                        <a:buNone/>
                      </a:pPr>
                      <a:r>
                        <a:rPr lang="tr-TR" sz="1050" u="none" cap="none" strike="noStrike"/>
                        <a:t>{</a:t>
                      </a:r>
                      <a:endParaRPr sz="1100" u="none" cap="none" strike="noStrike"/>
                    </a:p>
                    <a:p>
                      <a:pPr indent="0" lvl="0" marL="0" marR="0" rtl="0" algn="l">
                        <a:lnSpc>
                          <a:spcPct val="115000"/>
                        </a:lnSpc>
                        <a:spcBef>
                          <a:spcPts val="0"/>
                        </a:spcBef>
                        <a:spcAft>
                          <a:spcPts val="0"/>
                        </a:spcAft>
                        <a:buNone/>
                      </a:pPr>
                      <a:r>
                        <a:rPr lang="tr-TR" sz="1050" u="none" cap="none" strike="noStrike"/>
                        <a:t>    char islem;</a:t>
                      </a:r>
                      <a:endParaRPr sz="1100" u="none" cap="none" strike="noStrike"/>
                    </a:p>
                    <a:p>
                      <a:pPr indent="0" lvl="0" marL="0" marR="0" rtl="0" algn="l">
                        <a:lnSpc>
                          <a:spcPct val="115000"/>
                        </a:lnSpc>
                        <a:spcBef>
                          <a:spcPts val="0"/>
                        </a:spcBef>
                        <a:spcAft>
                          <a:spcPts val="0"/>
                        </a:spcAft>
                        <a:buNone/>
                      </a:pPr>
                      <a:r>
                        <a:rPr lang="tr-TR" sz="1050" u="none" cap="none" strike="noStrike"/>
                        <a:t>    cin &gt;&gt; islem;</a:t>
                      </a:r>
                      <a:endParaRPr sz="1100" u="none" cap="none" strike="noStrike"/>
                    </a:p>
                    <a:p>
                      <a:pPr indent="0" lvl="0" marL="0" marR="0" rtl="0" algn="l">
                        <a:lnSpc>
                          <a:spcPct val="115000"/>
                        </a:lnSpc>
                        <a:spcBef>
                          <a:spcPts val="0"/>
                        </a:spcBef>
                        <a:spcAft>
                          <a:spcPts val="0"/>
                        </a:spcAft>
                        <a:buNone/>
                      </a:pPr>
                      <a:r>
                        <a:rPr lang="tr-TR" sz="1050" u="none" cap="none" strike="noStrike"/>
                        <a:t>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"Toplama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"Cikarma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"Carpma islemi";</a:t>
                      </a:r>
                      <a:endParaRPr sz="1100" u="none" cap="none" strike="noStrike"/>
                    </a:p>
                    <a:p>
                      <a:pPr indent="0" lvl="0" marL="0" marR="0" rtl="0" algn="l">
                        <a:lnSpc>
                          <a:spcPct val="115000"/>
                        </a:lnSpc>
                        <a:spcBef>
                          <a:spcPts val="0"/>
                        </a:spcBef>
                        <a:spcAft>
                          <a:spcPts val="0"/>
                        </a:spcAft>
                        <a:buNone/>
                      </a:pPr>
                      <a:r>
                        <a:rPr lang="tr-TR" sz="1050" u="none" cap="none" strike="noStrike"/>
                        <a:t>    else if(islem == '/')</a:t>
                      </a:r>
                      <a:endParaRPr sz="1100" u="none" cap="none" strike="noStrike"/>
                    </a:p>
                    <a:p>
                      <a:pPr indent="0" lvl="0" marL="0" marR="0" rtl="0" algn="l">
                        <a:lnSpc>
                          <a:spcPct val="115000"/>
                        </a:lnSpc>
                        <a:spcBef>
                          <a:spcPts val="0"/>
                        </a:spcBef>
                        <a:spcAft>
                          <a:spcPts val="0"/>
                        </a:spcAft>
                        <a:buNone/>
                      </a:pPr>
                      <a:r>
                        <a:rPr lang="tr-TR" sz="1050" u="none" cap="none" strike="noStrike"/>
                        <a:t>        cout &lt;&lt; "Bolme islemi";</a:t>
                      </a:r>
                      <a:endParaRPr sz="1100" u="none" cap="none" strike="noStrike"/>
                    </a:p>
                    <a:p>
                      <a:pPr indent="0" lvl="0" marL="0" marR="0" rtl="0" algn="l">
                        <a:lnSpc>
                          <a:spcPct val="115000"/>
                        </a:lnSpc>
                        <a:spcBef>
                          <a:spcPts val="0"/>
                        </a:spcBef>
                        <a:spcAft>
                          <a:spcPts val="0"/>
                        </a:spcAft>
                        <a:buNone/>
                      </a:pPr>
                      <a:r>
                        <a:rPr lang="tr-TR" sz="1050" u="none" cap="none" strike="noStrike"/>
                        <a:t>    else</a:t>
                      </a:r>
                      <a:endParaRPr sz="1100" u="none" cap="none" strike="noStrike"/>
                    </a:p>
                    <a:p>
                      <a:pPr indent="0" lvl="0" marL="0" marR="0" rtl="0" algn="l">
                        <a:lnSpc>
                          <a:spcPct val="115000"/>
                        </a:lnSpc>
                        <a:spcBef>
                          <a:spcPts val="0"/>
                        </a:spcBef>
                        <a:spcAft>
                          <a:spcPts val="0"/>
                        </a:spcAft>
                        <a:buNone/>
                      </a:pPr>
                      <a:r>
                        <a:rPr lang="tr-TR" sz="1050" u="none" cap="none" strike="noStrike"/>
                        <a:t>        cout &lt;&lt; "Hatali giris.";</a:t>
                      </a:r>
                      <a:endParaRPr sz="1100" u="none" cap="none" strike="noStrike"/>
                    </a:p>
                    <a:p>
                      <a:pPr indent="0" lvl="0" marL="0" marR="0" rtl="0" algn="l">
                        <a:lnSpc>
                          <a:spcPct val="115000"/>
                        </a:lnSpc>
                        <a:spcBef>
                          <a:spcPts val="0"/>
                        </a:spcBef>
                        <a:spcAft>
                          <a:spcPts val="0"/>
                        </a:spcAft>
                        <a:buNone/>
                      </a:pPr>
                      <a:r>
                        <a:rPr lang="tr-TR" sz="1050" u="none" cap="none" strike="noStrike"/>
                        <a:t> </a:t>
                      </a:r>
                      <a:endParaRPr sz="1100" u="none" cap="none" strike="noStrike"/>
                    </a:p>
                    <a:p>
                      <a:pPr indent="0" lvl="0" marL="0" marR="0" rtl="0" algn="l">
                        <a:lnSpc>
                          <a:spcPct val="115000"/>
                        </a:lnSpc>
                        <a:spcBef>
                          <a:spcPts val="0"/>
                        </a:spcBef>
                        <a:spcAft>
                          <a:spcPts val="0"/>
                        </a:spcAft>
                        <a:buNone/>
                      </a:pPr>
                      <a:r>
                        <a:rPr lang="tr-TR" sz="1050" u="none" cap="none" strike="noStrike"/>
                        <a:t>}</a:t>
                      </a:r>
                      <a:endParaRPr sz="1100" u="none" cap="none" strike="noStrike"/>
                    </a:p>
                    <a:p>
                      <a:pPr indent="0" lvl="0" marL="0" marR="0" rtl="0" algn="l">
                        <a:lnSpc>
                          <a:spcPct val="115000"/>
                        </a:lnSpc>
                        <a:spcBef>
                          <a:spcPts val="0"/>
                        </a:spcBef>
                        <a:spcAft>
                          <a:spcPts val="0"/>
                        </a:spcAft>
                        <a:buNone/>
                      </a:pPr>
                      <a:r>
                        <a:rPr lang="tr-TR" sz="800" u="none" cap="none" strike="noStrike"/>
                        <a:t>  </a:t>
                      </a:r>
                      <a:r>
                        <a:rPr lang="tr-TR" sz="900" u="none" cap="none" strike="noStrike"/>
                        <a:t> </a:t>
                      </a:r>
                      <a:endParaRPr sz="800" u="none" cap="none" strike="noStrike"/>
                    </a:p>
                    <a:p>
                      <a:pPr indent="0" lvl="0" marL="0" marR="0" rtl="0" algn="l">
                        <a:lnSpc>
                          <a:spcPct val="115000"/>
                        </a:lnSpc>
                        <a:spcBef>
                          <a:spcPts val="0"/>
                        </a:spcBef>
                        <a:spcAft>
                          <a:spcPts val="0"/>
                        </a:spcAft>
                        <a:buNone/>
                      </a:pPr>
                      <a:r>
                        <a:rPr lang="tr-TR" sz="900" u="none" cap="none" strike="noStrike"/>
                        <a:t> </a:t>
                      </a:r>
                      <a:endParaRPr sz="800" u="none" cap="none" strike="noStrike">
                        <a:latin typeface="Calibri"/>
                        <a:ea typeface="Calibri"/>
                        <a:cs typeface="Calibri"/>
                        <a:sym typeface="Calibri"/>
                      </a:endParaRPr>
                    </a:p>
                  </a:txBody>
                  <a:tcPr marT="0" marB="0" marR="49325" marL="49325"/>
                </a:tc>
                <a:tc>
                  <a:txBody>
                    <a:bodyPr/>
                    <a:lstStyle/>
                    <a:p>
                      <a:pPr indent="0" lvl="0" marL="0" marR="0" rtl="0" algn="just">
                        <a:lnSpc>
                          <a:spcPct val="115000"/>
                        </a:lnSpc>
                        <a:spcBef>
                          <a:spcPts val="0"/>
                        </a:spcBef>
                        <a:spcAft>
                          <a:spcPts val="0"/>
                        </a:spcAft>
                        <a:buNone/>
                      </a:pPr>
                      <a:r>
                        <a:rPr lang="tr-TR" sz="1000" u="none" cap="none" strike="noStrike"/>
                        <a:t>#include &lt;iostream&gt;</a:t>
                      </a:r>
                      <a:endParaRPr sz="1050" u="none" cap="none" strike="noStrike"/>
                    </a:p>
                    <a:p>
                      <a:pPr indent="0" lvl="0" marL="0" marR="0" rtl="0" algn="just">
                        <a:lnSpc>
                          <a:spcPct val="115000"/>
                        </a:lnSpc>
                        <a:spcBef>
                          <a:spcPts val="0"/>
                        </a:spcBef>
                        <a:spcAft>
                          <a:spcPts val="0"/>
                        </a:spcAft>
                        <a:buNone/>
                      </a:pPr>
                      <a:r>
                        <a:rPr lang="tr-TR" sz="1000" u="none" cap="none" strike="noStrike"/>
                        <a:t>using namespace std;</a:t>
                      </a:r>
                      <a:endParaRPr sz="1050" u="none" cap="none" strike="noStrike"/>
                    </a:p>
                    <a:p>
                      <a:pPr indent="0" lvl="0" marL="0" marR="0" rtl="0" algn="just">
                        <a:lnSpc>
                          <a:spcPct val="115000"/>
                        </a:lnSpc>
                        <a:spcBef>
                          <a:spcPts val="0"/>
                        </a:spcBef>
                        <a:spcAft>
                          <a:spcPts val="0"/>
                        </a:spcAft>
                        <a:buNone/>
                      </a:pPr>
                      <a:r>
                        <a:rPr lang="tr-TR" sz="1000" u="none" cap="none" strike="noStrike"/>
                        <a:t>int main()</a:t>
                      </a:r>
                      <a:endParaRPr sz="1050" u="none" cap="none" strike="noStrike"/>
                    </a:p>
                    <a:p>
                      <a:pPr indent="0" lvl="0" marL="0" marR="0" rtl="0" algn="just">
                        <a:lnSpc>
                          <a:spcPct val="115000"/>
                        </a:lnSpc>
                        <a:spcBef>
                          <a:spcPts val="0"/>
                        </a:spcBef>
                        <a:spcAft>
                          <a:spcPts val="0"/>
                        </a:spcAft>
                        <a:buNone/>
                      </a:pPr>
                      <a:r>
                        <a:rPr lang="tr-TR" sz="1000" u="none" cap="none" strike="noStrike"/>
                        <a:t>{</a:t>
                      </a:r>
                      <a:endParaRPr sz="1050" u="none" cap="none" strike="noStrike"/>
                    </a:p>
                    <a:p>
                      <a:pPr indent="0" lvl="0" marL="0" marR="0" rtl="0" algn="just">
                        <a:lnSpc>
                          <a:spcPct val="115000"/>
                        </a:lnSpc>
                        <a:spcBef>
                          <a:spcPts val="0"/>
                        </a:spcBef>
                        <a:spcAft>
                          <a:spcPts val="0"/>
                        </a:spcAft>
                        <a:buNone/>
                      </a:pPr>
                      <a:r>
                        <a:rPr lang="tr-TR" sz="1000" u="none" cap="none" strike="noStrike"/>
                        <a:t>    char islem;</a:t>
                      </a:r>
                      <a:endParaRPr sz="1050" u="none" cap="none" strike="noStrike"/>
                    </a:p>
                    <a:p>
                      <a:pPr indent="0" lvl="0" marL="0" marR="0" rtl="0" algn="just">
                        <a:lnSpc>
                          <a:spcPct val="115000"/>
                        </a:lnSpc>
                        <a:spcBef>
                          <a:spcPts val="0"/>
                        </a:spcBef>
                        <a:spcAft>
                          <a:spcPts val="0"/>
                        </a:spcAft>
                        <a:buNone/>
                      </a:pPr>
                      <a:r>
                        <a:rPr lang="tr-TR" sz="1000" u="none" cap="none" strike="noStrike"/>
                        <a:t>    cin &gt;&gt; islem;</a:t>
                      </a:r>
                      <a:endParaRPr sz="1050" u="none" cap="none" strike="noStrike"/>
                    </a:p>
                    <a:p>
                      <a:pPr indent="0" lvl="0" marL="0" marR="0" rtl="0" algn="just">
                        <a:lnSpc>
                          <a:spcPct val="115000"/>
                        </a:lnSpc>
                        <a:spcBef>
                          <a:spcPts val="0"/>
                        </a:spcBef>
                        <a:spcAft>
                          <a:spcPts val="0"/>
                        </a:spcAft>
                        <a:buNone/>
                      </a:pPr>
                      <a:r>
                        <a:rPr lang="tr-TR" sz="1000" u="none" cap="none" strike="noStrike"/>
                        <a:t>    switch(islem)</a:t>
                      </a:r>
                      <a:endParaRPr sz="1050" u="none" cap="none" strike="noStrike"/>
                    </a:p>
                    <a:p>
                      <a:pPr indent="0" lvl="0" marL="0" marR="0" rtl="0" algn="just">
                        <a:lnSpc>
                          <a:spcPct val="115000"/>
                        </a:lnSpc>
                        <a:spcBef>
                          <a:spcPts val="0"/>
                        </a:spcBef>
                        <a:spcAft>
                          <a:spcPts val="0"/>
                        </a:spcAft>
                        <a:buNone/>
                      </a:pPr>
                      <a:r>
                        <a:rPr lang="tr-TR" sz="1000" u="none" cap="none" strike="noStrike"/>
                        <a:t>    {</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"Toplama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"Cikarma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"Carpma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case '/':</a:t>
                      </a:r>
                      <a:endParaRPr sz="1050" u="none" cap="none" strike="noStrike"/>
                    </a:p>
                    <a:p>
                      <a:pPr indent="0" lvl="0" marL="0" marR="0" rtl="0" algn="just">
                        <a:lnSpc>
                          <a:spcPct val="115000"/>
                        </a:lnSpc>
                        <a:spcBef>
                          <a:spcPts val="0"/>
                        </a:spcBef>
                        <a:spcAft>
                          <a:spcPts val="0"/>
                        </a:spcAft>
                        <a:buNone/>
                      </a:pPr>
                      <a:r>
                        <a:rPr lang="tr-TR" sz="1000" u="none" cap="none" strike="noStrike"/>
                        <a:t>        cout &lt;&lt; "Bolme islemi";</a:t>
                      </a:r>
                      <a:endParaRPr sz="1050" u="none" cap="none" strike="noStrike"/>
                    </a:p>
                    <a:p>
                      <a:pPr indent="0" lvl="0" marL="0" marR="0" rtl="0" algn="just">
                        <a:lnSpc>
                          <a:spcPct val="115000"/>
                        </a:lnSpc>
                        <a:spcBef>
                          <a:spcPts val="0"/>
                        </a:spcBef>
                        <a:spcAft>
                          <a:spcPts val="0"/>
                        </a:spcAft>
                        <a:buNone/>
                      </a:pPr>
                      <a:r>
                        <a:rPr lang="tr-TR" sz="1000" u="none" cap="none" strike="noStrike"/>
                        <a:t>        break;</a:t>
                      </a:r>
                      <a:endParaRPr sz="1050" u="none" cap="none" strike="noStrike"/>
                    </a:p>
                    <a:p>
                      <a:pPr indent="0" lvl="0" marL="0" marR="0" rtl="0" algn="just">
                        <a:lnSpc>
                          <a:spcPct val="115000"/>
                        </a:lnSpc>
                        <a:spcBef>
                          <a:spcPts val="0"/>
                        </a:spcBef>
                        <a:spcAft>
                          <a:spcPts val="0"/>
                        </a:spcAft>
                        <a:buNone/>
                      </a:pPr>
                      <a:r>
                        <a:rPr lang="tr-TR" sz="1000" u="none" cap="none" strike="noStrike"/>
                        <a:t>    default:</a:t>
                      </a:r>
                      <a:endParaRPr sz="1050" u="none" cap="none" strike="noStrike"/>
                    </a:p>
                    <a:p>
                      <a:pPr indent="0" lvl="0" marL="0" marR="0" rtl="0" algn="just">
                        <a:lnSpc>
                          <a:spcPct val="115000"/>
                        </a:lnSpc>
                        <a:spcBef>
                          <a:spcPts val="0"/>
                        </a:spcBef>
                        <a:spcAft>
                          <a:spcPts val="0"/>
                        </a:spcAft>
                        <a:buNone/>
                      </a:pPr>
                      <a:r>
                        <a:rPr lang="tr-TR" sz="1000" u="none" cap="none" strike="noStrike"/>
                        <a:t>        cout &lt;&lt; "Hatali giris.";</a:t>
                      </a:r>
                      <a:endParaRPr sz="1050" u="none" cap="none" strike="noStrike"/>
                    </a:p>
                    <a:p>
                      <a:pPr indent="0" lvl="0" marL="0" marR="0" rtl="0" algn="just">
                        <a:lnSpc>
                          <a:spcPct val="115000"/>
                        </a:lnSpc>
                        <a:spcBef>
                          <a:spcPts val="0"/>
                        </a:spcBef>
                        <a:spcAft>
                          <a:spcPts val="0"/>
                        </a:spcAft>
                        <a:buNone/>
                      </a:pPr>
                      <a:r>
                        <a:rPr lang="tr-TR" sz="1000" u="none" cap="none" strike="noStrike"/>
                        <a:t>    }</a:t>
                      </a:r>
                      <a:endParaRPr sz="1050" u="none" cap="none" strike="noStrike"/>
                    </a:p>
                    <a:p>
                      <a:pPr indent="0" lvl="0" marL="0" marR="0" rtl="0" algn="just">
                        <a:lnSpc>
                          <a:spcPct val="115000"/>
                        </a:lnSpc>
                        <a:spcBef>
                          <a:spcPts val="0"/>
                        </a:spcBef>
                        <a:spcAft>
                          <a:spcPts val="0"/>
                        </a:spcAft>
                        <a:buNone/>
                      </a:pPr>
                      <a:r>
                        <a:rPr lang="tr-TR" sz="1000" u="none" cap="none" strike="noStrike"/>
                        <a:t>    return 0;</a:t>
                      </a:r>
                      <a:endParaRPr sz="1050" u="none" cap="none" strike="noStrike"/>
                    </a:p>
                    <a:p>
                      <a:pPr indent="0" lvl="0" marL="0" marR="0" rtl="0" algn="l">
                        <a:lnSpc>
                          <a:spcPct val="115000"/>
                        </a:lnSpc>
                        <a:spcBef>
                          <a:spcPts val="0"/>
                        </a:spcBef>
                        <a:spcAft>
                          <a:spcPts val="0"/>
                        </a:spcAft>
                        <a:buNone/>
                      </a:pPr>
                      <a:r>
                        <a:rPr lang="tr-TR" sz="1000" u="none" cap="none" strike="noStrike"/>
                        <a:t>}</a:t>
                      </a:r>
                      <a:endParaRPr sz="1050" u="none" cap="none" strike="noStrike">
                        <a:latin typeface="Calibri"/>
                        <a:ea typeface="Calibri"/>
                        <a:cs typeface="Calibri"/>
                        <a:sym typeface="Calibri"/>
                      </a:endParaRPr>
                    </a:p>
                  </a:txBody>
                  <a:tcPr marT="0" marB="0" marR="49325" marL="493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rot="-5400000">
            <a:off x="-3839875" y="377100"/>
            <a:ext cx="8520600" cy="707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990"/>
              <a:buNone/>
            </a:pPr>
            <a:r>
              <a:rPr lang="tr-TR" sz="3040"/>
              <a:t>               Anket: Yaş aralığı?</a:t>
            </a:r>
            <a:endParaRPr sz="3040"/>
          </a:p>
          <a:p>
            <a:pPr indent="0" lvl="0" marL="0" rtl="0" algn="l">
              <a:lnSpc>
                <a:spcPct val="100000"/>
              </a:lnSpc>
              <a:spcBef>
                <a:spcPts val="0"/>
              </a:spcBef>
              <a:spcAft>
                <a:spcPts val="0"/>
              </a:spcAft>
              <a:buSzPts val="990"/>
              <a:buNone/>
            </a:pPr>
            <a:r>
              <a:t/>
            </a:r>
            <a:endParaRPr sz="3240"/>
          </a:p>
        </p:txBody>
      </p:sp>
      <p:graphicFrame>
        <p:nvGraphicFramePr>
          <p:cNvPr id="77" name="Google Shape;77;p3"/>
          <p:cNvGraphicFramePr/>
          <p:nvPr/>
        </p:nvGraphicFramePr>
        <p:xfrm>
          <a:off x="862775" y="152400"/>
          <a:ext cx="3000000" cy="3000000"/>
        </p:xfrm>
        <a:graphic>
          <a:graphicData uri="http://schemas.openxmlformats.org/drawingml/2006/table">
            <a:tbl>
              <a:tblPr>
                <a:noFill/>
                <a:tableStyleId>{92249996-8EB1-4286-A192-6A6AC5CDB0B5}</a:tableStyleId>
              </a:tblPr>
              <a:tblGrid>
                <a:gridCol w="3821775"/>
                <a:gridCol w="4459450"/>
              </a:tblGrid>
              <a:tr h="2439675">
                <a:tc>
                  <a:txBody>
                    <a:bodyPr/>
                    <a:lstStyle/>
                    <a:p>
                      <a:pPr indent="0" lvl="0" marL="0" marR="0" rtl="0" algn="l">
                        <a:lnSpc>
                          <a:spcPct val="115000"/>
                        </a:lnSpc>
                        <a:spcBef>
                          <a:spcPts val="0"/>
                        </a:spcBef>
                        <a:spcAft>
                          <a:spcPts val="0"/>
                        </a:spcAft>
                        <a:buClr>
                          <a:srgbClr val="000000"/>
                        </a:buClr>
                        <a:buSzPts val="3200"/>
                        <a:buFont typeface="Arial"/>
                        <a:buNone/>
                      </a:pPr>
                      <a:r>
                        <a:rPr lang="tr-TR" sz="3200" u="none" cap="none" strike="noStrike">
                          <a:latin typeface="Times New Roman"/>
                          <a:ea typeface="Times New Roman"/>
                          <a:cs typeface="Times New Roman"/>
                          <a:sym typeface="Times New Roman"/>
                        </a:rPr>
                        <a:t>15-20</a:t>
                      </a:r>
                      <a:endParaRPr sz="3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3200"/>
                        <a:buFont typeface="Arial"/>
                        <a:buNone/>
                      </a:pPr>
                      <a:r>
                        <a:rPr lang="tr-TR" sz="3200" u="none" cap="none" strike="noStrike">
                          <a:latin typeface="Times New Roman"/>
                          <a:ea typeface="Times New Roman"/>
                          <a:cs typeface="Times New Roman"/>
                          <a:sym typeface="Times New Roman"/>
                        </a:rPr>
                        <a:t>20-25</a:t>
                      </a:r>
                      <a:endParaRPr sz="3200" u="none" cap="none" strike="noStrike">
                        <a:latin typeface="Times New Roman"/>
                        <a:ea typeface="Times New Roman"/>
                        <a:cs typeface="Times New Roman"/>
                        <a:sym typeface="Times New Roman"/>
                      </a:endParaRPr>
                    </a:p>
                  </a:txBody>
                  <a:tcPr marT="63500" marB="63500" marR="63500" marL="63500"/>
                </a:tc>
              </a:tr>
              <a:tr h="2338500">
                <a:tc>
                  <a:txBody>
                    <a:bodyPr/>
                    <a:lstStyle/>
                    <a:p>
                      <a:pPr indent="0" lvl="0" marL="0" marR="0" rtl="0" algn="l">
                        <a:lnSpc>
                          <a:spcPct val="115000"/>
                        </a:lnSpc>
                        <a:spcBef>
                          <a:spcPts val="0"/>
                        </a:spcBef>
                        <a:spcAft>
                          <a:spcPts val="0"/>
                        </a:spcAft>
                        <a:buClr>
                          <a:srgbClr val="000000"/>
                        </a:buClr>
                        <a:buSzPts val="3200"/>
                        <a:buFont typeface="Arial"/>
                        <a:buNone/>
                      </a:pPr>
                      <a:r>
                        <a:rPr b="0" i="0" lang="tr-TR" sz="3200" u="none" cap="none" strike="noStrike">
                          <a:solidFill>
                            <a:srgbClr val="000000"/>
                          </a:solidFill>
                          <a:latin typeface="Times New Roman"/>
                          <a:ea typeface="Times New Roman"/>
                          <a:cs typeface="Times New Roman"/>
                          <a:sym typeface="Times New Roman"/>
                        </a:rPr>
                        <a:t>25-30</a:t>
                      </a:r>
                      <a:endParaRPr b="0" i="0" sz="3200" u="none" cap="none" strike="noStrike">
                        <a:solidFill>
                          <a:srgbClr val="000000"/>
                        </a:solidFill>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3200"/>
                        <a:buFont typeface="Arial"/>
                        <a:buNone/>
                      </a:pPr>
                      <a:r>
                        <a:rPr b="0" i="0" lang="tr-TR" sz="3200" u="none" cap="none" strike="noStrike">
                          <a:solidFill>
                            <a:srgbClr val="000000"/>
                          </a:solidFill>
                          <a:latin typeface="Times New Roman"/>
                          <a:ea typeface="Times New Roman"/>
                          <a:cs typeface="Times New Roman"/>
                          <a:sym typeface="Times New Roman"/>
                        </a:rPr>
                        <a:t>30-40</a:t>
                      </a:r>
                      <a:endParaRPr b="0" i="0" sz="3200" u="none" cap="none" strike="noStrike">
                        <a:solidFill>
                          <a:srgbClr val="000000"/>
                        </a:solidFill>
                        <a:latin typeface="Times New Roman"/>
                        <a:ea typeface="Times New Roman"/>
                        <a:cs typeface="Times New Roman"/>
                        <a:sym typeface="Times New Roman"/>
                      </a:endParaRPr>
                    </a:p>
                  </a:txBody>
                  <a:tcPr marT="63500" marB="63500" marR="63500" marL="63500"/>
                </a:tc>
              </a:tr>
            </a:tbl>
          </a:graphicData>
        </a:graphic>
      </p:graphicFrame>
      <p:sp>
        <p:nvSpPr>
          <p:cNvPr id="78" name="Google Shape;78;p3"/>
          <p:cNvSpPr txBox="1"/>
          <p:nvPr/>
        </p:nvSpPr>
        <p:spPr>
          <a:xfrm>
            <a:off x="4245338"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A</a:t>
            </a:r>
            <a:endParaRPr b="1" i="0" sz="1900" u="none" cap="none" strike="noStrike">
              <a:solidFill>
                <a:srgbClr val="000000"/>
              </a:solidFill>
              <a:latin typeface="Calibri"/>
              <a:ea typeface="Calibri"/>
              <a:cs typeface="Calibri"/>
              <a:sym typeface="Calibri"/>
            </a:endParaRPr>
          </a:p>
        </p:txBody>
      </p:sp>
      <p:sp>
        <p:nvSpPr>
          <p:cNvPr id="79" name="Google Shape;79;p3"/>
          <p:cNvSpPr txBox="1"/>
          <p:nvPr/>
        </p:nvSpPr>
        <p:spPr>
          <a:xfrm>
            <a:off x="8671125" y="1916950"/>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B</a:t>
            </a:r>
            <a:endParaRPr b="1" i="0" sz="1900" u="none" cap="none" strike="noStrike">
              <a:solidFill>
                <a:srgbClr val="000000"/>
              </a:solidFill>
              <a:latin typeface="Calibri"/>
              <a:ea typeface="Calibri"/>
              <a:cs typeface="Calibri"/>
              <a:sym typeface="Calibri"/>
            </a:endParaRPr>
          </a:p>
        </p:txBody>
      </p:sp>
      <p:sp>
        <p:nvSpPr>
          <p:cNvPr id="80" name="Google Shape;80;p3"/>
          <p:cNvSpPr txBox="1"/>
          <p:nvPr/>
        </p:nvSpPr>
        <p:spPr>
          <a:xfrm>
            <a:off x="4245338"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C</a:t>
            </a:r>
            <a:endParaRPr b="1" i="0" sz="1900" u="none" cap="none" strike="noStrike">
              <a:solidFill>
                <a:srgbClr val="000000"/>
              </a:solidFill>
              <a:latin typeface="Calibri"/>
              <a:ea typeface="Calibri"/>
              <a:cs typeface="Calibri"/>
              <a:sym typeface="Calibri"/>
            </a:endParaRPr>
          </a:p>
        </p:txBody>
      </p:sp>
      <p:sp>
        <p:nvSpPr>
          <p:cNvPr id="81" name="Google Shape;81;p3"/>
          <p:cNvSpPr txBox="1"/>
          <p:nvPr/>
        </p:nvSpPr>
        <p:spPr>
          <a:xfrm>
            <a:off x="8671125" y="4165375"/>
            <a:ext cx="5970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tr-TR" sz="1900" u="none" cap="none" strike="noStrike">
                <a:solidFill>
                  <a:srgbClr val="000000"/>
                </a:solidFill>
                <a:latin typeface="Calibri"/>
                <a:ea typeface="Calibri"/>
                <a:cs typeface="Calibri"/>
                <a:sym typeface="Calibri"/>
              </a:rPr>
              <a:t>D</a:t>
            </a:r>
            <a:endParaRPr b="1" i="0" sz="19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87" name="Google Shape;87;p4"/>
          <p:cNvSpPr txBox="1"/>
          <p:nvPr/>
        </p:nvSpPr>
        <p:spPr>
          <a:xfrm>
            <a:off x="1295534" y="925946"/>
            <a:ext cx="6269700" cy="4108787"/>
          </a:xfrm>
          <a:prstGeom prst="rect">
            <a:avLst/>
          </a:prstGeom>
          <a:noFill/>
          <a:ln>
            <a:noFill/>
          </a:ln>
        </p:spPr>
        <p:txBody>
          <a:bodyPr anchorCtr="0" anchor="t" bIns="91425" lIns="91425" spcFirstLastPara="1" rIns="91425" wrap="square" tIns="91425">
            <a:spAutoFit/>
          </a:bodyPr>
          <a:lstStyle/>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Steve Jobs (21)- Apple</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Mark  Zuckerberg (20)- Facebook</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Bill Gates (20)- Microsoft</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Paul Allen (22)- Microsoft</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Larry Page (25)- Google </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Sergey Brin (25)- Google</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Elon Musk (21) – Zip2, Paypal, Tesla</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Evan  Spiegel (21)- Snapchat </a:t>
            </a:r>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Matt  Mullenweg (19)- Wordpress</a:t>
            </a:r>
            <a:endParaRPr b="0" i="1" sz="1700" u="none" cap="none" strike="noStrike">
              <a:solidFill>
                <a:srgbClr val="000000"/>
              </a:solidFill>
              <a:latin typeface="Times New Roman"/>
              <a:ea typeface="Times New Roman"/>
              <a:cs typeface="Times New Roman"/>
              <a:sym typeface="Times New Roman"/>
            </a:endParaRPr>
          </a:p>
          <a:p>
            <a:pPr indent="0" lvl="0" marL="120650" marR="0" rtl="0" algn="just">
              <a:lnSpc>
                <a:spcPct val="150000"/>
              </a:lnSpc>
              <a:spcBef>
                <a:spcPts val="0"/>
              </a:spcBef>
              <a:spcAft>
                <a:spcPts val="0"/>
              </a:spcAft>
              <a:buNone/>
            </a:pPr>
            <a:r>
              <a:rPr b="0" i="1" lang="tr-TR" sz="1700" u="none" cap="none" strike="noStrike">
                <a:solidFill>
                  <a:srgbClr val="000000"/>
                </a:solidFill>
                <a:latin typeface="Times New Roman"/>
                <a:ea typeface="Times New Roman"/>
                <a:cs typeface="Times New Roman"/>
                <a:sym typeface="Times New Roman"/>
              </a:rPr>
              <a:t>David Karp (21)- Tumblr</a:t>
            </a:r>
            <a:endParaRPr b="0" i="1" sz="1700" u="none" cap="none" strike="noStrike">
              <a:solidFill>
                <a:srgbClr val="000000"/>
              </a:solidFill>
              <a:latin typeface="Times New Roman"/>
              <a:ea typeface="Times New Roman"/>
              <a:cs typeface="Times New Roman"/>
              <a:sym typeface="Times New Roman"/>
            </a:endParaRPr>
          </a:p>
        </p:txBody>
      </p:sp>
      <p:sp>
        <p:nvSpPr>
          <p:cNvPr id="88" name="Google Shape;88;p4"/>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tr-TR"/>
              <a:t>Girişimşi (Yaş) – Kurduğu Şirket</a:t>
            </a:r>
            <a:endParaRPr/>
          </a:p>
          <a:p>
            <a:pPr indent="0" lvl="0" marL="457200" rtl="0" algn="just">
              <a:lnSpc>
                <a:spcPct val="115000"/>
              </a:lnSpc>
              <a:spcBef>
                <a:spcPts val="0"/>
              </a:spcBef>
              <a:spcAft>
                <a:spcPts val="0"/>
              </a:spcAft>
              <a:buSzPct val="122473"/>
              <a:buNone/>
            </a:pPr>
            <a:r>
              <a:t/>
            </a:r>
            <a:endParaRPr sz="326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400725" y="1386150"/>
            <a:ext cx="8520600" cy="7074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600"/>
              <a:buNone/>
            </a:pPr>
            <a:r>
              <a:rPr b="0" lang="tr-TR" sz="1700">
                <a:solidFill>
                  <a:srgbClr val="000000"/>
                </a:solidFill>
              </a:rPr>
              <a:t>Bu haftanın amacı öğrencilerin programlamada karar yapılarını kullanarak programın akışını kontrol edebilmelerini sağlamaktır.</a:t>
            </a:r>
            <a:endParaRPr b="0" sz="1700">
              <a:solidFill>
                <a:srgbClr val="000000"/>
              </a:solidFill>
            </a:endParaRPr>
          </a:p>
        </p:txBody>
      </p:sp>
      <p:sp>
        <p:nvSpPr>
          <p:cNvPr id="94" name="Google Shape;94;p5"/>
          <p:cNvSpPr txBox="1"/>
          <p:nvPr>
            <p:ph idx="1" type="body"/>
          </p:nvPr>
        </p:nvSpPr>
        <p:spPr>
          <a:xfrm>
            <a:off x="941200" y="2289575"/>
            <a:ext cx="8520600" cy="2549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K1.  C++ programında karar yapılarını tanımlar.</a:t>
            </a:r>
            <a:endParaRPr>
              <a:solidFill>
                <a:srgbClr val="000000"/>
              </a:solidFill>
              <a:latin typeface="PT Sans Narrow"/>
              <a:ea typeface="PT Sans Narrow"/>
              <a:cs typeface="PT Sans Narrow"/>
              <a:sym typeface="PT Sans Narrow"/>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K2.  C++ programında tekli karar yapısını bilir.</a:t>
            </a:r>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K3.  C++ programında çoklu karar yapısını bilir.</a:t>
            </a:r>
            <a:endParaRPr/>
          </a:p>
          <a:p>
            <a:pPr indent="0" lvl="0" marL="0" rtl="0" algn="just">
              <a:lnSpc>
                <a:spcPct val="115000"/>
              </a:lnSpc>
              <a:spcBef>
                <a:spcPts val="0"/>
              </a:spcBef>
              <a:spcAft>
                <a:spcPts val="0"/>
              </a:spcAft>
              <a:buSzPts val="1800"/>
              <a:buNone/>
            </a:pPr>
            <a:r>
              <a:rPr lang="tr-TR">
                <a:solidFill>
                  <a:srgbClr val="000000"/>
                </a:solidFill>
                <a:latin typeface="PT Sans Narrow"/>
                <a:ea typeface="PT Sans Narrow"/>
                <a:cs typeface="PT Sans Narrow"/>
                <a:sym typeface="PT Sans Narrow"/>
              </a:rPr>
              <a:t>K4.  C++ programında iç içe karar yapısını bilir.</a:t>
            </a:r>
            <a:endParaRPr>
              <a:solidFill>
                <a:srgbClr val="000000"/>
              </a:solidFill>
              <a:latin typeface="PT Sans Narrow"/>
              <a:ea typeface="PT Sans Narrow"/>
              <a:cs typeface="PT Sans Narrow"/>
              <a:sym typeface="PT Sans Narrow"/>
            </a:endParaRPr>
          </a:p>
          <a:p>
            <a:pPr indent="0" lvl="0" marL="0" rtl="0" algn="l">
              <a:lnSpc>
                <a:spcPct val="115000"/>
              </a:lnSpc>
              <a:spcBef>
                <a:spcPts val="0"/>
              </a:spcBef>
              <a:spcAft>
                <a:spcPts val="0"/>
              </a:spcAft>
              <a:buSzPts val="1800"/>
              <a:buNone/>
            </a:pPr>
            <a:r>
              <a:rPr lang="tr-TR" sz="1600">
                <a:solidFill>
                  <a:srgbClr val="000000"/>
                </a:solidFill>
                <a:latin typeface="Times New Roman"/>
                <a:ea typeface="Times New Roman"/>
                <a:cs typeface="Times New Roman"/>
                <a:sym typeface="Times New Roman"/>
              </a:rPr>
              <a:t>     </a:t>
            </a:r>
            <a:endParaRPr sz="2400"/>
          </a:p>
        </p:txBody>
      </p:sp>
      <p:sp>
        <p:nvSpPr>
          <p:cNvPr id="95" name="Google Shape;95;p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1" name="Google Shape;101;p6"/>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1. ALGORİTMANIN ÇIKTISI NE OLUR?</a:t>
            </a:r>
            <a:endParaRPr sz="2400"/>
          </a:p>
        </p:txBody>
      </p:sp>
      <p:pic>
        <p:nvPicPr>
          <p:cNvPr descr="https://lh3.googleusercontent.com/T-nqx0d_zdAlQbNovlSjD5A0ZZ5WQHT6jwH69_OIOp06-r8W4uqTn4dVmhCf76H0eDMUurOdIkJS8yNvxdFSOEnW1uZx3J9PBEitRF4GBBhJsr-9RYrSdZ7jPWvjNbyyXdf3IwIL" id="102" name="Google Shape;102;p6">
            <a:hlinkClick r:id="rId3"/>
          </p:cNvPr>
          <p:cNvPicPr preferRelativeResize="0"/>
          <p:nvPr/>
        </p:nvPicPr>
        <p:blipFill rotWithShape="1">
          <a:blip r:embed="rId4">
            <a:alphaModFix/>
          </a:blip>
          <a:srcRect b="0" l="0" r="0" t="0"/>
          <a:stretch/>
        </p:blipFill>
        <p:spPr>
          <a:xfrm>
            <a:off x="1984664" y="966352"/>
            <a:ext cx="4268055" cy="396251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08" name="Google Shape;108;p7"/>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2. ALGORİTMANIN ÇIKTISI NE OLUR?</a:t>
            </a:r>
            <a:endParaRPr sz="2400"/>
          </a:p>
        </p:txBody>
      </p:sp>
      <p:pic>
        <p:nvPicPr>
          <p:cNvPr descr="https://lh6.googleusercontent.com/pMciEFHJjT02h0II2wJKLH95YPPdbV2wP1et8I7zC0JTFE_Nk-bK4j0qTtzs5-OyLJW2mXiwXd8dF_D5uEKhYVAQhTr3F9DTOLrpbXyWJe3EqyBi1tRi4lnzkkdD4dnvq61SkPoa" id="109" name="Google Shape;109;p7">
            <a:hlinkClick r:id="rId3"/>
          </p:cNvPr>
          <p:cNvPicPr preferRelativeResize="0"/>
          <p:nvPr/>
        </p:nvPicPr>
        <p:blipFill rotWithShape="1">
          <a:blip r:embed="rId4">
            <a:alphaModFix/>
          </a:blip>
          <a:srcRect b="0" l="0" r="0" t="0"/>
          <a:stretch/>
        </p:blipFill>
        <p:spPr>
          <a:xfrm>
            <a:off x="1967778" y="832427"/>
            <a:ext cx="4772025" cy="418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15" name="Google Shape;115;p8"/>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3. ALGORİTMANIN ÇIKTISI NE OLUR?</a:t>
            </a:r>
            <a:endParaRPr sz="2400"/>
          </a:p>
        </p:txBody>
      </p:sp>
      <p:pic>
        <p:nvPicPr>
          <p:cNvPr id="116" name="Google Shape;116;p8"/>
          <p:cNvPicPr preferRelativeResize="0"/>
          <p:nvPr/>
        </p:nvPicPr>
        <p:blipFill rotWithShape="1">
          <a:blip r:embed="rId3">
            <a:alphaModFix/>
          </a:blip>
          <a:srcRect b="0" l="0" r="0" t="0"/>
          <a:stretch/>
        </p:blipFill>
        <p:spPr>
          <a:xfrm>
            <a:off x="1691640" y="958243"/>
            <a:ext cx="5760720" cy="36010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nvSpPr>
        <p:spPr>
          <a:xfrm>
            <a:off x="882525" y="431800"/>
            <a:ext cx="7679400" cy="68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tr-TR" sz="3800" u="none" cap="none" strike="noStrike">
                <a:solidFill>
                  <a:schemeClr val="lt1"/>
                </a:solidFill>
                <a:latin typeface="Nunito"/>
                <a:ea typeface="Nunito"/>
                <a:cs typeface="Nunito"/>
                <a:sym typeface="Nunito"/>
              </a:rPr>
              <a:t>Algoritmanın Özellikleri</a:t>
            </a:r>
            <a:endParaRPr b="0" i="0" sz="1200" u="none" cap="none" strike="noStrike">
              <a:solidFill>
                <a:srgbClr val="000000"/>
              </a:solidFill>
              <a:latin typeface="Times New Roman"/>
              <a:ea typeface="Times New Roman"/>
              <a:cs typeface="Times New Roman"/>
              <a:sym typeface="Times New Roman"/>
            </a:endParaRPr>
          </a:p>
        </p:txBody>
      </p:sp>
      <p:sp>
        <p:nvSpPr>
          <p:cNvPr id="122" name="Google Shape;122;p9"/>
          <p:cNvSpPr txBox="1"/>
          <p:nvPr>
            <p:ph type="title"/>
          </p:nvPr>
        </p:nvSpPr>
        <p:spPr>
          <a:xfrm>
            <a:off x="311700" y="359700"/>
            <a:ext cx="8520600" cy="707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600"/>
              <a:buNone/>
            </a:pPr>
            <a:r>
              <a:rPr lang="tr-TR" sz="2400"/>
              <a:t>4. ALGORİTMANIN ÇIKTISI NE OLUR?</a:t>
            </a:r>
            <a:endParaRPr sz="2400"/>
          </a:p>
        </p:txBody>
      </p:sp>
      <p:pic>
        <p:nvPicPr>
          <p:cNvPr id="123" name="Google Shape;123;p9"/>
          <p:cNvPicPr preferRelativeResize="0"/>
          <p:nvPr/>
        </p:nvPicPr>
        <p:blipFill rotWithShape="1">
          <a:blip r:embed="rId3">
            <a:alphaModFix/>
          </a:blip>
          <a:srcRect b="0" l="0" r="0" t="0"/>
          <a:stretch/>
        </p:blipFill>
        <p:spPr>
          <a:xfrm>
            <a:off x="1514994" y="1137602"/>
            <a:ext cx="5760720" cy="28682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