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gAA/UlcJVyeXC9u/1auJrlvODC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6F9915-D210-4381-B5D4-D036559CB93B}">
  <a:tblStyle styleId="{106F9915-D210-4381-B5D4-D036559CB93B}"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6AC2CFB-D36D-4A2D-B55A-9EDD19E466CF}"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261A7CE-7C42-4A69-A8D4-48231F069DE1}"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05F9607-3FDE-494C-8C93-8CF96E787001}" styleName="Table_3">
    <a:wholeTbl>
      <a:tcTxStyle>
        <a:font>
          <a:latin typeface="Arial"/>
          <a:ea typeface="Arial"/>
          <a:cs typeface="Arial"/>
        </a:font>
        <a:srgbClr val="000000"/>
      </a:tcTxStyle>
      <a:tcStyle>
        <a:tcBdr>
          <a:left>
            <a:ln cap="flat" cmpd="sng" w="6350">
              <a:solidFill>
                <a:srgbClr val="00B0F0"/>
              </a:solidFill>
              <a:prstDash val="solid"/>
              <a:round/>
              <a:headEnd len="sm" w="sm" type="none"/>
              <a:tailEnd len="sm" w="sm" type="none"/>
            </a:ln>
          </a:left>
          <a:right>
            <a:ln cap="flat" cmpd="sng" w="6350">
              <a:solidFill>
                <a:srgbClr val="00B0F0"/>
              </a:solidFill>
              <a:prstDash val="solid"/>
              <a:round/>
              <a:headEnd len="sm" w="sm" type="none"/>
              <a:tailEnd len="sm" w="sm" type="none"/>
            </a:ln>
          </a:right>
          <a:top>
            <a:ln cap="flat" cmpd="sng" w="6350">
              <a:solidFill>
                <a:srgbClr val="00B0F0"/>
              </a:solidFill>
              <a:prstDash val="solid"/>
              <a:round/>
              <a:headEnd len="sm" w="sm" type="none"/>
              <a:tailEnd len="sm" w="sm" type="none"/>
            </a:ln>
          </a:top>
          <a:bottom>
            <a:ln cap="flat" cmpd="sng" w="6350">
              <a:solidFill>
                <a:srgbClr val="00B0F0"/>
              </a:solidFill>
              <a:prstDash val="solid"/>
              <a:round/>
              <a:headEnd len="sm" w="sm" type="none"/>
              <a:tailEnd len="sm" w="sm" type="none"/>
            </a:ln>
          </a:bottom>
          <a:insideH>
            <a:ln cap="flat" cmpd="sng" w="6350">
              <a:solidFill>
                <a:srgbClr val="00B0F0"/>
              </a:solidFill>
              <a:prstDash val="solid"/>
              <a:round/>
              <a:headEnd len="sm" w="sm" type="none"/>
              <a:tailEnd len="sm" w="sm" type="none"/>
            </a:ln>
          </a:insideH>
          <a:insideV>
            <a:ln cap="flat" cmpd="sng" w="6350">
              <a:solidFill>
                <a:srgbClr val="00B0F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CBF625C-6502-4BCC-ABB8-8598DF053F48}" styleName="Table_4">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C51192-B82C-4CA9-86E6-45802428723F}" styleName="Table_5">
    <a:wholeTbl>
      <a:tcTxStyle b="off" i="off">
        <a:font>
          <a:latin typeface="Arial"/>
          <a:ea typeface="Arial"/>
          <a:cs typeface="Arial"/>
        </a:font>
        <a:srgbClr val="000000"/>
      </a:tcTxStyle>
      <a:tcStyle>
        <a:tcBdr>
          <a:left>
            <a:ln cap="flat" cmpd="sng" w="9525">
              <a:solidFill>
                <a:srgbClr val="00B0F0"/>
              </a:solidFill>
              <a:prstDash val="solid"/>
              <a:round/>
              <a:headEnd len="sm" w="sm" type="none"/>
              <a:tailEnd len="sm" w="sm" type="none"/>
            </a:ln>
          </a:left>
          <a:right>
            <a:ln cap="flat" cmpd="sng" w="9525">
              <a:solidFill>
                <a:srgbClr val="00B0F0"/>
              </a:solidFill>
              <a:prstDash val="solid"/>
              <a:round/>
              <a:headEnd len="sm" w="sm" type="none"/>
              <a:tailEnd len="sm" w="sm" type="none"/>
            </a:ln>
          </a:right>
          <a:top>
            <a:ln cap="flat" cmpd="sng" w="9525">
              <a:solidFill>
                <a:srgbClr val="00B0F0"/>
              </a:solidFill>
              <a:prstDash val="solid"/>
              <a:round/>
              <a:headEnd len="sm" w="sm" type="none"/>
              <a:tailEnd len="sm" w="sm" type="none"/>
            </a:ln>
          </a:top>
          <a:bottom>
            <a:ln cap="flat" cmpd="sng" w="9525">
              <a:solidFill>
                <a:srgbClr val="00B0F0"/>
              </a:solidFill>
              <a:prstDash val="solid"/>
              <a:round/>
              <a:headEnd len="sm" w="sm" type="none"/>
              <a:tailEnd len="sm" w="sm" type="none"/>
            </a:ln>
          </a:bottom>
          <a:insideH>
            <a:ln cap="flat" cmpd="sng" w="9525">
              <a:solidFill>
                <a:srgbClr val="00B0F0"/>
              </a:solidFill>
              <a:prstDash val="solid"/>
              <a:round/>
              <a:headEnd len="sm" w="sm" type="none"/>
              <a:tailEnd len="sm" w="sm" type="none"/>
            </a:ln>
          </a:insideH>
          <a:insideV>
            <a:ln cap="flat" cmpd="sng" w="9525">
              <a:solidFill>
                <a:srgbClr val="00B0F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2c75c6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df2c75c613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bfac6fad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dbfac6fad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f5384ba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df5384ba3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ceede7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1ceede74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f5384ba3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df5384ba3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f5384ba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df5384ba3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5384ba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df5384ba3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f5384ba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df5384ba3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f5384ba3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f5384ba3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5384ba3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df5384ba33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5384ba3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f5384ba33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f562b0a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df562b0a3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7e388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df7e388b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7e388b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df7e388b4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f7e388b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df7e388b49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1ceede74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e1ceede74b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f553fc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df553fcc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f2c75c6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df2c75c61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2c75c6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df2c75c61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2c75c61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df2c75c61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2c75c6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f2c75c613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bfac6f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dbfac6fa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bfac6fa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dbfac6fad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2c75c6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df2c75c613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3"/>
          <p:cNvGrpSpPr/>
          <p:nvPr/>
        </p:nvGrpSpPr>
        <p:grpSpPr>
          <a:xfrm>
            <a:off x="1004144" y="1022025"/>
            <a:ext cx="7136669" cy="152400"/>
            <a:chOff x="1346429" y="1011300"/>
            <a:chExt cx="6452100" cy="152400"/>
          </a:xfrm>
        </p:grpSpPr>
        <p:cxnSp>
          <p:nvCxnSpPr>
            <p:cNvPr id="13" name="Google Shape;13;p2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3"/>
          <p:cNvGrpSpPr/>
          <p:nvPr/>
        </p:nvGrpSpPr>
        <p:grpSpPr>
          <a:xfrm>
            <a:off x="1004151" y="3969100"/>
            <a:ext cx="7136669" cy="152400"/>
            <a:chOff x="1346435" y="3969088"/>
            <a:chExt cx="6452100" cy="152400"/>
          </a:xfrm>
        </p:grpSpPr>
        <p:cxnSp>
          <p:nvCxnSpPr>
            <p:cNvPr id="16" name="Google Shape;16;p2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en-US"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en-US" sz="3559"/>
              <a:t>Yazılım Teknolojileri Dersi </a:t>
            </a:r>
            <a:endParaRPr sz="3559"/>
          </a:p>
          <a:p>
            <a:pPr indent="0" lvl="0" marL="0" rtl="0" algn="ctr">
              <a:lnSpc>
                <a:spcPct val="100000"/>
              </a:lnSpc>
              <a:spcBef>
                <a:spcPts val="0"/>
              </a:spcBef>
              <a:spcAft>
                <a:spcPts val="0"/>
              </a:spcAft>
              <a:buSzPts val="990"/>
              <a:buNone/>
            </a:pPr>
            <a:r>
              <a:rPr lang="en-US" sz="3559"/>
              <a:t>Hafta 7: </a:t>
            </a:r>
            <a:r>
              <a:rPr lang="en-US" sz="3600"/>
              <a:t>DİZİLER VE KATARLAR</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f2c75c613_0_1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sp>
        <p:nvSpPr>
          <p:cNvPr id="144" name="Google Shape;144;gdf2c75c613_0_131"/>
          <p:cNvSpPr txBox="1"/>
          <p:nvPr/>
        </p:nvSpPr>
        <p:spPr>
          <a:xfrm>
            <a:off x="1008950" y="4296926"/>
            <a:ext cx="8061900" cy="98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800"/>
              <a:buFont typeface="Arial"/>
              <a:buNone/>
            </a:pPr>
            <a:r>
              <a:rPr b="1" i="1" lang="en-US" sz="2800" u="none" cap="none" strike="noStrike">
                <a:solidFill>
                  <a:srgbClr val="FF0000"/>
                </a:solidFill>
                <a:latin typeface="PT Sans Narrow"/>
                <a:ea typeface="PT Sans Narrow"/>
                <a:cs typeface="PT Sans Narrow"/>
                <a:sym typeface="PT Sans Narrow"/>
              </a:rPr>
              <a:t>UYARI </a:t>
            </a:r>
            <a:r>
              <a:rPr b="0" i="0" lang="en-US" sz="2800" u="none" cap="none" strike="noStrike">
                <a:solidFill>
                  <a:srgbClr val="000000"/>
                </a:solidFill>
                <a:latin typeface="PT Sans Narrow"/>
                <a:ea typeface="PT Sans Narrow"/>
                <a:cs typeface="PT Sans Narrow"/>
                <a:sym typeface="PT Sans Narrow"/>
              </a:rPr>
              <a:t>: </a:t>
            </a:r>
            <a:r>
              <a:rPr b="0" i="0" lang="en-US" sz="2800" u="none" cap="none" strike="noStrike">
                <a:solidFill>
                  <a:srgbClr val="000000"/>
                </a:solidFill>
                <a:highlight>
                  <a:srgbClr val="FFFFFF"/>
                </a:highlight>
                <a:latin typeface="PT Sans Narrow"/>
                <a:ea typeface="PT Sans Narrow"/>
                <a:cs typeface="PT Sans Narrow"/>
                <a:sym typeface="PT Sans Narrow"/>
              </a:rPr>
              <a:t>Dizi elemanları, aynı veri türünde olmalıdır. </a:t>
            </a:r>
            <a:endParaRPr b="0" i="0" sz="2800" u="none" cap="none" strike="noStrike">
              <a:solidFill>
                <a:srgbClr val="000000"/>
              </a:solidFill>
              <a:highlight>
                <a:srgbClr val="FFFFFF"/>
              </a:highlight>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PT Sans Narrow"/>
              <a:ea typeface="PT Sans Narrow"/>
              <a:cs typeface="PT Sans Narrow"/>
              <a:sym typeface="PT Sans Narrow"/>
            </a:endParaRPr>
          </a:p>
        </p:txBody>
      </p:sp>
      <p:pic>
        <p:nvPicPr>
          <p:cNvPr id="145" name="Google Shape;145;gdf2c75c613_0_131"/>
          <p:cNvPicPr preferRelativeResize="0"/>
          <p:nvPr/>
        </p:nvPicPr>
        <p:blipFill rotWithShape="1">
          <a:blip r:embed="rId3">
            <a:alphaModFix/>
          </a:blip>
          <a:srcRect b="0" l="0" r="0" t="0"/>
          <a:stretch/>
        </p:blipFill>
        <p:spPr>
          <a:xfrm>
            <a:off x="404075" y="1424638"/>
            <a:ext cx="4041057" cy="2600050"/>
          </a:xfrm>
          <a:prstGeom prst="rect">
            <a:avLst/>
          </a:prstGeom>
          <a:noFill/>
          <a:ln>
            <a:noFill/>
          </a:ln>
        </p:spPr>
      </p:pic>
      <p:sp>
        <p:nvSpPr>
          <p:cNvPr id="146" name="Google Shape;146;gdf2c75c613_0_131"/>
          <p:cNvSpPr txBox="1"/>
          <p:nvPr/>
        </p:nvSpPr>
        <p:spPr>
          <a:xfrm>
            <a:off x="4940075" y="2011450"/>
            <a:ext cx="3275700" cy="2616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1" i="0" lang="en-US" sz="2000" u="none" cap="none" strike="noStrike">
                <a:solidFill>
                  <a:srgbClr val="222222"/>
                </a:solidFill>
                <a:latin typeface="PT Sans Narrow"/>
                <a:ea typeface="PT Sans Narrow"/>
                <a:cs typeface="PT Sans Narrow"/>
                <a:sym typeface="PT Sans Narrow"/>
              </a:rPr>
              <a:t>Yandaki dizide (1,3) indisli dizi elemanını değiştirsem, dizi bozulur. Sizce neden?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rPr b="0" i="1" lang="en-US" sz="2000" u="none" cap="none" strike="noStrike">
                <a:solidFill>
                  <a:srgbClr val="222222"/>
                </a:solidFill>
                <a:latin typeface="PT Sans Narrow"/>
                <a:ea typeface="PT Sans Narrow"/>
                <a:cs typeface="PT Sans Narrow"/>
                <a:sym typeface="PT Sans Narrow"/>
              </a:rPr>
              <a:t>Tahminlerinizi bana sohbetten yazın :) </a:t>
            </a:r>
            <a:endParaRPr b="0" i="1"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222222"/>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bfac6fadd_0_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 Talimatları</a:t>
            </a:r>
            <a:endParaRPr/>
          </a:p>
        </p:txBody>
      </p:sp>
      <p:sp>
        <p:nvSpPr>
          <p:cNvPr id="152" name="Google Shape;152;gdbfac6fadd_0_1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PT Sans Narrow"/>
              <a:ea typeface="PT Sans Narrow"/>
              <a:cs typeface="PT Sans Narrow"/>
              <a:sym typeface="PT Sans Narrow"/>
            </a:endParaRPr>
          </a:p>
        </p:txBody>
      </p:sp>
      <p:sp>
        <p:nvSpPr>
          <p:cNvPr id="153" name="Google Shape;153;gdbfac6fadd_0_18"/>
          <p:cNvSpPr txBox="1"/>
          <p:nvPr/>
        </p:nvSpPr>
        <p:spPr>
          <a:xfrm>
            <a:off x="561875" y="1229600"/>
            <a:ext cx="7653900" cy="4103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1" i="0" lang="en-US" sz="2000" u="none" cap="none" strike="noStrike">
                <a:solidFill>
                  <a:srgbClr val="222222"/>
                </a:solidFill>
                <a:latin typeface="PT Sans Narrow"/>
                <a:ea typeface="PT Sans Narrow"/>
                <a:cs typeface="PT Sans Narrow"/>
                <a:sym typeface="PT Sans Narrow"/>
              </a:rPr>
              <a:t>Elinizdeki madeni paraları ya da kağıt ve kalemi kullanarak, </a:t>
            </a:r>
            <a:endParaRPr b="1" i="0" sz="2000" u="none" cap="none" strike="noStrike">
              <a:solidFill>
                <a:srgbClr val="222222"/>
              </a:solidFill>
              <a:latin typeface="PT Sans Narrow"/>
              <a:ea typeface="PT Sans Narrow"/>
              <a:cs typeface="PT Sans Narrow"/>
              <a:sym typeface="PT Sans Narrow"/>
            </a:endParaRPr>
          </a:p>
          <a:p>
            <a:pPr indent="-342900" lvl="0" marL="457200" marR="0" rtl="0" algn="just">
              <a:lnSpc>
                <a:spcPct val="115000"/>
              </a:lnSpc>
              <a:spcBef>
                <a:spcPts val="0"/>
              </a:spcBef>
              <a:spcAft>
                <a:spcPts val="0"/>
              </a:spcAft>
              <a:buClr>
                <a:srgbClr val="000000"/>
              </a:buClr>
              <a:buSzPts val="1800"/>
              <a:buFont typeface="PT Sans Narrow"/>
              <a:buAutoNum type="arabicPeriod"/>
            </a:pPr>
            <a:r>
              <a:rPr b="0" i="1" lang="en-US" sz="1800" u="none" cap="none" strike="noStrike">
                <a:solidFill>
                  <a:srgbClr val="000000"/>
                </a:solidFill>
                <a:latin typeface="PT Sans Narrow"/>
                <a:ea typeface="PT Sans Narrow"/>
                <a:cs typeface="PT Sans Narrow"/>
                <a:sym typeface="PT Sans Narrow"/>
              </a:rPr>
              <a:t>Tek boyutlu bir dizi oluşturun. Dizinin boyutunu ve dizi indislerini dizi elemanlarının altına yazın. </a:t>
            </a:r>
            <a:endParaRPr b="0" i="1" sz="1800" u="none" cap="none" strike="noStrike">
              <a:solidFill>
                <a:srgbClr val="000000"/>
              </a:solidFill>
              <a:latin typeface="PT Sans Narrow"/>
              <a:ea typeface="PT Sans Narrow"/>
              <a:cs typeface="PT Sans Narrow"/>
              <a:sym typeface="PT Sans Narrow"/>
            </a:endParaRPr>
          </a:p>
          <a:p>
            <a:pPr indent="-342900" lvl="0" marL="457200" marR="0" rtl="0" algn="just">
              <a:lnSpc>
                <a:spcPct val="115000"/>
              </a:lnSpc>
              <a:spcBef>
                <a:spcPts val="0"/>
              </a:spcBef>
              <a:spcAft>
                <a:spcPts val="0"/>
              </a:spcAft>
              <a:buClr>
                <a:srgbClr val="000000"/>
              </a:buClr>
              <a:buSzPts val="1800"/>
              <a:buFont typeface="PT Sans Narrow"/>
              <a:buAutoNum type="arabicPeriod"/>
            </a:pPr>
            <a:r>
              <a:rPr b="0" i="1" lang="en-US" sz="1800" u="none" cap="none" strike="noStrike">
                <a:solidFill>
                  <a:srgbClr val="000000"/>
                </a:solidFill>
                <a:latin typeface="PT Sans Narrow"/>
                <a:ea typeface="PT Sans Narrow"/>
                <a:cs typeface="PT Sans Narrow"/>
                <a:sym typeface="PT Sans Narrow"/>
              </a:rPr>
              <a:t>Birinci talimatta oluşturduğunuz tek boyutlu dizinin hemen altına, aynı diziden iki tane daha ekleyin. Bu şekilde elde ettiğiniz çok boyutlu dizinin boyutunu ve dizi elemanlarının indis numaralarını her bir elemanın altına yazın. </a:t>
            </a:r>
            <a:endParaRPr b="0" i="1" sz="18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800"/>
              <a:buFont typeface="Arial"/>
              <a:buNone/>
            </a:pPr>
            <a:r>
              <a:rPr b="1" i="0" lang="en-US" sz="1800" u="none" cap="none" strike="noStrike">
                <a:solidFill>
                  <a:srgbClr val="FF0000"/>
                </a:solidFill>
                <a:latin typeface="PT Sans Narrow"/>
                <a:ea typeface="PT Sans Narrow"/>
                <a:cs typeface="PT Sans Narrow"/>
                <a:sym typeface="PT Sans Narrow"/>
              </a:rPr>
              <a:t>PAYLAŞ BİZİMLE!! </a:t>
            </a:r>
            <a:r>
              <a:rPr b="0" i="0" lang="en-US" sz="1800" u="none" cap="none" strike="noStrike">
                <a:solidFill>
                  <a:srgbClr val="222222"/>
                </a:solidFill>
                <a:latin typeface="PT Sans Narrow"/>
                <a:ea typeface="PT Sans Narrow"/>
                <a:cs typeface="PT Sans Narrow"/>
                <a:sym typeface="PT Sans Narrow"/>
              </a:rPr>
              <a:t>Oluşturduğunuz dizilerin fotoğrafını çekin ve paylaşılan notlardan linkini gönderdiğim dijital panoya isminizle birlikte fotoğrafı gönderin. Her iki talimatında tek bir fotoğrafta görünüyor olmasına dikkat edelim.</a:t>
            </a:r>
            <a:endParaRPr b="0" i="0" sz="18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222222"/>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f5384ba33_0_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159" name="Google Shape;159;gdf5384ba33_0_7"/>
          <p:cNvSpPr txBox="1"/>
          <p:nvPr/>
        </p:nvSpPr>
        <p:spPr>
          <a:xfrm>
            <a:off x="4987450" y="1256550"/>
            <a:ext cx="3585600" cy="2630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i="0" lang="en-US" sz="1400" u="none" cap="none" strike="noStrike">
                <a:solidFill>
                  <a:srgbClr val="FF0000"/>
                </a:solidFill>
                <a:latin typeface="PT Sans Narrow"/>
                <a:ea typeface="PT Sans Narrow"/>
                <a:cs typeface="PT Sans Narrow"/>
                <a:sym typeface="PT Sans Narrow"/>
              </a:rPr>
              <a:t>Uyarı!</a:t>
            </a:r>
            <a:r>
              <a:rPr b="0" i="0" lang="en-US" sz="1400" u="none" cap="none" strike="noStrike">
                <a:solidFill>
                  <a:srgbClr val="000000"/>
                </a:solidFill>
                <a:latin typeface="PT Sans Narrow"/>
                <a:ea typeface="PT Sans Narrow"/>
                <a:cs typeface="PT Sans Narrow"/>
                <a:sym typeface="PT Sans Narrow"/>
              </a:rPr>
              <a:t> </a:t>
            </a:r>
            <a:r>
              <a:rPr lang="en-US">
                <a:latin typeface="PT Sans Narrow"/>
                <a:ea typeface="PT Sans Narrow"/>
                <a:cs typeface="PT Sans Narrow"/>
                <a:sym typeface="PT Sans Narrow"/>
              </a:rPr>
              <a:t> </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lang="en-US">
                <a:latin typeface="PT Sans Narrow"/>
                <a:ea typeface="PT Sans Narrow"/>
                <a:cs typeface="PT Sans Narrow"/>
                <a:sym typeface="PT Sans Narrow"/>
              </a:rPr>
              <a:t>Numaralar dizisi bir boyutludur ve  5 elamana sahiptir. Dizi içerisindeki herhangi bir elemana ulaşmak için dizi adı ve ardından eleman indis numarasını içeren köşeli parantezler kullanılır. Yukarıda tanımlanan numaralar dizisinin beşinci elemanına erişmek için şu şekilde bir ifade yazılır:</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en-US">
                <a:latin typeface="PT Sans Narrow"/>
                <a:ea typeface="PT Sans Narrow"/>
                <a:cs typeface="PT Sans Narrow"/>
                <a:sym typeface="PT Sans Narrow"/>
              </a:rPr>
              <a:t>numaralar</a:t>
            </a:r>
            <a:r>
              <a:rPr lang="en-US">
                <a:solidFill>
                  <a:srgbClr val="FF0000"/>
                </a:solidFill>
                <a:latin typeface="PT Sans Narrow"/>
                <a:ea typeface="PT Sans Narrow"/>
                <a:cs typeface="PT Sans Narrow"/>
                <a:sym typeface="PT Sans Narrow"/>
              </a:rPr>
              <a:t>[</a:t>
            </a:r>
            <a:r>
              <a:rPr lang="en-US">
                <a:solidFill>
                  <a:srgbClr val="F000F0"/>
                </a:solidFill>
                <a:latin typeface="PT Sans Narrow"/>
                <a:ea typeface="PT Sans Narrow"/>
                <a:cs typeface="PT Sans Narrow"/>
                <a:sym typeface="PT Sans Narrow"/>
              </a:rPr>
              <a:t>4</a:t>
            </a:r>
            <a:r>
              <a:rPr lang="en-US">
                <a:solidFill>
                  <a:srgbClr val="FF0000"/>
                </a:solidFill>
                <a:latin typeface="PT Sans Narrow"/>
                <a:ea typeface="PT Sans Narrow"/>
                <a:cs typeface="PT Sans Narrow"/>
                <a:sym typeface="PT Sans Narrow"/>
              </a:rPr>
              <a:t>]</a:t>
            </a:r>
            <a:endParaRPr sz="1600">
              <a:latin typeface="PT Sans Narrow"/>
              <a:ea typeface="PT Sans Narrow"/>
              <a:cs typeface="PT Sans Narrow"/>
              <a:sym typeface="PT Sans Narrow"/>
            </a:endParaRPr>
          </a:p>
        </p:txBody>
      </p:sp>
      <p:pic>
        <p:nvPicPr>
          <p:cNvPr id="160" name="Google Shape;160;gdf5384ba33_0_7"/>
          <p:cNvPicPr preferRelativeResize="0"/>
          <p:nvPr/>
        </p:nvPicPr>
        <p:blipFill rotWithShape="1">
          <a:blip r:embed="rId3">
            <a:alphaModFix/>
          </a:blip>
          <a:srcRect b="70781" l="0" r="0" t="0"/>
          <a:stretch/>
        </p:blipFill>
        <p:spPr>
          <a:xfrm>
            <a:off x="152400" y="1845150"/>
            <a:ext cx="4286250" cy="492600"/>
          </a:xfrm>
          <a:prstGeom prst="rect">
            <a:avLst/>
          </a:prstGeom>
          <a:noFill/>
          <a:ln>
            <a:noFill/>
          </a:ln>
        </p:spPr>
      </p:pic>
      <p:cxnSp>
        <p:nvCxnSpPr>
          <p:cNvPr id="161" name="Google Shape;161;gdf5384ba33_0_7"/>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162" name="Google Shape;162;gdf5384ba33_0_7"/>
          <p:cNvSpPr txBox="1"/>
          <p:nvPr/>
        </p:nvSpPr>
        <p:spPr>
          <a:xfrm>
            <a:off x="267150" y="2375200"/>
            <a:ext cx="41715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Beş adet öğrenciye ait öğrenci numarasını saklamak için oluşturulan “numaralar”  dizisine değer atamak için:</a:t>
            </a:r>
            <a:r>
              <a:rPr lang="en-US" sz="1200">
                <a:latin typeface="Times New Roman"/>
                <a:ea typeface="Times New Roman"/>
                <a:cs typeface="Times New Roman"/>
                <a:sym typeface="Times New Roman"/>
              </a:rPr>
              <a:t> </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rPr b="1" i="0" lang="en-US" sz="1400" u="none" cap="none" strike="noStrike">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numaralar</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df5384ba33_0_7"/>
          <p:cNvSpPr txBox="1"/>
          <p:nvPr/>
        </p:nvSpPr>
        <p:spPr>
          <a:xfrm>
            <a:off x="215250" y="1157088"/>
            <a:ext cx="4362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222222"/>
                </a:solidFill>
                <a:latin typeface="PT Sans Narrow"/>
                <a:ea typeface="PT Sans Narrow"/>
                <a:cs typeface="PT Sans Narrow"/>
                <a:sym typeface="PT Sans Narrow"/>
              </a:rPr>
              <a:t>Tek Boyutlu Diziler</a:t>
            </a:r>
            <a:endParaRPr b="1" i="0" sz="1400" u="none" cap="none" strike="noStrike">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1ceede74b_0_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pic>
        <p:nvPicPr>
          <p:cNvPr id="169" name="Google Shape;169;ge1ceede74b_0_14"/>
          <p:cNvPicPr preferRelativeResize="0"/>
          <p:nvPr/>
        </p:nvPicPr>
        <p:blipFill rotWithShape="1">
          <a:blip r:embed="rId3">
            <a:alphaModFix/>
          </a:blip>
          <a:srcRect b="76711" l="0" r="0" t="0"/>
          <a:stretch/>
        </p:blipFill>
        <p:spPr>
          <a:xfrm>
            <a:off x="271688" y="1588200"/>
            <a:ext cx="4162425" cy="561225"/>
          </a:xfrm>
          <a:prstGeom prst="rect">
            <a:avLst/>
          </a:prstGeom>
          <a:noFill/>
          <a:ln>
            <a:noFill/>
          </a:ln>
        </p:spPr>
      </p:pic>
      <p:cxnSp>
        <p:nvCxnSpPr>
          <p:cNvPr id="170" name="Google Shape;170;ge1ceede74b_0_14"/>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171" name="Google Shape;171;ge1ceede74b_0_14"/>
          <p:cNvSpPr txBox="1"/>
          <p:nvPr/>
        </p:nvSpPr>
        <p:spPr>
          <a:xfrm>
            <a:off x="215250" y="2394200"/>
            <a:ext cx="4171500" cy="1818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PT Sans Narrow"/>
                <a:ea typeface="PT Sans Narrow"/>
                <a:cs typeface="PT Sans Narrow"/>
                <a:sym typeface="PT Sans Narrow"/>
              </a:rPr>
              <a:t>Dört adet öğrencinin bir dersten aldığı iki yazılı notunu saklamak için oluşturulan “notlar” dizisine değer atamak için: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1" i="0" lang="en-US" sz="1300" u="none" cap="none" strike="noStrike">
                <a:solidFill>
                  <a:srgbClr val="0000A0"/>
                </a:solidFill>
                <a:latin typeface="PT Sans Narrow"/>
                <a:ea typeface="PT Sans Narrow"/>
                <a:cs typeface="PT Sans Narrow"/>
                <a:sym typeface="PT Sans Narrow"/>
              </a:rPr>
              <a:t>int </a:t>
            </a:r>
            <a:r>
              <a:rPr b="0" i="0" lang="en-US" sz="1300" u="none" cap="none" strike="noStrike">
                <a:solidFill>
                  <a:srgbClr val="000000"/>
                </a:solidFill>
                <a:highlight>
                  <a:srgbClr val="FFFFFF"/>
                </a:highlight>
                <a:latin typeface="PT Sans Narrow"/>
                <a:ea typeface="PT Sans Narrow"/>
                <a:cs typeface="PT Sans Narrow"/>
                <a:sym typeface="PT Sans Narrow"/>
              </a:rPr>
              <a:t>notlar</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4</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2</a:t>
            </a:r>
            <a:r>
              <a:rPr b="0" i="0" lang="en-US" sz="1300" u="none" cap="none" strike="noStrike">
                <a:solidFill>
                  <a:srgbClr val="FF0000"/>
                </a:solidFill>
                <a:latin typeface="PT Sans Narrow"/>
                <a:ea typeface="PT Sans Narrow"/>
                <a:cs typeface="PT Sans Narrow"/>
                <a:sym typeface="PT Sans Narrow"/>
              </a:rPr>
              <a:t>] = {{</a:t>
            </a:r>
            <a:r>
              <a:rPr b="0" i="0" lang="en-US" sz="1300" u="none" cap="none" strike="noStrike">
                <a:solidFill>
                  <a:srgbClr val="F000F0"/>
                </a:solidFill>
                <a:latin typeface="PT Sans Narrow"/>
                <a:ea typeface="PT Sans Narrow"/>
                <a:cs typeface="PT Sans Narrow"/>
                <a:sym typeface="PT Sans Narrow"/>
              </a:rPr>
              <a:t>90, 70</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a:t>
            </a:r>
            <a:endParaRPr b="0" i="0" sz="1300" u="none" cap="none" strike="noStrike">
              <a:solidFill>
                <a:srgbClr val="F000F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0" i="0" lang="en-US" sz="1300" u="none" cap="none" strike="noStrike">
                <a:solidFill>
                  <a:srgbClr val="F000F0"/>
                </a:solidFill>
                <a:latin typeface="PT Sans Narrow"/>
                <a:ea typeface="PT Sans Narrow"/>
                <a:cs typeface="PT Sans Narrow"/>
                <a:sym typeface="PT Sans Narrow"/>
              </a:rPr>
              <a:t>                              </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50, 80</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 </a:t>
            </a:r>
            <a:endParaRPr b="0" i="0" sz="1300" u="none" cap="none" strike="noStrike">
              <a:solidFill>
                <a:srgbClr val="F000F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0" i="0" lang="en-US" sz="1300" u="none" cap="none" strike="noStrike">
                <a:solidFill>
                  <a:srgbClr val="FF0000"/>
                </a:solidFill>
                <a:latin typeface="PT Sans Narrow"/>
                <a:ea typeface="PT Sans Narrow"/>
                <a:cs typeface="PT Sans Narrow"/>
                <a:sym typeface="PT Sans Narrow"/>
              </a:rPr>
              <a:t>                              {</a:t>
            </a:r>
            <a:r>
              <a:rPr b="0" i="0" lang="en-US" sz="1300" u="none" cap="none" strike="noStrike">
                <a:solidFill>
                  <a:srgbClr val="F000F0"/>
                </a:solidFill>
                <a:latin typeface="PT Sans Narrow"/>
                <a:ea typeface="PT Sans Narrow"/>
                <a:cs typeface="PT Sans Narrow"/>
                <a:sym typeface="PT Sans Narrow"/>
              </a:rPr>
              <a:t>85</a:t>
            </a:r>
            <a:r>
              <a:rPr b="0" i="0" lang="en-US" sz="1300" u="none" cap="none" strike="noStrike">
                <a:solidFill>
                  <a:srgbClr val="FF0000"/>
                </a:solidFill>
                <a:latin typeface="PT Sans Narrow"/>
                <a:ea typeface="PT Sans Narrow"/>
                <a:cs typeface="PT Sans Narrow"/>
                <a:sym typeface="PT Sans Narrow"/>
              </a:rPr>
              <a:t>, </a:t>
            </a:r>
            <a:r>
              <a:rPr b="0" i="0" lang="en-US" sz="1300" u="none" cap="none" strike="noStrike">
                <a:solidFill>
                  <a:srgbClr val="F000F0"/>
                </a:solidFill>
                <a:latin typeface="PT Sans Narrow"/>
                <a:ea typeface="PT Sans Narrow"/>
                <a:cs typeface="PT Sans Narrow"/>
                <a:sym typeface="PT Sans Narrow"/>
              </a:rPr>
              <a:t>86</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a:t>
            </a:r>
            <a:endParaRPr b="0" i="0" sz="1300" u="none" cap="none" strike="noStrike">
              <a:solidFill>
                <a:srgbClr val="F000F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0" i="0" lang="en-US" sz="1300" u="none" cap="none" strike="noStrike">
                <a:solidFill>
                  <a:srgbClr val="F000F0"/>
                </a:solidFill>
                <a:latin typeface="PT Sans Narrow"/>
                <a:ea typeface="PT Sans Narrow"/>
                <a:cs typeface="PT Sans Narrow"/>
                <a:sym typeface="PT Sans Narrow"/>
              </a:rPr>
              <a:t>                              </a:t>
            </a:r>
            <a:r>
              <a:rPr b="0" i="0" lang="en-US" sz="1300" u="none" cap="none" strike="noStrike">
                <a:solidFill>
                  <a:srgbClr val="FF0000"/>
                </a:solidFill>
                <a:latin typeface="PT Sans Narrow"/>
                <a:ea typeface="PT Sans Narrow"/>
                <a:cs typeface="PT Sans Narrow"/>
                <a:sym typeface="PT Sans Narrow"/>
              </a:rPr>
              <a:t>{</a:t>
            </a:r>
            <a:r>
              <a:rPr b="0" i="0" lang="en-US" sz="1300" u="none" cap="none" strike="noStrike">
                <a:solidFill>
                  <a:srgbClr val="F000F0"/>
                </a:solidFill>
                <a:latin typeface="PT Sans Narrow"/>
                <a:ea typeface="PT Sans Narrow"/>
                <a:cs typeface="PT Sans Narrow"/>
                <a:sym typeface="PT Sans Narrow"/>
              </a:rPr>
              <a:t>50, 70</a:t>
            </a:r>
            <a:r>
              <a:rPr b="0" i="0" lang="en-US" sz="1300" u="none" cap="none" strike="noStrike">
                <a:solidFill>
                  <a:srgbClr val="FF0000"/>
                </a:solidFill>
                <a:latin typeface="PT Sans Narrow"/>
                <a:ea typeface="PT Sans Narrow"/>
                <a:cs typeface="PT Sans Narrow"/>
                <a:sym typeface="PT Sans Narrow"/>
              </a:rPr>
              <a:t>}};</a:t>
            </a:r>
            <a:endParaRPr b="1" i="0" sz="1300" u="none" cap="none" strike="noStrike">
              <a:solidFill>
                <a:srgbClr val="0000A0"/>
              </a:solidFill>
              <a:latin typeface="PT Sans Narrow"/>
              <a:ea typeface="PT Sans Narrow"/>
              <a:cs typeface="PT Sans Narrow"/>
              <a:sym typeface="PT Sans Narrow"/>
            </a:endParaRPr>
          </a:p>
        </p:txBody>
      </p:sp>
      <p:sp>
        <p:nvSpPr>
          <p:cNvPr id="172" name="Google Shape;172;ge1ceede74b_0_14"/>
          <p:cNvSpPr txBox="1"/>
          <p:nvPr/>
        </p:nvSpPr>
        <p:spPr>
          <a:xfrm>
            <a:off x="4866225" y="1222250"/>
            <a:ext cx="3845100" cy="3621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en-US" sz="1400" u="none" cap="none" strike="noStrike">
                <a:solidFill>
                  <a:srgbClr val="FF0000"/>
                </a:solidFill>
                <a:latin typeface="PT Sans Narrow"/>
                <a:ea typeface="PT Sans Narrow"/>
                <a:cs typeface="PT Sans Narrow"/>
                <a:sym typeface="PT Sans Narrow"/>
              </a:rPr>
              <a:t>Uyarı!</a:t>
            </a:r>
            <a:r>
              <a:rPr b="0" i="0" lang="en-US" sz="1400" u="none" cap="none" strike="noStrike">
                <a:solidFill>
                  <a:srgbClr val="000000"/>
                </a:solidFill>
                <a:latin typeface="PT Sans Narrow"/>
                <a:ea typeface="PT Sans Narrow"/>
                <a:cs typeface="PT Sans Narrow"/>
                <a:sym typeface="PT Sans Narrow"/>
              </a:rPr>
              <a:t>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Notlar dizisi 4*2 = 8 elemana sahiptir. Dizi içerisindeki herhangi bir elemana ulaşmak için dizi adı ve ardından eleman indis numarasını içeren köşeli parantezler kullanılır.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en-US">
                <a:latin typeface="PT Sans Narrow"/>
                <a:ea typeface="PT Sans Narrow"/>
                <a:cs typeface="PT Sans Narrow"/>
                <a:sym typeface="PT Sans Narrow"/>
              </a:rPr>
              <a:t>sayilar [2][2] dizisi için eleman indis numarası;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en-US">
                <a:latin typeface="PT Sans Narrow"/>
                <a:ea typeface="PT Sans Narrow"/>
                <a:cs typeface="PT Sans Narrow"/>
                <a:sym typeface="PT Sans Narrow"/>
              </a:rPr>
              <a:t>sayilar[0][0] : birinci satır ilk eleman</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en-US">
                <a:latin typeface="PT Sans Narrow"/>
                <a:ea typeface="PT Sans Narrow"/>
                <a:cs typeface="PT Sans Narrow"/>
                <a:sym typeface="PT Sans Narrow"/>
              </a:rPr>
              <a:t>sayilar[0][1] : birinci satır ikinci eleman</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en-US">
                <a:latin typeface="PT Sans Narrow"/>
                <a:ea typeface="PT Sans Narrow"/>
                <a:cs typeface="PT Sans Narrow"/>
                <a:sym typeface="PT Sans Narrow"/>
              </a:rPr>
              <a:t>sayilar[1][0] : ikinci satır birinci eleman</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en-US">
                <a:latin typeface="PT Sans Narrow"/>
                <a:ea typeface="PT Sans Narrow"/>
                <a:cs typeface="PT Sans Narrow"/>
                <a:sym typeface="PT Sans Narrow"/>
              </a:rPr>
              <a:t>sayilar[1][1] : ikinci satır ikinci eleman</a:t>
            </a:r>
            <a:endParaRPr>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a:latin typeface="PT Sans Narrow"/>
              <a:ea typeface="PT Sans Narrow"/>
              <a:cs typeface="PT Sans Narrow"/>
              <a:sym typeface="PT Sans Narrow"/>
            </a:endParaRPr>
          </a:p>
        </p:txBody>
      </p:sp>
      <p:sp>
        <p:nvSpPr>
          <p:cNvPr id="173" name="Google Shape;173;ge1ceede74b_0_14"/>
          <p:cNvSpPr txBox="1"/>
          <p:nvPr/>
        </p:nvSpPr>
        <p:spPr>
          <a:xfrm>
            <a:off x="215250" y="1157088"/>
            <a:ext cx="4362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lang="en-US" sz="1600">
                <a:solidFill>
                  <a:srgbClr val="222222"/>
                </a:solidFill>
                <a:latin typeface="PT Sans Narrow"/>
                <a:ea typeface="PT Sans Narrow"/>
                <a:cs typeface="PT Sans Narrow"/>
                <a:sym typeface="PT Sans Narrow"/>
              </a:rPr>
              <a:t>Çok</a:t>
            </a:r>
            <a:r>
              <a:rPr b="1" i="0" lang="en-US" sz="1600" u="none" cap="none" strike="noStrike">
                <a:solidFill>
                  <a:srgbClr val="222222"/>
                </a:solidFill>
                <a:latin typeface="PT Sans Narrow"/>
                <a:ea typeface="PT Sans Narrow"/>
                <a:cs typeface="PT Sans Narrow"/>
                <a:sym typeface="PT Sans Narrow"/>
              </a:rPr>
              <a:t> Boyutlu Diziler</a:t>
            </a:r>
            <a:endParaRPr b="1" i="0" sz="1400" u="none" cap="none" strike="noStrike">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f5384ba33_0_8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cxnSp>
        <p:nvCxnSpPr>
          <p:cNvPr id="179" name="Google Shape;179;gdf5384ba33_0_88"/>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180" name="Google Shape;180;gdf5384ba33_0_88"/>
          <p:cNvSpPr txBox="1"/>
          <p:nvPr/>
        </p:nvSpPr>
        <p:spPr>
          <a:xfrm>
            <a:off x="4776375" y="1514750"/>
            <a:ext cx="4171500" cy="678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0000A0"/>
                </a:solidFill>
                <a:latin typeface="PT Sans Narrow"/>
                <a:ea typeface="PT Sans Narrow"/>
                <a:cs typeface="PT Sans Narrow"/>
                <a:sym typeface="PT Sans Narrow"/>
              </a:rPr>
              <a:t>int </a:t>
            </a:r>
            <a:r>
              <a:rPr b="0" i="0" lang="en-US" sz="1600" u="none" cap="none" strike="noStrike">
                <a:solidFill>
                  <a:srgbClr val="000000"/>
                </a:solidFill>
                <a:highlight>
                  <a:srgbClr val="FFFFFF"/>
                </a:highlight>
                <a:latin typeface="PT Sans Narrow"/>
                <a:ea typeface="PT Sans Narrow"/>
                <a:cs typeface="PT Sans Narrow"/>
                <a:sym typeface="PT Sans Narrow"/>
              </a:rPr>
              <a:t>notlar </a:t>
            </a:r>
            <a:r>
              <a:rPr b="0" i="0" lang="en-US" sz="1600" u="none" cap="none" strike="noStrike">
                <a:solidFill>
                  <a:srgbClr val="FF0000"/>
                </a:solidFill>
                <a:latin typeface="PT Sans Narrow"/>
                <a:ea typeface="PT Sans Narrow"/>
                <a:cs typeface="PT Sans Narrow"/>
                <a:sym typeface="PT Sans Narrow"/>
              </a:rPr>
              <a:t>[</a:t>
            </a:r>
            <a:r>
              <a:rPr b="0" i="0" lang="en-US" sz="1600" u="none" cap="none" strike="noStrike">
                <a:solidFill>
                  <a:srgbClr val="F000F0"/>
                </a:solidFill>
                <a:latin typeface="PT Sans Narrow"/>
                <a:ea typeface="PT Sans Narrow"/>
                <a:cs typeface="PT Sans Narrow"/>
                <a:sym typeface="PT Sans Narrow"/>
              </a:rPr>
              <a:t>4</a:t>
            </a:r>
            <a:r>
              <a:rPr b="0" i="0" lang="en-US" sz="1600" u="none" cap="none" strike="noStrike">
                <a:solidFill>
                  <a:srgbClr val="FF0000"/>
                </a:solidFill>
                <a:latin typeface="PT Sans Narrow"/>
                <a:ea typeface="PT Sans Narrow"/>
                <a:cs typeface="PT Sans Narrow"/>
                <a:sym typeface="PT Sans Narrow"/>
              </a:rPr>
              <a:t>][</a:t>
            </a:r>
            <a:r>
              <a:rPr b="0" i="0" lang="en-US" sz="1600" u="none" cap="none" strike="noStrike">
                <a:solidFill>
                  <a:srgbClr val="F000F0"/>
                </a:solidFill>
                <a:latin typeface="PT Sans Narrow"/>
                <a:ea typeface="PT Sans Narrow"/>
                <a:cs typeface="PT Sans Narrow"/>
                <a:sym typeface="PT Sans Narrow"/>
              </a:rPr>
              <a:t>2</a:t>
            </a:r>
            <a:r>
              <a:rPr b="0" i="0" lang="en-US" sz="1600" u="none" cap="none" strike="noStrike">
                <a:solidFill>
                  <a:srgbClr val="FF0000"/>
                </a:solidFill>
                <a:latin typeface="PT Sans Narrow"/>
                <a:ea typeface="PT Sans Narrow"/>
                <a:cs typeface="PT Sans Narrow"/>
                <a:sym typeface="PT Sans Narrow"/>
              </a:rPr>
              <a:t>][</a:t>
            </a:r>
            <a:r>
              <a:rPr b="0" i="0" lang="en-US" sz="1600" u="none" cap="none" strike="noStrike">
                <a:solidFill>
                  <a:srgbClr val="F000F0"/>
                </a:solidFill>
                <a:latin typeface="PT Sans Narrow"/>
                <a:ea typeface="PT Sans Narrow"/>
                <a:cs typeface="PT Sans Narrow"/>
                <a:sym typeface="PT Sans Narrow"/>
              </a:rPr>
              <a:t>5</a:t>
            </a:r>
            <a:r>
              <a:rPr b="0" i="0" lang="en-US" sz="1600" u="none" cap="none" strike="noStrike">
                <a:solidFill>
                  <a:srgbClr val="FF0000"/>
                </a:solidFill>
                <a:latin typeface="PT Sans Narrow"/>
                <a:ea typeface="PT Sans Narrow"/>
                <a:cs typeface="PT Sans Narrow"/>
                <a:sym typeface="PT Sans Narrow"/>
              </a:rPr>
              <a:t>];</a:t>
            </a:r>
            <a:endParaRPr b="1" i="0" sz="1700" u="none" cap="none" strike="noStrike">
              <a:solidFill>
                <a:srgbClr val="0000A0"/>
              </a:solidFill>
              <a:latin typeface="PT Sans Narrow"/>
              <a:ea typeface="PT Sans Narrow"/>
              <a:cs typeface="PT Sans Narrow"/>
              <a:sym typeface="PT Sans Narrow"/>
            </a:endParaRPr>
          </a:p>
        </p:txBody>
      </p:sp>
      <p:sp>
        <p:nvSpPr>
          <p:cNvPr id="181" name="Google Shape;181;gdf5384ba33_0_88"/>
          <p:cNvSpPr txBox="1"/>
          <p:nvPr/>
        </p:nvSpPr>
        <p:spPr>
          <a:xfrm>
            <a:off x="528525" y="1559100"/>
            <a:ext cx="3565800" cy="2883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Dikkat!</a:t>
            </a:r>
            <a:r>
              <a:rPr b="0" i="0" lang="en-US" sz="1600" u="none" cap="none" strike="noStrike">
                <a:solidFill>
                  <a:srgbClr val="000000"/>
                </a:solidFill>
                <a:latin typeface="PT Sans Narrow"/>
                <a:ea typeface="PT Sans Narrow"/>
                <a:cs typeface="PT Sans Narrow"/>
                <a:sym typeface="PT Sans Narrow"/>
              </a:rPr>
              <a:t>    </a:t>
            </a:r>
            <a:endParaRPr b="0" i="0" sz="16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PT Sans Narrow"/>
                <a:ea typeface="PT Sans Narrow"/>
                <a:cs typeface="PT Sans Narrow"/>
                <a:sym typeface="PT Sans Narrow"/>
              </a:rPr>
              <a:t>Çok boyutlu bir dizide istediğiniz sayıda boyuta sahip olabilirsiniz. Ancak, çok fazla boyut tanımlamanız bilgisayarın belleğini hızlı bir şekilde doldurabilir. </a:t>
            </a:r>
            <a:endParaRPr b="0" i="0" sz="14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PT Sans Narrow"/>
                <a:ea typeface="PT Sans Narrow"/>
                <a:cs typeface="PT Sans Narrow"/>
                <a:sym typeface="PT Sans Narrow"/>
              </a:rPr>
              <a:t>Çok boyutlu dizilerin en basit formu iki boyutlu dizilerdir. İki boyutlu bir dizi, dizi elemanlarının da bir dizi olması halidir. </a:t>
            </a:r>
            <a:endParaRPr b="1"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82" name="Google Shape;182;gdf5384ba33_0_88"/>
          <p:cNvSpPr txBox="1"/>
          <p:nvPr/>
        </p:nvSpPr>
        <p:spPr>
          <a:xfrm>
            <a:off x="4999275" y="3336650"/>
            <a:ext cx="39198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en-US" sz="1400" u="none" cap="none" strike="noStrike">
                <a:solidFill>
                  <a:srgbClr val="FF0000"/>
                </a:solidFill>
                <a:latin typeface="PT Sans Narrow"/>
                <a:ea typeface="PT Sans Narrow"/>
                <a:cs typeface="PT Sans Narrow"/>
                <a:sym typeface="PT Sans Narrow"/>
              </a:rPr>
              <a:t>Uyarı!</a:t>
            </a:r>
            <a:r>
              <a:rPr b="0" i="0" lang="en-US" sz="1400" u="none" cap="none" strike="noStrike">
                <a:solidFill>
                  <a:srgbClr val="000000"/>
                </a:solidFill>
                <a:latin typeface="PT Sans Narrow"/>
                <a:ea typeface="PT Sans Narrow"/>
                <a:cs typeface="PT Sans Narrow"/>
                <a:sym typeface="PT Sans Narrow"/>
              </a:rPr>
              <a:t> Notlar dizisi 4*2*5 = 40 elemana sahiptir. </a:t>
            </a:r>
            <a:endParaRPr b="0" i="0" sz="1400" u="none" cap="none" strike="noStrike">
              <a:solidFill>
                <a:srgbClr val="000000"/>
              </a:solidFill>
              <a:latin typeface="PT Sans Narrow"/>
              <a:ea typeface="PT Sans Narrow"/>
              <a:cs typeface="PT Sans Narrow"/>
              <a:sym typeface="PT Sans Narrow"/>
            </a:endParaRPr>
          </a:p>
        </p:txBody>
      </p:sp>
      <p:sp>
        <p:nvSpPr>
          <p:cNvPr id="183" name="Google Shape;183;gdf5384ba33_0_88"/>
          <p:cNvSpPr txBox="1"/>
          <p:nvPr/>
        </p:nvSpPr>
        <p:spPr>
          <a:xfrm>
            <a:off x="4970475" y="2449000"/>
            <a:ext cx="39774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PT Sans Narrow"/>
                <a:ea typeface="PT Sans Narrow"/>
                <a:cs typeface="PT Sans Narrow"/>
                <a:sym typeface="PT Sans Narrow"/>
              </a:rPr>
              <a:t>Yukarıdaki notlar dizisi 3 boyutlu bir dizidir. </a:t>
            </a:r>
            <a:endParaRPr b="0" i="0" sz="1600" u="none" cap="none" strike="noStrike">
              <a:solidFill>
                <a:srgbClr val="000000"/>
              </a:solidFill>
              <a:latin typeface="PT Sans Narrow"/>
              <a:ea typeface="PT Sans Narrow"/>
              <a:cs typeface="PT Sans Narrow"/>
              <a:sym typeface="PT Sans Narrow"/>
            </a:endParaRPr>
          </a:p>
        </p:txBody>
      </p:sp>
      <p:sp>
        <p:nvSpPr>
          <p:cNvPr id="184" name="Google Shape;184;gdf5384ba33_0_88"/>
          <p:cNvSpPr txBox="1"/>
          <p:nvPr/>
        </p:nvSpPr>
        <p:spPr>
          <a:xfrm>
            <a:off x="4854150" y="1203363"/>
            <a:ext cx="4362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222222"/>
                </a:solidFill>
                <a:latin typeface="PT Sans Narrow"/>
                <a:ea typeface="PT Sans Narrow"/>
                <a:cs typeface="PT Sans Narrow"/>
                <a:sym typeface="PT Sans Narrow"/>
              </a:rPr>
              <a:t>Çok Boyutlu Diziler</a:t>
            </a:r>
            <a:endParaRPr b="1" i="0" sz="1400" u="none" cap="none" strike="noStrike">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f5384ba33_0_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190" name="Google Shape;190;gdf5384ba33_0_16"/>
          <p:cNvSpPr txBox="1"/>
          <p:nvPr/>
        </p:nvSpPr>
        <p:spPr>
          <a:xfrm>
            <a:off x="4663725" y="4152575"/>
            <a:ext cx="4362600" cy="68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Uyarı!</a:t>
            </a:r>
            <a:r>
              <a:rPr b="1" i="0" lang="en-US" sz="1600" u="none" cap="none" strike="noStrike">
                <a:solidFill>
                  <a:srgbClr val="000000"/>
                </a:solidFill>
                <a:latin typeface="PT Sans Narrow"/>
                <a:ea typeface="PT Sans Narrow"/>
                <a:cs typeface="PT Sans Narrow"/>
                <a:sym typeface="PT Sans Narrow"/>
              </a:rPr>
              <a:t> </a:t>
            </a:r>
            <a:r>
              <a:rPr b="0" i="0" lang="en-US" sz="1400" u="none" cap="none" strike="noStrike">
                <a:solidFill>
                  <a:srgbClr val="000000"/>
                </a:solidFill>
                <a:latin typeface="PT Sans Narrow"/>
                <a:ea typeface="PT Sans Narrow"/>
                <a:cs typeface="PT Sans Narrow"/>
                <a:sym typeface="PT Sans Narrow"/>
              </a:rPr>
              <a:t>Başlangıç değeri ataması gerçekleştirilmiştir. Değer atamada bu yöntem satır ve sütunları gösterdiği için daha çok tercih edilir. </a:t>
            </a:r>
            <a:endParaRPr b="1" i="0" sz="1400" u="none" cap="none" strike="noStrike">
              <a:solidFill>
                <a:srgbClr val="000000"/>
              </a:solidFill>
              <a:latin typeface="PT Sans Narrow"/>
              <a:ea typeface="PT Sans Narrow"/>
              <a:cs typeface="PT Sans Narrow"/>
              <a:sym typeface="PT Sans Narrow"/>
            </a:endParaRPr>
          </a:p>
        </p:txBody>
      </p:sp>
      <p:pic>
        <p:nvPicPr>
          <p:cNvPr id="191" name="Google Shape;191;gdf5384ba33_0_16"/>
          <p:cNvPicPr preferRelativeResize="0"/>
          <p:nvPr/>
        </p:nvPicPr>
        <p:blipFill rotWithShape="1">
          <a:blip r:embed="rId3">
            <a:alphaModFix/>
          </a:blip>
          <a:srcRect b="70781" l="0" r="0" t="0"/>
          <a:stretch/>
        </p:blipFill>
        <p:spPr>
          <a:xfrm>
            <a:off x="152400" y="1845150"/>
            <a:ext cx="4286250" cy="492600"/>
          </a:xfrm>
          <a:prstGeom prst="rect">
            <a:avLst/>
          </a:prstGeom>
          <a:noFill/>
          <a:ln>
            <a:noFill/>
          </a:ln>
        </p:spPr>
      </p:pic>
      <p:pic>
        <p:nvPicPr>
          <p:cNvPr id="192" name="Google Shape;192;gdf5384ba33_0_16"/>
          <p:cNvPicPr preferRelativeResize="0"/>
          <p:nvPr/>
        </p:nvPicPr>
        <p:blipFill rotWithShape="1">
          <a:blip r:embed="rId4">
            <a:alphaModFix/>
          </a:blip>
          <a:srcRect b="74832" l="0" r="0" t="0"/>
          <a:stretch/>
        </p:blipFill>
        <p:spPr>
          <a:xfrm>
            <a:off x="4854150" y="1813975"/>
            <a:ext cx="4162425" cy="606500"/>
          </a:xfrm>
          <a:prstGeom prst="rect">
            <a:avLst/>
          </a:prstGeom>
          <a:noFill/>
          <a:ln>
            <a:noFill/>
          </a:ln>
        </p:spPr>
      </p:pic>
      <p:cxnSp>
        <p:nvCxnSpPr>
          <p:cNvPr id="193" name="Google Shape;193;gdf5384ba33_0_16"/>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194" name="Google Shape;194;gdf5384ba33_0_16"/>
          <p:cNvSpPr txBox="1"/>
          <p:nvPr/>
        </p:nvSpPr>
        <p:spPr>
          <a:xfrm>
            <a:off x="232125" y="2566350"/>
            <a:ext cx="4126800" cy="1563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PT Sans Narrow"/>
                <a:ea typeface="PT Sans Narrow"/>
                <a:cs typeface="PT Sans Narrow"/>
                <a:sym typeface="PT Sans Narrow"/>
              </a:rPr>
              <a:t>Beş adet öğrenci adlarının ilk harflerini saklamak için oluşturulan “harfler” dizisine değer atamak için: </a:t>
            </a:r>
            <a:endParaRPr b="0" i="0" sz="16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600"/>
              <a:buFont typeface="Arial"/>
              <a:buNone/>
            </a:pPr>
            <a:r>
              <a:rPr b="1" i="0" lang="en-US" sz="1600" u="none" cap="none" strike="noStrike">
                <a:solidFill>
                  <a:srgbClr val="0000A0"/>
                </a:solidFill>
                <a:latin typeface="PT Sans Narrow"/>
                <a:ea typeface="PT Sans Narrow"/>
                <a:cs typeface="PT Sans Narrow"/>
                <a:sym typeface="PT Sans Narrow"/>
              </a:rPr>
              <a:t>char </a:t>
            </a:r>
            <a:r>
              <a:rPr b="0" i="0" lang="en-US" sz="1600" u="none" cap="none" strike="noStrike">
                <a:solidFill>
                  <a:srgbClr val="000000"/>
                </a:solidFill>
                <a:highlight>
                  <a:srgbClr val="FFFFFF"/>
                </a:highlight>
                <a:latin typeface="PT Sans Narrow"/>
                <a:ea typeface="PT Sans Narrow"/>
                <a:cs typeface="PT Sans Narrow"/>
                <a:sym typeface="PT Sans Narrow"/>
              </a:rPr>
              <a:t>harfler </a:t>
            </a:r>
            <a:r>
              <a:rPr b="0" i="0" lang="en-US" sz="1600" u="none" cap="none" strike="noStrike">
                <a:solidFill>
                  <a:srgbClr val="FF0000"/>
                </a:solidFill>
                <a:latin typeface="PT Sans Narrow"/>
                <a:ea typeface="PT Sans Narrow"/>
                <a:cs typeface="PT Sans Narrow"/>
                <a:sym typeface="PT Sans Narrow"/>
              </a:rPr>
              <a:t>[ ] = {</a:t>
            </a:r>
            <a:r>
              <a:rPr b="0" i="0" lang="en-US" sz="1600" u="none" cap="none" strike="noStrike">
                <a:solidFill>
                  <a:srgbClr val="E0A000"/>
                </a:solidFill>
                <a:latin typeface="PT Sans Narrow"/>
                <a:ea typeface="PT Sans Narrow"/>
                <a:cs typeface="PT Sans Narrow"/>
                <a:sym typeface="PT Sans Narrow"/>
              </a:rPr>
              <a:t>'H'</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'K'</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'A'</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'R'</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'S'</a:t>
            </a:r>
            <a:r>
              <a:rPr b="0" i="0" lang="en-US" sz="1600" u="none" cap="none" strike="noStrike">
                <a:solidFill>
                  <a:srgbClr val="FF0000"/>
                </a:solidFill>
                <a:latin typeface="PT Sans Narrow"/>
                <a:ea typeface="PT Sans Narrow"/>
                <a:cs typeface="PT Sans Narrow"/>
                <a:sym typeface="PT Sans Narrow"/>
              </a:rPr>
              <a:t>};</a:t>
            </a:r>
            <a:endParaRPr b="0" i="0" sz="16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600"/>
              <a:buFont typeface="Arial"/>
              <a:buNone/>
            </a:pPr>
            <a:r>
              <a:t/>
            </a:r>
            <a:endParaRPr sz="1600">
              <a:solidFill>
                <a:srgbClr val="FF0000"/>
              </a:solidFill>
              <a:latin typeface="PT Sans Narrow"/>
              <a:ea typeface="PT Sans Narrow"/>
              <a:cs typeface="PT Sans Narrow"/>
              <a:sym typeface="PT Sans Narrow"/>
            </a:endParaRPr>
          </a:p>
        </p:txBody>
      </p:sp>
      <p:sp>
        <p:nvSpPr>
          <p:cNvPr id="195" name="Google Shape;195;gdf5384ba33_0_16"/>
          <p:cNvSpPr txBox="1"/>
          <p:nvPr/>
        </p:nvSpPr>
        <p:spPr>
          <a:xfrm>
            <a:off x="4783575" y="2530500"/>
            <a:ext cx="4286100" cy="152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PT Sans Narrow"/>
                <a:ea typeface="PT Sans Narrow"/>
                <a:cs typeface="PT Sans Narrow"/>
                <a:sym typeface="PT Sans Narrow"/>
              </a:rPr>
              <a:t>Beş adet öğrenci ad ve soyadlarının ilk harflerini saklamak için oluşturulan “harfler” dizisine değer atamak için: </a:t>
            </a:r>
            <a:endParaRPr b="0" i="0" sz="16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A0"/>
                </a:solidFill>
                <a:latin typeface="PT Sans Narrow"/>
                <a:ea typeface="PT Sans Narrow"/>
                <a:cs typeface="PT Sans Narrow"/>
                <a:sym typeface="PT Sans Narrow"/>
              </a:rPr>
              <a:t>char </a:t>
            </a:r>
            <a:r>
              <a:rPr b="0" i="0" lang="en-US" sz="1600" u="none" cap="none" strike="noStrike">
                <a:solidFill>
                  <a:srgbClr val="000000"/>
                </a:solidFill>
                <a:highlight>
                  <a:srgbClr val="FFFFFF"/>
                </a:highlight>
                <a:latin typeface="PT Sans Narrow"/>
                <a:ea typeface="PT Sans Narrow"/>
                <a:cs typeface="PT Sans Narrow"/>
                <a:sym typeface="PT Sans Narrow"/>
              </a:rPr>
              <a:t>harfler</a:t>
            </a:r>
            <a:r>
              <a:rPr b="0" i="0" lang="en-US" sz="1600" u="none" cap="none" strike="noStrike">
                <a:solidFill>
                  <a:srgbClr val="FF0000"/>
                </a:solidFill>
                <a:latin typeface="PT Sans Narrow"/>
                <a:ea typeface="PT Sans Narrow"/>
                <a:cs typeface="PT Sans Narrow"/>
                <a:sym typeface="PT Sans Narrow"/>
              </a:rPr>
              <a:t>[</a:t>
            </a:r>
            <a:r>
              <a:rPr b="0" i="0" lang="en-US" sz="1600" u="none" cap="none" strike="noStrike">
                <a:solidFill>
                  <a:srgbClr val="E0A000"/>
                </a:solidFill>
                <a:latin typeface="PT Sans Narrow"/>
                <a:ea typeface="PT Sans Narrow"/>
                <a:cs typeface="PT Sans Narrow"/>
                <a:sym typeface="PT Sans Narrow"/>
              </a:rPr>
              <a:t>2</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5</a:t>
            </a:r>
            <a:r>
              <a:rPr b="0" i="0" lang="en-US" sz="1600" u="none" cap="none" strike="noStrike">
                <a:solidFill>
                  <a:srgbClr val="FF0000"/>
                </a:solidFill>
                <a:latin typeface="PT Sans Narrow"/>
                <a:ea typeface="PT Sans Narrow"/>
                <a:cs typeface="PT Sans Narrow"/>
                <a:sym typeface="PT Sans Narrow"/>
              </a:rPr>
              <a:t>]  = {{</a:t>
            </a:r>
            <a:r>
              <a:rPr b="0" i="0" lang="en-US" sz="1600" u="none" cap="none" strike="noStrike">
                <a:solidFill>
                  <a:srgbClr val="E0A000"/>
                </a:solidFill>
                <a:latin typeface="PT Sans Narrow"/>
                <a:ea typeface="PT Sans Narrow"/>
                <a:cs typeface="PT Sans Narrow"/>
                <a:sym typeface="PT Sans Narrow"/>
              </a:rPr>
              <a:t>'H'</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'K'</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'A'</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'R'</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'S'</a:t>
            </a:r>
            <a:r>
              <a:rPr b="0" i="0" lang="en-US" sz="1600" u="none" cap="none" strike="noStrike">
                <a:solidFill>
                  <a:srgbClr val="FF0000"/>
                </a:solidFill>
                <a:latin typeface="PT Sans Narrow"/>
                <a:ea typeface="PT Sans Narrow"/>
                <a:cs typeface="PT Sans Narrow"/>
                <a:sym typeface="PT Sans Narrow"/>
              </a:rPr>
              <a:t>},</a:t>
            </a:r>
            <a:endParaRPr b="0" i="0" sz="1600" u="none" cap="none" strike="noStrike">
              <a:solidFill>
                <a:srgbClr val="FF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'M'</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'N'</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'P'</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'S'</a:t>
            </a:r>
            <a:r>
              <a:rPr b="0" i="0" lang="en-US" sz="1600" u="none" cap="none" strike="noStrike">
                <a:solidFill>
                  <a:srgbClr val="FF0000"/>
                </a:solidFill>
                <a:latin typeface="PT Sans Narrow"/>
                <a:ea typeface="PT Sans Narrow"/>
                <a:cs typeface="PT Sans Narrow"/>
                <a:sym typeface="PT Sans Narrow"/>
              </a:rPr>
              <a:t>, </a:t>
            </a:r>
            <a:r>
              <a:rPr b="0" i="0" lang="en-US" sz="1600" u="none" cap="none" strike="noStrike">
                <a:solidFill>
                  <a:srgbClr val="E0A000"/>
                </a:solidFill>
                <a:latin typeface="PT Sans Narrow"/>
                <a:ea typeface="PT Sans Narrow"/>
                <a:cs typeface="PT Sans Narrow"/>
                <a:sym typeface="PT Sans Narrow"/>
              </a:rPr>
              <a:t>'D'</a:t>
            </a:r>
            <a:r>
              <a:rPr b="0" i="0" lang="en-US" sz="1600" u="none" cap="none" strike="noStrike">
                <a:solidFill>
                  <a:srgbClr val="FF0000"/>
                </a:solidFill>
                <a:latin typeface="PT Sans Narrow"/>
                <a:ea typeface="PT Sans Narrow"/>
                <a:cs typeface="PT Sans Narrow"/>
                <a:sym typeface="PT Sans Narrow"/>
              </a:rPr>
              <a:t>} };</a:t>
            </a:r>
            <a:endParaRPr b="0" i="0" sz="1600" u="none" cap="none" strike="noStrike">
              <a:solidFill>
                <a:srgbClr val="000000"/>
              </a:solidFill>
              <a:latin typeface="PT Sans Narrow"/>
              <a:ea typeface="PT Sans Narrow"/>
              <a:cs typeface="PT Sans Narrow"/>
              <a:sym typeface="PT Sans Narrow"/>
            </a:endParaRPr>
          </a:p>
        </p:txBody>
      </p:sp>
      <p:sp>
        <p:nvSpPr>
          <p:cNvPr id="196" name="Google Shape;196;gdf5384ba33_0_16"/>
          <p:cNvSpPr txBox="1"/>
          <p:nvPr/>
        </p:nvSpPr>
        <p:spPr>
          <a:xfrm>
            <a:off x="116175" y="4151850"/>
            <a:ext cx="4362600" cy="68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Uyarı!</a:t>
            </a:r>
            <a:r>
              <a:rPr b="1" i="0" lang="en-US" sz="1500" u="none" cap="none" strike="noStrike">
                <a:solidFill>
                  <a:srgbClr val="000000"/>
                </a:solidFill>
                <a:latin typeface="PT Sans Narrow"/>
                <a:ea typeface="PT Sans Narrow"/>
                <a:cs typeface="PT Sans Narrow"/>
                <a:sym typeface="PT Sans Narrow"/>
              </a:rPr>
              <a:t> </a:t>
            </a:r>
            <a:r>
              <a:rPr i="0" lang="en-US" sz="1500" u="none" cap="none" strike="noStrike">
                <a:solidFill>
                  <a:srgbClr val="000000"/>
                </a:solidFill>
                <a:latin typeface="PT Sans Narrow"/>
                <a:ea typeface="PT Sans Narrow"/>
                <a:cs typeface="PT Sans Narrow"/>
                <a:sym typeface="PT Sans Narrow"/>
              </a:rPr>
              <a:t>D</a:t>
            </a:r>
            <a:r>
              <a:rPr lang="en-US" sz="1500">
                <a:latin typeface="PT Sans Narrow"/>
                <a:ea typeface="PT Sans Narrow"/>
                <a:cs typeface="PT Sans Narrow"/>
                <a:sym typeface="PT Sans Narrow"/>
              </a:rPr>
              <a:t>izi eleman sayısını boş bırakırsanız, </a:t>
            </a:r>
            <a:r>
              <a:rPr lang="en-US">
                <a:latin typeface="PT Sans Narrow"/>
                <a:ea typeface="PT Sans Narrow"/>
                <a:cs typeface="PT Sans Narrow"/>
                <a:sym typeface="PT Sans Narrow"/>
              </a:rPr>
              <a:t>d</a:t>
            </a:r>
            <a:r>
              <a:rPr b="0" i="0" lang="en-US" sz="1400" u="none" cap="none" strike="noStrike">
                <a:solidFill>
                  <a:srgbClr val="000000"/>
                </a:solidFill>
                <a:latin typeface="PT Sans Narrow"/>
                <a:ea typeface="PT Sans Narrow"/>
                <a:cs typeface="PT Sans Narrow"/>
                <a:sym typeface="PT Sans Narrow"/>
              </a:rPr>
              <a:t>erleyic</a:t>
            </a:r>
            <a:r>
              <a:rPr lang="en-US">
                <a:latin typeface="PT Sans Narrow"/>
                <a:ea typeface="PT Sans Narrow"/>
                <a:cs typeface="PT Sans Narrow"/>
                <a:sym typeface="PT Sans Narrow"/>
              </a:rPr>
              <a:t>i</a:t>
            </a:r>
            <a:r>
              <a:rPr b="0" i="0" lang="en-US" sz="1400" u="none" cap="none" strike="noStrike">
                <a:solidFill>
                  <a:srgbClr val="000000"/>
                </a:solidFill>
                <a:latin typeface="PT Sans Narrow"/>
                <a:ea typeface="PT Sans Narrow"/>
                <a:cs typeface="PT Sans Narrow"/>
                <a:sym typeface="PT Sans Narrow"/>
              </a:rPr>
              <a:t> dizi boyutunun ne olacağına kendisi karar verecektir. </a:t>
            </a:r>
            <a:endParaRPr b="1" i="0" sz="1400" u="none" cap="none" strike="noStrike">
              <a:solidFill>
                <a:srgbClr val="000000"/>
              </a:solidFill>
              <a:latin typeface="PT Sans Narrow"/>
              <a:ea typeface="PT Sans Narrow"/>
              <a:cs typeface="PT Sans Narrow"/>
              <a:sym typeface="PT Sans Narrow"/>
            </a:endParaRPr>
          </a:p>
        </p:txBody>
      </p:sp>
      <p:sp>
        <p:nvSpPr>
          <p:cNvPr id="197" name="Google Shape;197;gdf5384ba33_0_16"/>
          <p:cNvSpPr txBox="1"/>
          <p:nvPr/>
        </p:nvSpPr>
        <p:spPr>
          <a:xfrm>
            <a:off x="215250" y="1157088"/>
            <a:ext cx="4362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222222"/>
                </a:solidFill>
                <a:latin typeface="PT Sans Narrow"/>
                <a:ea typeface="PT Sans Narrow"/>
                <a:cs typeface="PT Sans Narrow"/>
                <a:sym typeface="PT Sans Narrow"/>
              </a:rPr>
              <a:t>Tek Boyutlu Diziler</a:t>
            </a:r>
            <a:endParaRPr b="1" i="0" sz="1400" u="none" cap="none" strike="noStrike">
              <a:solidFill>
                <a:srgbClr val="222222"/>
              </a:solidFill>
              <a:latin typeface="PT Sans Narrow"/>
              <a:ea typeface="PT Sans Narrow"/>
              <a:cs typeface="PT Sans Narrow"/>
              <a:sym typeface="PT Sans Narrow"/>
            </a:endParaRPr>
          </a:p>
        </p:txBody>
      </p:sp>
      <p:sp>
        <p:nvSpPr>
          <p:cNvPr id="198" name="Google Shape;198;gdf5384ba33_0_16"/>
          <p:cNvSpPr txBox="1"/>
          <p:nvPr/>
        </p:nvSpPr>
        <p:spPr>
          <a:xfrm>
            <a:off x="4854150" y="1203363"/>
            <a:ext cx="4362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222222"/>
                </a:solidFill>
                <a:latin typeface="PT Sans Narrow"/>
                <a:ea typeface="PT Sans Narrow"/>
                <a:cs typeface="PT Sans Narrow"/>
                <a:sym typeface="PT Sans Narrow"/>
              </a:rPr>
              <a:t>Çok Boyutlu Diziler</a:t>
            </a:r>
            <a:endParaRPr b="1" i="0" sz="1400" u="none" cap="none" strike="noStrike">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f5384ba33_0_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204" name="Google Shape;204;gdf5384ba33_0_41"/>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PT Sans Narrow"/>
              <a:ea typeface="PT Sans Narrow"/>
              <a:cs typeface="PT Sans Narrow"/>
              <a:sym typeface="PT Sans Narrow"/>
            </a:endParaRPr>
          </a:p>
        </p:txBody>
      </p:sp>
      <p:pic>
        <p:nvPicPr>
          <p:cNvPr id="205" name="Google Shape;205;gdf5384ba33_0_41"/>
          <p:cNvPicPr preferRelativeResize="0"/>
          <p:nvPr/>
        </p:nvPicPr>
        <p:blipFill rotWithShape="1">
          <a:blip r:embed="rId3">
            <a:alphaModFix/>
          </a:blip>
          <a:srcRect b="68560" l="0" r="0" t="0"/>
          <a:stretch/>
        </p:blipFill>
        <p:spPr>
          <a:xfrm>
            <a:off x="152400" y="1845150"/>
            <a:ext cx="4286250" cy="530050"/>
          </a:xfrm>
          <a:prstGeom prst="rect">
            <a:avLst/>
          </a:prstGeom>
          <a:noFill/>
          <a:ln>
            <a:noFill/>
          </a:ln>
        </p:spPr>
      </p:pic>
      <p:cxnSp>
        <p:nvCxnSpPr>
          <p:cNvPr id="206" name="Google Shape;206;gdf5384ba33_0_41"/>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207" name="Google Shape;207;gdf5384ba33_0_41"/>
          <p:cNvSpPr txBox="1"/>
          <p:nvPr/>
        </p:nvSpPr>
        <p:spPr>
          <a:xfrm>
            <a:off x="5017150" y="1768950"/>
            <a:ext cx="3881400" cy="2807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Anket: </a:t>
            </a:r>
            <a:r>
              <a:rPr b="0" i="0" lang="en-US" sz="1400" u="none" cap="none" strike="noStrike">
                <a:solidFill>
                  <a:srgbClr val="000000"/>
                </a:solidFill>
                <a:latin typeface="PT Sans Narrow"/>
                <a:ea typeface="PT Sans Narrow"/>
                <a:cs typeface="PT Sans Narrow"/>
                <a:sym typeface="PT Sans Narrow"/>
              </a:rPr>
              <a:t>Bu diziye 6. öğrencinin notu </a:t>
            </a:r>
            <a:r>
              <a:rPr lang="en-US">
                <a:latin typeface="PT Sans Narrow"/>
                <a:ea typeface="PT Sans Narrow"/>
                <a:cs typeface="PT Sans Narrow"/>
                <a:sym typeface="PT Sans Narrow"/>
              </a:rPr>
              <a:t>75</a:t>
            </a:r>
            <a:r>
              <a:rPr b="0" i="0" lang="en-US" sz="1400" u="none" cap="none" strike="noStrike">
                <a:solidFill>
                  <a:srgbClr val="000000"/>
                </a:solidFill>
                <a:latin typeface="PT Sans Narrow"/>
                <a:ea typeface="PT Sans Narrow"/>
                <a:cs typeface="PT Sans Narrow"/>
                <a:sym typeface="PT Sans Narrow"/>
              </a:rPr>
              <a:t> olarak eklense, yeni dizi hakkında aşağıdakilerden hangisi hatalı olur?</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1" i="0" sz="1800" u="none" cap="none" strike="noStrike">
              <a:solidFill>
                <a:srgbClr val="0000A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  </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75</a:t>
            </a:r>
            <a:r>
              <a:rPr b="0" i="0" lang="en-US" sz="1400" u="none" cap="none" strike="noStrike">
                <a:solidFill>
                  <a:srgbClr val="FF0000"/>
                </a:solidFill>
                <a:latin typeface="PT Sans Narrow"/>
                <a:ea typeface="PT Sans Narrow"/>
                <a:cs typeface="PT Sans Narrow"/>
                <a:sym typeface="PT Sans Narrow"/>
              </a:rPr>
              <a:t>};</a:t>
            </a:r>
            <a:endParaRPr b="1" i="0" sz="1800" u="none" cap="none" strike="noStrike">
              <a:solidFill>
                <a:srgbClr val="0000A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6</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FF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8</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75</a:t>
            </a:r>
            <a:r>
              <a:rPr b="0" i="0" lang="en-US" sz="1400" u="none" cap="none" strike="noStrike">
                <a:solidFill>
                  <a:srgbClr val="FF0000"/>
                </a:solidFill>
                <a:latin typeface="PT Sans Narrow"/>
                <a:ea typeface="PT Sans Narrow"/>
                <a:cs typeface="PT Sans Narrow"/>
                <a:sym typeface="PT Sans Narrow"/>
              </a:rPr>
              <a:t>};</a:t>
            </a:r>
            <a:endParaRPr b="1" i="0" sz="1800" u="none" cap="none" strike="noStrike">
              <a:solidFill>
                <a:srgbClr val="0000A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PT Sans Narrow"/>
              <a:ea typeface="PT Sans Narrow"/>
              <a:cs typeface="PT Sans Narrow"/>
              <a:sym typeface="PT Sans Narrow"/>
            </a:endParaRPr>
          </a:p>
        </p:txBody>
      </p:sp>
      <p:sp>
        <p:nvSpPr>
          <p:cNvPr id="208" name="Google Shape;208;gdf5384ba33_0_41"/>
          <p:cNvSpPr txBox="1"/>
          <p:nvPr/>
        </p:nvSpPr>
        <p:spPr>
          <a:xfrm>
            <a:off x="267150" y="2375200"/>
            <a:ext cx="4171500" cy="114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PT Sans Narrow"/>
                <a:ea typeface="PT Sans Narrow"/>
                <a:cs typeface="PT Sans Narrow"/>
                <a:sym typeface="PT Sans Narrow"/>
              </a:rPr>
              <a:t>Beş adet öğrenciye ait öğrenci notunu saklamak için oluşturulan “notlar” dizisine değer atamak için: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df5384ba33_0_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214" name="Google Shape;214;gdf5384ba33_0_54"/>
          <p:cNvSpPr txBox="1"/>
          <p:nvPr/>
        </p:nvSpPr>
        <p:spPr>
          <a:xfrm>
            <a:off x="311700" y="1692750"/>
            <a:ext cx="4127100" cy="3004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Dikkat!</a:t>
            </a:r>
            <a:r>
              <a:rPr b="1" i="0" lang="en-US" sz="1600" u="none" cap="none" strike="noStrike">
                <a:solidFill>
                  <a:srgbClr val="222222"/>
                </a:solidFill>
                <a:latin typeface="PT Sans Narrow"/>
                <a:ea typeface="PT Sans Narrow"/>
                <a:cs typeface="PT Sans Narrow"/>
                <a:sym typeface="PT Sans Narrow"/>
              </a:rPr>
              <a:t> </a:t>
            </a:r>
            <a:endParaRPr b="0" i="0" sz="15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0" i="0" lang="en-US" sz="1300" u="none" cap="none" strike="noStrike">
                <a:solidFill>
                  <a:srgbClr val="222222"/>
                </a:solidFill>
                <a:latin typeface="PT Sans Narrow"/>
                <a:ea typeface="PT Sans Narrow"/>
                <a:cs typeface="PT Sans Narrow"/>
                <a:sym typeface="PT Sans Narrow"/>
              </a:rPr>
              <a:t>Dizideki toplam öğrenci sayısı soruda belirtilmemiştir. Buna göre D seçeneğindeki dizi eleman sayısı 8’dir, ancak 6 öğrenci notu eleman olarak tanımlanmıştır. Bu durumda 7 ve 8. elemanların değerleri 0 olarak algılanır. </a:t>
            </a:r>
            <a:endParaRPr b="0" i="0" sz="13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t/>
            </a:r>
            <a:endParaRPr b="0" i="0" sz="13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rPr b="0" i="0" lang="en-US" sz="1300" u="none" cap="none" strike="noStrike">
                <a:solidFill>
                  <a:srgbClr val="222222"/>
                </a:solidFill>
                <a:latin typeface="PT Sans Narrow"/>
                <a:ea typeface="PT Sans Narrow"/>
                <a:cs typeface="PT Sans Narrow"/>
                <a:sym typeface="PT Sans Narrow"/>
              </a:rPr>
              <a:t>Aşağıdaki iki tanımlamada aynıdır. </a:t>
            </a:r>
            <a:endParaRPr b="0" i="0" sz="13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t/>
            </a:r>
            <a:endParaRPr b="0" i="0" sz="1300" u="none" cap="none" strike="noStrike">
              <a:solidFill>
                <a:srgbClr val="222222"/>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8</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8</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5, 0, 0</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FF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t/>
            </a:r>
            <a:endParaRPr b="0" i="0" sz="13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300"/>
              <a:buFont typeface="Arial"/>
              <a:buNone/>
            </a:pPr>
            <a:r>
              <a:t/>
            </a:r>
            <a:endParaRPr b="0" i="0" sz="1300" u="none" cap="none" strike="noStrike">
              <a:solidFill>
                <a:srgbClr val="222222"/>
              </a:solidFill>
              <a:latin typeface="PT Sans Narrow"/>
              <a:ea typeface="PT Sans Narrow"/>
              <a:cs typeface="PT Sans Narrow"/>
              <a:sym typeface="PT Sans Narrow"/>
            </a:endParaRPr>
          </a:p>
        </p:txBody>
      </p:sp>
      <p:cxnSp>
        <p:nvCxnSpPr>
          <p:cNvPr id="215" name="Google Shape;215;gdf5384ba33_0_54"/>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216" name="Google Shape;216;gdf5384ba33_0_54"/>
          <p:cNvSpPr txBox="1"/>
          <p:nvPr/>
        </p:nvSpPr>
        <p:spPr>
          <a:xfrm>
            <a:off x="5017150" y="1768950"/>
            <a:ext cx="3881400" cy="287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Anket: </a:t>
            </a:r>
            <a:r>
              <a:rPr b="0" i="0" lang="en-US" sz="1400" u="none" cap="none" strike="noStrike">
                <a:solidFill>
                  <a:srgbClr val="000000"/>
                </a:solidFill>
                <a:latin typeface="PT Sans Narrow"/>
                <a:ea typeface="PT Sans Narrow"/>
                <a:cs typeface="PT Sans Narrow"/>
                <a:sym typeface="PT Sans Narrow"/>
              </a:rPr>
              <a:t>Bu diziye 6. öğrencinin notu </a:t>
            </a:r>
            <a:r>
              <a:rPr lang="en-US">
                <a:latin typeface="PT Sans Narrow"/>
                <a:ea typeface="PT Sans Narrow"/>
                <a:cs typeface="PT Sans Narrow"/>
                <a:sym typeface="PT Sans Narrow"/>
              </a:rPr>
              <a:t>7</a:t>
            </a:r>
            <a:r>
              <a:rPr b="0" i="0" lang="en-US" sz="1400" u="none" cap="none" strike="noStrike">
                <a:solidFill>
                  <a:srgbClr val="000000"/>
                </a:solidFill>
                <a:latin typeface="PT Sans Narrow"/>
                <a:ea typeface="PT Sans Narrow"/>
                <a:cs typeface="PT Sans Narrow"/>
                <a:sym typeface="PT Sans Narrow"/>
              </a:rPr>
              <a:t>5 olarak eklense, yeni dizi hakkında aşağıdakilerden hangisi hatalı olur?</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355600" lvl="0" marL="457200" marR="0" rtl="0" algn="just">
              <a:lnSpc>
                <a:spcPct val="115000"/>
              </a:lnSpc>
              <a:spcBef>
                <a:spcPts val="0"/>
              </a:spcBef>
              <a:spcAft>
                <a:spcPts val="0"/>
              </a:spcAft>
              <a:buClr>
                <a:srgbClr val="FF0000"/>
              </a:buClr>
              <a:buSzPts val="2000"/>
              <a:buFont typeface="PT Sans Narrow"/>
              <a:buAutoNum type="alphaUcPeriod"/>
            </a:pPr>
            <a:r>
              <a:rPr b="1" i="0" lang="en-US" sz="1800" u="none" cap="none" strike="noStrike">
                <a:solidFill>
                  <a:srgbClr val="FF0000"/>
                </a:solidFill>
                <a:latin typeface="PT Sans Narrow"/>
                <a:ea typeface="PT Sans Narrow"/>
                <a:cs typeface="PT Sans Narrow"/>
                <a:sym typeface="PT Sans Narrow"/>
              </a:rPr>
              <a:t>int </a:t>
            </a:r>
            <a:r>
              <a:rPr b="0" i="0" lang="en-US" sz="1800" u="none" cap="none" strike="noStrike">
                <a:solidFill>
                  <a:srgbClr val="FF0000"/>
                </a:solidFill>
                <a:highlight>
                  <a:srgbClr val="FFFFFF"/>
                </a:highlight>
                <a:latin typeface="PT Sans Narrow"/>
                <a:ea typeface="PT Sans Narrow"/>
                <a:cs typeface="PT Sans Narrow"/>
                <a:sym typeface="PT Sans Narrow"/>
              </a:rPr>
              <a:t>notlar </a:t>
            </a:r>
            <a:r>
              <a:rPr b="0" i="0" lang="en-US" sz="1800" u="none" cap="none" strike="noStrike">
                <a:solidFill>
                  <a:srgbClr val="FF0000"/>
                </a:solidFill>
                <a:latin typeface="PT Sans Narrow"/>
                <a:ea typeface="PT Sans Narrow"/>
                <a:cs typeface="PT Sans Narrow"/>
                <a:sym typeface="PT Sans Narrow"/>
              </a:rPr>
              <a:t>[5] = {90, 70, 50, 80, 85, </a:t>
            </a:r>
            <a:r>
              <a:rPr lang="en-US" sz="1800">
                <a:solidFill>
                  <a:srgbClr val="FF0000"/>
                </a:solidFill>
                <a:latin typeface="PT Sans Narrow"/>
                <a:ea typeface="PT Sans Narrow"/>
                <a:cs typeface="PT Sans Narrow"/>
                <a:sym typeface="PT Sans Narrow"/>
              </a:rPr>
              <a:t>7</a:t>
            </a:r>
            <a:r>
              <a:rPr b="0" i="0" lang="en-US" sz="1800" u="none" cap="none" strike="noStrike">
                <a:solidFill>
                  <a:srgbClr val="FF0000"/>
                </a:solidFill>
                <a:latin typeface="PT Sans Narrow"/>
                <a:ea typeface="PT Sans Narrow"/>
                <a:cs typeface="PT Sans Narrow"/>
                <a:sym typeface="PT Sans Narrow"/>
              </a:rPr>
              <a:t>5};</a:t>
            </a:r>
            <a:endParaRPr b="1" i="0" sz="2200" u="none" cap="none" strike="noStrike">
              <a:solidFill>
                <a:srgbClr val="FF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  </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1" i="0" sz="1800" u="none" cap="none" strike="noStrike">
              <a:solidFill>
                <a:srgbClr val="0000A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6</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0" i="0" sz="1400" u="none" cap="none" strike="noStrike">
              <a:solidFill>
                <a:srgbClr val="FF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1" i="0" lang="en-US" sz="1400" u="none" cap="none" strike="noStrike">
                <a:solidFill>
                  <a:srgbClr val="0000A0"/>
                </a:solidFill>
                <a:latin typeface="PT Sans Narrow"/>
                <a:ea typeface="PT Sans Narrow"/>
                <a:cs typeface="PT Sans Narrow"/>
                <a:sym typeface="PT Sans Narrow"/>
              </a:rPr>
              <a:t>int </a:t>
            </a:r>
            <a:r>
              <a:rPr b="0" i="0" lang="en-US" sz="1400" u="none" cap="none" strike="noStrike">
                <a:solidFill>
                  <a:srgbClr val="000000"/>
                </a:solidFill>
                <a:highlight>
                  <a:srgbClr val="FFFFFF"/>
                </a:highlight>
                <a:latin typeface="PT Sans Narrow"/>
                <a:ea typeface="PT Sans Narrow"/>
                <a:cs typeface="PT Sans Narrow"/>
                <a:sym typeface="PT Sans Narrow"/>
              </a:rPr>
              <a:t>notlar </a:t>
            </a:r>
            <a:r>
              <a:rPr b="0" i="0" lang="en-US" sz="1400" u="none" cap="none" strike="noStrike">
                <a:solidFill>
                  <a:srgbClr val="FF0000"/>
                </a:solidFill>
                <a:latin typeface="PT Sans Narrow"/>
                <a:ea typeface="PT Sans Narrow"/>
                <a:cs typeface="PT Sans Narrow"/>
                <a:sym typeface="PT Sans Narrow"/>
              </a:rPr>
              <a:t>[</a:t>
            </a:r>
            <a:r>
              <a:rPr b="0" i="0" lang="en-US" sz="1400" u="none" cap="none" strike="noStrike">
                <a:solidFill>
                  <a:srgbClr val="F000F0"/>
                </a:solidFill>
                <a:latin typeface="PT Sans Narrow"/>
                <a:ea typeface="PT Sans Narrow"/>
                <a:cs typeface="PT Sans Narrow"/>
                <a:sym typeface="PT Sans Narrow"/>
              </a:rPr>
              <a:t>8</a:t>
            </a:r>
            <a:r>
              <a:rPr b="0" i="0" lang="en-US" sz="1400" u="none" cap="none" strike="noStrike">
                <a:solidFill>
                  <a:srgbClr val="FF0000"/>
                </a:solidFill>
                <a:latin typeface="PT Sans Narrow"/>
                <a:ea typeface="PT Sans Narrow"/>
                <a:cs typeface="PT Sans Narrow"/>
                <a:sym typeface="PT Sans Narrow"/>
              </a:rPr>
              <a:t>] = {</a:t>
            </a:r>
            <a:r>
              <a:rPr b="0" i="0" lang="en-US" sz="1400" u="none" cap="none" strike="noStrike">
                <a:solidFill>
                  <a:srgbClr val="F000F0"/>
                </a:solidFill>
                <a:latin typeface="PT Sans Narrow"/>
                <a:ea typeface="PT Sans Narrow"/>
                <a:cs typeface="PT Sans Narrow"/>
                <a:sym typeface="PT Sans Narrow"/>
              </a:rPr>
              <a:t>90, 70, 50, 80, 85, </a:t>
            </a:r>
            <a:r>
              <a:rPr lang="en-US">
                <a:solidFill>
                  <a:srgbClr val="F000F0"/>
                </a:solidFill>
                <a:latin typeface="PT Sans Narrow"/>
                <a:ea typeface="PT Sans Narrow"/>
                <a:cs typeface="PT Sans Narrow"/>
                <a:sym typeface="PT Sans Narrow"/>
              </a:rPr>
              <a:t>7</a:t>
            </a:r>
            <a:r>
              <a:rPr b="0" i="0" lang="en-US" sz="1400" u="none" cap="none" strike="noStrike">
                <a:solidFill>
                  <a:srgbClr val="F000F0"/>
                </a:solidFill>
                <a:latin typeface="PT Sans Narrow"/>
                <a:ea typeface="PT Sans Narrow"/>
                <a:cs typeface="PT Sans Narrow"/>
                <a:sym typeface="PT Sans Narrow"/>
              </a:rPr>
              <a:t>5</a:t>
            </a:r>
            <a:r>
              <a:rPr b="0" i="0" lang="en-US" sz="1400" u="none" cap="none" strike="noStrike">
                <a:solidFill>
                  <a:srgbClr val="FF0000"/>
                </a:solidFill>
                <a:latin typeface="PT Sans Narrow"/>
                <a:ea typeface="PT Sans Narrow"/>
                <a:cs typeface="PT Sans Narrow"/>
                <a:sym typeface="PT Sans Narrow"/>
              </a:rPr>
              <a:t>};</a:t>
            </a:r>
            <a:endParaRPr b="1" i="0" sz="1800" u="none" cap="none" strike="noStrike">
              <a:solidFill>
                <a:srgbClr val="0000A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f5384ba33_0_10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222" name="Google Shape;222;gdf5384ba33_0_10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PT Sans Narrow"/>
              <a:ea typeface="PT Sans Narrow"/>
              <a:cs typeface="PT Sans Narrow"/>
              <a:sym typeface="PT Sans Narrow"/>
            </a:endParaRPr>
          </a:p>
        </p:txBody>
      </p:sp>
      <p:cxnSp>
        <p:nvCxnSpPr>
          <p:cNvPr id="223" name="Google Shape;223;gdf5384ba33_0_108"/>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224" name="Google Shape;224;gdf5384ba33_0_108"/>
          <p:cNvSpPr txBox="1"/>
          <p:nvPr/>
        </p:nvSpPr>
        <p:spPr>
          <a:xfrm>
            <a:off x="5017150" y="1768950"/>
            <a:ext cx="3881400" cy="2789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Anket: </a:t>
            </a:r>
            <a:r>
              <a:rPr b="0" i="0" lang="en-US" sz="1400" u="none" cap="none" strike="noStrike">
                <a:solidFill>
                  <a:srgbClr val="000000"/>
                </a:solidFill>
                <a:latin typeface="PT Sans Narrow"/>
                <a:ea typeface="PT Sans Narrow"/>
                <a:cs typeface="PT Sans Narrow"/>
                <a:sym typeface="PT Sans Narrow"/>
              </a:rPr>
              <a:t>Örnekteki harfler dizisinde (1,2) numaralı indis’ten önce gelen dizi elemanı hangisidir?</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317500" lvl="0" marL="457200" marR="0" rtl="0" algn="just">
              <a:lnSpc>
                <a:spcPct val="115000"/>
              </a:lnSpc>
              <a:spcBef>
                <a:spcPts val="0"/>
              </a:spcBef>
              <a:spcAft>
                <a:spcPts val="0"/>
              </a:spcAft>
              <a:buClr>
                <a:srgbClr val="000000"/>
              </a:buClr>
              <a:buSzPts val="14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N</a:t>
            </a:r>
            <a:endParaRPr b="0" i="0" sz="15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M</a:t>
            </a:r>
            <a:endParaRPr b="0" i="0" sz="15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K</a:t>
            </a:r>
            <a:endParaRPr b="0" i="0" sz="15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D</a:t>
            </a:r>
            <a:endParaRPr b="0" i="0" sz="1500"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PT Sans Narrow"/>
              <a:ea typeface="PT Sans Narrow"/>
              <a:cs typeface="PT Sans Narrow"/>
              <a:sym typeface="PT Sans Narrow"/>
            </a:endParaRPr>
          </a:p>
        </p:txBody>
      </p:sp>
      <p:sp>
        <p:nvSpPr>
          <p:cNvPr id="225" name="Google Shape;225;gdf5384ba33_0_108"/>
          <p:cNvSpPr txBox="1"/>
          <p:nvPr/>
        </p:nvSpPr>
        <p:spPr>
          <a:xfrm>
            <a:off x="311700" y="1768950"/>
            <a:ext cx="4171500" cy="912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A0"/>
                </a:solidFill>
                <a:latin typeface="PT Sans Narrow"/>
                <a:ea typeface="PT Sans Narrow"/>
                <a:cs typeface="PT Sans Narrow"/>
                <a:sym typeface="PT Sans Narrow"/>
              </a:rPr>
              <a:t>char </a:t>
            </a:r>
            <a:r>
              <a:rPr b="0" i="0" lang="en-US" sz="1500" u="none" cap="none" strike="noStrike">
                <a:solidFill>
                  <a:srgbClr val="000000"/>
                </a:solidFill>
                <a:highlight>
                  <a:srgbClr val="FFFFFF"/>
                </a:highlight>
                <a:latin typeface="PT Sans Narrow"/>
                <a:ea typeface="PT Sans Narrow"/>
                <a:cs typeface="PT Sans Narrow"/>
                <a:sym typeface="PT Sans Narrow"/>
              </a:rPr>
              <a:t>harfler</a:t>
            </a:r>
            <a:r>
              <a:rPr b="0" i="0" lang="en-US" sz="1500" u="none" cap="none" strike="noStrike">
                <a:solidFill>
                  <a:srgbClr val="FF0000"/>
                </a:solidFill>
                <a:latin typeface="PT Sans Narrow"/>
                <a:ea typeface="PT Sans Narrow"/>
                <a:cs typeface="PT Sans Narrow"/>
                <a:sym typeface="PT Sans Narrow"/>
              </a:rPr>
              <a:t>[</a:t>
            </a:r>
            <a:r>
              <a:rPr b="0" i="0" lang="en-US" sz="1500" u="none" cap="none" strike="noStrike">
                <a:solidFill>
                  <a:srgbClr val="E0A000"/>
                </a:solidFill>
                <a:latin typeface="PT Sans Narrow"/>
                <a:ea typeface="PT Sans Narrow"/>
                <a:cs typeface="PT Sans Narrow"/>
                <a:sym typeface="PT Sans Narrow"/>
              </a:rPr>
              <a:t>2</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5</a:t>
            </a:r>
            <a:r>
              <a:rPr b="0" i="0" lang="en-US" sz="1500" u="none" cap="none" strike="noStrike">
                <a:solidFill>
                  <a:srgbClr val="FF0000"/>
                </a:solidFill>
                <a:latin typeface="PT Sans Narrow"/>
                <a:ea typeface="PT Sans Narrow"/>
                <a:cs typeface="PT Sans Narrow"/>
                <a:sym typeface="PT Sans Narrow"/>
              </a:rPr>
              <a:t>]  = {{</a:t>
            </a:r>
            <a:r>
              <a:rPr b="0" i="0" lang="en-US" sz="1500" u="none" cap="none" strike="noStrike">
                <a:solidFill>
                  <a:srgbClr val="E0A000"/>
                </a:solidFill>
                <a:latin typeface="PT Sans Narrow"/>
                <a:ea typeface="PT Sans Narrow"/>
                <a:cs typeface="PT Sans Narrow"/>
                <a:sym typeface="PT Sans Narrow"/>
              </a:rPr>
              <a:t>'H'</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'K'</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'A'</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'R'</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'S'</a:t>
            </a:r>
            <a:r>
              <a:rPr b="0" i="0" lang="en-US" sz="1500" u="none" cap="none" strike="noStrike">
                <a:solidFill>
                  <a:srgbClr val="FF0000"/>
                </a:solidFill>
                <a:latin typeface="PT Sans Narrow"/>
                <a:ea typeface="PT Sans Narrow"/>
                <a:cs typeface="PT Sans Narrow"/>
                <a:sym typeface="PT Sans Narrow"/>
              </a:rPr>
              <a:t>}, </a:t>
            </a:r>
            <a:endParaRPr b="0" i="0" sz="1500" u="none" cap="none" strike="noStrike">
              <a:solidFill>
                <a:srgbClr val="FF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'M'</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'N'</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'P'</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'S'</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'D'</a:t>
            </a:r>
            <a:r>
              <a:rPr b="0" i="0" lang="en-US" sz="1500" u="none" cap="none" strike="noStrike">
                <a:solidFill>
                  <a:srgbClr val="FF0000"/>
                </a:solidFill>
                <a:latin typeface="PT Sans Narrow"/>
                <a:ea typeface="PT Sans Narrow"/>
                <a:cs typeface="PT Sans Narrow"/>
                <a:sym typeface="PT Sans Narrow"/>
              </a:rPr>
              <a:t>} };</a:t>
            </a:r>
            <a:endParaRPr b="1" i="0" sz="1500" u="none" cap="none" strike="noStrike">
              <a:solidFill>
                <a:srgbClr val="0000A0"/>
              </a:solidFill>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f5384ba33_0_1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Dizilere Değer Verelim!</a:t>
            </a:r>
            <a:endParaRPr/>
          </a:p>
        </p:txBody>
      </p:sp>
      <p:sp>
        <p:nvSpPr>
          <p:cNvPr id="231" name="Google Shape;231;gdf5384ba33_0_118"/>
          <p:cNvSpPr txBox="1"/>
          <p:nvPr/>
        </p:nvSpPr>
        <p:spPr>
          <a:xfrm>
            <a:off x="1482825" y="4223801"/>
            <a:ext cx="80619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PT Sans Narrow"/>
              <a:ea typeface="PT Sans Narrow"/>
              <a:cs typeface="PT Sans Narrow"/>
              <a:sym typeface="PT Sans Narrow"/>
            </a:endParaRPr>
          </a:p>
        </p:txBody>
      </p:sp>
      <p:cxnSp>
        <p:nvCxnSpPr>
          <p:cNvPr id="232" name="Google Shape;232;gdf5384ba33_0_118"/>
          <p:cNvCxnSpPr/>
          <p:nvPr/>
        </p:nvCxnSpPr>
        <p:spPr>
          <a:xfrm flipH="1">
            <a:off x="4564650" y="1420700"/>
            <a:ext cx="13200" cy="3643800"/>
          </a:xfrm>
          <a:prstGeom prst="straightConnector1">
            <a:avLst/>
          </a:prstGeom>
          <a:noFill/>
          <a:ln cap="flat" cmpd="sng" w="38100">
            <a:solidFill>
              <a:schemeClr val="dk1"/>
            </a:solidFill>
            <a:prstDash val="solid"/>
            <a:round/>
            <a:headEnd len="sm" w="sm" type="none"/>
            <a:tailEnd len="sm" w="sm" type="none"/>
          </a:ln>
        </p:spPr>
      </p:cxnSp>
      <p:sp>
        <p:nvSpPr>
          <p:cNvPr id="233" name="Google Shape;233;gdf5384ba33_0_118"/>
          <p:cNvSpPr txBox="1"/>
          <p:nvPr/>
        </p:nvSpPr>
        <p:spPr>
          <a:xfrm>
            <a:off x="5017150" y="1768950"/>
            <a:ext cx="3881400" cy="2895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1" i="0" lang="en-US" sz="1600" u="none" cap="none" strike="noStrike">
                <a:solidFill>
                  <a:srgbClr val="FF0000"/>
                </a:solidFill>
                <a:latin typeface="PT Sans Narrow"/>
                <a:ea typeface="PT Sans Narrow"/>
                <a:cs typeface="PT Sans Narrow"/>
                <a:sym typeface="PT Sans Narrow"/>
              </a:rPr>
              <a:t>Anket: </a:t>
            </a:r>
            <a:r>
              <a:rPr b="0" i="0" lang="en-US" sz="1400" u="none" cap="none" strike="noStrike">
                <a:solidFill>
                  <a:srgbClr val="000000"/>
                </a:solidFill>
                <a:latin typeface="PT Sans Narrow"/>
                <a:ea typeface="PT Sans Narrow"/>
                <a:cs typeface="PT Sans Narrow"/>
                <a:sym typeface="PT Sans Narrow"/>
              </a:rPr>
              <a:t>Örnekteki harfler dizisinde (1,2) numaralı indis’ten önce gelen dizi elemanı hangisidir?</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355600" lvl="0" marL="457200" marR="0" rtl="0" algn="just">
              <a:lnSpc>
                <a:spcPct val="115000"/>
              </a:lnSpc>
              <a:spcBef>
                <a:spcPts val="0"/>
              </a:spcBef>
              <a:spcAft>
                <a:spcPts val="0"/>
              </a:spcAft>
              <a:buClr>
                <a:srgbClr val="FF0000"/>
              </a:buClr>
              <a:buSzPts val="2000"/>
              <a:buFont typeface="PT Sans Narrow"/>
              <a:buAutoNum type="alphaUcPeriod"/>
            </a:pPr>
            <a:r>
              <a:rPr b="1" i="0" lang="en-US" sz="2100" u="none" cap="none" strike="noStrike">
                <a:solidFill>
                  <a:srgbClr val="FF0000"/>
                </a:solidFill>
                <a:latin typeface="PT Sans Narrow"/>
                <a:ea typeface="PT Sans Narrow"/>
                <a:cs typeface="PT Sans Narrow"/>
                <a:sym typeface="PT Sans Narrow"/>
              </a:rPr>
              <a:t>N</a:t>
            </a:r>
            <a:endParaRPr b="1" i="0" sz="2100" u="none" cap="none" strike="noStrike">
              <a:solidFill>
                <a:srgbClr val="FF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M</a:t>
            </a:r>
            <a:endParaRPr b="0" i="0" sz="15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K</a:t>
            </a:r>
            <a:endParaRPr b="0" i="0" sz="1500" u="none" cap="none" strike="noStrike">
              <a:solidFill>
                <a:srgbClr val="000000"/>
              </a:solidFill>
              <a:latin typeface="PT Sans Narrow"/>
              <a:ea typeface="PT Sans Narrow"/>
              <a:cs typeface="PT Sans Narrow"/>
              <a:sym typeface="PT Sans Narrow"/>
            </a:endParaRPr>
          </a:p>
          <a:p>
            <a:pPr indent="-330200" lvl="0" marL="457200" marR="0" rtl="0" algn="just">
              <a:lnSpc>
                <a:spcPct val="115000"/>
              </a:lnSpc>
              <a:spcBef>
                <a:spcPts val="0"/>
              </a:spcBef>
              <a:spcAft>
                <a:spcPts val="0"/>
              </a:spcAft>
              <a:buClr>
                <a:srgbClr val="000000"/>
              </a:buClr>
              <a:buSzPts val="1600"/>
              <a:buFont typeface="PT Sans Narrow"/>
              <a:buAutoNum type="alphaUcPeriod"/>
            </a:pPr>
            <a:r>
              <a:rPr b="0" i="0" lang="en-US" sz="1500" u="none" cap="none" strike="noStrike">
                <a:solidFill>
                  <a:srgbClr val="000000"/>
                </a:solidFill>
                <a:latin typeface="PT Sans Narrow"/>
                <a:ea typeface="PT Sans Narrow"/>
                <a:cs typeface="PT Sans Narrow"/>
                <a:sym typeface="PT Sans Narrow"/>
              </a:rPr>
              <a:t>D</a:t>
            </a:r>
            <a:endParaRPr b="0" i="0" sz="1500"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PT Sans Narrow"/>
              <a:ea typeface="PT Sans Narrow"/>
              <a:cs typeface="PT Sans Narrow"/>
              <a:sym typeface="PT Sans Narrow"/>
            </a:endParaRPr>
          </a:p>
        </p:txBody>
      </p:sp>
      <p:sp>
        <p:nvSpPr>
          <p:cNvPr id="234" name="Google Shape;234;gdf5384ba33_0_118"/>
          <p:cNvSpPr txBox="1"/>
          <p:nvPr/>
        </p:nvSpPr>
        <p:spPr>
          <a:xfrm>
            <a:off x="311700" y="1632350"/>
            <a:ext cx="4171500" cy="2528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A0"/>
                </a:solidFill>
                <a:latin typeface="PT Sans Narrow"/>
                <a:ea typeface="PT Sans Narrow"/>
                <a:cs typeface="PT Sans Narrow"/>
                <a:sym typeface="PT Sans Narrow"/>
              </a:rPr>
              <a:t>char </a:t>
            </a:r>
            <a:r>
              <a:rPr b="0" i="0" lang="en-US" sz="1500" u="none" cap="none" strike="noStrike">
                <a:solidFill>
                  <a:srgbClr val="000000"/>
                </a:solidFill>
                <a:highlight>
                  <a:srgbClr val="FFFFFF"/>
                </a:highlight>
                <a:latin typeface="PT Sans Narrow"/>
                <a:ea typeface="PT Sans Narrow"/>
                <a:cs typeface="PT Sans Narrow"/>
                <a:sym typeface="PT Sans Narrow"/>
              </a:rPr>
              <a:t>harfler</a:t>
            </a:r>
            <a:r>
              <a:rPr b="0" i="0" lang="en-US" sz="1500" u="none" cap="none" strike="noStrike">
                <a:solidFill>
                  <a:srgbClr val="FF0000"/>
                </a:solidFill>
                <a:latin typeface="PT Sans Narrow"/>
                <a:ea typeface="PT Sans Narrow"/>
                <a:cs typeface="PT Sans Narrow"/>
                <a:sym typeface="PT Sans Narrow"/>
              </a:rPr>
              <a:t>[</a:t>
            </a:r>
            <a:r>
              <a:rPr b="0" i="0" lang="en-US" sz="1500" u="none" cap="none" strike="noStrike">
                <a:solidFill>
                  <a:srgbClr val="E0A000"/>
                </a:solidFill>
                <a:latin typeface="PT Sans Narrow"/>
                <a:ea typeface="PT Sans Narrow"/>
                <a:cs typeface="PT Sans Narrow"/>
                <a:sym typeface="PT Sans Narrow"/>
              </a:rPr>
              <a:t>2</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5</a:t>
            </a:r>
            <a:r>
              <a:rPr b="0" i="0" lang="en-US" sz="1500" u="none" cap="none" strike="noStrike">
                <a:solidFill>
                  <a:srgbClr val="FF0000"/>
                </a:solidFill>
                <a:latin typeface="PT Sans Narrow"/>
                <a:ea typeface="PT Sans Narrow"/>
                <a:cs typeface="PT Sans Narrow"/>
                <a:sym typeface="PT Sans Narrow"/>
              </a:rPr>
              <a:t>]  = {{</a:t>
            </a:r>
            <a:r>
              <a:rPr b="0" i="0" lang="en-US" sz="1500" u="none" cap="none" strike="noStrike">
                <a:solidFill>
                  <a:srgbClr val="E0A000"/>
                </a:solidFill>
                <a:latin typeface="PT Sans Narrow"/>
                <a:ea typeface="PT Sans Narrow"/>
                <a:cs typeface="PT Sans Narrow"/>
                <a:sym typeface="PT Sans Narrow"/>
              </a:rPr>
              <a:t>'H'</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'K'</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'A'</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'R'</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'S'</a:t>
            </a:r>
            <a:r>
              <a:rPr b="0" i="0" lang="en-US" sz="1500" u="none" cap="none" strike="noStrike">
                <a:solidFill>
                  <a:srgbClr val="FF0000"/>
                </a:solidFill>
                <a:latin typeface="PT Sans Narrow"/>
                <a:ea typeface="PT Sans Narrow"/>
                <a:cs typeface="PT Sans Narrow"/>
                <a:sym typeface="PT Sans Narrow"/>
              </a:rPr>
              <a:t>}, </a:t>
            </a:r>
            <a:endParaRPr b="0" i="0" sz="1500" u="none" cap="none" strike="noStrike">
              <a:solidFill>
                <a:srgbClr val="FF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'M'</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'N'</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'P'</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'S'</a:t>
            </a:r>
            <a:r>
              <a:rPr b="0" i="0" lang="en-US" sz="1500" u="none" cap="none" strike="noStrike">
                <a:solidFill>
                  <a:srgbClr val="FF0000"/>
                </a:solidFill>
                <a:latin typeface="PT Sans Narrow"/>
                <a:ea typeface="PT Sans Narrow"/>
                <a:cs typeface="PT Sans Narrow"/>
                <a:sym typeface="PT Sans Narrow"/>
              </a:rPr>
              <a:t>, </a:t>
            </a:r>
            <a:r>
              <a:rPr b="0" i="0" lang="en-US" sz="1500" u="none" cap="none" strike="noStrike">
                <a:solidFill>
                  <a:srgbClr val="E0A000"/>
                </a:solidFill>
                <a:latin typeface="PT Sans Narrow"/>
                <a:ea typeface="PT Sans Narrow"/>
                <a:cs typeface="PT Sans Narrow"/>
                <a:sym typeface="PT Sans Narrow"/>
              </a:rPr>
              <a:t>'D'</a:t>
            </a:r>
            <a:r>
              <a:rPr b="0" i="0" lang="en-US" sz="1500" u="none" cap="none" strike="noStrike">
                <a:solidFill>
                  <a:srgbClr val="FF0000"/>
                </a:solidFill>
                <a:latin typeface="PT Sans Narrow"/>
                <a:ea typeface="PT Sans Narrow"/>
                <a:cs typeface="PT Sans Narrow"/>
                <a:sym typeface="PT Sans Narrow"/>
              </a:rPr>
              <a:t>} };</a:t>
            </a:r>
            <a:endParaRPr b="0" i="0" sz="1500" u="none" cap="none" strike="noStrike">
              <a:solidFill>
                <a:srgbClr val="FF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0000"/>
                </a:solidFill>
                <a:latin typeface="PT Sans Narrow"/>
                <a:ea typeface="PT Sans Narrow"/>
                <a:cs typeface="PT Sans Narrow"/>
                <a:sym typeface="PT Sans Narrow"/>
              </a:rPr>
              <a:t>İndisler: </a:t>
            </a:r>
            <a:endParaRPr b="0" i="0" sz="1500" u="none" cap="none" strike="noStrike">
              <a:solidFill>
                <a:srgbClr val="FF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(0,0) = H       </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(0,1) = K</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(0,2) = A</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(0,3) = R</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(0,4) = S</a:t>
            </a:r>
            <a:endParaRPr b="0" i="0" sz="1500" u="none" cap="none" strike="noStrike">
              <a:solidFill>
                <a:srgbClr val="434343"/>
              </a:solidFill>
              <a:latin typeface="PT Sans Narrow"/>
              <a:ea typeface="PT Sans Narrow"/>
              <a:cs typeface="PT Sans Narrow"/>
              <a:sym typeface="PT Sans Narrow"/>
            </a:endParaRPr>
          </a:p>
        </p:txBody>
      </p:sp>
      <p:sp>
        <p:nvSpPr>
          <p:cNvPr id="235" name="Google Shape;235;gdf5384ba33_0_118"/>
          <p:cNvSpPr txBox="1"/>
          <p:nvPr/>
        </p:nvSpPr>
        <p:spPr>
          <a:xfrm>
            <a:off x="1482825" y="2821250"/>
            <a:ext cx="30000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(1,0) = M    </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(1,1) = N</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(1,2) = P</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(1,3) = S</a:t>
            </a:r>
            <a:endParaRPr b="0" i="0" sz="1500" u="none" cap="none" strike="noStrike">
              <a:solidFill>
                <a:srgbClr val="434343"/>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434343"/>
                </a:solidFill>
                <a:latin typeface="PT Sans Narrow"/>
                <a:ea typeface="PT Sans Narrow"/>
                <a:cs typeface="PT Sans Narrow"/>
                <a:sym typeface="PT Sans Narrow"/>
              </a:rPr>
              <a:t>(1,4) = D</a:t>
            </a:r>
            <a:endParaRPr b="0" i="0" sz="1500" u="none" cap="none" strike="noStrike">
              <a:solidFill>
                <a:srgbClr val="434343"/>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50"/>
            <a:ext cx="8520600" cy="707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20"/>
              <a:buFont typeface="Arial"/>
              <a:buNone/>
            </a:pPr>
            <a:r>
              <a:rPr b="0" lang="en-US" sz="1920">
                <a:solidFill>
                  <a:srgbClr val="000000"/>
                </a:solidFill>
              </a:rPr>
              <a:t>Haftanın amacı, tek boyutlu ve çok boyutlu dizi tanımlama ve diziler üzerinde farklı işlemlerin gerçekleştirilmesi ile örnek çözümlerin öğretilmesi amaçlanmaktadır. Katarların dizilerden farkını öğrenir.</a:t>
            </a:r>
            <a:endParaRPr sz="1920">
              <a:solidFill>
                <a:srgbClr val="4E4534"/>
              </a:solidFill>
            </a:endParaRPr>
          </a:p>
        </p:txBody>
      </p:sp>
      <p:sp>
        <p:nvSpPr>
          <p:cNvPr id="72" name="Google Shape;72;p2"/>
          <p:cNvSpPr txBox="1"/>
          <p:nvPr>
            <p:ph idx="1" type="body"/>
          </p:nvPr>
        </p:nvSpPr>
        <p:spPr>
          <a:xfrm>
            <a:off x="726600" y="2571748"/>
            <a:ext cx="8520600" cy="2288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K1. C++ programlama dilinde dizi kavramını anlar.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K2. C++ programlama dilinde tek boyutlu ve çok boyutlu diziler arasında karşılaştırma yapar.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K3. C++ programlama dilinde dizilere değer atama konusunda uygulama yapar.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K4. Dizileri döngü içinde kurgular. </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K5. Diziler üzerinde istenen işlemleri gerçekleştirir.</a:t>
            </a:r>
            <a:endParaRPr sz="192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620"/>
              <a:buFont typeface="Arial"/>
              <a:buNone/>
            </a:pPr>
            <a:r>
              <a:rPr lang="en-US" sz="1920">
                <a:solidFill>
                  <a:srgbClr val="000000"/>
                </a:solidFill>
                <a:latin typeface="PT Sans Narrow"/>
                <a:ea typeface="PT Sans Narrow"/>
                <a:cs typeface="PT Sans Narrow"/>
                <a:sym typeface="PT Sans Narrow"/>
              </a:rPr>
              <a:t>K6. Diziler ve katarlar arasındaki farkı anlar.</a:t>
            </a:r>
            <a:endParaRPr sz="1200">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688"/>
              <a:buNone/>
            </a:pPr>
            <a:r>
              <a:t/>
            </a:r>
            <a:endParaRPr sz="1725">
              <a:solidFill>
                <a:srgbClr val="000000"/>
              </a:solidFill>
              <a:latin typeface="PT Sans Narrow"/>
              <a:ea typeface="PT Sans Narrow"/>
              <a:cs typeface="PT Sans Narrow"/>
              <a:sym typeface="PT Sans Narrow"/>
            </a:endParaRPr>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Haftanın Amacı</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f5384ba33_0_1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Döngülerle Diziler</a:t>
            </a:r>
            <a:endParaRPr/>
          </a:p>
        </p:txBody>
      </p:sp>
      <p:sp>
        <p:nvSpPr>
          <p:cNvPr id="241" name="Google Shape;241;gdf5384ba33_0_129"/>
          <p:cNvSpPr txBox="1"/>
          <p:nvPr>
            <p:ph idx="1" type="body"/>
          </p:nvPr>
        </p:nvSpPr>
        <p:spPr>
          <a:xfrm>
            <a:off x="311700" y="1266325"/>
            <a:ext cx="3720600" cy="33027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just">
              <a:lnSpc>
                <a:spcPct val="115000"/>
              </a:lnSpc>
              <a:spcBef>
                <a:spcPts val="0"/>
              </a:spcBef>
              <a:spcAft>
                <a:spcPts val="0"/>
              </a:spcAft>
              <a:buSzPct val="112852"/>
              <a:buNone/>
            </a:pPr>
            <a:r>
              <a:rPr lang="en-US" sz="2900">
                <a:solidFill>
                  <a:srgbClr val="000000"/>
                </a:solidFill>
                <a:latin typeface="PT Sans Narrow"/>
                <a:ea typeface="PT Sans Narrow"/>
                <a:cs typeface="PT Sans Narrow"/>
                <a:sym typeface="PT Sans Narrow"/>
              </a:rPr>
              <a:t>Dizilere ilk değer atamanın diğer bir yolu da döngüleri kullanmaktır. Bunu gerçekleştirmek için, önce diziyi normalde yaptığımız gibi tanımlar ve daha sonra oluşturacağımız döngü içerisinde istediğimiz değerleri atarız. </a:t>
            </a:r>
            <a:endParaRPr sz="29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SzPct val="121212"/>
              <a:buNone/>
            </a:pPr>
            <a:r>
              <a:t/>
            </a:r>
            <a:endParaRPr sz="2700">
              <a:solidFill>
                <a:srgbClr val="0000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SzPct val="112852"/>
              <a:buNone/>
            </a:pPr>
            <a:r>
              <a:t/>
            </a:r>
            <a:endParaRPr sz="29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ct val="112852"/>
              <a:buNone/>
            </a:pPr>
            <a:r>
              <a:rPr lang="en-US" sz="2900">
                <a:solidFill>
                  <a:srgbClr val="FF0000"/>
                </a:solidFill>
                <a:latin typeface="PT Sans Narrow"/>
                <a:ea typeface="PT Sans Narrow"/>
                <a:cs typeface="PT Sans Narrow"/>
                <a:sym typeface="PT Sans Narrow"/>
              </a:rPr>
              <a:t>Problem: </a:t>
            </a:r>
            <a:r>
              <a:rPr lang="en-US" sz="2900">
                <a:solidFill>
                  <a:srgbClr val="000000"/>
                </a:solidFill>
                <a:latin typeface="PT Sans Narrow"/>
                <a:ea typeface="PT Sans Narrow"/>
                <a:cs typeface="PT Sans Narrow"/>
                <a:sym typeface="PT Sans Narrow"/>
              </a:rPr>
              <a:t>Fatma</a:t>
            </a:r>
            <a:r>
              <a:rPr lang="en-US" sz="2900">
                <a:solidFill>
                  <a:srgbClr val="000000"/>
                </a:solidFill>
                <a:latin typeface="PT Sans Narrow"/>
                <a:ea typeface="PT Sans Narrow"/>
                <a:cs typeface="PT Sans Narrow"/>
                <a:sym typeface="PT Sans Narrow"/>
              </a:rPr>
              <a:t> öğretmen sınıfındaki beş öğrencisinin Matematik sınav notlarını bir program kullanarak listelemek istemektedir. Bunun için öğrencilerinden biri aşağıdaki kodları tasarlamaktadır.</a:t>
            </a:r>
            <a:endParaRPr/>
          </a:p>
        </p:txBody>
      </p:sp>
      <p:sp>
        <p:nvSpPr>
          <p:cNvPr id="242" name="Google Shape;242;gdf5384ba33_0_129"/>
          <p:cNvSpPr txBox="1"/>
          <p:nvPr>
            <p:ph idx="1" type="body"/>
          </p:nvPr>
        </p:nvSpPr>
        <p:spPr>
          <a:xfrm>
            <a:off x="4799300" y="1266325"/>
            <a:ext cx="3720600" cy="33027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SzPct val="110599"/>
              <a:buNone/>
            </a:pPr>
            <a:r>
              <a:rPr lang="en-US" sz="2100">
                <a:solidFill>
                  <a:srgbClr val="00A000"/>
                </a:solidFill>
                <a:latin typeface="PT Sans Narrow"/>
                <a:ea typeface="PT Sans Narrow"/>
                <a:cs typeface="PT Sans Narrow"/>
                <a:sym typeface="PT Sans Narrow"/>
              </a:rPr>
              <a:t>#include &lt;iostream&gt;</a:t>
            </a:r>
            <a:endParaRPr sz="2100">
              <a:solidFill>
                <a:srgbClr val="00A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b="1" lang="en-US" sz="2100">
                <a:solidFill>
                  <a:srgbClr val="0000A0"/>
                </a:solidFill>
                <a:latin typeface="PT Sans Narrow"/>
                <a:ea typeface="PT Sans Narrow"/>
                <a:cs typeface="PT Sans Narrow"/>
                <a:sym typeface="PT Sans Narrow"/>
              </a:rPr>
              <a:t>using namespace </a:t>
            </a:r>
            <a:r>
              <a:rPr b="1" lang="en-US" sz="2100">
                <a:solidFill>
                  <a:srgbClr val="00A000"/>
                </a:solidFill>
                <a:latin typeface="PT Sans Narrow"/>
                <a:ea typeface="PT Sans Narrow"/>
                <a:cs typeface="PT Sans Narrow"/>
                <a:sym typeface="PT Sans Narrow"/>
              </a:rPr>
              <a:t>std</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main </a:t>
            </a:r>
            <a:r>
              <a:rPr lang="en-US" sz="2100">
                <a:solidFill>
                  <a:srgbClr val="FF0000"/>
                </a:solidFill>
                <a:latin typeface="PT Sans Narrow"/>
                <a:ea typeface="PT Sans Narrow"/>
                <a:cs typeface="PT Sans Narrow"/>
                <a:sym typeface="PT Sans Narrow"/>
              </a:rPr>
              <a:t>( )</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notlar</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5</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int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for</a:t>
            </a:r>
            <a:r>
              <a:rPr lang="en-US" sz="2100">
                <a:solidFill>
                  <a:srgbClr val="FF0000"/>
                </a:solidFill>
                <a:latin typeface="PT Sans Narrow"/>
                <a:ea typeface="PT Sans Narrow"/>
                <a:cs typeface="PT Sans Narrow"/>
                <a:sym typeface="PT Sans Narrow"/>
              </a:rPr>
              <a:t>(</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0</a:t>
            </a:r>
            <a:r>
              <a:rPr lang="en-US" sz="2100">
                <a:solidFill>
                  <a:srgbClr val="FF0000"/>
                </a:solidFill>
                <a:latin typeface="PT Sans Narrow"/>
                <a:ea typeface="PT Sans Narrow"/>
                <a:cs typeface="PT Sans Narrow"/>
                <a:sym typeface="PT Sans Narrow"/>
              </a:rPr>
              <a: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&lt;</a:t>
            </a:r>
            <a:r>
              <a:rPr lang="en-US" sz="2100">
                <a:solidFill>
                  <a:srgbClr val="F000F0"/>
                </a:solidFill>
                <a:latin typeface="PT Sans Narrow"/>
                <a:ea typeface="PT Sans Narrow"/>
                <a:cs typeface="PT Sans Narrow"/>
                <a:sym typeface="PT Sans Narrow"/>
              </a:rPr>
              <a:t>5</a:t>
            </a:r>
            <a:r>
              <a:rPr lang="en-US" sz="2100">
                <a:solidFill>
                  <a:srgbClr val="FF0000"/>
                </a:solidFill>
                <a:latin typeface="PT Sans Narrow"/>
                <a:ea typeface="PT Sans Narrow"/>
                <a:cs typeface="PT Sans Narrow"/>
                <a:sym typeface="PT Sans Narrow"/>
              </a:rPr>
              <a: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A000"/>
                </a:solidFill>
                <a:latin typeface="PT Sans Narrow"/>
                <a:ea typeface="PT Sans Narrow"/>
                <a:cs typeface="PT Sans Narrow"/>
                <a:sym typeface="PT Sans Narrow"/>
              </a:rPr>
              <a:t>cout </a:t>
            </a:r>
            <a:r>
              <a:rPr lang="en-US" sz="2100">
                <a:solidFill>
                  <a:srgbClr val="FF0000"/>
                </a:solidFill>
                <a:latin typeface="PT Sans Narrow"/>
                <a:ea typeface="PT Sans Narrow"/>
                <a:cs typeface="PT Sans Narrow"/>
                <a:sym typeface="PT Sans Narrow"/>
              </a:rPr>
              <a:t>&lt;&lt; </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r>
              <a:rPr lang="en-US" sz="2100">
                <a:solidFill>
                  <a:srgbClr val="F000F0"/>
                </a:solidFill>
                <a:latin typeface="PT Sans Narrow"/>
                <a:ea typeface="PT Sans Narrow"/>
                <a:cs typeface="PT Sans Narrow"/>
                <a:sym typeface="PT Sans Narrow"/>
              </a:rPr>
              <a:t>1 </a:t>
            </a:r>
            <a:r>
              <a:rPr lang="en-US" sz="2100">
                <a:solidFill>
                  <a:srgbClr val="FF0000"/>
                </a:solidFill>
                <a:latin typeface="PT Sans Narrow"/>
                <a:ea typeface="PT Sans Narrow"/>
                <a:cs typeface="PT Sans Narrow"/>
                <a:sym typeface="PT Sans Narrow"/>
              </a:rPr>
              <a:t>&lt;&lt; </a:t>
            </a:r>
            <a:r>
              <a:rPr lang="en-US" sz="2100">
                <a:solidFill>
                  <a:srgbClr val="0000FF"/>
                </a:solidFill>
                <a:latin typeface="PT Sans Narrow"/>
                <a:ea typeface="PT Sans Narrow"/>
                <a:cs typeface="PT Sans Narrow"/>
                <a:sym typeface="PT Sans Narrow"/>
              </a:rPr>
              <a:t>". ogrenci notunu giriniz: "</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A000"/>
                </a:solidFill>
                <a:latin typeface="PT Sans Narrow"/>
                <a:ea typeface="PT Sans Narrow"/>
                <a:cs typeface="PT Sans Narrow"/>
                <a:sym typeface="PT Sans Narrow"/>
              </a:rPr>
              <a:t>cin </a:t>
            </a:r>
            <a:r>
              <a:rPr lang="en-US" sz="2100">
                <a:solidFill>
                  <a:srgbClr val="FF0000"/>
                </a:solidFill>
                <a:latin typeface="PT Sans Narrow"/>
                <a:ea typeface="PT Sans Narrow"/>
                <a:cs typeface="PT Sans Narrow"/>
                <a:sym typeface="PT Sans Narrow"/>
              </a:rPr>
              <a:t>&gt;&gt; </a:t>
            </a:r>
            <a:r>
              <a:rPr lang="en-US" sz="2100">
                <a:solidFill>
                  <a:srgbClr val="000000"/>
                </a:solidFill>
                <a:highlight>
                  <a:srgbClr val="FFFFFF"/>
                </a:highlight>
                <a:latin typeface="PT Sans Narrow"/>
                <a:ea typeface="PT Sans Narrow"/>
                <a:cs typeface="PT Sans Narrow"/>
                <a:sym typeface="PT Sans Narrow"/>
              </a:rPr>
              <a:t>notlar</a:t>
            </a:r>
            <a:r>
              <a:rPr lang="en-US" sz="2100">
                <a:solidFill>
                  <a:srgbClr val="FF0000"/>
                </a:solidFill>
                <a:latin typeface="PT Sans Narrow"/>
                <a:ea typeface="PT Sans Narrow"/>
                <a:cs typeface="PT Sans Narrow"/>
                <a:sym typeface="PT Sans Narrow"/>
              </a:rPr>
              <a:t>[</a:t>
            </a:r>
            <a:r>
              <a:rPr lang="en-US" sz="2100">
                <a:solidFill>
                  <a:srgbClr val="000000"/>
                </a:solidFill>
                <a:highlight>
                  <a:srgbClr val="FFFFFF"/>
                </a:highlight>
                <a:latin typeface="PT Sans Narrow"/>
                <a:ea typeface="PT Sans Narrow"/>
                <a:cs typeface="PT Sans Narrow"/>
                <a:sym typeface="PT Sans Narrow"/>
              </a:rPr>
              <a:t>i</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    </a:t>
            </a:r>
            <a:r>
              <a:rPr b="1" lang="en-US" sz="2100">
                <a:solidFill>
                  <a:srgbClr val="0000A0"/>
                </a:solidFill>
                <a:latin typeface="PT Sans Narrow"/>
                <a:ea typeface="PT Sans Narrow"/>
                <a:cs typeface="PT Sans Narrow"/>
                <a:sym typeface="PT Sans Narrow"/>
              </a:rPr>
              <a:t>return </a:t>
            </a:r>
            <a:r>
              <a:rPr lang="en-US" sz="2100">
                <a:solidFill>
                  <a:srgbClr val="F000F0"/>
                </a:solidFill>
                <a:latin typeface="PT Sans Narrow"/>
                <a:ea typeface="PT Sans Narrow"/>
                <a:cs typeface="PT Sans Narrow"/>
                <a:sym typeface="PT Sans Narrow"/>
              </a:rPr>
              <a:t>0</a:t>
            </a:r>
            <a:r>
              <a:rPr lang="en-US" sz="2100">
                <a:solidFill>
                  <a:srgbClr val="FF0000"/>
                </a:solidFill>
                <a:latin typeface="PT Sans Narrow"/>
                <a:ea typeface="PT Sans Narrow"/>
                <a:cs typeface="PT Sans Narrow"/>
                <a:sym typeface="PT Sans Narrow"/>
              </a:rPr>
              <a:t>;</a:t>
            </a:r>
            <a:endParaRPr sz="2100">
              <a:solidFill>
                <a:srgbClr val="FF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rPr lang="en-US" sz="2100">
                <a:solidFill>
                  <a:srgbClr val="FF0000"/>
                </a:solidFill>
                <a:latin typeface="PT Sans Narrow"/>
                <a:ea typeface="PT Sans Narrow"/>
                <a:cs typeface="PT Sans Narrow"/>
                <a:sym typeface="PT Sans Narrow"/>
              </a:rPr>
              <a:t>}</a:t>
            </a:r>
            <a:endParaRPr sz="21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SzPct val="110599"/>
              <a:buNone/>
            </a:pPr>
            <a:r>
              <a:t/>
            </a:r>
            <a:endParaRPr sz="2100">
              <a:solidFill>
                <a:srgbClr val="FF0000"/>
              </a:solidFill>
              <a:latin typeface="PT Sans Narrow"/>
              <a:ea typeface="PT Sans Narrow"/>
              <a:cs typeface="PT Sans Narrow"/>
              <a:sym typeface="PT Sans Narrow"/>
            </a:endParaRPr>
          </a:p>
          <a:p>
            <a:pPr indent="0" lvl="0" marL="0" rtl="0" algn="l">
              <a:lnSpc>
                <a:spcPct val="115000"/>
              </a:lnSpc>
              <a:spcBef>
                <a:spcPts val="0"/>
              </a:spcBef>
              <a:spcAft>
                <a:spcPts val="0"/>
              </a:spcAft>
              <a:buSzPct val="129032"/>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562b0a36_0_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Döngülerle Diziler: Grup Çalışması</a:t>
            </a:r>
            <a:endParaRPr/>
          </a:p>
        </p:txBody>
      </p:sp>
      <p:sp>
        <p:nvSpPr>
          <p:cNvPr id="248" name="Google Shape;248;gdf562b0a36_0_2"/>
          <p:cNvSpPr txBox="1"/>
          <p:nvPr>
            <p:ph idx="1" type="body"/>
          </p:nvPr>
        </p:nvSpPr>
        <p:spPr>
          <a:xfrm>
            <a:off x="311700" y="1266325"/>
            <a:ext cx="41709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5</a:t>
            </a:r>
            <a:r>
              <a:rPr lang="en-US" sz="1600">
                <a:solidFill>
                  <a:srgbClr val="000000"/>
                </a:solidFill>
                <a:latin typeface="PT Sans Narrow"/>
                <a:ea typeface="PT Sans Narrow"/>
                <a:cs typeface="PT Sans Narrow"/>
                <a:sym typeface="PT Sans Narrow"/>
              </a:rPr>
              <a:t> arkadaşın yaş </a:t>
            </a:r>
            <a:r>
              <a:rPr lang="en-US" sz="1700">
                <a:solidFill>
                  <a:srgbClr val="000000"/>
                </a:solidFill>
                <a:latin typeface="PT Sans Narrow"/>
                <a:ea typeface="PT Sans Narrow"/>
                <a:cs typeface="PT Sans Narrow"/>
                <a:sym typeface="PT Sans Narrow"/>
              </a:rPr>
              <a:t>bilgilerini değişkende saklama ve ekrana yazdırma görevini yürüten </a:t>
            </a:r>
            <a:r>
              <a:rPr lang="en-US" sz="1600">
                <a:solidFill>
                  <a:srgbClr val="000000"/>
                </a:solidFill>
                <a:latin typeface="PT Sans Narrow"/>
                <a:ea typeface="PT Sans Narrow"/>
                <a:cs typeface="PT Sans Narrow"/>
                <a:sym typeface="PT Sans Narrow"/>
              </a:rPr>
              <a:t>program yanda verilmektedir.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Sizce bu kod satırlarını döngü kullanarak yazmak mümkün müdür? </a:t>
            </a:r>
            <a:endParaRPr sz="16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t/>
            </a:r>
            <a:endParaRPr sz="1600">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SzPts val="1800"/>
              <a:buNone/>
            </a:pPr>
            <a:r>
              <a:rPr b="1" lang="en-US" sz="1900">
                <a:solidFill>
                  <a:schemeClr val="accent1"/>
                </a:solidFill>
                <a:latin typeface="PT Sans Narrow"/>
                <a:ea typeface="PT Sans Narrow"/>
                <a:cs typeface="PT Sans Narrow"/>
                <a:sym typeface="PT Sans Narrow"/>
              </a:rPr>
              <a:t>Şimdi Sıra Sizde :) </a:t>
            </a:r>
            <a:endParaRPr b="1" sz="1900">
              <a:solidFill>
                <a:schemeClr val="accent1"/>
              </a:solidFill>
              <a:latin typeface="PT Sans Narrow"/>
              <a:ea typeface="PT Sans Narrow"/>
              <a:cs typeface="PT Sans Narrow"/>
              <a:sym typeface="PT Sans Narrow"/>
            </a:endParaRPr>
          </a:p>
          <a:p>
            <a:pPr indent="0" lvl="0" marL="0" rtl="0" algn="l">
              <a:lnSpc>
                <a:spcPct val="100000"/>
              </a:lnSpc>
              <a:spcBef>
                <a:spcPts val="0"/>
              </a:spcBef>
              <a:spcAft>
                <a:spcPts val="0"/>
              </a:spcAft>
              <a:buSzPts val="1800"/>
              <a:buNone/>
            </a:pPr>
            <a:r>
              <a:t/>
            </a:r>
            <a:endParaRPr b="1" sz="1600">
              <a:solidFill>
                <a:schemeClr val="accent1"/>
              </a:solidFill>
              <a:latin typeface="PT Sans Narrow"/>
              <a:ea typeface="PT Sans Narrow"/>
              <a:cs typeface="PT Sans Narrow"/>
              <a:sym typeface="PT Sans Narrow"/>
            </a:endParaRPr>
          </a:p>
          <a:p>
            <a:pPr indent="0" lvl="0" marL="0" marR="0" rtl="0" algn="l">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Gruplara dağılalım.</a:t>
            </a:r>
            <a:endParaRPr sz="1600">
              <a:solidFill>
                <a:srgbClr val="000000"/>
              </a:solidFill>
              <a:latin typeface="PT Sans Narrow"/>
              <a:ea typeface="PT Sans Narrow"/>
              <a:cs typeface="PT Sans Narrow"/>
              <a:sym typeface="PT Sans Narrow"/>
            </a:endParaRPr>
          </a:p>
          <a:p>
            <a:pPr indent="0" lvl="0" marL="0" marR="0" rtl="0" algn="l">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Süre 10 dk. </a:t>
            </a:r>
            <a:endParaRPr b="1" sz="1600">
              <a:solidFill>
                <a:schemeClr val="accent1"/>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t/>
            </a:r>
            <a:endParaRPr sz="1600">
              <a:solidFill>
                <a:srgbClr val="000000"/>
              </a:solidFill>
              <a:latin typeface="PT Sans Narrow"/>
              <a:ea typeface="PT Sans Narrow"/>
              <a:cs typeface="PT Sans Narrow"/>
              <a:sym typeface="PT Sans Narrow"/>
            </a:endParaRPr>
          </a:p>
        </p:txBody>
      </p:sp>
      <p:graphicFrame>
        <p:nvGraphicFramePr>
          <p:cNvPr id="249" name="Google Shape;249;gdf562b0a36_0_2"/>
          <p:cNvGraphicFramePr/>
          <p:nvPr/>
        </p:nvGraphicFramePr>
        <p:xfrm>
          <a:off x="4635000" y="1176638"/>
          <a:ext cx="3000000" cy="3000000"/>
        </p:xfrm>
        <a:graphic>
          <a:graphicData uri="http://schemas.openxmlformats.org/drawingml/2006/table">
            <a:tbl>
              <a:tblPr>
                <a:noFill/>
                <a:tableStyleId>{1261A7CE-7C42-4A69-A8D4-48231F069DE1}</a:tableStyleId>
              </a:tblPr>
              <a:tblGrid>
                <a:gridCol w="5125125"/>
              </a:tblGrid>
              <a:tr h="2825050">
                <a:tc>
                  <a:txBody>
                    <a:bodyPr/>
                    <a:lstStyle/>
                    <a:p>
                      <a:pPr indent="0" lvl="0" marL="0" rtl="0" algn="l">
                        <a:spcBef>
                          <a:spcPts val="0"/>
                        </a:spcBef>
                        <a:spcAft>
                          <a:spcPts val="0"/>
                        </a:spcAft>
                        <a:buNone/>
                      </a:pPr>
                      <a:r>
                        <a:rPr lang="en-US">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en-US">
                          <a:solidFill>
                            <a:srgbClr val="0000A0"/>
                          </a:solidFill>
                          <a:latin typeface="PT Sans Narrow"/>
                          <a:ea typeface="PT Sans Narrow"/>
                          <a:cs typeface="PT Sans Narrow"/>
                          <a:sym typeface="PT Sans Narrow"/>
                        </a:rPr>
                        <a:t>using namespace </a:t>
                      </a:r>
                      <a:r>
                        <a:rPr b="1" lang="en-US">
                          <a:solidFill>
                            <a:srgbClr val="00A000"/>
                          </a:solidFill>
                          <a:latin typeface="PT Sans Narrow"/>
                          <a:ea typeface="PT Sans Narrow"/>
                          <a:cs typeface="PT Sans Narrow"/>
                          <a:sym typeface="PT Sans Narrow"/>
                        </a:rPr>
                        <a:t>std</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main</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yas1 </a:t>
                      </a:r>
                      <a:r>
                        <a:rPr lang="en-US">
                          <a:solidFill>
                            <a:srgbClr val="FF0000"/>
                          </a:solidFill>
                          <a:latin typeface="PT Sans Narrow"/>
                          <a:ea typeface="PT Sans Narrow"/>
                          <a:cs typeface="PT Sans Narrow"/>
                          <a:sym typeface="PT Sans Narrow"/>
                        </a:rPr>
                        <a:t>= </a:t>
                      </a:r>
                      <a:r>
                        <a:rPr lang="en-US">
                          <a:solidFill>
                            <a:srgbClr val="F000F0"/>
                          </a:solidFill>
                          <a:latin typeface="PT Sans Narrow"/>
                          <a:ea typeface="PT Sans Narrow"/>
                          <a:cs typeface="PT Sans Narrow"/>
                          <a:sym typeface="PT Sans Narrow"/>
                        </a:rPr>
                        <a:t>15</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yas2 </a:t>
                      </a:r>
                      <a:r>
                        <a:rPr lang="en-US">
                          <a:solidFill>
                            <a:srgbClr val="FF0000"/>
                          </a:solidFill>
                          <a:latin typeface="PT Sans Narrow"/>
                          <a:ea typeface="PT Sans Narrow"/>
                          <a:cs typeface="PT Sans Narrow"/>
                          <a:sym typeface="PT Sans Narrow"/>
                        </a:rPr>
                        <a:t>= </a:t>
                      </a:r>
                      <a:r>
                        <a:rPr lang="en-US">
                          <a:solidFill>
                            <a:srgbClr val="F000F0"/>
                          </a:solidFill>
                          <a:latin typeface="PT Sans Narrow"/>
                          <a:ea typeface="PT Sans Narrow"/>
                          <a:cs typeface="PT Sans Narrow"/>
                          <a:sym typeface="PT Sans Narrow"/>
                        </a:rPr>
                        <a:t>14</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yas3 </a:t>
                      </a:r>
                      <a:r>
                        <a:rPr lang="en-US">
                          <a:solidFill>
                            <a:srgbClr val="FF0000"/>
                          </a:solidFill>
                          <a:latin typeface="PT Sans Narrow"/>
                          <a:ea typeface="PT Sans Narrow"/>
                          <a:cs typeface="PT Sans Narrow"/>
                          <a:sym typeface="PT Sans Narrow"/>
                        </a:rPr>
                        <a:t>= </a:t>
                      </a:r>
                      <a:r>
                        <a:rPr lang="en-US">
                          <a:solidFill>
                            <a:srgbClr val="F000F0"/>
                          </a:solidFill>
                          <a:latin typeface="PT Sans Narrow"/>
                          <a:ea typeface="PT Sans Narrow"/>
                          <a:cs typeface="PT Sans Narrow"/>
                          <a:sym typeface="PT Sans Narrow"/>
                        </a:rPr>
                        <a:t>17</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yas4 </a:t>
                      </a:r>
                      <a:r>
                        <a:rPr lang="en-US">
                          <a:solidFill>
                            <a:srgbClr val="FF0000"/>
                          </a:solidFill>
                          <a:latin typeface="PT Sans Narrow"/>
                          <a:ea typeface="PT Sans Narrow"/>
                          <a:cs typeface="PT Sans Narrow"/>
                          <a:sym typeface="PT Sans Narrow"/>
                        </a:rPr>
                        <a:t>= </a:t>
                      </a:r>
                      <a:r>
                        <a:rPr lang="en-US">
                          <a:solidFill>
                            <a:srgbClr val="F000F0"/>
                          </a:solidFill>
                          <a:latin typeface="PT Sans Narrow"/>
                          <a:ea typeface="PT Sans Narrow"/>
                          <a:cs typeface="PT Sans Narrow"/>
                          <a:sym typeface="PT Sans Narrow"/>
                        </a:rPr>
                        <a:t>12</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int </a:t>
                      </a:r>
                      <a:r>
                        <a:rPr lang="en-US">
                          <a:highlight>
                            <a:srgbClr val="FFFFFF"/>
                          </a:highlight>
                          <a:latin typeface="PT Sans Narrow"/>
                          <a:ea typeface="PT Sans Narrow"/>
                          <a:cs typeface="PT Sans Narrow"/>
                          <a:sym typeface="PT Sans Narrow"/>
                        </a:rPr>
                        <a:t>yas5 </a:t>
                      </a:r>
                      <a:r>
                        <a:rPr lang="en-US">
                          <a:solidFill>
                            <a:srgbClr val="FF0000"/>
                          </a:solidFill>
                          <a:latin typeface="PT Sans Narrow"/>
                          <a:ea typeface="PT Sans Narrow"/>
                          <a:cs typeface="PT Sans Narrow"/>
                          <a:sym typeface="PT Sans Narrow"/>
                        </a:rPr>
                        <a:t>= </a:t>
                      </a:r>
                      <a:r>
                        <a:rPr lang="en-US">
                          <a:solidFill>
                            <a:srgbClr val="F000F0"/>
                          </a:solidFill>
                          <a:latin typeface="PT Sans Narrow"/>
                          <a:ea typeface="PT Sans Narrow"/>
                          <a:cs typeface="PT Sans Narrow"/>
                          <a:sym typeface="PT Sans Narrow"/>
                        </a:rPr>
                        <a:t>16</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A000"/>
                          </a:solidFill>
                          <a:latin typeface="PT Sans Narrow"/>
                          <a:ea typeface="PT Sans Narrow"/>
                          <a:cs typeface="PT Sans Narrow"/>
                          <a:sym typeface="PT Sans Narrow"/>
                        </a:rPr>
                        <a:t>cout </a:t>
                      </a:r>
                      <a:r>
                        <a:rPr lang="en-US">
                          <a:solidFill>
                            <a:srgbClr val="FF0000"/>
                          </a:solidFill>
                          <a:latin typeface="PT Sans Narrow"/>
                          <a:ea typeface="PT Sans Narrow"/>
                          <a:cs typeface="PT Sans Narrow"/>
                          <a:sym typeface="PT Sans Narrow"/>
                        </a:rPr>
                        <a:t>&lt;&lt; </a:t>
                      </a:r>
                      <a:r>
                        <a:rPr lang="en-US">
                          <a:solidFill>
                            <a:srgbClr val="0000FF"/>
                          </a:solidFill>
                          <a:latin typeface="PT Sans Narrow"/>
                          <a:ea typeface="PT Sans Narrow"/>
                          <a:cs typeface="PT Sans Narrow"/>
                          <a:sym typeface="PT Sans Narrow"/>
                        </a:rPr>
                        <a:t>"1. arkadasimin yasi: " </a:t>
                      </a:r>
                      <a:r>
                        <a:rPr lang="en-US">
                          <a:solidFill>
                            <a:srgbClr val="FF0000"/>
                          </a:solidFill>
                          <a:latin typeface="PT Sans Narrow"/>
                          <a:ea typeface="PT Sans Narrow"/>
                          <a:cs typeface="PT Sans Narrow"/>
                          <a:sym typeface="PT Sans Narrow"/>
                        </a:rPr>
                        <a:t>&lt;&lt; </a:t>
                      </a:r>
                      <a:r>
                        <a:rPr lang="en-US">
                          <a:highlight>
                            <a:srgbClr val="FFFFFF"/>
                          </a:highlight>
                          <a:latin typeface="PT Sans Narrow"/>
                          <a:ea typeface="PT Sans Narrow"/>
                          <a:cs typeface="PT Sans Narrow"/>
                          <a:sym typeface="PT Sans Narrow"/>
                        </a:rPr>
                        <a:t>yas1 </a:t>
                      </a:r>
                      <a:r>
                        <a:rPr lang="en-US">
                          <a:solidFill>
                            <a:srgbClr val="FF0000"/>
                          </a:solidFill>
                          <a:latin typeface="PT Sans Narrow"/>
                          <a:ea typeface="PT Sans Narrow"/>
                          <a:cs typeface="PT Sans Narrow"/>
                          <a:sym typeface="PT Sans Narrow"/>
                        </a:rPr>
                        <a:t>&lt;&lt; </a:t>
                      </a:r>
                      <a:r>
                        <a:rPr b="1" lang="en-US">
                          <a:solidFill>
                            <a:srgbClr val="00A000"/>
                          </a:solidFill>
                          <a:latin typeface="PT Sans Narrow"/>
                          <a:ea typeface="PT Sans Narrow"/>
                          <a:cs typeface="PT Sans Narrow"/>
                          <a:sym typeface="PT Sans Narrow"/>
                        </a:rPr>
                        <a:t>endl</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A000"/>
                          </a:solidFill>
                          <a:latin typeface="PT Sans Narrow"/>
                          <a:ea typeface="PT Sans Narrow"/>
                          <a:cs typeface="PT Sans Narrow"/>
                          <a:sym typeface="PT Sans Narrow"/>
                        </a:rPr>
                        <a:t>cout </a:t>
                      </a:r>
                      <a:r>
                        <a:rPr lang="en-US">
                          <a:solidFill>
                            <a:srgbClr val="FF0000"/>
                          </a:solidFill>
                          <a:latin typeface="PT Sans Narrow"/>
                          <a:ea typeface="PT Sans Narrow"/>
                          <a:cs typeface="PT Sans Narrow"/>
                          <a:sym typeface="PT Sans Narrow"/>
                        </a:rPr>
                        <a:t>&lt;&lt; </a:t>
                      </a:r>
                      <a:r>
                        <a:rPr lang="en-US">
                          <a:solidFill>
                            <a:srgbClr val="0000FF"/>
                          </a:solidFill>
                          <a:latin typeface="PT Sans Narrow"/>
                          <a:ea typeface="PT Sans Narrow"/>
                          <a:cs typeface="PT Sans Narrow"/>
                          <a:sym typeface="PT Sans Narrow"/>
                        </a:rPr>
                        <a:t>"2. arkadasimin yasi: " </a:t>
                      </a:r>
                      <a:r>
                        <a:rPr lang="en-US">
                          <a:solidFill>
                            <a:srgbClr val="FF0000"/>
                          </a:solidFill>
                          <a:latin typeface="PT Sans Narrow"/>
                          <a:ea typeface="PT Sans Narrow"/>
                          <a:cs typeface="PT Sans Narrow"/>
                          <a:sym typeface="PT Sans Narrow"/>
                        </a:rPr>
                        <a:t>&lt;&lt; </a:t>
                      </a:r>
                      <a:r>
                        <a:rPr lang="en-US">
                          <a:highlight>
                            <a:srgbClr val="FFFFFF"/>
                          </a:highlight>
                          <a:latin typeface="PT Sans Narrow"/>
                          <a:ea typeface="PT Sans Narrow"/>
                          <a:cs typeface="PT Sans Narrow"/>
                          <a:sym typeface="PT Sans Narrow"/>
                        </a:rPr>
                        <a:t>yas2 </a:t>
                      </a:r>
                      <a:r>
                        <a:rPr lang="en-US">
                          <a:solidFill>
                            <a:srgbClr val="FF0000"/>
                          </a:solidFill>
                          <a:latin typeface="PT Sans Narrow"/>
                          <a:ea typeface="PT Sans Narrow"/>
                          <a:cs typeface="PT Sans Narrow"/>
                          <a:sym typeface="PT Sans Narrow"/>
                        </a:rPr>
                        <a:t>&lt;&lt; </a:t>
                      </a:r>
                      <a:r>
                        <a:rPr b="1" lang="en-US">
                          <a:solidFill>
                            <a:srgbClr val="00A000"/>
                          </a:solidFill>
                          <a:latin typeface="PT Sans Narrow"/>
                          <a:ea typeface="PT Sans Narrow"/>
                          <a:cs typeface="PT Sans Narrow"/>
                          <a:sym typeface="PT Sans Narrow"/>
                        </a:rPr>
                        <a:t>endl</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A000"/>
                          </a:solidFill>
                          <a:latin typeface="PT Sans Narrow"/>
                          <a:ea typeface="PT Sans Narrow"/>
                          <a:cs typeface="PT Sans Narrow"/>
                          <a:sym typeface="PT Sans Narrow"/>
                        </a:rPr>
                        <a:t>cout </a:t>
                      </a:r>
                      <a:r>
                        <a:rPr lang="en-US">
                          <a:solidFill>
                            <a:srgbClr val="FF0000"/>
                          </a:solidFill>
                          <a:latin typeface="PT Sans Narrow"/>
                          <a:ea typeface="PT Sans Narrow"/>
                          <a:cs typeface="PT Sans Narrow"/>
                          <a:sym typeface="PT Sans Narrow"/>
                        </a:rPr>
                        <a:t>&lt;&lt; </a:t>
                      </a:r>
                      <a:r>
                        <a:rPr lang="en-US">
                          <a:solidFill>
                            <a:srgbClr val="0000FF"/>
                          </a:solidFill>
                          <a:latin typeface="PT Sans Narrow"/>
                          <a:ea typeface="PT Sans Narrow"/>
                          <a:cs typeface="PT Sans Narrow"/>
                          <a:sym typeface="PT Sans Narrow"/>
                        </a:rPr>
                        <a:t>"3. arkadasimin yasi: " </a:t>
                      </a:r>
                      <a:r>
                        <a:rPr lang="en-US">
                          <a:solidFill>
                            <a:srgbClr val="FF0000"/>
                          </a:solidFill>
                          <a:latin typeface="PT Sans Narrow"/>
                          <a:ea typeface="PT Sans Narrow"/>
                          <a:cs typeface="PT Sans Narrow"/>
                          <a:sym typeface="PT Sans Narrow"/>
                        </a:rPr>
                        <a:t>&lt;&lt; </a:t>
                      </a:r>
                      <a:r>
                        <a:rPr lang="en-US">
                          <a:highlight>
                            <a:srgbClr val="FFFFFF"/>
                          </a:highlight>
                          <a:latin typeface="PT Sans Narrow"/>
                          <a:ea typeface="PT Sans Narrow"/>
                          <a:cs typeface="PT Sans Narrow"/>
                          <a:sym typeface="PT Sans Narrow"/>
                        </a:rPr>
                        <a:t>yas3 </a:t>
                      </a:r>
                      <a:r>
                        <a:rPr lang="en-US">
                          <a:solidFill>
                            <a:srgbClr val="FF0000"/>
                          </a:solidFill>
                          <a:latin typeface="PT Sans Narrow"/>
                          <a:ea typeface="PT Sans Narrow"/>
                          <a:cs typeface="PT Sans Narrow"/>
                          <a:sym typeface="PT Sans Narrow"/>
                        </a:rPr>
                        <a:t>&lt;&lt; </a:t>
                      </a:r>
                      <a:r>
                        <a:rPr b="1" lang="en-US">
                          <a:solidFill>
                            <a:srgbClr val="00A000"/>
                          </a:solidFill>
                          <a:latin typeface="PT Sans Narrow"/>
                          <a:ea typeface="PT Sans Narrow"/>
                          <a:cs typeface="PT Sans Narrow"/>
                          <a:sym typeface="PT Sans Narrow"/>
                        </a:rPr>
                        <a:t>endl</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A000"/>
                          </a:solidFill>
                          <a:latin typeface="PT Sans Narrow"/>
                          <a:ea typeface="PT Sans Narrow"/>
                          <a:cs typeface="PT Sans Narrow"/>
                          <a:sym typeface="PT Sans Narrow"/>
                        </a:rPr>
                        <a:t>cout </a:t>
                      </a:r>
                      <a:r>
                        <a:rPr lang="en-US">
                          <a:solidFill>
                            <a:srgbClr val="FF0000"/>
                          </a:solidFill>
                          <a:latin typeface="PT Sans Narrow"/>
                          <a:ea typeface="PT Sans Narrow"/>
                          <a:cs typeface="PT Sans Narrow"/>
                          <a:sym typeface="PT Sans Narrow"/>
                        </a:rPr>
                        <a:t>&lt;&lt; </a:t>
                      </a:r>
                      <a:r>
                        <a:rPr lang="en-US">
                          <a:solidFill>
                            <a:srgbClr val="0000FF"/>
                          </a:solidFill>
                          <a:latin typeface="PT Sans Narrow"/>
                          <a:ea typeface="PT Sans Narrow"/>
                          <a:cs typeface="PT Sans Narrow"/>
                          <a:sym typeface="PT Sans Narrow"/>
                        </a:rPr>
                        <a:t>"4. arkadasimin yasi: " </a:t>
                      </a:r>
                      <a:r>
                        <a:rPr lang="en-US">
                          <a:solidFill>
                            <a:srgbClr val="FF0000"/>
                          </a:solidFill>
                          <a:latin typeface="PT Sans Narrow"/>
                          <a:ea typeface="PT Sans Narrow"/>
                          <a:cs typeface="PT Sans Narrow"/>
                          <a:sym typeface="PT Sans Narrow"/>
                        </a:rPr>
                        <a:t>&lt;&lt; </a:t>
                      </a:r>
                      <a:r>
                        <a:rPr lang="en-US">
                          <a:highlight>
                            <a:srgbClr val="FFFFFF"/>
                          </a:highlight>
                          <a:latin typeface="PT Sans Narrow"/>
                          <a:ea typeface="PT Sans Narrow"/>
                          <a:cs typeface="PT Sans Narrow"/>
                          <a:sym typeface="PT Sans Narrow"/>
                        </a:rPr>
                        <a:t>yas4 </a:t>
                      </a:r>
                      <a:r>
                        <a:rPr lang="en-US">
                          <a:solidFill>
                            <a:srgbClr val="FF0000"/>
                          </a:solidFill>
                          <a:latin typeface="PT Sans Narrow"/>
                          <a:ea typeface="PT Sans Narrow"/>
                          <a:cs typeface="PT Sans Narrow"/>
                          <a:sym typeface="PT Sans Narrow"/>
                        </a:rPr>
                        <a:t>&lt;&lt; </a:t>
                      </a:r>
                      <a:r>
                        <a:rPr b="1" lang="en-US">
                          <a:solidFill>
                            <a:srgbClr val="00A000"/>
                          </a:solidFill>
                          <a:latin typeface="PT Sans Narrow"/>
                          <a:ea typeface="PT Sans Narrow"/>
                          <a:cs typeface="PT Sans Narrow"/>
                          <a:sym typeface="PT Sans Narrow"/>
                        </a:rPr>
                        <a:t>endl</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    </a:t>
                      </a:r>
                      <a:r>
                        <a:rPr b="1" lang="en-US">
                          <a:solidFill>
                            <a:srgbClr val="00A000"/>
                          </a:solidFill>
                          <a:latin typeface="PT Sans Narrow"/>
                          <a:ea typeface="PT Sans Narrow"/>
                          <a:cs typeface="PT Sans Narrow"/>
                          <a:sym typeface="PT Sans Narrow"/>
                        </a:rPr>
                        <a:t>cout </a:t>
                      </a:r>
                      <a:r>
                        <a:rPr lang="en-US">
                          <a:solidFill>
                            <a:srgbClr val="FF0000"/>
                          </a:solidFill>
                          <a:latin typeface="PT Sans Narrow"/>
                          <a:ea typeface="PT Sans Narrow"/>
                          <a:cs typeface="PT Sans Narrow"/>
                          <a:sym typeface="PT Sans Narrow"/>
                        </a:rPr>
                        <a:t>&lt;&lt; </a:t>
                      </a:r>
                      <a:r>
                        <a:rPr lang="en-US">
                          <a:solidFill>
                            <a:srgbClr val="0000FF"/>
                          </a:solidFill>
                          <a:latin typeface="PT Sans Narrow"/>
                          <a:ea typeface="PT Sans Narrow"/>
                          <a:cs typeface="PT Sans Narrow"/>
                          <a:sym typeface="PT Sans Narrow"/>
                        </a:rPr>
                        <a:t>"5. arkadasimin yasi: " </a:t>
                      </a:r>
                      <a:r>
                        <a:rPr lang="en-US">
                          <a:solidFill>
                            <a:srgbClr val="FF0000"/>
                          </a:solidFill>
                          <a:latin typeface="PT Sans Narrow"/>
                          <a:ea typeface="PT Sans Narrow"/>
                          <a:cs typeface="PT Sans Narrow"/>
                          <a:sym typeface="PT Sans Narrow"/>
                        </a:rPr>
                        <a:t>&lt;&lt; </a:t>
                      </a:r>
                      <a:r>
                        <a:rPr lang="en-US">
                          <a:highlight>
                            <a:srgbClr val="FFFFFF"/>
                          </a:highlight>
                          <a:latin typeface="PT Sans Narrow"/>
                          <a:ea typeface="PT Sans Narrow"/>
                          <a:cs typeface="PT Sans Narrow"/>
                          <a:sym typeface="PT Sans Narrow"/>
                        </a:rPr>
                        <a:t>yas5 </a:t>
                      </a:r>
                      <a:r>
                        <a:rPr lang="en-US">
                          <a:solidFill>
                            <a:srgbClr val="FF0000"/>
                          </a:solidFill>
                          <a:latin typeface="PT Sans Narrow"/>
                          <a:ea typeface="PT Sans Narrow"/>
                          <a:cs typeface="PT Sans Narrow"/>
                          <a:sym typeface="PT Sans Narrow"/>
                        </a:rPr>
                        <a:t>&lt;&lt; </a:t>
                      </a:r>
                      <a:r>
                        <a:rPr b="1" lang="en-US">
                          <a:solidFill>
                            <a:srgbClr val="00A000"/>
                          </a:solidFill>
                          <a:latin typeface="PT Sans Narrow"/>
                          <a:ea typeface="PT Sans Narrow"/>
                          <a:cs typeface="PT Sans Narrow"/>
                          <a:sym typeface="PT Sans Narrow"/>
                        </a:rPr>
                        <a:t>endl</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9898D9"/>
                          </a:solidFill>
                          <a:latin typeface="PT Sans Narrow"/>
                          <a:ea typeface="PT Sans Narrow"/>
                          <a:cs typeface="PT Sans Narrow"/>
                          <a:sym typeface="PT Sans Narrow"/>
                        </a:rPr>
                        <a:t>    </a:t>
                      </a:r>
                      <a:r>
                        <a:rPr b="1" lang="en-US">
                          <a:solidFill>
                            <a:srgbClr val="0000A0"/>
                          </a:solidFill>
                          <a:latin typeface="PT Sans Narrow"/>
                          <a:ea typeface="PT Sans Narrow"/>
                          <a:cs typeface="PT Sans Narrow"/>
                          <a:sym typeface="PT Sans Narrow"/>
                        </a:rPr>
                        <a:t>return </a:t>
                      </a:r>
                      <a:r>
                        <a:rPr lang="en-US">
                          <a:solidFill>
                            <a:srgbClr val="F000F0"/>
                          </a:solidFill>
                          <a:latin typeface="PT Sans Narrow"/>
                          <a:ea typeface="PT Sans Narrow"/>
                          <a:cs typeface="PT Sans Narrow"/>
                          <a:sym typeface="PT Sans Narrow"/>
                        </a:rPr>
                        <a:t>0</a:t>
                      </a: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en-US">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marR="0" rtl="0" algn="l">
                        <a:lnSpc>
                          <a:spcPct val="115000"/>
                        </a:lnSpc>
                        <a:spcBef>
                          <a:spcPts val="0"/>
                        </a:spcBef>
                        <a:spcAft>
                          <a:spcPts val="0"/>
                        </a:spcAft>
                        <a:buClr>
                          <a:srgbClr val="000000"/>
                        </a:buClr>
                        <a:buSzPts val="1200"/>
                        <a:buFont typeface="Arial"/>
                        <a:buNone/>
                      </a:pPr>
                      <a:r>
                        <a:t/>
                      </a:r>
                      <a:endParaRPr sz="1600">
                        <a:solidFill>
                          <a:srgbClr val="00A000"/>
                        </a:solidFill>
                        <a:latin typeface="PT Sans Narrow"/>
                        <a:ea typeface="PT Sans Narrow"/>
                        <a:cs typeface="PT Sans Narrow"/>
                        <a:sym typeface="PT Sans Narrow"/>
                      </a:endParaRPr>
                    </a:p>
                    <a:p>
                      <a:pPr indent="0" lvl="0" marL="457200" marR="0" rtl="0" algn="l">
                        <a:lnSpc>
                          <a:spcPct val="115000"/>
                        </a:lnSpc>
                        <a:spcBef>
                          <a:spcPts val="0"/>
                        </a:spcBef>
                        <a:spcAft>
                          <a:spcPts val="0"/>
                        </a:spcAft>
                        <a:buClr>
                          <a:srgbClr val="000000"/>
                        </a:buClr>
                        <a:buSzPts val="1400"/>
                        <a:buFont typeface="Arial"/>
                        <a:buNone/>
                      </a:pPr>
                      <a:r>
                        <a:t/>
                      </a:r>
                      <a:endParaRPr sz="1400" u="none" cap="none" strike="noStrike">
                        <a:solidFill>
                          <a:srgbClr val="FF0000"/>
                        </a:solidFill>
                        <a:latin typeface="PT Sans Narrow"/>
                        <a:ea typeface="PT Sans Narrow"/>
                        <a:cs typeface="PT Sans Narrow"/>
                        <a:sym typeface="PT Sans Narrow"/>
                      </a:endParaRPr>
                    </a:p>
                  </a:txBody>
                  <a:tcPr marT="91425" marB="91425" marR="89525" marL="895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f7e388b49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Dizilerle Kodlayalım: Grup Çalışması</a:t>
            </a:r>
            <a:endParaRPr/>
          </a:p>
        </p:txBody>
      </p:sp>
      <p:sp>
        <p:nvSpPr>
          <p:cNvPr id="255" name="Google Shape;255;gdf7e388b49_0_0"/>
          <p:cNvSpPr txBox="1"/>
          <p:nvPr>
            <p:ph idx="1" type="body"/>
          </p:nvPr>
        </p:nvSpPr>
        <p:spPr>
          <a:xfrm>
            <a:off x="311700" y="1266325"/>
            <a:ext cx="8221200" cy="3302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t/>
            </a:r>
            <a:endParaRPr sz="1600">
              <a:solidFill>
                <a:srgbClr val="000000"/>
              </a:solidFill>
              <a:latin typeface="PT Sans Narrow"/>
              <a:ea typeface="PT Sans Narrow"/>
              <a:cs typeface="PT Sans Narrow"/>
              <a:sym typeface="PT Sans Narrow"/>
            </a:endParaRPr>
          </a:p>
          <a:p>
            <a:pPr indent="0" lvl="0" marL="457200" rtl="0" algn="just">
              <a:lnSpc>
                <a:spcPct val="150000"/>
              </a:lnSpc>
              <a:spcBef>
                <a:spcPts val="0"/>
              </a:spcBef>
              <a:spcAft>
                <a:spcPts val="0"/>
              </a:spcAft>
              <a:buSzPts val="1800"/>
              <a:buNone/>
            </a:pPr>
            <a:r>
              <a:rPr lang="en-US" sz="1700">
                <a:solidFill>
                  <a:srgbClr val="000000"/>
                </a:solidFill>
                <a:latin typeface="PT Sans Narrow"/>
                <a:ea typeface="PT Sans Narrow"/>
                <a:cs typeface="PT Sans Narrow"/>
                <a:sym typeface="PT Sans Narrow"/>
              </a:rPr>
              <a:t>Görevlerin her biri gruplara göre değişen kod satırları içermektedir. Ancak bu kod satırlarında programın düzgün çalışmasını sağlayan dizi tanımlama satırları eksiktir. Buna göre eksik kodları tamamlayarak, programın düzgün çalışmasını sağlayınız. </a:t>
            </a:r>
            <a:endParaRPr sz="1700">
              <a:solidFill>
                <a:srgbClr val="000000"/>
              </a:solidFill>
              <a:latin typeface="PT Sans Narrow"/>
              <a:ea typeface="PT Sans Narrow"/>
              <a:cs typeface="PT Sans Narrow"/>
              <a:sym typeface="PT Sans Narrow"/>
            </a:endParaRPr>
          </a:p>
          <a:p>
            <a:pPr indent="0" lvl="0" marL="457200" rtl="0" algn="just">
              <a:lnSpc>
                <a:spcPct val="150000"/>
              </a:lnSpc>
              <a:spcBef>
                <a:spcPts val="0"/>
              </a:spcBef>
              <a:spcAft>
                <a:spcPts val="0"/>
              </a:spcAft>
              <a:buSzPts val="1800"/>
              <a:buNone/>
            </a:pPr>
            <a:r>
              <a:t/>
            </a:r>
            <a:endParaRPr sz="1700">
              <a:solidFill>
                <a:srgbClr val="000000"/>
              </a:solidFill>
              <a:latin typeface="PT Sans Narrow"/>
              <a:ea typeface="PT Sans Narrow"/>
              <a:cs typeface="PT Sans Narrow"/>
              <a:sym typeface="PT Sans Narrow"/>
            </a:endParaRPr>
          </a:p>
          <a:p>
            <a:pPr indent="0" lvl="0" marL="457200" rtl="0" algn="just">
              <a:lnSpc>
                <a:spcPct val="150000"/>
              </a:lnSpc>
              <a:spcBef>
                <a:spcPts val="0"/>
              </a:spcBef>
              <a:spcAft>
                <a:spcPts val="0"/>
              </a:spcAft>
              <a:buSzPts val="1800"/>
              <a:buNone/>
            </a:pPr>
            <a:r>
              <a:rPr lang="en-US" sz="1700">
                <a:solidFill>
                  <a:srgbClr val="000000"/>
                </a:solidFill>
                <a:latin typeface="PT Sans Narrow"/>
                <a:ea typeface="PT Sans Narrow"/>
                <a:cs typeface="PT Sans Narrow"/>
                <a:sym typeface="PT Sans Narrow"/>
              </a:rPr>
              <a:t>Koda ilişkin ekran çıktısını grup olarak dijital panoya yükleyiniz.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rgbClr val="000000"/>
              </a:solidFill>
              <a:latin typeface="PT Sans Narrow"/>
              <a:ea typeface="PT Sans Narrow"/>
              <a:cs typeface="PT Sans Narrow"/>
              <a:sym typeface="PT Sans Narrow"/>
            </a:endParaRPr>
          </a:p>
          <a:p>
            <a:pPr indent="0" lvl="0" marL="0" rtl="0" algn="ctr">
              <a:lnSpc>
                <a:spcPct val="115000"/>
              </a:lnSpc>
              <a:spcBef>
                <a:spcPts val="0"/>
              </a:spcBef>
              <a:spcAft>
                <a:spcPts val="0"/>
              </a:spcAft>
              <a:buSzPts val="1800"/>
              <a:buNone/>
            </a:pPr>
            <a:r>
              <a:rPr b="1" lang="en-US" sz="1900">
                <a:solidFill>
                  <a:schemeClr val="accent1"/>
                </a:solidFill>
                <a:latin typeface="PT Sans Narrow"/>
                <a:ea typeface="PT Sans Narrow"/>
                <a:cs typeface="PT Sans Narrow"/>
                <a:sym typeface="PT Sans Narrow"/>
              </a:rPr>
              <a:t>Şimdi Sıra Sizde :) </a:t>
            </a:r>
            <a:endParaRPr b="1" sz="1600">
              <a:solidFill>
                <a:schemeClr val="accent1"/>
              </a:solidFill>
              <a:latin typeface="PT Sans Narrow"/>
              <a:ea typeface="PT Sans Narrow"/>
              <a:cs typeface="PT Sans Narrow"/>
              <a:sym typeface="PT Sans Narrow"/>
            </a:endParaRPr>
          </a:p>
          <a:p>
            <a:pPr indent="0" lvl="0" marL="0" marR="0" rtl="0" algn="ctr">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Gruplara dağılalım.</a:t>
            </a:r>
            <a:endParaRPr sz="1600">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SzPts val="1800"/>
              <a:buNone/>
            </a:pPr>
            <a:r>
              <a:rPr lang="en-US" sz="1600">
                <a:solidFill>
                  <a:srgbClr val="000000"/>
                </a:solidFill>
                <a:latin typeface="PT Sans Narrow"/>
                <a:ea typeface="PT Sans Narrow"/>
                <a:cs typeface="PT Sans Narrow"/>
                <a:sym typeface="PT Sans Narrow"/>
              </a:rPr>
              <a:t>Süre 15 dk. </a:t>
            </a:r>
            <a:endParaRPr sz="1600">
              <a:solidFill>
                <a:srgbClr val="000000"/>
              </a:solidFill>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df7e388b49_0_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Kodlama Ekibi: Bireysel Çalışması</a:t>
            </a:r>
            <a:endParaRPr/>
          </a:p>
        </p:txBody>
      </p:sp>
      <p:sp>
        <p:nvSpPr>
          <p:cNvPr id="261" name="Google Shape;261;gdf7e388b49_0_19"/>
          <p:cNvSpPr txBox="1"/>
          <p:nvPr>
            <p:ph idx="1" type="body"/>
          </p:nvPr>
        </p:nvSpPr>
        <p:spPr>
          <a:xfrm>
            <a:off x="919000" y="2276113"/>
            <a:ext cx="3308100" cy="7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US" sz="1500">
                <a:solidFill>
                  <a:srgbClr val="000000"/>
                </a:solidFill>
                <a:latin typeface="PT Sans Narrow"/>
                <a:ea typeface="PT Sans Narrow"/>
                <a:cs typeface="PT Sans Narrow"/>
                <a:sym typeface="PT Sans Narrow"/>
              </a:rPr>
              <a:t>Grup 1: Oyuncuların ilk hafta puanlarını sırayla aşağıdaki gibi ekrana yazdıran kod satırlarını yazınız.</a:t>
            </a:r>
            <a:endParaRPr sz="1500">
              <a:solidFill>
                <a:srgbClr val="000000"/>
              </a:solidFill>
              <a:latin typeface="PT Sans Narrow"/>
              <a:ea typeface="PT Sans Narrow"/>
              <a:cs typeface="PT Sans Narrow"/>
              <a:sym typeface="PT Sans Narrow"/>
            </a:endParaRPr>
          </a:p>
        </p:txBody>
      </p:sp>
      <p:sp>
        <p:nvSpPr>
          <p:cNvPr id="262" name="Google Shape;262;gdf7e388b49_0_19"/>
          <p:cNvSpPr txBox="1"/>
          <p:nvPr/>
        </p:nvSpPr>
        <p:spPr>
          <a:xfrm>
            <a:off x="1144875" y="1296400"/>
            <a:ext cx="7046100" cy="4155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latin typeface="PT Sans Narrow"/>
                <a:ea typeface="PT Sans Narrow"/>
                <a:cs typeface="PT Sans Narrow"/>
                <a:sym typeface="PT Sans Narrow"/>
              </a:rPr>
              <a:t>Haftalık oyun oynayan üç arkadaşın oyun sonunda aldıkları puanların ilk iki haftası aşağıda verilmiştir. </a:t>
            </a:r>
            <a:endParaRPr sz="1900">
              <a:solidFill>
                <a:srgbClr val="4E4534"/>
              </a:solidFill>
              <a:latin typeface="PT Sans Narrow"/>
              <a:ea typeface="PT Sans Narrow"/>
              <a:cs typeface="PT Sans Narrow"/>
              <a:sym typeface="PT Sans Narrow"/>
            </a:endParaRPr>
          </a:p>
        </p:txBody>
      </p:sp>
      <p:sp>
        <p:nvSpPr>
          <p:cNvPr id="263" name="Google Shape;263;gdf7e388b49_0_19"/>
          <p:cNvSpPr txBox="1"/>
          <p:nvPr>
            <p:ph idx="1" type="body"/>
          </p:nvPr>
        </p:nvSpPr>
        <p:spPr>
          <a:xfrm>
            <a:off x="4882875" y="2276125"/>
            <a:ext cx="3308100" cy="780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lang="en-US" sz="1500">
                <a:solidFill>
                  <a:srgbClr val="000000"/>
                </a:solidFill>
                <a:latin typeface="PT Sans Narrow"/>
                <a:ea typeface="PT Sans Narrow"/>
                <a:cs typeface="PT Sans Narrow"/>
                <a:sym typeface="PT Sans Narrow"/>
              </a:rPr>
              <a:t>Grup</a:t>
            </a:r>
            <a:r>
              <a:rPr lang="en-US" sz="1500">
                <a:solidFill>
                  <a:srgbClr val="000000"/>
                </a:solidFill>
                <a:latin typeface="PT Sans Narrow"/>
                <a:ea typeface="PT Sans Narrow"/>
                <a:cs typeface="PT Sans Narrow"/>
                <a:sym typeface="PT Sans Narrow"/>
              </a:rPr>
              <a:t> 2: Oyuncuların ikinci hafta puanlarını sırayla aşağıdaki gibi ekrana yazdıran kod satırlarını </a:t>
            </a:r>
            <a:r>
              <a:rPr lang="en-US" sz="1500">
                <a:solidFill>
                  <a:srgbClr val="000000"/>
                </a:solidFill>
                <a:latin typeface="PT Sans Narrow"/>
                <a:ea typeface="PT Sans Narrow"/>
                <a:cs typeface="PT Sans Narrow"/>
                <a:sym typeface="PT Sans Narrow"/>
              </a:rPr>
              <a:t>yazınız</a:t>
            </a:r>
            <a:r>
              <a:rPr lang="en-US" sz="1500">
                <a:solidFill>
                  <a:srgbClr val="000000"/>
                </a:solidFill>
                <a:latin typeface="PT Sans Narrow"/>
                <a:ea typeface="PT Sans Narrow"/>
                <a:cs typeface="PT Sans Narrow"/>
                <a:sym typeface="PT Sans Narrow"/>
              </a:rPr>
              <a:t>.</a:t>
            </a:r>
            <a:endParaRPr sz="1500">
              <a:solidFill>
                <a:srgbClr val="000000"/>
              </a:solidFill>
              <a:latin typeface="PT Sans Narrow"/>
              <a:ea typeface="PT Sans Narrow"/>
              <a:cs typeface="PT Sans Narrow"/>
              <a:sym typeface="PT Sans Narrow"/>
            </a:endParaRPr>
          </a:p>
        </p:txBody>
      </p:sp>
      <p:cxnSp>
        <p:nvCxnSpPr>
          <p:cNvPr id="264" name="Google Shape;264;gdf7e388b49_0_19"/>
          <p:cNvCxnSpPr/>
          <p:nvPr/>
        </p:nvCxnSpPr>
        <p:spPr>
          <a:xfrm flipH="1">
            <a:off x="4503750" y="2390750"/>
            <a:ext cx="16800" cy="2138100"/>
          </a:xfrm>
          <a:prstGeom prst="straightConnector1">
            <a:avLst/>
          </a:prstGeom>
          <a:noFill/>
          <a:ln cap="flat" cmpd="sng" w="38100">
            <a:solidFill>
              <a:schemeClr val="dk1"/>
            </a:solidFill>
            <a:prstDash val="solid"/>
            <a:round/>
            <a:headEnd len="sm" w="sm" type="none"/>
            <a:tailEnd len="sm" w="sm" type="none"/>
          </a:ln>
        </p:spPr>
      </p:cxnSp>
      <p:graphicFrame>
        <p:nvGraphicFramePr>
          <p:cNvPr id="265" name="Google Shape;265;gdf7e388b49_0_19"/>
          <p:cNvGraphicFramePr/>
          <p:nvPr/>
        </p:nvGraphicFramePr>
        <p:xfrm>
          <a:off x="1666900" y="3262950"/>
          <a:ext cx="3000000" cy="3000000"/>
        </p:xfrm>
        <a:graphic>
          <a:graphicData uri="http://schemas.openxmlformats.org/drawingml/2006/table">
            <a:tbl>
              <a:tblPr bandRow="1">
                <a:noFill/>
                <a:tableStyleId>{905F9607-3FDE-494C-8C93-8CF96E787001}</a:tableStyleId>
              </a:tblPr>
              <a:tblGrid>
                <a:gridCol w="983375"/>
                <a:gridCol w="377175"/>
                <a:gridCol w="382850"/>
                <a:gridCol w="458025"/>
              </a:tblGrid>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Oyuncu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3">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Puan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Ayşe</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Burcu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Can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graphicFrame>
        <p:nvGraphicFramePr>
          <p:cNvPr id="266" name="Google Shape;266;gdf7e388b49_0_19"/>
          <p:cNvGraphicFramePr/>
          <p:nvPr/>
        </p:nvGraphicFramePr>
        <p:xfrm>
          <a:off x="990075" y="3621225"/>
          <a:ext cx="3000000" cy="3000000"/>
        </p:xfrm>
        <a:graphic>
          <a:graphicData uri="http://schemas.openxmlformats.org/drawingml/2006/table">
            <a:tbl>
              <a:tblPr bandRow="1">
                <a:noFill/>
                <a:tableStyleId>{CCBF625C-6502-4BCC-ABB8-8598DF053F48}</a:tableStyleId>
              </a:tblPr>
              <a:tblGrid>
                <a:gridCol w="685800"/>
                <a:gridCol w="2352675"/>
              </a:tblGrid>
              <a:tr h="12700">
                <a:tc>
                  <a:txBody>
                    <a:bodyPr/>
                    <a:lstStyle/>
                    <a:p>
                      <a:pPr indent="0" lvl="0" marL="0" rtl="0" algn="just">
                        <a:spcBef>
                          <a:spcPts val="0"/>
                        </a:spcBef>
                        <a:spcAft>
                          <a:spcPts val="0"/>
                        </a:spcAft>
                        <a:buNone/>
                      </a:pPr>
                      <a:r>
                        <a:rPr lang="en-US" sz="1600">
                          <a:latin typeface="PT Sans Narrow"/>
                          <a:ea typeface="PT Sans Narrow"/>
                          <a:cs typeface="PT Sans Narrow"/>
                          <a:sym typeface="PT Sans Narrow"/>
                        </a:rPr>
                        <a:t>Hafta 1:</a:t>
                      </a:r>
                      <a:endParaRPr sz="1600">
                        <a:latin typeface="PT Sans Narrow"/>
                        <a:ea typeface="PT Sans Narrow"/>
                        <a:cs typeface="PT Sans Narrow"/>
                        <a:sym typeface="PT Sans Narrow"/>
                      </a:endParaRPr>
                    </a:p>
                  </a:txBody>
                  <a:tcPr marT="0" marB="0" marR="68575" marL="6857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graphicFrame>
        <p:nvGraphicFramePr>
          <p:cNvPr id="267" name="Google Shape;267;gdf7e388b49_0_19"/>
          <p:cNvGraphicFramePr/>
          <p:nvPr/>
        </p:nvGraphicFramePr>
        <p:xfrm>
          <a:off x="5705500" y="3262950"/>
          <a:ext cx="3000000" cy="3000000"/>
        </p:xfrm>
        <a:graphic>
          <a:graphicData uri="http://schemas.openxmlformats.org/drawingml/2006/table">
            <a:tbl>
              <a:tblPr bandRow="1">
                <a:noFill/>
                <a:tableStyleId>{905F9607-3FDE-494C-8C93-8CF96E787001}</a:tableStyleId>
              </a:tblPr>
              <a:tblGrid>
                <a:gridCol w="983375"/>
                <a:gridCol w="377175"/>
                <a:gridCol w="382850"/>
                <a:gridCol w="458025"/>
              </a:tblGrid>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Oyuncu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3">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Puan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Ayşe</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Burcu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35827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Can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graphicFrame>
        <p:nvGraphicFramePr>
          <p:cNvPr id="268" name="Google Shape;268;gdf7e388b49_0_19"/>
          <p:cNvGraphicFramePr/>
          <p:nvPr/>
        </p:nvGraphicFramePr>
        <p:xfrm>
          <a:off x="5028675" y="3621225"/>
          <a:ext cx="3000000" cy="3000000"/>
        </p:xfrm>
        <a:graphic>
          <a:graphicData uri="http://schemas.openxmlformats.org/drawingml/2006/table">
            <a:tbl>
              <a:tblPr bandRow="1">
                <a:noFill/>
                <a:tableStyleId>{CCBF625C-6502-4BCC-ABB8-8598DF053F48}</a:tableStyleId>
              </a:tblPr>
              <a:tblGrid>
                <a:gridCol w="685800"/>
                <a:gridCol w="2352675"/>
              </a:tblGrid>
              <a:tr h="12700">
                <a:tc>
                  <a:txBody>
                    <a:bodyPr/>
                    <a:lstStyle/>
                    <a:p>
                      <a:pPr indent="0" lvl="0" marL="0" rtl="0" algn="just">
                        <a:spcBef>
                          <a:spcPts val="0"/>
                        </a:spcBef>
                        <a:spcAft>
                          <a:spcPts val="0"/>
                        </a:spcAft>
                        <a:buNone/>
                      </a:pPr>
                      <a:r>
                        <a:rPr lang="en-US" sz="1600">
                          <a:latin typeface="PT Sans Narrow"/>
                          <a:ea typeface="PT Sans Narrow"/>
                          <a:cs typeface="PT Sans Narrow"/>
                          <a:sym typeface="PT Sans Narrow"/>
                        </a:rPr>
                        <a:t>Hafta 2:</a:t>
                      </a:r>
                      <a:endParaRPr sz="1600">
                        <a:latin typeface="PT Sans Narrow"/>
                        <a:ea typeface="PT Sans Narrow"/>
                        <a:cs typeface="PT Sans Narrow"/>
                        <a:sym typeface="PT Sans Narrow"/>
                      </a:endParaRPr>
                    </a:p>
                  </a:txBody>
                  <a:tcPr marT="0" marB="0" marR="68575" marL="6857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f7e388b49_0_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Kodlama Ekibi: Grup Çalışması</a:t>
            </a:r>
            <a:endParaRPr/>
          </a:p>
        </p:txBody>
      </p:sp>
      <p:sp>
        <p:nvSpPr>
          <p:cNvPr id="274" name="Google Shape;274;gdf7e388b49_0_39"/>
          <p:cNvSpPr txBox="1"/>
          <p:nvPr/>
        </p:nvSpPr>
        <p:spPr>
          <a:xfrm>
            <a:off x="1144875" y="1296400"/>
            <a:ext cx="7046100" cy="9465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latin typeface="PT Sans Narrow"/>
                <a:ea typeface="PT Sans Narrow"/>
                <a:cs typeface="PT Sans Narrow"/>
                <a:sym typeface="PT Sans Narrow"/>
              </a:rPr>
              <a:t>Haftalık oyun oynayan üç arkadaşın oyun sonunda aldıkları puanların ilk iki haftası aşağıda verilmiştir. Üçüncü hafta ise ilk iki haftanın puan toplamından oluşmalıdır. Buna göre bu üç arkadaşın üçüncü hafta puanlarını ekrana yazdıran programı tasarlayınız.</a:t>
            </a:r>
            <a:endParaRPr b="0" i="0" sz="1600" u="none" cap="none" strike="noStrike">
              <a:solidFill>
                <a:srgbClr val="4E4534"/>
              </a:solidFill>
              <a:latin typeface="PT Sans Narrow"/>
              <a:ea typeface="PT Sans Narrow"/>
              <a:cs typeface="PT Sans Narrow"/>
              <a:sym typeface="PT Sans Narrow"/>
            </a:endParaRPr>
          </a:p>
        </p:txBody>
      </p:sp>
      <p:graphicFrame>
        <p:nvGraphicFramePr>
          <p:cNvPr id="275" name="Google Shape;275;gdf7e388b49_0_39"/>
          <p:cNvGraphicFramePr/>
          <p:nvPr/>
        </p:nvGraphicFramePr>
        <p:xfrm>
          <a:off x="1821700" y="2386875"/>
          <a:ext cx="3000000" cy="3000000"/>
        </p:xfrm>
        <a:graphic>
          <a:graphicData uri="http://schemas.openxmlformats.org/drawingml/2006/table">
            <a:tbl>
              <a:tblPr bandRow="1">
                <a:noFill/>
                <a:tableStyleId>{905F9607-3FDE-494C-8C93-8CF96E787001}</a:tableStyleId>
              </a:tblPr>
              <a:tblGrid>
                <a:gridCol w="983375"/>
                <a:gridCol w="377175"/>
                <a:gridCol w="382850"/>
                <a:gridCol w="458025"/>
              </a:tblGrid>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Oyuncu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3">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Puan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Ayşe</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Burcu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Can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graphicFrame>
        <p:nvGraphicFramePr>
          <p:cNvPr id="276" name="Google Shape;276;gdf7e388b49_0_39"/>
          <p:cNvGraphicFramePr/>
          <p:nvPr/>
        </p:nvGraphicFramePr>
        <p:xfrm>
          <a:off x="1144875" y="2745150"/>
          <a:ext cx="3000000" cy="3000000"/>
        </p:xfrm>
        <a:graphic>
          <a:graphicData uri="http://schemas.openxmlformats.org/drawingml/2006/table">
            <a:tbl>
              <a:tblPr bandRow="1">
                <a:noFill/>
                <a:tableStyleId>{CCBF625C-6502-4BCC-ABB8-8598DF053F48}</a:tableStyleId>
              </a:tblPr>
              <a:tblGrid>
                <a:gridCol w="685800"/>
                <a:gridCol w="2352675"/>
              </a:tblGrid>
              <a:tr h="12700">
                <a:tc>
                  <a:txBody>
                    <a:bodyPr/>
                    <a:lstStyle/>
                    <a:p>
                      <a:pPr indent="0" lvl="0" marL="0" rtl="0" algn="just">
                        <a:spcBef>
                          <a:spcPts val="0"/>
                        </a:spcBef>
                        <a:spcAft>
                          <a:spcPts val="0"/>
                        </a:spcAft>
                        <a:buNone/>
                      </a:pPr>
                      <a:r>
                        <a:rPr lang="en-US" sz="1600">
                          <a:latin typeface="PT Sans Narrow"/>
                          <a:ea typeface="PT Sans Narrow"/>
                          <a:cs typeface="PT Sans Narrow"/>
                          <a:sym typeface="PT Sans Narrow"/>
                        </a:rPr>
                        <a:t>Hafta 1:</a:t>
                      </a:r>
                      <a:endParaRPr sz="1600">
                        <a:latin typeface="PT Sans Narrow"/>
                        <a:ea typeface="PT Sans Narrow"/>
                        <a:cs typeface="PT Sans Narrow"/>
                        <a:sym typeface="PT Sans Narrow"/>
                      </a:endParaRPr>
                    </a:p>
                  </a:txBody>
                  <a:tcPr marT="0" marB="0" marR="68575" marL="6857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graphicFrame>
        <p:nvGraphicFramePr>
          <p:cNvPr id="277" name="Google Shape;277;gdf7e388b49_0_39"/>
          <p:cNvGraphicFramePr/>
          <p:nvPr/>
        </p:nvGraphicFramePr>
        <p:xfrm>
          <a:off x="5336400" y="2386875"/>
          <a:ext cx="3000000" cy="3000000"/>
        </p:xfrm>
        <a:graphic>
          <a:graphicData uri="http://schemas.openxmlformats.org/drawingml/2006/table">
            <a:tbl>
              <a:tblPr bandRow="1">
                <a:noFill/>
                <a:tableStyleId>{905F9607-3FDE-494C-8C93-8CF96E787001}</a:tableStyleId>
              </a:tblPr>
              <a:tblGrid>
                <a:gridCol w="983375"/>
                <a:gridCol w="377175"/>
                <a:gridCol w="382850"/>
                <a:gridCol w="458025"/>
              </a:tblGrid>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Oyuncu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3">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Puan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Ayşe</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1</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Burcu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88400">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Can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2</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0</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graphicFrame>
        <p:nvGraphicFramePr>
          <p:cNvPr id="278" name="Google Shape;278;gdf7e388b49_0_39"/>
          <p:cNvGraphicFramePr/>
          <p:nvPr/>
        </p:nvGraphicFramePr>
        <p:xfrm>
          <a:off x="4659575" y="2745150"/>
          <a:ext cx="3000000" cy="3000000"/>
        </p:xfrm>
        <a:graphic>
          <a:graphicData uri="http://schemas.openxmlformats.org/drawingml/2006/table">
            <a:tbl>
              <a:tblPr bandRow="1">
                <a:noFill/>
                <a:tableStyleId>{CCBF625C-6502-4BCC-ABB8-8598DF053F48}</a:tableStyleId>
              </a:tblPr>
              <a:tblGrid>
                <a:gridCol w="685800"/>
                <a:gridCol w="2352675"/>
              </a:tblGrid>
              <a:tr h="12700">
                <a:tc>
                  <a:txBody>
                    <a:bodyPr/>
                    <a:lstStyle/>
                    <a:p>
                      <a:pPr indent="0" lvl="0" marL="0" rtl="0" algn="just">
                        <a:spcBef>
                          <a:spcPts val="0"/>
                        </a:spcBef>
                        <a:spcAft>
                          <a:spcPts val="0"/>
                        </a:spcAft>
                        <a:buNone/>
                      </a:pPr>
                      <a:r>
                        <a:rPr lang="en-US" sz="1600">
                          <a:latin typeface="PT Sans Narrow"/>
                          <a:ea typeface="PT Sans Narrow"/>
                          <a:cs typeface="PT Sans Narrow"/>
                          <a:sym typeface="PT Sans Narrow"/>
                        </a:rPr>
                        <a:t>Hafta 2:</a:t>
                      </a:r>
                      <a:endParaRPr sz="1600">
                        <a:latin typeface="PT Sans Narrow"/>
                        <a:ea typeface="PT Sans Narrow"/>
                        <a:cs typeface="PT Sans Narrow"/>
                        <a:sym typeface="PT Sans Narrow"/>
                      </a:endParaRPr>
                    </a:p>
                  </a:txBody>
                  <a:tcPr marT="0" marB="0" marR="68575" marL="6857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graphicFrame>
        <p:nvGraphicFramePr>
          <p:cNvPr id="279" name="Google Shape;279;gdf7e388b49_0_39"/>
          <p:cNvGraphicFramePr/>
          <p:nvPr/>
        </p:nvGraphicFramePr>
        <p:xfrm>
          <a:off x="3272900" y="3818675"/>
          <a:ext cx="3000000" cy="3000000"/>
        </p:xfrm>
        <a:graphic>
          <a:graphicData uri="http://schemas.openxmlformats.org/drawingml/2006/table">
            <a:tbl>
              <a:tblPr bandRow="1">
                <a:noFill/>
                <a:tableStyleId>{905F9607-3FDE-494C-8C93-8CF96E787001}</a:tableStyleId>
              </a:tblPr>
              <a:tblGrid>
                <a:gridCol w="1199050"/>
                <a:gridCol w="459900"/>
                <a:gridCol w="466825"/>
                <a:gridCol w="558475"/>
              </a:tblGrid>
              <a:tr h="23662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Oyuncu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gridSpan="3">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Puan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r>
              <a:tr h="23662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Ayşe</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3662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Burcu</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36625">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Can</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sz="1600">
                        <a:latin typeface="PT Sans Narrow"/>
                        <a:ea typeface="PT Sans Narrow"/>
                        <a:cs typeface="PT Sans Narrow"/>
                        <a:sym typeface="PT Sans Narrow"/>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PT Sans Narrow"/>
                          <a:ea typeface="PT Sans Narrow"/>
                          <a:cs typeface="PT Sans Narrow"/>
                          <a:sym typeface="PT Sans Narrow"/>
                        </a:rPr>
                        <a:t>?</a:t>
                      </a:r>
                      <a:endParaRPr/>
                    </a:p>
                  </a:txBody>
                  <a:tcPr marT="0" marB="0" marR="68575" marL="68575" anchor="ctr">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graphicFrame>
        <p:nvGraphicFramePr>
          <p:cNvPr id="280" name="Google Shape;280;gdf7e388b49_0_39"/>
          <p:cNvGraphicFramePr/>
          <p:nvPr/>
        </p:nvGraphicFramePr>
        <p:xfrm>
          <a:off x="2565450" y="4178250"/>
          <a:ext cx="3000000" cy="3000000"/>
        </p:xfrm>
        <a:graphic>
          <a:graphicData uri="http://schemas.openxmlformats.org/drawingml/2006/table">
            <a:tbl>
              <a:tblPr bandRow="1">
                <a:noFill/>
                <a:tableStyleId>{CCBF625C-6502-4BCC-ABB8-8598DF053F48}</a:tableStyleId>
              </a:tblPr>
              <a:tblGrid>
                <a:gridCol w="744300"/>
                <a:gridCol w="2553400"/>
              </a:tblGrid>
              <a:tr h="12700">
                <a:tc>
                  <a:txBody>
                    <a:bodyPr/>
                    <a:lstStyle/>
                    <a:p>
                      <a:pPr indent="0" lvl="0" marL="0" rtl="0" algn="just">
                        <a:spcBef>
                          <a:spcPts val="0"/>
                        </a:spcBef>
                        <a:spcAft>
                          <a:spcPts val="0"/>
                        </a:spcAft>
                        <a:buNone/>
                      </a:pPr>
                      <a:r>
                        <a:rPr b="1" lang="en-US" sz="1600">
                          <a:latin typeface="PT Sans Narrow"/>
                          <a:ea typeface="PT Sans Narrow"/>
                          <a:cs typeface="PT Sans Narrow"/>
                          <a:sym typeface="PT Sans Narrow"/>
                        </a:rPr>
                        <a:t>Hafta 3:</a:t>
                      </a:r>
                      <a:endParaRPr b="1" sz="1600">
                        <a:latin typeface="PT Sans Narrow"/>
                        <a:ea typeface="PT Sans Narrow"/>
                        <a:cs typeface="PT Sans Narrow"/>
                        <a:sym typeface="PT Sans Narrow"/>
                      </a:endParaRPr>
                    </a:p>
                  </a:txBody>
                  <a:tcPr marT="0" marB="0" marR="68575" marL="68575"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e1ceede74b_0_7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Kodlama Ekibi: Grup Çalışması</a:t>
            </a:r>
            <a:endParaRPr/>
          </a:p>
        </p:txBody>
      </p:sp>
      <p:sp>
        <p:nvSpPr>
          <p:cNvPr id="286" name="Google Shape;286;ge1ceede74b_0_74"/>
          <p:cNvSpPr txBox="1"/>
          <p:nvPr/>
        </p:nvSpPr>
        <p:spPr>
          <a:xfrm>
            <a:off x="1144875" y="1296400"/>
            <a:ext cx="7046100" cy="9465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latin typeface="PT Sans Narrow"/>
                <a:ea typeface="PT Sans Narrow"/>
                <a:cs typeface="PT Sans Narrow"/>
                <a:sym typeface="PT Sans Narrow"/>
              </a:rPr>
              <a:t>Haftalık oyun oynayan üç arkadaşın oyun sonunda aldıkları</a:t>
            </a:r>
            <a:r>
              <a:rPr lang="en-US" sz="1500">
                <a:latin typeface="PT Sans Narrow"/>
                <a:ea typeface="PT Sans Narrow"/>
                <a:cs typeface="PT Sans Narrow"/>
                <a:sym typeface="PT Sans Narrow"/>
              </a:rPr>
              <a:t> </a:t>
            </a:r>
            <a:r>
              <a:rPr lang="en-US" sz="1500">
                <a:latin typeface="PT Sans Narrow"/>
                <a:ea typeface="PT Sans Narrow"/>
                <a:cs typeface="PT Sans Narrow"/>
                <a:sym typeface="PT Sans Narrow"/>
              </a:rPr>
              <a:t>puanların ilk iki haftası aşağıda verilmiştir. Üçüncü hafta ise ilk iki haftanın puan toplamından oluşmalıdır. Buna göre bu üç arkadaşın üçüncü hafta puanlarını ekrana yazdıran programı tasarlayınız.</a:t>
            </a:r>
            <a:endParaRPr b="0" i="0" sz="1600" u="none" cap="none" strike="noStrike">
              <a:solidFill>
                <a:srgbClr val="4E4534"/>
              </a:solidFill>
              <a:latin typeface="PT Sans Narrow"/>
              <a:ea typeface="PT Sans Narrow"/>
              <a:cs typeface="PT Sans Narrow"/>
              <a:sym typeface="PT Sans Narrow"/>
            </a:endParaRPr>
          </a:p>
        </p:txBody>
      </p:sp>
      <p:sp>
        <p:nvSpPr>
          <p:cNvPr id="287" name="Google Shape;287;ge1ceede74b_0_74"/>
          <p:cNvSpPr txBox="1"/>
          <p:nvPr/>
        </p:nvSpPr>
        <p:spPr>
          <a:xfrm>
            <a:off x="1715850" y="3279150"/>
            <a:ext cx="51027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600">
                <a:latin typeface="PT Sans Narrow"/>
                <a:ea typeface="PT Sans Narrow"/>
                <a:cs typeface="PT Sans Narrow"/>
                <a:sym typeface="PT Sans Narrow"/>
              </a:rPr>
              <a:t>İlk hafta ve ikinci hafta skorlarını ekrana yazdıran kod satırlarını birleştirin. Bu iki skorların toplamını ekrana yazdıran yeni kod satırlarını oluşturun. Şimdi elinizde temel problemi çözecek kod satırı parçaları vardır. Bunları bir araya getirerek temel problemin çıktısını oluşturacak programı çalıştırın.</a:t>
            </a:r>
            <a:endParaRPr i="1" sz="1600">
              <a:latin typeface="PT Sans Narrow"/>
              <a:ea typeface="PT Sans Narrow"/>
              <a:cs typeface="PT Sans Narrow"/>
              <a:sym typeface="PT Sans Narrow"/>
            </a:endParaRPr>
          </a:p>
        </p:txBody>
      </p:sp>
      <p:sp>
        <p:nvSpPr>
          <p:cNvPr id="288" name="Google Shape;288;ge1ceede74b_0_74"/>
          <p:cNvSpPr txBox="1"/>
          <p:nvPr>
            <p:ph type="title"/>
          </p:nvPr>
        </p:nvSpPr>
        <p:spPr>
          <a:xfrm>
            <a:off x="3757050" y="2510775"/>
            <a:ext cx="16299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İpucu!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f553fccb0_0_0"/>
          <p:cNvSpPr txBox="1"/>
          <p:nvPr>
            <p:ph type="title"/>
          </p:nvPr>
        </p:nvSpPr>
        <p:spPr>
          <a:xfrm>
            <a:off x="4993725" y="306175"/>
            <a:ext cx="28620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Farkı Keşfedelim!</a:t>
            </a:r>
            <a:endParaRPr/>
          </a:p>
        </p:txBody>
      </p:sp>
      <p:sp>
        <p:nvSpPr>
          <p:cNvPr id="294" name="Google Shape;294;gdf553fccb0_0_0"/>
          <p:cNvSpPr txBox="1"/>
          <p:nvPr/>
        </p:nvSpPr>
        <p:spPr>
          <a:xfrm>
            <a:off x="563900" y="58925"/>
            <a:ext cx="3771600" cy="492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A000"/>
                </a:solidFill>
                <a:latin typeface="PT Sans Narrow"/>
                <a:ea typeface="PT Sans Narrow"/>
                <a:cs typeface="PT Sans Narrow"/>
                <a:sym typeface="PT Sans Narrow"/>
              </a:rPr>
              <a:t>#include&lt;iostream&gt;</a:t>
            </a:r>
            <a:endParaRPr b="0" i="0" sz="1100" u="none" cap="none" strike="noStrike">
              <a:solidFill>
                <a:srgbClr val="00A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A0"/>
                </a:solidFill>
                <a:latin typeface="PT Sans Narrow"/>
                <a:ea typeface="PT Sans Narrow"/>
                <a:cs typeface="PT Sans Narrow"/>
                <a:sym typeface="PT Sans Narrow"/>
              </a:rPr>
              <a:t>using namespace </a:t>
            </a:r>
            <a:r>
              <a:rPr b="1" i="0" lang="en-US" sz="1100" u="none" cap="none" strike="noStrike">
                <a:solidFill>
                  <a:srgbClr val="00A000"/>
                </a:solidFill>
                <a:latin typeface="PT Sans Narrow"/>
                <a:ea typeface="PT Sans Narrow"/>
                <a:cs typeface="PT Sans Narrow"/>
                <a:sym typeface="PT Sans Narrow"/>
              </a:rPr>
              <a:t>std</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A0"/>
                </a:solidFill>
                <a:latin typeface="PT Sans Narrow"/>
                <a:ea typeface="PT Sans Narrow"/>
                <a:cs typeface="PT Sans Narrow"/>
                <a:sym typeface="PT Sans Narrow"/>
              </a:rPr>
              <a:t>int </a:t>
            </a:r>
            <a:r>
              <a:rPr b="0" i="0" lang="en-US" sz="1100" u="none" cap="none" strike="noStrike">
                <a:solidFill>
                  <a:srgbClr val="000000"/>
                </a:solidFill>
                <a:highlight>
                  <a:srgbClr val="FFFFFF"/>
                </a:highlight>
                <a:latin typeface="PT Sans Narrow"/>
                <a:ea typeface="PT Sans Narrow"/>
                <a:cs typeface="PT Sans Narrow"/>
                <a:sym typeface="PT Sans Narrow"/>
              </a:rPr>
              <a:t>main</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char </a:t>
            </a:r>
            <a:r>
              <a:rPr b="0" i="0" lang="en-US" sz="1100" u="none" cap="none" strike="noStrike">
                <a:solidFill>
                  <a:srgbClr val="000000"/>
                </a:solidFill>
                <a:highlight>
                  <a:srgbClr val="FFFFFF"/>
                </a:highlight>
                <a:latin typeface="PT Sans Narrow"/>
                <a:ea typeface="PT Sans Narrow"/>
                <a:cs typeface="PT Sans Narrow"/>
                <a:sym typeface="PT Sans Narrow"/>
              </a:rPr>
              <a:t>dizi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4</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char </a:t>
            </a:r>
            <a:r>
              <a:rPr b="0" i="0" lang="en-US" sz="1100" u="none" cap="none" strike="noStrike">
                <a:solidFill>
                  <a:srgbClr val="000000"/>
                </a:solidFill>
                <a:highlight>
                  <a:srgbClr val="FFFFFF"/>
                </a:highlight>
                <a:latin typeface="PT Sans Narrow"/>
                <a:ea typeface="PT Sans Narrow"/>
                <a:cs typeface="PT Sans Narrow"/>
                <a:sym typeface="PT Sans Narrow"/>
              </a:rPr>
              <a:t>katar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5</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int </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FF"/>
                </a:solidFill>
                <a:latin typeface="PT Sans Narrow"/>
                <a:ea typeface="PT Sans Narrow"/>
                <a:cs typeface="PT Sans Narrow"/>
                <a:sym typeface="PT Sans Narrow"/>
              </a:rPr>
              <a:t>"İlk ismin karakterlerini giriniz: " </a:t>
            </a:r>
            <a:r>
              <a:rPr b="0" i="0" lang="en-US" sz="1100" u="none" cap="none" strike="noStrike">
                <a:solidFill>
                  <a:srgbClr val="FF0000"/>
                </a:solidFill>
                <a:latin typeface="PT Sans Narrow"/>
                <a:ea typeface="PT Sans Narrow"/>
                <a:cs typeface="PT Sans Narrow"/>
                <a:sym typeface="PT Sans Narrow"/>
              </a:rPr>
              <a:t>&lt;&lt; </a:t>
            </a:r>
            <a:r>
              <a:rPr b="1" i="0" lang="en-US" sz="1100" u="none" cap="none" strike="noStrike">
                <a:solidFill>
                  <a:srgbClr val="00A000"/>
                </a:solidFill>
                <a:latin typeface="PT Sans Narrow"/>
                <a:ea typeface="PT Sans Narrow"/>
                <a:cs typeface="PT Sans Narrow"/>
                <a:sym typeface="PT Sans Narrow"/>
              </a:rPr>
              <a:t>endl</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for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0</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 </a:t>
            </a:r>
            <a:r>
              <a:rPr b="0" i="0" lang="en-US" sz="1100" u="none" cap="none" strike="noStrike">
                <a:solidFill>
                  <a:srgbClr val="FF0000"/>
                </a:solidFill>
                <a:latin typeface="PT Sans Narrow"/>
                <a:ea typeface="PT Sans Narrow"/>
                <a:cs typeface="PT Sans Narrow"/>
                <a:sym typeface="PT Sans Narrow"/>
              </a:rPr>
              <a:t>&lt; </a:t>
            </a:r>
            <a:r>
              <a:rPr b="0" i="0" lang="en-US" sz="1100" u="none" cap="none" strike="noStrike">
                <a:solidFill>
                  <a:srgbClr val="F000F0"/>
                </a:solidFill>
                <a:latin typeface="PT Sans Narrow"/>
                <a:ea typeface="PT Sans Narrow"/>
                <a:cs typeface="PT Sans Narrow"/>
                <a:sym typeface="PT Sans Narrow"/>
              </a:rPr>
              <a:t>4</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cin </a:t>
            </a:r>
            <a:r>
              <a:rPr b="0" i="0" lang="en-US" sz="1100" u="none" cap="none" strike="noStrike">
                <a:solidFill>
                  <a:srgbClr val="FF0000"/>
                </a:solidFill>
                <a:latin typeface="PT Sans Narrow"/>
                <a:ea typeface="PT Sans Narrow"/>
                <a:cs typeface="PT Sans Narrow"/>
                <a:sym typeface="PT Sans Narrow"/>
              </a:rPr>
              <a:t>&gt;&gt; </a:t>
            </a:r>
            <a:r>
              <a:rPr b="0" i="0" lang="en-US" sz="1100" u="none" cap="none" strike="noStrike">
                <a:solidFill>
                  <a:srgbClr val="000000"/>
                </a:solidFill>
                <a:highlight>
                  <a:srgbClr val="FFFFFF"/>
                </a:highlight>
                <a:latin typeface="PT Sans Narrow"/>
                <a:ea typeface="PT Sans Narrow"/>
                <a:cs typeface="PT Sans Narrow"/>
                <a:sym typeface="PT Sans Narrow"/>
              </a:rPr>
              <a:t>dizi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FF"/>
                </a:solidFill>
                <a:latin typeface="PT Sans Narrow"/>
                <a:ea typeface="PT Sans Narrow"/>
                <a:cs typeface="PT Sans Narrow"/>
                <a:sym typeface="PT Sans Narrow"/>
              </a:rPr>
              <a:t>"İkinci ismin karakterlerini giriniz: " </a:t>
            </a:r>
            <a:r>
              <a:rPr b="0" i="0" lang="en-US" sz="1100" u="none" cap="none" strike="noStrike">
                <a:solidFill>
                  <a:srgbClr val="FF0000"/>
                </a:solidFill>
                <a:latin typeface="PT Sans Narrow"/>
                <a:ea typeface="PT Sans Narrow"/>
                <a:cs typeface="PT Sans Narrow"/>
                <a:sym typeface="PT Sans Narrow"/>
              </a:rPr>
              <a:t>&lt;&lt; </a:t>
            </a:r>
            <a:r>
              <a:rPr b="1" i="0" lang="en-US" sz="1100" u="none" cap="none" strike="noStrike">
                <a:solidFill>
                  <a:srgbClr val="00A000"/>
                </a:solidFill>
                <a:latin typeface="PT Sans Narrow"/>
                <a:ea typeface="PT Sans Narrow"/>
                <a:cs typeface="PT Sans Narrow"/>
                <a:sym typeface="PT Sans Narrow"/>
              </a:rPr>
              <a:t>endl</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for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0</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 </a:t>
            </a:r>
            <a:r>
              <a:rPr b="0" i="0" lang="en-US" sz="1100" u="none" cap="none" strike="noStrike">
                <a:solidFill>
                  <a:srgbClr val="FF0000"/>
                </a:solidFill>
                <a:latin typeface="PT Sans Narrow"/>
                <a:ea typeface="PT Sans Narrow"/>
                <a:cs typeface="PT Sans Narrow"/>
                <a:sym typeface="PT Sans Narrow"/>
              </a:rPr>
              <a:t>&lt; </a:t>
            </a:r>
            <a:r>
              <a:rPr b="0" i="0" lang="en-US" sz="1100" u="none" cap="none" strike="noStrike">
                <a:solidFill>
                  <a:srgbClr val="F000F0"/>
                </a:solidFill>
                <a:latin typeface="PT Sans Narrow"/>
                <a:ea typeface="PT Sans Narrow"/>
                <a:cs typeface="PT Sans Narrow"/>
                <a:sym typeface="PT Sans Narrow"/>
              </a:rPr>
              <a:t>4</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cin </a:t>
            </a:r>
            <a:r>
              <a:rPr b="0" i="0" lang="en-US" sz="1100" u="none" cap="none" strike="noStrike">
                <a:solidFill>
                  <a:srgbClr val="FF0000"/>
                </a:solidFill>
                <a:latin typeface="PT Sans Narrow"/>
                <a:ea typeface="PT Sans Narrow"/>
                <a:cs typeface="PT Sans Narrow"/>
                <a:sym typeface="PT Sans Narrow"/>
              </a:rPr>
              <a:t>&gt;&gt; </a:t>
            </a:r>
            <a:r>
              <a:rPr b="0" i="0" lang="en-US" sz="1100" u="none" cap="none" strike="noStrike">
                <a:solidFill>
                  <a:srgbClr val="000000"/>
                </a:solidFill>
                <a:highlight>
                  <a:srgbClr val="FFFFFF"/>
                </a:highlight>
                <a:latin typeface="PT Sans Narrow"/>
                <a:ea typeface="PT Sans Narrow"/>
                <a:cs typeface="PT Sans Narrow"/>
                <a:sym typeface="PT Sans Narrow"/>
              </a:rPr>
              <a:t>katar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katar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4</a:t>
            </a:r>
            <a:r>
              <a:rPr b="0" i="0" lang="en-US" sz="1100" u="none" cap="none" strike="noStrike">
                <a:solidFill>
                  <a:srgbClr val="FF0000"/>
                </a:solidFill>
                <a:latin typeface="PT Sans Narrow"/>
                <a:ea typeface="PT Sans Narrow"/>
                <a:cs typeface="PT Sans Narrow"/>
                <a:sym typeface="PT Sans Narrow"/>
              </a:rPr>
              <a:t>] = </a:t>
            </a:r>
            <a:r>
              <a:rPr b="0" i="0" lang="en-US" sz="1100" u="none" cap="none" strike="noStrike">
                <a:solidFill>
                  <a:srgbClr val="E0A000"/>
                </a:solidFill>
                <a:latin typeface="PT Sans Narrow"/>
                <a:ea typeface="PT Sans Narrow"/>
                <a:cs typeface="PT Sans Narrow"/>
                <a:sym typeface="PT Sans Narrow"/>
              </a:rPr>
              <a:t>'\0'</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FF"/>
                </a:solidFill>
                <a:latin typeface="PT Sans Narrow"/>
                <a:ea typeface="PT Sans Narrow"/>
                <a:cs typeface="PT Sans Narrow"/>
                <a:sym typeface="PT Sans Narrow"/>
              </a:rPr>
              <a:t>"İlk isim: "</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for</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F000F0"/>
                </a:solidFill>
                <a:latin typeface="PT Sans Narrow"/>
                <a:ea typeface="PT Sans Narrow"/>
                <a:cs typeface="PT Sans Narrow"/>
                <a:sym typeface="PT Sans Narrow"/>
              </a:rPr>
              <a:t>0</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 </a:t>
            </a:r>
            <a:r>
              <a:rPr b="0" i="0" lang="en-US" sz="1100" u="none" cap="none" strike="noStrike">
                <a:solidFill>
                  <a:srgbClr val="FF0000"/>
                </a:solidFill>
                <a:latin typeface="PT Sans Narrow"/>
                <a:ea typeface="PT Sans Narrow"/>
                <a:cs typeface="PT Sans Narrow"/>
                <a:sym typeface="PT Sans Narrow"/>
              </a:rPr>
              <a:t>&lt; </a:t>
            </a:r>
            <a:r>
              <a:rPr b="0" i="0" lang="en-US" sz="1100" u="none" cap="none" strike="noStrike">
                <a:solidFill>
                  <a:srgbClr val="F000F0"/>
                </a:solidFill>
                <a:latin typeface="PT Sans Narrow"/>
                <a:ea typeface="PT Sans Narrow"/>
                <a:cs typeface="PT Sans Narrow"/>
                <a:sym typeface="PT Sans Narrow"/>
              </a:rPr>
              <a:t>4</a:t>
            </a:r>
            <a:r>
              <a:rPr b="0" i="0" lang="en-US" sz="1100" u="none" cap="none" strike="noStrike">
                <a:solidFill>
                  <a:srgbClr val="FF0000"/>
                </a:solidFill>
                <a:latin typeface="PT Sans Narrow"/>
                <a:ea typeface="PT Sans Narrow"/>
                <a:cs typeface="PT Sans Narrow"/>
                <a:sym typeface="PT Sans Narrow"/>
              </a:rPr>
              <a:t>; </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00"/>
                </a:solidFill>
                <a:highlight>
                  <a:srgbClr val="FFFFFF"/>
                </a:highlight>
                <a:latin typeface="PT Sans Narrow"/>
                <a:ea typeface="PT Sans Narrow"/>
                <a:cs typeface="PT Sans Narrow"/>
                <a:sym typeface="PT Sans Narrow"/>
              </a:rPr>
              <a:t>dizi</a:t>
            </a:r>
            <a:r>
              <a:rPr b="0" i="0" lang="en-US" sz="1100" u="none" cap="none" strike="noStrike">
                <a:solidFill>
                  <a:srgbClr val="FF0000"/>
                </a:solidFill>
                <a:latin typeface="PT Sans Narrow"/>
                <a:ea typeface="PT Sans Narrow"/>
                <a:cs typeface="PT Sans Narrow"/>
                <a:sym typeface="PT Sans Narrow"/>
              </a:rPr>
              <a:t>[</a:t>
            </a:r>
            <a:r>
              <a:rPr b="0" i="0" lang="en-US" sz="1100" u="none" cap="none" strike="noStrike">
                <a:solidFill>
                  <a:srgbClr val="000000"/>
                </a:solidFill>
                <a:highlight>
                  <a:srgbClr val="FFFFFF"/>
                </a:highlight>
                <a:latin typeface="PT Sans Narrow"/>
                <a:ea typeface="PT Sans Narrow"/>
                <a:cs typeface="PT Sans Narrow"/>
                <a:sym typeface="PT Sans Narrow"/>
              </a:rPr>
              <a:t>i</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FF"/>
                </a:solidFill>
                <a:latin typeface="PT Sans Narrow"/>
                <a:ea typeface="PT Sans Narrow"/>
                <a:cs typeface="PT Sans Narrow"/>
                <a:sym typeface="PT Sans Narrow"/>
              </a:rPr>
              <a:t>"\nİkinci isim: "</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A000"/>
                </a:solidFill>
                <a:latin typeface="PT Sans Narrow"/>
                <a:ea typeface="PT Sans Narrow"/>
                <a:cs typeface="PT Sans Narrow"/>
                <a:sym typeface="PT Sans Narrow"/>
              </a:rPr>
              <a:t>cout </a:t>
            </a:r>
            <a:r>
              <a:rPr b="0" i="0" lang="en-US" sz="1100" u="none" cap="none" strike="noStrike">
                <a:solidFill>
                  <a:srgbClr val="FF0000"/>
                </a:solidFill>
                <a:latin typeface="PT Sans Narrow"/>
                <a:ea typeface="PT Sans Narrow"/>
                <a:cs typeface="PT Sans Narrow"/>
                <a:sym typeface="PT Sans Narrow"/>
              </a:rPr>
              <a:t>&lt;&lt; </a:t>
            </a:r>
            <a:r>
              <a:rPr b="0" i="0" lang="en-US" sz="1100" u="none" cap="none" strike="noStrike">
                <a:solidFill>
                  <a:srgbClr val="000000"/>
                </a:solidFill>
                <a:highlight>
                  <a:srgbClr val="FFFFFF"/>
                </a:highlight>
                <a:latin typeface="PT Sans Narrow"/>
                <a:ea typeface="PT Sans Narrow"/>
                <a:cs typeface="PT Sans Narrow"/>
                <a:sym typeface="PT Sans Narrow"/>
              </a:rPr>
              <a:t>katar</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    </a:t>
            </a:r>
            <a:r>
              <a:rPr b="1" i="0" lang="en-US" sz="1100" u="none" cap="none" strike="noStrike">
                <a:solidFill>
                  <a:srgbClr val="0000A0"/>
                </a:solidFill>
                <a:latin typeface="PT Sans Narrow"/>
                <a:ea typeface="PT Sans Narrow"/>
                <a:cs typeface="PT Sans Narrow"/>
                <a:sym typeface="PT Sans Narrow"/>
              </a:rPr>
              <a:t>return </a:t>
            </a:r>
            <a:r>
              <a:rPr b="0" i="0" lang="en-US" sz="1100" u="none" cap="none" strike="noStrike">
                <a:solidFill>
                  <a:srgbClr val="F000F0"/>
                </a:solidFill>
                <a:latin typeface="PT Sans Narrow"/>
                <a:ea typeface="PT Sans Narrow"/>
                <a:cs typeface="PT Sans Narrow"/>
                <a:sym typeface="PT Sans Narrow"/>
              </a:rPr>
              <a:t>0</a:t>
            </a: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PT Sans Narrow"/>
                <a:ea typeface="PT Sans Narrow"/>
                <a:cs typeface="PT Sans Narrow"/>
                <a:sym typeface="PT Sans Narrow"/>
              </a:rPr>
              <a:t>}</a:t>
            </a:r>
            <a:endParaRPr b="0" i="0" sz="1100" u="none" cap="none" strike="noStrike">
              <a:solidFill>
                <a:srgbClr val="000000"/>
              </a:solidFill>
              <a:latin typeface="PT Sans Narrow"/>
              <a:ea typeface="PT Sans Narrow"/>
              <a:cs typeface="PT Sans Narrow"/>
              <a:sym typeface="PT Sans Narrow"/>
            </a:endParaRPr>
          </a:p>
        </p:txBody>
      </p:sp>
      <p:graphicFrame>
        <p:nvGraphicFramePr>
          <p:cNvPr id="295" name="Google Shape;295;gdf553fccb0_0_0"/>
          <p:cNvGraphicFramePr/>
          <p:nvPr/>
        </p:nvGraphicFramePr>
        <p:xfrm>
          <a:off x="4946550" y="1527500"/>
          <a:ext cx="3000000" cy="3000000"/>
        </p:xfrm>
        <a:graphic>
          <a:graphicData uri="http://schemas.openxmlformats.org/drawingml/2006/table">
            <a:tbl>
              <a:tblPr bandRow="1">
                <a:noFill/>
                <a:tableStyleId>{FFC51192-B82C-4CA9-86E6-45802428723F}</a:tableStyleId>
              </a:tblPr>
              <a:tblGrid>
                <a:gridCol w="2956350"/>
              </a:tblGrid>
              <a:tr h="22206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İlk ismin karakterlerini giriniz:</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A</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r</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d</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a</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İkinci ismin karakterlerini giriniz:</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D</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u</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r</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u</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İlk isim: Arda</a:t>
                      </a:r>
                      <a:endParaRPr sz="1500" u="none" cap="none" strike="noStrike">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PT Sans Narrow"/>
                          <a:ea typeface="PT Sans Narrow"/>
                          <a:cs typeface="PT Sans Narrow"/>
                          <a:sym typeface="PT Sans Narrow"/>
                        </a:rPr>
                        <a:t>İkinci isim: Duru</a:t>
                      </a:r>
                      <a:endParaRPr sz="1500" u="none" cap="none" strike="noStrike">
                        <a:latin typeface="PT Sans Narrow"/>
                        <a:ea typeface="PT Sans Narrow"/>
                        <a:cs typeface="PT Sans Narrow"/>
                        <a:sym typeface="PT Sans Narrow"/>
                      </a:endParaRPr>
                    </a:p>
                  </a:txBody>
                  <a:tcPr marT="0" marB="0" marR="68575" marL="68575" anchor="ctr"/>
                </a:tc>
              </a:tr>
            </a:tbl>
          </a:graphicData>
        </a:graphic>
      </p:graphicFrame>
      <p:cxnSp>
        <p:nvCxnSpPr>
          <p:cNvPr id="296" name="Google Shape;296;gdf553fccb0_0_0"/>
          <p:cNvCxnSpPr/>
          <p:nvPr/>
        </p:nvCxnSpPr>
        <p:spPr>
          <a:xfrm rot="10800000">
            <a:off x="1682975" y="3603000"/>
            <a:ext cx="1068900" cy="0"/>
          </a:xfrm>
          <a:prstGeom prst="straightConnector1">
            <a:avLst/>
          </a:prstGeom>
          <a:noFill/>
          <a:ln cap="flat" cmpd="sng" w="38100">
            <a:solidFill>
              <a:srgbClr val="FF0000"/>
            </a:solidFill>
            <a:prstDash val="solid"/>
            <a:round/>
            <a:headEnd len="sm" w="sm" type="none"/>
            <a:tailEnd len="med" w="med" type="triangle"/>
          </a:ln>
        </p:spPr>
      </p:cxnSp>
      <p:cxnSp>
        <p:nvCxnSpPr>
          <p:cNvPr id="297" name="Google Shape;297;gdf553fccb0_0_0"/>
          <p:cNvCxnSpPr/>
          <p:nvPr/>
        </p:nvCxnSpPr>
        <p:spPr>
          <a:xfrm rot="10800000">
            <a:off x="1682975" y="4311000"/>
            <a:ext cx="1068900" cy="0"/>
          </a:xfrm>
          <a:prstGeom prst="straightConnector1">
            <a:avLst/>
          </a:prstGeom>
          <a:noFill/>
          <a:ln cap="flat" cmpd="sng" w="38100">
            <a:solidFill>
              <a:srgbClr val="FF0000"/>
            </a:solidFill>
            <a:prstDash val="solid"/>
            <a:round/>
            <a:headEnd len="sm" w="sm" type="none"/>
            <a:tailEnd len="med" w="med" type="triangle"/>
          </a:ln>
        </p:spPr>
      </p:cxnSp>
      <p:sp>
        <p:nvSpPr>
          <p:cNvPr id="298" name="Google Shape;298;gdf553fccb0_0_0"/>
          <p:cNvSpPr/>
          <p:nvPr/>
        </p:nvSpPr>
        <p:spPr>
          <a:xfrm>
            <a:off x="3525525" y="217775"/>
            <a:ext cx="330600" cy="4607700"/>
          </a:xfrm>
          <a:prstGeom prst="rightBrace">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df553fccb0_0_0"/>
          <p:cNvSpPr txBox="1"/>
          <p:nvPr>
            <p:ph type="title"/>
          </p:nvPr>
        </p:nvSpPr>
        <p:spPr>
          <a:xfrm>
            <a:off x="3856125" y="2282375"/>
            <a:ext cx="1117500" cy="478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US" sz="1700"/>
              <a:t>Kod Çıktısı</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f2c75c613_0_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i="1" lang="en-US" sz="2100">
                <a:solidFill>
                  <a:srgbClr val="000000"/>
                </a:solidFill>
                <a:latin typeface="PT Sans Narrow"/>
                <a:ea typeface="PT Sans Narrow"/>
                <a:cs typeface="PT Sans Narrow"/>
                <a:sym typeface="PT Sans Narrow"/>
              </a:rPr>
              <a:t>Diziler: </a:t>
            </a:r>
            <a:r>
              <a:rPr lang="en-US" sz="2100">
                <a:solidFill>
                  <a:srgbClr val="000000"/>
                </a:solidFill>
                <a:latin typeface="PT Sans Narrow"/>
                <a:ea typeface="PT Sans Narrow"/>
                <a:cs typeface="PT Sans Narrow"/>
                <a:sym typeface="PT Sans Narrow"/>
              </a:rPr>
              <a:t>Dizi, tek bir veri parçasını depolayabilen klasik bir değişkenin aksine, birden çok veri öğesini depolayabilen bir veri yapısıdır. </a:t>
            </a:r>
            <a:endParaRPr sz="21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SzPts val="1800"/>
              <a:buNone/>
            </a:pPr>
            <a:r>
              <a:t/>
            </a:r>
            <a:endParaRPr sz="2100">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SzPts val="1800"/>
              <a:buNone/>
            </a:pPr>
            <a:r>
              <a:t/>
            </a:r>
            <a:endParaRPr sz="21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t/>
            </a:r>
            <a:endParaRPr sz="2100">
              <a:latin typeface="PT Sans Narrow"/>
              <a:ea typeface="PT Sans Narrow"/>
              <a:cs typeface="PT Sans Narrow"/>
              <a:sym typeface="PT Sans Narrow"/>
            </a:endParaRPr>
          </a:p>
          <a:p>
            <a:pPr indent="0" lvl="0" marL="0" rtl="0" algn="just">
              <a:lnSpc>
                <a:spcPct val="115000"/>
              </a:lnSpc>
              <a:spcBef>
                <a:spcPts val="0"/>
              </a:spcBef>
              <a:spcAft>
                <a:spcPts val="0"/>
              </a:spcAft>
              <a:buSzPts val="1800"/>
              <a:buNone/>
            </a:pPr>
            <a:r>
              <a:t/>
            </a:r>
            <a:endParaRPr sz="2100">
              <a:latin typeface="PT Sans Narrow"/>
              <a:ea typeface="PT Sans Narrow"/>
              <a:cs typeface="PT Sans Narrow"/>
              <a:sym typeface="PT Sans Narrow"/>
            </a:endParaRPr>
          </a:p>
        </p:txBody>
      </p:sp>
      <p:sp>
        <p:nvSpPr>
          <p:cNvPr id="79" name="Google Shape;79;gdf2c75c613_0_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80" name="Google Shape;80;gdf2c75c613_0_19"/>
          <p:cNvPicPr preferRelativeResize="0"/>
          <p:nvPr/>
        </p:nvPicPr>
        <p:blipFill rotWithShape="1">
          <a:blip r:embed="rId3">
            <a:alphaModFix/>
          </a:blip>
          <a:srcRect b="0" l="0" r="0" t="0"/>
          <a:stretch/>
        </p:blipFill>
        <p:spPr>
          <a:xfrm>
            <a:off x="5894159" y="2349725"/>
            <a:ext cx="567866" cy="707400"/>
          </a:xfrm>
          <a:prstGeom prst="rect">
            <a:avLst/>
          </a:prstGeom>
          <a:noFill/>
          <a:ln>
            <a:noFill/>
          </a:ln>
        </p:spPr>
      </p:pic>
      <p:pic>
        <p:nvPicPr>
          <p:cNvPr id="81" name="Google Shape;81;gdf2c75c613_0_19"/>
          <p:cNvPicPr preferRelativeResize="0"/>
          <p:nvPr/>
        </p:nvPicPr>
        <p:blipFill rotWithShape="1">
          <a:blip r:embed="rId3">
            <a:alphaModFix/>
          </a:blip>
          <a:srcRect b="0" l="0" r="0" t="0"/>
          <a:stretch/>
        </p:blipFill>
        <p:spPr>
          <a:xfrm>
            <a:off x="5013607" y="2349725"/>
            <a:ext cx="567866" cy="707400"/>
          </a:xfrm>
          <a:prstGeom prst="rect">
            <a:avLst/>
          </a:prstGeom>
          <a:noFill/>
          <a:ln>
            <a:noFill/>
          </a:ln>
        </p:spPr>
      </p:pic>
      <p:pic>
        <p:nvPicPr>
          <p:cNvPr id="82" name="Google Shape;82;gdf2c75c613_0_19"/>
          <p:cNvPicPr preferRelativeResize="0"/>
          <p:nvPr/>
        </p:nvPicPr>
        <p:blipFill rotWithShape="1">
          <a:blip r:embed="rId3">
            <a:alphaModFix/>
          </a:blip>
          <a:srcRect b="0" l="0" r="0" t="0"/>
          <a:stretch/>
        </p:blipFill>
        <p:spPr>
          <a:xfrm>
            <a:off x="4133055" y="2349725"/>
            <a:ext cx="567866" cy="707400"/>
          </a:xfrm>
          <a:prstGeom prst="rect">
            <a:avLst/>
          </a:prstGeom>
          <a:noFill/>
          <a:ln>
            <a:noFill/>
          </a:ln>
        </p:spPr>
      </p:pic>
      <p:pic>
        <p:nvPicPr>
          <p:cNvPr id="83" name="Google Shape;83;gdf2c75c613_0_19"/>
          <p:cNvPicPr preferRelativeResize="0"/>
          <p:nvPr/>
        </p:nvPicPr>
        <p:blipFill rotWithShape="1">
          <a:blip r:embed="rId3">
            <a:alphaModFix/>
          </a:blip>
          <a:srcRect b="0" l="0" r="0" t="0"/>
          <a:stretch/>
        </p:blipFill>
        <p:spPr>
          <a:xfrm>
            <a:off x="3252502" y="2349725"/>
            <a:ext cx="567866" cy="707400"/>
          </a:xfrm>
          <a:prstGeom prst="rect">
            <a:avLst/>
          </a:prstGeom>
          <a:noFill/>
          <a:ln>
            <a:noFill/>
          </a:ln>
        </p:spPr>
      </p:pic>
      <p:pic>
        <p:nvPicPr>
          <p:cNvPr id="84" name="Google Shape;84;gdf2c75c613_0_19"/>
          <p:cNvPicPr preferRelativeResize="0"/>
          <p:nvPr/>
        </p:nvPicPr>
        <p:blipFill rotWithShape="1">
          <a:blip r:embed="rId3">
            <a:alphaModFix/>
          </a:blip>
          <a:srcRect b="0" l="0" r="0" t="0"/>
          <a:stretch/>
        </p:blipFill>
        <p:spPr>
          <a:xfrm>
            <a:off x="2371950" y="2349725"/>
            <a:ext cx="567866" cy="7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f2c75c613_0_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sp>
        <p:nvSpPr>
          <p:cNvPr id="90" name="Google Shape;90;gdf2c75c613_0_4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US" sz="2100">
                <a:solidFill>
                  <a:srgbClr val="000000"/>
                </a:solidFill>
                <a:latin typeface="PT Sans Narrow"/>
                <a:ea typeface="PT Sans Narrow"/>
                <a:cs typeface="PT Sans Narrow"/>
                <a:sym typeface="PT Sans Narrow"/>
              </a:rPr>
              <a:t>İndis: </a:t>
            </a:r>
            <a:r>
              <a:rPr lang="en-US" sz="2100">
                <a:solidFill>
                  <a:srgbClr val="000000"/>
                </a:solidFill>
                <a:latin typeface="PT Sans Narrow"/>
                <a:ea typeface="PT Sans Narrow"/>
                <a:cs typeface="PT Sans Narrow"/>
                <a:sym typeface="PT Sans Narrow"/>
              </a:rPr>
              <a:t>Bir dizi, bir veri kümesi tutar. Kümenin her üyesine bir eleman denir. İndis, dizinin hangi elemanına eriştiğinizi gösteren bir sayıdır. </a:t>
            </a:r>
            <a:endParaRPr sz="2100">
              <a:latin typeface="PT Sans Narrow"/>
              <a:ea typeface="PT Sans Narrow"/>
              <a:cs typeface="PT Sans Narrow"/>
              <a:sym typeface="PT Sans Narrow"/>
            </a:endParaRPr>
          </a:p>
        </p:txBody>
      </p:sp>
      <p:pic>
        <p:nvPicPr>
          <p:cNvPr id="91" name="Google Shape;91;gdf2c75c613_0_42"/>
          <p:cNvPicPr preferRelativeResize="0"/>
          <p:nvPr/>
        </p:nvPicPr>
        <p:blipFill rotWithShape="1">
          <a:blip r:embed="rId3">
            <a:alphaModFix/>
          </a:blip>
          <a:srcRect b="0" l="0" r="0" t="0"/>
          <a:stretch/>
        </p:blipFill>
        <p:spPr>
          <a:xfrm>
            <a:off x="5894159" y="2349725"/>
            <a:ext cx="567866" cy="707400"/>
          </a:xfrm>
          <a:prstGeom prst="rect">
            <a:avLst/>
          </a:prstGeom>
          <a:noFill/>
          <a:ln>
            <a:noFill/>
          </a:ln>
        </p:spPr>
      </p:pic>
      <p:pic>
        <p:nvPicPr>
          <p:cNvPr id="92" name="Google Shape;92;gdf2c75c613_0_42"/>
          <p:cNvPicPr preferRelativeResize="0"/>
          <p:nvPr/>
        </p:nvPicPr>
        <p:blipFill rotWithShape="1">
          <a:blip r:embed="rId3">
            <a:alphaModFix/>
          </a:blip>
          <a:srcRect b="0" l="0" r="0" t="0"/>
          <a:stretch/>
        </p:blipFill>
        <p:spPr>
          <a:xfrm>
            <a:off x="5013607" y="2349725"/>
            <a:ext cx="567866" cy="707400"/>
          </a:xfrm>
          <a:prstGeom prst="rect">
            <a:avLst/>
          </a:prstGeom>
          <a:noFill/>
          <a:ln>
            <a:noFill/>
          </a:ln>
        </p:spPr>
      </p:pic>
      <p:pic>
        <p:nvPicPr>
          <p:cNvPr id="93" name="Google Shape;93;gdf2c75c613_0_42"/>
          <p:cNvPicPr preferRelativeResize="0"/>
          <p:nvPr/>
        </p:nvPicPr>
        <p:blipFill rotWithShape="1">
          <a:blip r:embed="rId3">
            <a:alphaModFix/>
          </a:blip>
          <a:srcRect b="0" l="0" r="0" t="0"/>
          <a:stretch/>
        </p:blipFill>
        <p:spPr>
          <a:xfrm>
            <a:off x="4133055" y="2349725"/>
            <a:ext cx="567866" cy="707400"/>
          </a:xfrm>
          <a:prstGeom prst="rect">
            <a:avLst/>
          </a:prstGeom>
          <a:noFill/>
          <a:ln>
            <a:noFill/>
          </a:ln>
        </p:spPr>
      </p:pic>
      <p:pic>
        <p:nvPicPr>
          <p:cNvPr id="94" name="Google Shape;94;gdf2c75c613_0_42"/>
          <p:cNvPicPr preferRelativeResize="0"/>
          <p:nvPr/>
        </p:nvPicPr>
        <p:blipFill rotWithShape="1">
          <a:blip r:embed="rId3">
            <a:alphaModFix/>
          </a:blip>
          <a:srcRect b="0" l="0" r="0" t="0"/>
          <a:stretch/>
        </p:blipFill>
        <p:spPr>
          <a:xfrm>
            <a:off x="3252502" y="2349725"/>
            <a:ext cx="567866" cy="707400"/>
          </a:xfrm>
          <a:prstGeom prst="rect">
            <a:avLst/>
          </a:prstGeom>
          <a:noFill/>
          <a:ln>
            <a:noFill/>
          </a:ln>
        </p:spPr>
      </p:pic>
      <p:pic>
        <p:nvPicPr>
          <p:cNvPr id="95" name="Google Shape;95;gdf2c75c613_0_42"/>
          <p:cNvPicPr preferRelativeResize="0"/>
          <p:nvPr/>
        </p:nvPicPr>
        <p:blipFill rotWithShape="1">
          <a:blip r:embed="rId3">
            <a:alphaModFix/>
          </a:blip>
          <a:srcRect b="0" l="0" r="0" t="0"/>
          <a:stretch/>
        </p:blipFill>
        <p:spPr>
          <a:xfrm>
            <a:off x="2371950" y="2349725"/>
            <a:ext cx="567866" cy="707400"/>
          </a:xfrm>
          <a:prstGeom prst="rect">
            <a:avLst/>
          </a:prstGeom>
          <a:noFill/>
          <a:ln>
            <a:noFill/>
          </a:ln>
        </p:spPr>
      </p:pic>
      <p:graphicFrame>
        <p:nvGraphicFramePr>
          <p:cNvPr id="96" name="Google Shape;96;gdf2c75c613_0_42"/>
          <p:cNvGraphicFramePr/>
          <p:nvPr/>
        </p:nvGraphicFramePr>
        <p:xfrm>
          <a:off x="1287525" y="3125700"/>
          <a:ext cx="3000000" cy="3000000"/>
        </p:xfrm>
        <a:graphic>
          <a:graphicData uri="http://schemas.openxmlformats.org/drawingml/2006/table">
            <a:tbl>
              <a:tblPr bandRow="1">
                <a:noFill/>
                <a:tableStyleId>{106F9915-D210-4381-B5D4-D036559CB93B}</a:tableStyleId>
              </a:tblPr>
              <a:tblGrid>
                <a:gridCol w="1015275"/>
                <a:gridCol w="757675"/>
                <a:gridCol w="969725"/>
                <a:gridCol w="937275"/>
                <a:gridCol w="614000"/>
                <a:gridCol w="338600"/>
                <a:gridCol w="440700"/>
                <a:gridCol w="624425"/>
              </a:tblGrid>
              <a:tr h="152400">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İndisler:</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    0</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1</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  2</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   3</a:t>
                      </a:r>
                      <a:endParaRPr b="1" sz="2000" u="none" cap="none" strike="noStrike">
                        <a:latin typeface="Times New Roman"/>
                        <a:ea typeface="Times New Roman"/>
                        <a:cs typeface="Times New Roman"/>
                        <a:sym typeface="Times New Roman"/>
                      </a:endParaRPr>
                    </a:p>
                  </a:txBody>
                  <a:tcPr marT="0" marB="0" marR="68575" marL="68575"/>
                </a:tc>
                <a:tc gridSpan="3">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4</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        </a:t>
                      </a:r>
                      <a:endParaRPr b="1" sz="2000" u="none" cap="none" strike="noStrike">
                        <a:latin typeface="Times New Roman"/>
                        <a:ea typeface="Times New Roman"/>
                        <a:cs typeface="Times New Roman"/>
                        <a:sym typeface="Times New Roman"/>
                      </a:endParaRPr>
                    </a:p>
                  </a:txBody>
                  <a:tcPr marT="0" marB="0" marR="68575" marL="68575"/>
                </a:tc>
                <a:tc hMerge="1"/>
                <a:tc hMerge="1"/>
              </a:tr>
            </a:tbl>
          </a:graphicData>
        </a:graphic>
      </p:graphicFrame>
      <p:sp>
        <p:nvSpPr>
          <p:cNvPr id="97" name="Google Shape;97;gdf2c75c613_0_42"/>
          <p:cNvSpPr txBox="1"/>
          <p:nvPr/>
        </p:nvSpPr>
        <p:spPr>
          <a:xfrm>
            <a:off x="311700" y="3735300"/>
            <a:ext cx="7898100" cy="8796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100"/>
              <a:buFont typeface="Arial"/>
              <a:buNone/>
            </a:pPr>
            <a:r>
              <a:rPr b="1" i="0" lang="en-US" sz="2100" u="none" cap="none" strike="noStrike">
                <a:solidFill>
                  <a:srgbClr val="FF0000"/>
                </a:solidFill>
                <a:latin typeface="PT Sans Narrow"/>
                <a:ea typeface="PT Sans Narrow"/>
                <a:cs typeface="PT Sans Narrow"/>
                <a:sym typeface="PT Sans Narrow"/>
              </a:rPr>
              <a:t>UYARI: </a:t>
            </a:r>
            <a:r>
              <a:rPr b="0" i="0" lang="en-US" sz="2100" u="none" cap="none" strike="noStrike">
                <a:solidFill>
                  <a:srgbClr val="000000"/>
                </a:solidFill>
                <a:latin typeface="PT Sans Narrow"/>
                <a:ea typeface="PT Sans Narrow"/>
                <a:cs typeface="PT Sans Narrow"/>
                <a:sym typeface="PT Sans Narrow"/>
              </a:rPr>
              <a:t>Dizilerin indislerinin numaralandırması sıfırdan başlar. Bu nedenle n elemandan oluşan tek boyutlu bir dizideki son elemanın indisi n değil (n-1) olur.</a:t>
            </a:r>
            <a:endParaRPr b="1" i="1" sz="1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df2c75c613_0_99"/>
          <p:cNvSpPr txBox="1"/>
          <p:nvPr>
            <p:ph idx="1" type="body"/>
          </p:nvPr>
        </p:nvSpPr>
        <p:spPr>
          <a:xfrm>
            <a:off x="215000" y="1049125"/>
            <a:ext cx="8520600" cy="522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2100">
                <a:solidFill>
                  <a:srgbClr val="000000"/>
                </a:solidFill>
                <a:latin typeface="PT Sans Narrow"/>
                <a:ea typeface="PT Sans Narrow"/>
                <a:cs typeface="PT Sans Narrow"/>
                <a:sym typeface="PT Sans Narrow"/>
              </a:rPr>
              <a:t>Diziler tek boyutlu ve çok boyutlu olmak üzere ikiye ayrılır. </a:t>
            </a:r>
            <a:endParaRPr sz="2100">
              <a:latin typeface="PT Sans Narrow"/>
              <a:ea typeface="PT Sans Narrow"/>
              <a:cs typeface="PT Sans Narrow"/>
              <a:sym typeface="PT Sans Narrow"/>
            </a:endParaRPr>
          </a:p>
        </p:txBody>
      </p:sp>
      <p:sp>
        <p:nvSpPr>
          <p:cNvPr id="103" name="Google Shape;103;gdf2c75c613_0_9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104" name="Google Shape;104;gdf2c75c613_0_99"/>
          <p:cNvPicPr preferRelativeResize="0"/>
          <p:nvPr/>
        </p:nvPicPr>
        <p:blipFill rotWithShape="1">
          <a:blip r:embed="rId3">
            <a:alphaModFix/>
          </a:blip>
          <a:srcRect b="0" l="0" r="0" t="0"/>
          <a:stretch/>
        </p:blipFill>
        <p:spPr>
          <a:xfrm>
            <a:off x="29250" y="1525175"/>
            <a:ext cx="4162425" cy="2290284"/>
          </a:xfrm>
          <a:prstGeom prst="rect">
            <a:avLst/>
          </a:prstGeom>
          <a:noFill/>
          <a:ln>
            <a:noFill/>
          </a:ln>
        </p:spPr>
      </p:pic>
      <p:cxnSp>
        <p:nvCxnSpPr>
          <p:cNvPr id="105" name="Google Shape;105;gdf2c75c613_0_99"/>
          <p:cNvCxnSpPr/>
          <p:nvPr/>
        </p:nvCxnSpPr>
        <p:spPr>
          <a:xfrm>
            <a:off x="4627700" y="1723525"/>
            <a:ext cx="0" cy="2642100"/>
          </a:xfrm>
          <a:prstGeom prst="straightConnector1">
            <a:avLst/>
          </a:prstGeom>
          <a:noFill/>
          <a:ln cap="flat" cmpd="sng" w="9525">
            <a:solidFill>
              <a:schemeClr val="dk2"/>
            </a:solidFill>
            <a:prstDash val="solid"/>
            <a:round/>
            <a:headEnd len="sm" w="sm" type="none"/>
            <a:tailEnd len="sm" w="sm" type="none"/>
          </a:ln>
        </p:spPr>
      </p:cxnSp>
      <p:graphicFrame>
        <p:nvGraphicFramePr>
          <p:cNvPr id="106" name="Google Shape;106;gdf2c75c613_0_99"/>
          <p:cNvGraphicFramePr/>
          <p:nvPr/>
        </p:nvGraphicFramePr>
        <p:xfrm>
          <a:off x="4946850" y="2031350"/>
          <a:ext cx="3000000" cy="3000000"/>
        </p:xfrm>
        <a:graphic>
          <a:graphicData uri="http://schemas.openxmlformats.org/drawingml/2006/table">
            <a:tbl>
              <a:tblPr>
                <a:noFill/>
                <a:tableStyleId>{36AC2CFB-D36D-4A2D-B55A-9EDD19E466CF}</a:tableStyleId>
              </a:tblPr>
              <a:tblGrid>
                <a:gridCol w="3810725"/>
              </a:tblGrid>
              <a:tr h="1551775">
                <a:tc>
                  <a:txBody>
                    <a:bodyPr/>
                    <a:lstStyle/>
                    <a:p>
                      <a:pPr indent="0" lvl="0" marL="0" marR="0" rtl="0" algn="just">
                        <a:lnSpc>
                          <a:spcPct val="100000"/>
                        </a:lnSpc>
                        <a:spcBef>
                          <a:spcPts val="0"/>
                        </a:spcBef>
                        <a:spcAft>
                          <a:spcPts val="0"/>
                        </a:spcAft>
                        <a:buClr>
                          <a:srgbClr val="000000"/>
                        </a:buClr>
                        <a:buSzPts val="2100"/>
                        <a:buFont typeface="Arial"/>
                        <a:buNone/>
                      </a:pPr>
                      <a:r>
                        <a:rPr b="1" i="1" lang="en-US" sz="2100" u="none" cap="none" strike="noStrike">
                          <a:latin typeface="PT Sans Narrow"/>
                          <a:ea typeface="PT Sans Narrow"/>
                          <a:cs typeface="PT Sans Narrow"/>
                          <a:sym typeface="PT Sans Narrow"/>
                        </a:rPr>
                        <a:t>Tek Boyutlu Diziler: </a:t>
                      </a:r>
                      <a:r>
                        <a:rPr lang="en-US" sz="2100" u="none" cap="none" strike="noStrike">
                          <a:latin typeface="PT Sans Narrow"/>
                          <a:ea typeface="PT Sans Narrow"/>
                          <a:cs typeface="PT Sans Narrow"/>
                          <a:sym typeface="PT Sans Narrow"/>
                        </a:rPr>
                        <a:t>Tek bir veri türü içeren ve birden fazla değişkeni bir arada tutmaya yarayan veri yapısıdır.</a:t>
                      </a:r>
                      <a:endParaRPr b="1" i="1" sz="2100" u="none" cap="none" strike="noStrike">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f2c75c613_0_110"/>
          <p:cNvSpPr txBox="1"/>
          <p:nvPr>
            <p:ph idx="1" type="body"/>
          </p:nvPr>
        </p:nvSpPr>
        <p:spPr>
          <a:xfrm>
            <a:off x="215000" y="1049125"/>
            <a:ext cx="8520600" cy="522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2100">
                <a:solidFill>
                  <a:srgbClr val="000000"/>
                </a:solidFill>
                <a:latin typeface="PT Sans Narrow"/>
                <a:ea typeface="PT Sans Narrow"/>
                <a:cs typeface="PT Sans Narrow"/>
                <a:sym typeface="PT Sans Narrow"/>
              </a:rPr>
              <a:t>Diziler tek boyutlu ve çok boyutlu olmak üzere ikiye ayrılır. </a:t>
            </a:r>
            <a:endParaRPr sz="2100">
              <a:latin typeface="PT Sans Narrow"/>
              <a:ea typeface="PT Sans Narrow"/>
              <a:cs typeface="PT Sans Narrow"/>
              <a:sym typeface="PT Sans Narrow"/>
            </a:endParaRPr>
          </a:p>
        </p:txBody>
      </p:sp>
      <p:sp>
        <p:nvSpPr>
          <p:cNvPr id="112" name="Google Shape;112;gdf2c75c613_0_1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113" name="Google Shape;113;gdf2c75c613_0_110"/>
          <p:cNvPicPr preferRelativeResize="0"/>
          <p:nvPr/>
        </p:nvPicPr>
        <p:blipFill rotWithShape="1">
          <a:blip r:embed="rId3">
            <a:alphaModFix/>
          </a:blip>
          <a:srcRect b="0" l="0" r="0" t="0"/>
          <a:stretch/>
        </p:blipFill>
        <p:spPr>
          <a:xfrm>
            <a:off x="4952325" y="1455875"/>
            <a:ext cx="4162425" cy="2428875"/>
          </a:xfrm>
          <a:prstGeom prst="rect">
            <a:avLst/>
          </a:prstGeom>
          <a:noFill/>
          <a:ln>
            <a:noFill/>
          </a:ln>
        </p:spPr>
      </p:pic>
      <p:cxnSp>
        <p:nvCxnSpPr>
          <p:cNvPr id="114" name="Google Shape;114;gdf2c75c613_0_110"/>
          <p:cNvCxnSpPr/>
          <p:nvPr/>
        </p:nvCxnSpPr>
        <p:spPr>
          <a:xfrm>
            <a:off x="4627700" y="1723525"/>
            <a:ext cx="0" cy="2642100"/>
          </a:xfrm>
          <a:prstGeom prst="straightConnector1">
            <a:avLst/>
          </a:prstGeom>
          <a:noFill/>
          <a:ln cap="flat" cmpd="sng" w="9525">
            <a:solidFill>
              <a:schemeClr val="dk2"/>
            </a:solidFill>
            <a:prstDash val="solid"/>
            <a:round/>
            <a:headEnd len="sm" w="sm" type="none"/>
            <a:tailEnd len="sm" w="sm" type="none"/>
          </a:ln>
        </p:spPr>
      </p:cxnSp>
      <p:graphicFrame>
        <p:nvGraphicFramePr>
          <p:cNvPr id="115" name="Google Shape;115;gdf2c75c613_0_110"/>
          <p:cNvGraphicFramePr/>
          <p:nvPr/>
        </p:nvGraphicFramePr>
        <p:xfrm>
          <a:off x="600538" y="2138063"/>
          <a:ext cx="3000000" cy="3000000"/>
        </p:xfrm>
        <a:graphic>
          <a:graphicData uri="http://schemas.openxmlformats.org/drawingml/2006/table">
            <a:tbl>
              <a:tblPr>
                <a:noFill/>
                <a:tableStyleId>{36AC2CFB-D36D-4A2D-B55A-9EDD19E466CF}</a:tableStyleId>
              </a:tblPr>
              <a:tblGrid>
                <a:gridCol w="3830950"/>
              </a:tblGrid>
              <a:tr h="1227150">
                <a:tc>
                  <a:txBody>
                    <a:bodyPr/>
                    <a:lstStyle/>
                    <a:p>
                      <a:pPr indent="0" lvl="0" marL="0" marR="0" rtl="0" algn="just">
                        <a:lnSpc>
                          <a:spcPct val="100000"/>
                        </a:lnSpc>
                        <a:spcBef>
                          <a:spcPts val="0"/>
                        </a:spcBef>
                        <a:spcAft>
                          <a:spcPts val="0"/>
                        </a:spcAft>
                        <a:buClr>
                          <a:srgbClr val="000000"/>
                        </a:buClr>
                        <a:buSzPts val="1900"/>
                        <a:buFont typeface="Arial"/>
                        <a:buNone/>
                      </a:pPr>
                      <a:r>
                        <a:rPr b="1" i="1" lang="en-US" sz="1900" u="none" cap="none" strike="noStrike">
                          <a:latin typeface="PT Sans Narrow"/>
                          <a:ea typeface="PT Sans Narrow"/>
                          <a:cs typeface="PT Sans Narrow"/>
                          <a:sym typeface="PT Sans Narrow"/>
                        </a:rPr>
                        <a:t>Çok Boyutlu Diziler: </a:t>
                      </a:r>
                      <a:r>
                        <a:rPr lang="en-US" sz="1900" u="none" cap="none" strike="noStrike">
                          <a:latin typeface="PT Sans Narrow"/>
                          <a:ea typeface="PT Sans Narrow"/>
                          <a:cs typeface="PT Sans Narrow"/>
                          <a:sym typeface="PT Sans Narrow"/>
                        </a:rPr>
                        <a:t>Dizilerin elemanları da bir dizi tutabilir. Bu dizileri ifade etmek için dizilerin dizisi ya da dizilerden oluşan diziler ifadesi kullanılır. </a:t>
                      </a:r>
                      <a:endParaRPr sz="1900" u="none" cap="none" strike="noStrike">
                        <a:latin typeface="PT Sans Narrow"/>
                        <a:ea typeface="PT Sans Narrow"/>
                        <a:cs typeface="PT Sans Narrow"/>
                        <a:sym typeface="PT Sans Narrow"/>
                      </a:endParaRPr>
                    </a:p>
                    <a:p>
                      <a:pPr indent="0" lvl="0" marL="0" marR="0" rtl="0" algn="just">
                        <a:lnSpc>
                          <a:spcPct val="100000"/>
                        </a:lnSpc>
                        <a:spcBef>
                          <a:spcPts val="0"/>
                        </a:spcBef>
                        <a:spcAft>
                          <a:spcPts val="0"/>
                        </a:spcAft>
                        <a:buClr>
                          <a:srgbClr val="000000"/>
                        </a:buClr>
                        <a:buSzPts val="1900"/>
                        <a:buFont typeface="Arial"/>
                        <a:buNone/>
                      </a:pPr>
                      <a:r>
                        <a:t/>
                      </a:r>
                      <a:endParaRPr sz="1900" u="none" cap="none" strike="noStrike">
                        <a:latin typeface="PT Sans Narrow"/>
                        <a:ea typeface="PT Sans Narrow"/>
                        <a:cs typeface="PT Sans Narrow"/>
                        <a:sym typeface="PT Sans Narrow"/>
                      </a:endParaRPr>
                    </a:p>
                    <a:p>
                      <a:pPr indent="0" lvl="0" marL="0" marR="0" rtl="0" algn="just">
                        <a:lnSpc>
                          <a:spcPct val="100000"/>
                        </a:lnSpc>
                        <a:spcBef>
                          <a:spcPts val="0"/>
                        </a:spcBef>
                        <a:spcAft>
                          <a:spcPts val="0"/>
                        </a:spcAft>
                        <a:buClr>
                          <a:srgbClr val="000000"/>
                        </a:buClr>
                        <a:buSzPts val="1900"/>
                        <a:buFont typeface="Arial"/>
                        <a:buNone/>
                      </a:pPr>
                      <a:r>
                        <a:rPr lang="en-US" sz="1900" u="none" cap="none" strike="noStrike">
                          <a:latin typeface="PT Sans Narrow"/>
                          <a:ea typeface="PT Sans Narrow"/>
                          <a:cs typeface="PT Sans Narrow"/>
                          <a:sym typeface="PT Sans Narrow"/>
                        </a:rPr>
                        <a:t>Yanda iki boyutlu dizi örneği verilmektedir.</a:t>
                      </a:r>
                      <a:endParaRPr b="1" i="1" sz="1900" u="none" cap="none" strike="noStrike">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bfac6fadd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121" name="Google Shape;121;gdbfac6fadd_0_0"/>
          <p:cNvPicPr preferRelativeResize="0"/>
          <p:nvPr/>
        </p:nvPicPr>
        <p:blipFill rotWithShape="1">
          <a:blip r:embed="rId3">
            <a:alphaModFix/>
          </a:blip>
          <a:srcRect b="0" l="0" r="30380" t="24884"/>
          <a:stretch/>
        </p:blipFill>
        <p:spPr>
          <a:xfrm>
            <a:off x="4952325" y="1603050"/>
            <a:ext cx="2897825" cy="1824500"/>
          </a:xfrm>
          <a:prstGeom prst="rect">
            <a:avLst/>
          </a:prstGeom>
          <a:noFill/>
          <a:ln>
            <a:noFill/>
          </a:ln>
        </p:spPr>
      </p:pic>
      <p:cxnSp>
        <p:nvCxnSpPr>
          <p:cNvPr id="122" name="Google Shape;122;gdbfac6fadd_0_0"/>
          <p:cNvCxnSpPr/>
          <p:nvPr/>
        </p:nvCxnSpPr>
        <p:spPr>
          <a:xfrm>
            <a:off x="4627700" y="1723525"/>
            <a:ext cx="0" cy="2642100"/>
          </a:xfrm>
          <a:prstGeom prst="straightConnector1">
            <a:avLst/>
          </a:prstGeom>
          <a:noFill/>
          <a:ln cap="flat" cmpd="sng" w="9525">
            <a:solidFill>
              <a:schemeClr val="dk2"/>
            </a:solidFill>
            <a:prstDash val="solid"/>
            <a:round/>
            <a:headEnd len="sm" w="sm" type="none"/>
            <a:tailEnd len="sm" w="sm" type="none"/>
          </a:ln>
        </p:spPr>
      </p:cxnSp>
      <p:sp>
        <p:nvSpPr>
          <p:cNvPr id="123" name="Google Shape;123;gdbfac6fadd_0_0"/>
          <p:cNvSpPr txBox="1"/>
          <p:nvPr/>
        </p:nvSpPr>
        <p:spPr>
          <a:xfrm>
            <a:off x="311700" y="1483725"/>
            <a:ext cx="3926100" cy="2884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700"/>
              <a:buFont typeface="Arial"/>
              <a:buNone/>
            </a:pPr>
            <a:r>
              <a:rPr b="1" i="1" lang="en-US" sz="1700" u="none" cap="none" strike="noStrike">
                <a:solidFill>
                  <a:srgbClr val="FF0000"/>
                </a:solidFill>
                <a:latin typeface="PT Sans Narrow"/>
                <a:ea typeface="PT Sans Narrow"/>
                <a:cs typeface="PT Sans Narrow"/>
                <a:sym typeface="PT Sans Narrow"/>
              </a:rPr>
              <a:t>ANKET SORUSU: </a:t>
            </a:r>
            <a:endParaRPr b="1" i="1" sz="1700" u="none" cap="none" strike="noStrike">
              <a:solidFill>
                <a:srgbClr val="FF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1" i="0" lang="en-US" sz="1700" u="none" cap="none" strike="noStrike">
                <a:solidFill>
                  <a:schemeClr val="dk2"/>
                </a:solidFill>
                <a:latin typeface="PT Sans Narrow"/>
                <a:ea typeface="PT Sans Narrow"/>
                <a:cs typeface="PT Sans Narrow"/>
                <a:sym typeface="PT Sans Narrow"/>
              </a:rPr>
              <a:t>Örnekteki diziden son sütunu çıkarsaydık dizinin </a:t>
            </a:r>
            <a:r>
              <a:rPr b="1" lang="en-US" sz="1700">
                <a:solidFill>
                  <a:schemeClr val="dk2"/>
                </a:solidFill>
                <a:latin typeface="PT Sans Narrow"/>
                <a:ea typeface="PT Sans Narrow"/>
                <a:cs typeface="PT Sans Narrow"/>
                <a:sym typeface="PT Sans Narrow"/>
              </a:rPr>
              <a:t>eleman sayısı </a:t>
            </a:r>
            <a:r>
              <a:rPr b="1" i="0" lang="en-US" sz="1700" u="none" cap="none" strike="noStrike">
                <a:solidFill>
                  <a:schemeClr val="dk2"/>
                </a:solidFill>
                <a:latin typeface="PT Sans Narrow"/>
                <a:ea typeface="PT Sans Narrow"/>
                <a:cs typeface="PT Sans Narrow"/>
                <a:sym typeface="PT Sans Narrow"/>
              </a:rPr>
              <a:t>kaç olurdu? </a:t>
            </a:r>
            <a:endParaRPr b="1" i="0" sz="1700" u="none" cap="none" strike="noStrike">
              <a:solidFill>
                <a:schemeClr val="dk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t/>
            </a:r>
            <a:endParaRPr b="1" i="0" sz="1700" u="none" cap="none" strike="noStrike">
              <a:solidFill>
                <a:schemeClr val="dk2"/>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chemeClr val="dk2"/>
              </a:buClr>
              <a:buSzPts val="1700"/>
              <a:buFont typeface="PT Sans Narrow"/>
              <a:buAutoNum type="alphaUcPeriod"/>
            </a:pPr>
            <a:r>
              <a:rPr b="1" i="0" lang="en-US" sz="1700" u="none" cap="none" strike="noStrike">
                <a:solidFill>
                  <a:schemeClr val="dk2"/>
                </a:solidFill>
                <a:latin typeface="PT Sans Narrow"/>
                <a:ea typeface="PT Sans Narrow"/>
                <a:cs typeface="PT Sans Narrow"/>
                <a:sym typeface="PT Sans Narrow"/>
              </a:rPr>
              <a:t>5</a:t>
            </a:r>
            <a:endParaRPr b="1" i="0" sz="1700" u="none" cap="none" strike="noStrike">
              <a:solidFill>
                <a:schemeClr val="dk2"/>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chemeClr val="dk2"/>
              </a:buClr>
              <a:buSzPts val="1700"/>
              <a:buFont typeface="PT Sans Narrow"/>
              <a:buAutoNum type="alphaUcPeriod"/>
            </a:pPr>
            <a:r>
              <a:rPr b="1" i="0" lang="en-US" sz="1700" u="none" cap="none" strike="noStrike">
                <a:solidFill>
                  <a:schemeClr val="dk2"/>
                </a:solidFill>
                <a:latin typeface="PT Sans Narrow"/>
                <a:ea typeface="PT Sans Narrow"/>
                <a:cs typeface="PT Sans Narrow"/>
                <a:sym typeface="PT Sans Narrow"/>
              </a:rPr>
              <a:t>4</a:t>
            </a:r>
            <a:endParaRPr b="1" i="0" sz="1700" u="none" cap="none" strike="noStrike">
              <a:solidFill>
                <a:schemeClr val="dk2"/>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chemeClr val="dk2"/>
              </a:buClr>
              <a:buSzPts val="1700"/>
              <a:buFont typeface="PT Sans Narrow"/>
              <a:buAutoNum type="alphaUcPeriod"/>
            </a:pPr>
            <a:r>
              <a:rPr b="1" i="0" lang="en-US" sz="1700" u="none" cap="none" strike="noStrike">
                <a:solidFill>
                  <a:schemeClr val="dk2"/>
                </a:solidFill>
                <a:latin typeface="PT Sans Narrow"/>
                <a:ea typeface="PT Sans Narrow"/>
                <a:cs typeface="PT Sans Narrow"/>
                <a:sym typeface="PT Sans Narrow"/>
              </a:rPr>
              <a:t>6</a:t>
            </a:r>
            <a:endParaRPr b="1" i="0" sz="1700" u="none" cap="none" strike="noStrike">
              <a:solidFill>
                <a:schemeClr val="dk2"/>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chemeClr val="dk2"/>
              </a:buClr>
              <a:buSzPts val="1700"/>
              <a:buFont typeface="PT Sans Narrow"/>
              <a:buAutoNum type="alphaUcPeriod"/>
            </a:pPr>
            <a:r>
              <a:rPr b="1" i="0" lang="en-US" sz="1700" u="none" cap="none" strike="noStrike">
                <a:solidFill>
                  <a:schemeClr val="dk2"/>
                </a:solidFill>
                <a:latin typeface="PT Sans Narrow"/>
                <a:ea typeface="PT Sans Narrow"/>
                <a:cs typeface="PT Sans Narrow"/>
                <a:sym typeface="PT Sans Narrow"/>
              </a:rPr>
              <a:t>8</a:t>
            </a:r>
            <a:endParaRPr b="0" i="0" sz="17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bfac6fadd_0_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129" name="Google Shape;129;gdbfac6fadd_0_10"/>
          <p:cNvPicPr preferRelativeResize="0"/>
          <p:nvPr/>
        </p:nvPicPr>
        <p:blipFill rotWithShape="1">
          <a:blip r:embed="rId3">
            <a:alphaModFix/>
          </a:blip>
          <a:srcRect b="0" l="0" r="0" t="0"/>
          <a:stretch/>
        </p:blipFill>
        <p:spPr>
          <a:xfrm>
            <a:off x="4952325" y="1455875"/>
            <a:ext cx="4162425" cy="2428875"/>
          </a:xfrm>
          <a:prstGeom prst="rect">
            <a:avLst/>
          </a:prstGeom>
          <a:noFill/>
          <a:ln>
            <a:noFill/>
          </a:ln>
        </p:spPr>
      </p:pic>
      <p:cxnSp>
        <p:nvCxnSpPr>
          <p:cNvPr id="130" name="Google Shape;130;gdbfac6fadd_0_10"/>
          <p:cNvCxnSpPr/>
          <p:nvPr/>
        </p:nvCxnSpPr>
        <p:spPr>
          <a:xfrm>
            <a:off x="4627700" y="1723525"/>
            <a:ext cx="0" cy="2642100"/>
          </a:xfrm>
          <a:prstGeom prst="straightConnector1">
            <a:avLst/>
          </a:prstGeom>
          <a:noFill/>
          <a:ln cap="flat" cmpd="sng" w="9525">
            <a:solidFill>
              <a:schemeClr val="dk2"/>
            </a:solidFill>
            <a:prstDash val="solid"/>
            <a:round/>
            <a:headEnd len="sm" w="sm" type="none"/>
            <a:tailEnd len="sm" w="sm" type="none"/>
          </a:ln>
        </p:spPr>
      </p:cxnSp>
      <p:sp>
        <p:nvSpPr>
          <p:cNvPr id="131" name="Google Shape;131;gdbfac6fadd_0_10"/>
          <p:cNvSpPr txBox="1"/>
          <p:nvPr/>
        </p:nvSpPr>
        <p:spPr>
          <a:xfrm>
            <a:off x="311700" y="1940925"/>
            <a:ext cx="3926100" cy="1950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700"/>
              <a:buFont typeface="Arial"/>
              <a:buNone/>
            </a:pPr>
            <a:r>
              <a:rPr b="1" i="1" lang="en-US" sz="1700" u="none" cap="none" strike="noStrike">
                <a:solidFill>
                  <a:srgbClr val="FF0000"/>
                </a:solidFill>
                <a:latin typeface="PT Sans Narrow"/>
                <a:ea typeface="PT Sans Narrow"/>
                <a:cs typeface="PT Sans Narrow"/>
                <a:sym typeface="PT Sans Narrow"/>
              </a:rPr>
              <a:t>UYARI</a:t>
            </a:r>
            <a:r>
              <a:rPr b="0" i="0" lang="en-US" sz="1600" u="none" cap="none" strike="noStrike">
                <a:solidFill>
                  <a:srgbClr val="000000"/>
                </a:solidFill>
                <a:latin typeface="PT Sans Narrow"/>
                <a:ea typeface="PT Sans Narrow"/>
                <a:cs typeface="PT Sans Narrow"/>
                <a:sym typeface="PT Sans Narrow"/>
              </a:rPr>
              <a:t> </a:t>
            </a:r>
            <a:r>
              <a:rPr b="0" i="0" lang="en-US" sz="1700" u="none" cap="none" strike="noStrike">
                <a:solidFill>
                  <a:srgbClr val="000000"/>
                </a:solidFill>
                <a:latin typeface="PT Sans Narrow"/>
                <a:ea typeface="PT Sans Narrow"/>
                <a:cs typeface="PT Sans Narrow"/>
                <a:sym typeface="PT Sans Narrow"/>
              </a:rPr>
              <a:t>Ayrıca</a:t>
            </a:r>
            <a:r>
              <a:rPr b="0" i="0" lang="en-US" sz="1600" u="none" cap="none" strike="noStrike">
                <a:solidFill>
                  <a:srgbClr val="000000"/>
                </a:solidFill>
                <a:latin typeface="PT Sans Narrow"/>
                <a:ea typeface="PT Sans Narrow"/>
                <a:cs typeface="PT Sans Narrow"/>
                <a:sym typeface="PT Sans Narrow"/>
              </a:rPr>
              <a:t> </a:t>
            </a:r>
            <a:r>
              <a:rPr b="0" i="0" lang="en-US" sz="1700" u="none" cap="none" strike="noStrike">
                <a:solidFill>
                  <a:srgbClr val="000000"/>
                </a:solidFill>
                <a:latin typeface="PT Sans Narrow"/>
                <a:ea typeface="PT Sans Narrow"/>
                <a:cs typeface="PT Sans Narrow"/>
                <a:sym typeface="PT Sans Narrow"/>
              </a:rPr>
              <a:t>çok boyutlu bir dizide saklanabilecek toplam eleman sayısı, tüm boyutların çarpımı ile hesaplanabilir. </a:t>
            </a:r>
            <a:endParaRPr b="0" i="0" sz="17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700"/>
              <a:buFont typeface="Arial"/>
              <a:buNone/>
            </a:pPr>
            <a:r>
              <a:rPr b="0" i="0" lang="en-US" sz="1700" u="none" cap="none" strike="noStrike">
                <a:solidFill>
                  <a:srgbClr val="000000"/>
                </a:solidFill>
                <a:latin typeface="PT Sans Narrow"/>
                <a:ea typeface="PT Sans Narrow"/>
                <a:cs typeface="PT Sans Narrow"/>
                <a:sym typeface="PT Sans Narrow"/>
              </a:rPr>
              <a:t>Yandaki çok boyutlu dizide 2*4, 8 elemanlı dizi anlamına gelir.</a:t>
            </a:r>
            <a:endParaRPr b="0" i="0" sz="19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f2c75c613_0_7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Dizileri Tanıyalım!</a:t>
            </a:r>
            <a:endParaRPr/>
          </a:p>
        </p:txBody>
      </p:sp>
      <p:pic>
        <p:nvPicPr>
          <p:cNvPr id="137" name="Google Shape;137;gdf2c75c613_0_79"/>
          <p:cNvPicPr preferRelativeResize="0"/>
          <p:nvPr/>
        </p:nvPicPr>
        <p:blipFill rotWithShape="1">
          <a:blip r:embed="rId3">
            <a:alphaModFix/>
          </a:blip>
          <a:srcRect b="0" l="0" r="0" t="0"/>
          <a:stretch/>
        </p:blipFill>
        <p:spPr>
          <a:xfrm>
            <a:off x="404075" y="1424638"/>
            <a:ext cx="4041057" cy="2600050"/>
          </a:xfrm>
          <a:prstGeom prst="rect">
            <a:avLst/>
          </a:prstGeom>
          <a:noFill/>
          <a:ln>
            <a:noFill/>
          </a:ln>
        </p:spPr>
      </p:pic>
      <p:sp>
        <p:nvSpPr>
          <p:cNvPr id="138" name="Google Shape;138;gdf2c75c613_0_79"/>
          <p:cNvSpPr txBox="1"/>
          <p:nvPr/>
        </p:nvSpPr>
        <p:spPr>
          <a:xfrm>
            <a:off x="4940075" y="2011450"/>
            <a:ext cx="3275700" cy="2970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1" i="0" lang="en-US" sz="2000" u="none" cap="none" strike="noStrike">
                <a:solidFill>
                  <a:srgbClr val="222222"/>
                </a:solidFill>
                <a:latin typeface="PT Sans Narrow"/>
                <a:ea typeface="PT Sans Narrow"/>
                <a:cs typeface="PT Sans Narrow"/>
                <a:sym typeface="PT Sans Narrow"/>
              </a:rPr>
              <a:t>Yandaki dizide (1,3) indisli dizi elemanını değiştirsem, dizi bozulur. Sizce neden?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rPr b="0" i="1" lang="en-US" sz="2000" u="none" cap="none" strike="noStrike">
                <a:solidFill>
                  <a:srgbClr val="222222"/>
                </a:solidFill>
                <a:latin typeface="PT Sans Narrow"/>
                <a:ea typeface="PT Sans Narrow"/>
                <a:cs typeface="PT Sans Narrow"/>
                <a:sym typeface="PT Sans Narrow"/>
              </a:rPr>
              <a:t>Tahminlerinizi bana sohbetten yazın :) </a:t>
            </a:r>
            <a:endParaRPr b="0" i="1"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222222"/>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222222"/>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