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7EDCD3-2F85-46A2-8D12-72BE32B9F47D}">
  <a:tblStyle styleId="{A07EDCD3-2F85-46A2-8D12-72BE32B9F47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3fe07797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3fe07797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dee08c9d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dee08c9d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tr" sz="1200">
                <a:solidFill>
                  <a:schemeClr val="dk1"/>
                </a:solidFill>
                <a:latin typeface="Times New Roman"/>
                <a:ea typeface="Times New Roman"/>
                <a:cs typeface="Times New Roman"/>
                <a:sym typeface="Times New Roman"/>
              </a:rPr>
              <a:t>Sonsuz döngü: Akıllı araç ilk sokağa geldiğinde yer olmadığını (sensörler yardımıyla) algılayacak ve sonraki sokağa kadar ilerleyecektir. İkinci sokakta P2 ve P3 alanlarının boş olması durumunda P2 alanına aracını park edecektir. Eğer otoparkta boş yer yok ise, 2. ve 3. adımlarda </a:t>
            </a:r>
            <a:r>
              <a:rPr b="1" i="1" lang="tr" sz="1200">
                <a:solidFill>
                  <a:schemeClr val="dk1"/>
                </a:solidFill>
                <a:latin typeface="Times New Roman"/>
                <a:ea typeface="Times New Roman"/>
                <a:cs typeface="Times New Roman"/>
                <a:sym typeface="Times New Roman"/>
              </a:rPr>
              <a:t>sonsuz döngü </a:t>
            </a:r>
            <a:r>
              <a:rPr i="1" lang="tr" sz="1200">
                <a:solidFill>
                  <a:schemeClr val="dk1"/>
                </a:solidFill>
                <a:latin typeface="Times New Roman"/>
                <a:ea typeface="Times New Roman"/>
                <a:cs typeface="Times New Roman"/>
                <a:sym typeface="Times New Roman"/>
              </a:rPr>
              <a:t>dediğimiz istenmeyen durumla karşılaşılacaktır. </a:t>
            </a:r>
            <a:endParaRPr i="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i="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dee08c9d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dee08c9d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tr" sz="1200">
                <a:solidFill>
                  <a:schemeClr val="dk1"/>
                </a:solidFill>
                <a:latin typeface="Times New Roman"/>
                <a:ea typeface="Times New Roman"/>
                <a:cs typeface="Times New Roman"/>
                <a:sym typeface="Times New Roman"/>
              </a:rPr>
              <a:t>Eğitmene Öneriler: </a:t>
            </a:r>
            <a:r>
              <a:rPr lang="tr" sz="1200">
                <a:solidFill>
                  <a:schemeClr val="dk1"/>
                </a:solidFill>
                <a:latin typeface="Times New Roman"/>
                <a:ea typeface="Times New Roman"/>
                <a:cs typeface="Times New Roman"/>
                <a:sym typeface="Times New Roman"/>
              </a:rPr>
              <a:t>Eğitmen öğrencilere algoritmadaki problemi keşfetmeleri için ipuçları kullanabilir. Örneğin; ‘Basamakları tek tek çalıştırmayı dene’; ‘İkinci basamağı tekrar çalıştırmayı düşünebilirsin’; ‘son basamağın nasıl çalıştığına dikkat et’ vb. gibi ifadelerle problemin kaynağını doğrudan öğrenciye aktarmaktan kaçınılmalıdır.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dee08c9d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dee08c9d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ee08c9d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ee08c9d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363fa98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363fa98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rPr i="1" lang="tr" sz="1200">
                <a:solidFill>
                  <a:schemeClr val="dk1"/>
                </a:solidFill>
                <a:highlight>
                  <a:srgbClr val="FFFFFF"/>
                </a:highlight>
                <a:latin typeface="Times New Roman"/>
                <a:ea typeface="Times New Roman"/>
                <a:cs typeface="Times New Roman"/>
                <a:sym typeface="Times New Roman"/>
              </a:rPr>
              <a:t>Talimat 2: Örnek olaydaki algoritmanın sözde kodlarına ilişkin ekran çıktısını düşünün. Değişken değerlerini değiştirip, ekran çıktısını birlikte tahmin etmeye çalışalım.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dee08c9d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dee08c9d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363fa98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363fa98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3fe07797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3fe07797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dee08c9d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dee08c9d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dee08c9d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dee08c9d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dee08c9d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dee08c9d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dee08c9d6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dee08c9d6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dee08c9d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dee08c9d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dee08c9d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dee08c9d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dee08c9d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dee08c9d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304425" y="811900"/>
            <a:ext cx="6561300" cy="328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t/>
            </a:r>
            <a:endParaRPr sz="3559"/>
          </a:p>
          <a:p>
            <a:pPr indent="0" lvl="0" marL="0" rtl="0" algn="ctr">
              <a:lnSpc>
                <a:spcPct val="115000"/>
              </a:lnSpc>
              <a:spcBef>
                <a:spcPts val="0"/>
              </a:spcBef>
              <a:spcAft>
                <a:spcPts val="0"/>
              </a:spcAft>
              <a:buSzPts val="990"/>
              <a:buNone/>
            </a:pPr>
            <a:r>
              <a:rPr lang="tr" sz="3559"/>
              <a:t>DENE-YAP TÜRKİYE</a:t>
            </a:r>
            <a:endParaRPr sz="3559"/>
          </a:p>
          <a:p>
            <a:pPr indent="0" lvl="0" marL="0" rtl="0" algn="ctr">
              <a:lnSpc>
                <a:spcPct val="115000"/>
              </a:lnSpc>
              <a:spcBef>
                <a:spcPts val="0"/>
              </a:spcBef>
              <a:spcAft>
                <a:spcPts val="0"/>
              </a:spcAft>
              <a:buSzPts val="990"/>
              <a:buNone/>
            </a:pPr>
            <a:r>
              <a:rPr lang="tr" sz="3559"/>
              <a:t> </a:t>
            </a:r>
            <a:endParaRPr sz="3559"/>
          </a:p>
          <a:p>
            <a:pPr indent="0" lvl="0" marL="0" rtl="0" algn="ctr">
              <a:lnSpc>
                <a:spcPct val="115000"/>
              </a:lnSpc>
              <a:spcBef>
                <a:spcPts val="0"/>
              </a:spcBef>
              <a:spcAft>
                <a:spcPts val="0"/>
              </a:spcAft>
              <a:buSzPts val="990"/>
              <a:buNone/>
            </a:pPr>
            <a:r>
              <a:rPr lang="tr" sz="3559"/>
              <a:t>Yazılım Teknolojileri Dersi </a:t>
            </a:r>
            <a:endParaRPr sz="3559"/>
          </a:p>
          <a:p>
            <a:pPr indent="0" lvl="0" marL="0" rtl="0" algn="ctr">
              <a:spcBef>
                <a:spcPts val="0"/>
              </a:spcBef>
              <a:spcAft>
                <a:spcPts val="0"/>
              </a:spcAft>
              <a:buSzPts val="990"/>
              <a:buNone/>
            </a:pPr>
            <a:r>
              <a:t/>
            </a:r>
            <a:endParaRPr sz="3559"/>
          </a:p>
          <a:p>
            <a:pPr indent="0" lvl="0" marL="0" rtl="0" algn="ctr">
              <a:lnSpc>
                <a:spcPct val="150000"/>
              </a:lnSpc>
              <a:spcBef>
                <a:spcPts val="0"/>
              </a:spcBef>
              <a:spcAft>
                <a:spcPts val="0"/>
              </a:spcAft>
              <a:buSzPts val="990"/>
              <a:buNone/>
            </a:pPr>
            <a:r>
              <a:rPr lang="tr" sz="3559"/>
              <a:t>Hafta </a:t>
            </a:r>
            <a:r>
              <a:rPr lang="tr" sz="3559"/>
              <a:t>3</a:t>
            </a:r>
            <a:endParaRPr sz="3559"/>
          </a:p>
          <a:p>
            <a:pPr indent="0" lvl="0" marL="0" rtl="0" algn="ctr">
              <a:lnSpc>
                <a:spcPct val="150000"/>
              </a:lnSpc>
              <a:spcBef>
                <a:spcPts val="0"/>
              </a:spcBef>
              <a:spcAft>
                <a:spcPts val="0"/>
              </a:spcAft>
              <a:buSzPts val="990"/>
              <a:buNone/>
            </a:pPr>
            <a:r>
              <a:rPr lang="tr" sz="3559"/>
              <a:t> Algoritmada Değişkenler ve Değerleri</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42" name="Google Shape;142;p22"/>
          <p:cNvSpPr txBox="1"/>
          <p:nvPr>
            <p:ph type="title"/>
          </p:nvPr>
        </p:nvSpPr>
        <p:spPr>
          <a:xfrm>
            <a:off x="311700" y="359700"/>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Otomatik Park Etme Algoritması!</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457200" rtl="0" algn="just">
              <a:lnSpc>
                <a:spcPct val="115000"/>
              </a:lnSpc>
              <a:spcBef>
                <a:spcPts val="0"/>
              </a:spcBef>
              <a:spcAft>
                <a:spcPts val="0"/>
              </a:spcAft>
              <a:buNone/>
            </a:pPr>
            <a:r>
              <a:t/>
            </a:r>
            <a:endParaRPr sz="3266"/>
          </a:p>
        </p:txBody>
      </p:sp>
      <p:pic>
        <p:nvPicPr>
          <p:cNvPr id="143" name="Google Shape;143;p22"/>
          <p:cNvPicPr preferRelativeResize="0"/>
          <p:nvPr/>
        </p:nvPicPr>
        <p:blipFill>
          <a:blip r:embed="rId3">
            <a:alphaModFix/>
          </a:blip>
          <a:stretch>
            <a:fillRect/>
          </a:stretch>
        </p:blipFill>
        <p:spPr>
          <a:xfrm>
            <a:off x="5248450" y="1067100"/>
            <a:ext cx="3666548" cy="3804149"/>
          </a:xfrm>
          <a:prstGeom prst="rect">
            <a:avLst/>
          </a:prstGeom>
          <a:noFill/>
          <a:ln>
            <a:noFill/>
          </a:ln>
        </p:spPr>
      </p:pic>
      <p:sp>
        <p:nvSpPr>
          <p:cNvPr id="144" name="Google Shape;144;p22"/>
          <p:cNvSpPr txBox="1"/>
          <p:nvPr/>
        </p:nvSpPr>
        <p:spPr>
          <a:xfrm>
            <a:off x="524250" y="1228550"/>
            <a:ext cx="4705500" cy="3560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tr" sz="1966">
                <a:latin typeface="PT Sans Narrow"/>
                <a:ea typeface="PT Sans Narrow"/>
                <a:cs typeface="PT Sans Narrow"/>
                <a:sym typeface="PT Sans Narrow"/>
              </a:rPr>
              <a:t>Şekilde görülen kırmızı arabanın otomatik olarak uygun alana park etme algoritması:</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Başla</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Sonraki sokağa kadar ilerle.</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Eğer sokakta yer yoksa 2. adıma git.</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Sokağa gir.</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İlk uygun yere park et.</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Bitir. </a:t>
            </a:r>
            <a:endParaRPr sz="1966">
              <a:latin typeface="PT Sans Narrow"/>
              <a:ea typeface="PT Sans Narrow"/>
              <a:cs typeface="PT Sans Narrow"/>
              <a:sym typeface="PT Sans Narrow"/>
            </a:endParaRPr>
          </a:p>
          <a:p>
            <a:pPr indent="0" lvl="0" marL="457200" marR="0" rtl="0" algn="l">
              <a:lnSpc>
                <a:spcPct val="100000"/>
              </a:lnSpc>
              <a:spcBef>
                <a:spcPts val="0"/>
              </a:spcBef>
              <a:spcAft>
                <a:spcPts val="0"/>
              </a:spcAft>
              <a:buNone/>
            </a:pPr>
            <a:r>
              <a:t/>
            </a:r>
            <a:endParaRPr sz="1966">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i="1" lang="tr" sz="1966">
                <a:solidFill>
                  <a:schemeClr val="accent1"/>
                </a:solidFill>
                <a:latin typeface="PT Sans Narrow"/>
                <a:ea typeface="PT Sans Narrow"/>
                <a:cs typeface="PT Sans Narrow"/>
                <a:sym typeface="PT Sans Narrow"/>
              </a:rPr>
              <a:t>Algoritmayı çalıştırdığınızda nasıl bir sonuçla karşılaşırız? </a:t>
            </a:r>
            <a:endParaRPr i="1" sz="1966">
              <a:solidFill>
                <a:schemeClr val="accent1"/>
              </a:solidFill>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50" name="Google Shape;150;p23"/>
          <p:cNvSpPr txBox="1"/>
          <p:nvPr>
            <p:ph type="title"/>
          </p:nvPr>
        </p:nvSpPr>
        <p:spPr>
          <a:xfrm>
            <a:off x="311700" y="359700"/>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Otomatik Park Etme Algoritması!</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457200" rtl="0" algn="just">
              <a:lnSpc>
                <a:spcPct val="115000"/>
              </a:lnSpc>
              <a:spcBef>
                <a:spcPts val="0"/>
              </a:spcBef>
              <a:spcAft>
                <a:spcPts val="0"/>
              </a:spcAft>
              <a:buNone/>
            </a:pPr>
            <a:r>
              <a:t/>
            </a:r>
            <a:endParaRPr sz="3266"/>
          </a:p>
        </p:txBody>
      </p:sp>
      <p:pic>
        <p:nvPicPr>
          <p:cNvPr id="151" name="Google Shape;151;p23"/>
          <p:cNvPicPr preferRelativeResize="0"/>
          <p:nvPr/>
        </p:nvPicPr>
        <p:blipFill>
          <a:blip r:embed="rId3">
            <a:alphaModFix/>
          </a:blip>
          <a:stretch>
            <a:fillRect/>
          </a:stretch>
        </p:blipFill>
        <p:spPr>
          <a:xfrm>
            <a:off x="5248450" y="1067100"/>
            <a:ext cx="3666548" cy="3804149"/>
          </a:xfrm>
          <a:prstGeom prst="rect">
            <a:avLst/>
          </a:prstGeom>
          <a:noFill/>
          <a:ln>
            <a:noFill/>
          </a:ln>
        </p:spPr>
      </p:pic>
      <p:sp>
        <p:nvSpPr>
          <p:cNvPr id="152" name="Google Shape;152;p23"/>
          <p:cNvSpPr txBox="1"/>
          <p:nvPr/>
        </p:nvSpPr>
        <p:spPr>
          <a:xfrm>
            <a:off x="524250" y="1228550"/>
            <a:ext cx="4705500" cy="3908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tr" sz="1966">
                <a:latin typeface="PT Sans Narrow"/>
                <a:ea typeface="PT Sans Narrow"/>
                <a:cs typeface="PT Sans Narrow"/>
                <a:sym typeface="PT Sans Narrow"/>
              </a:rPr>
              <a:t>Şekilde görülen kırmızı arabanın otomatik olarak uygun alana park etme algoritması:</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Başla</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Sonraki sokağa kadar ilerle.</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Eğer sokakta yer yoksa 2. adıma git.</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Sokağa gir.</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İlk uygun yere park et.</a:t>
            </a:r>
            <a:endParaRPr sz="1966">
              <a:latin typeface="PT Sans Narrow"/>
              <a:ea typeface="PT Sans Narrow"/>
              <a:cs typeface="PT Sans Narrow"/>
              <a:sym typeface="PT Sans Narrow"/>
            </a:endParaRPr>
          </a:p>
          <a:p>
            <a:pPr indent="-353483" lvl="0" marL="457200" marR="0" rtl="0" algn="l">
              <a:lnSpc>
                <a:spcPct val="100000"/>
              </a:lnSpc>
              <a:spcBef>
                <a:spcPts val="0"/>
              </a:spcBef>
              <a:spcAft>
                <a:spcPts val="0"/>
              </a:spcAft>
              <a:buSzPts val="1967"/>
              <a:buFont typeface="PT Sans Narrow"/>
              <a:buAutoNum type="arabicPeriod"/>
            </a:pPr>
            <a:r>
              <a:rPr lang="tr" sz="1966">
                <a:latin typeface="PT Sans Narrow"/>
                <a:ea typeface="PT Sans Narrow"/>
                <a:cs typeface="PT Sans Narrow"/>
                <a:sym typeface="PT Sans Narrow"/>
              </a:rPr>
              <a:t>Bitir. </a:t>
            </a:r>
            <a:endParaRPr sz="1966">
              <a:latin typeface="PT Sans Narrow"/>
              <a:ea typeface="PT Sans Narrow"/>
              <a:cs typeface="PT Sans Narrow"/>
              <a:sym typeface="PT Sans Narrow"/>
            </a:endParaRPr>
          </a:p>
          <a:p>
            <a:pPr indent="0" lvl="0" marL="457200" marR="0" rtl="0" algn="l">
              <a:lnSpc>
                <a:spcPct val="100000"/>
              </a:lnSpc>
              <a:spcBef>
                <a:spcPts val="0"/>
              </a:spcBef>
              <a:spcAft>
                <a:spcPts val="0"/>
              </a:spcAft>
              <a:buNone/>
            </a:pPr>
            <a:r>
              <a:t/>
            </a:r>
            <a:endParaRPr sz="1966">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i="1" lang="tr" sz="1966">
                <a:solidFill>
                  <a:schemeClr val="accent1"/>
                </a:solidFill>
                <a:latin typeface="PT Sans Narrow"/>
                <a:ea typeface="PT Sans Narrow"/>
                <a:cs typeface="PT Sans Narrow"/>
                <a:sym typeface="PT Sans Narrow"/>
              </a:rPr>
              <a:t>Bu algoritmayı sonsuz döngüden kurtarmak için basamaklarda nasıl bir değişiklik yapılmalıdır? </a:t>
            </a:r>
            <a:endParaRPr i="1" sz="1966">
              <a:solidFill>
                <a:schemeClr val="accent1"/>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i="1" sz="1966">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58" name="Google Shape;158;p24"/>
          <p:cNvSpPr txBox="1"/>
          <p:nvPr>
            <p:ph type="title"/>
          </p:nvPr>
        </p:nvSpPr>
        <p:spPr>
          <a:xfrm>
            <a:off x="311700" y="359700"/>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Otomatik Park Etme Algoritması!</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457200" rtl="0" algn="just">
              <a:lnSpc>
                <a:spcPct val="115000"/>
              </a:lnSpc>
              <a:spcBef>
                <a:spcPts val="0"/>
              </a:spcBef>
              <a:spcAft>
                <a:spcPts val="0"/>
              </a:spcAft>
              <a:buNone/>
            </a:pPr>
            <a:r>
              <a:t/>
            </a:r>
            <a:endParaRPr sz="3266"/>
          </a:p>
        </p:txBody>
      </p:sp>
      <p:sp>
        <p:nvSpPr>
          <p:cNvPr id="159" name="Google Shape;159;p24"/>
          <p:cNvSpPr txBox="1"/>
          <p:nvPr/>
        </p:nvSpPr>
        <p:spPr>
          <a:xfrm>
            <a:off x="1048825" y="1403350"/>
            <a:ext cx="6957600" cy="3827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tr" sz="2366">
                <a:latin typeface="PT Sans Narrow"/>
                <a:ea typeface="PT Sans Narrow"/>
                <a:cs typeface="PT Sans Narrow"/>
                <a:sym typeface="PT Sans Narrow"/>
              </a:rPr>
              <a:t>Algoritmayı Sonsuz Döngüden Kurtarma: </a:t>
            </a:r>
            <a:endParaRPr sz="2366">
              <a:latin typeface="PT Sans Narrow"/>
              <a:ea typeface="PT Sans Narrow"/>
              <a:cs typeface="PT Sans Narrow"/>
              <a:sym typeface="PT Sans Narrow"/>
            </a:endParaRPr>
          </a:p>
          <a:p>
            <a:pPr indent="0" lvl="0" marL="0" marR="0" rtl="0" algn="l">
              <a:lnSpc>
                <a:spcPct val="100000"/>
              </a:lnSpc>
              <a:spcBef>
                <a:spcPts val="0"/>
              </a:spcBef>
              <a:spcAft>
                <a:spcPts val="0"/>
              </a:spcAft>
              <a:buNone/>
            </a:pPr>
            <a:r>
              <a:t/>
            </a:r>
            <a:endParaRPr sz="2366">
              <a:latin typeface="PT Sans Narrow"/>
              <a:ea typeface="PT Sans Narrow"/>
              <a:cs typeface="PT Sans Narrow"/>
              <a:sym typeface="PT Sans Narrow"/>
            </a:endParaRPr>
          </a:p>
          <a:p>
            <a:pPr indent="-378883" lvl="0" marL="1371600" marR="0" rtl="0" algn="l">
              <a:lnSpc>
                <a:spcPct val="100000"/>
              </a:lnSpc>
              <a:spcBef>
                <a:spcPts val="0"/>
              </a:spcBef>
              <a:spcAft>
                <a:spcPts val="0"/>
              </a:spcAft>
              <a:buSzPts val="2367"/>
              <a:buFont typeface="PT Sans Narrow"/>
              <a:buAutoNum type="arabicPeriod"/>
            </a:pPr>
            <a:r>
              <a:rPr lang="tr" sz="2366">
                <a:latin typeface="PT Sans Narrow"/>
                <a:ea typeface="PT Sans Narrow"/>
                <a:cs typeface="PT Sans Narrow"/>
                <a:sym typeface="PT Sans Narrow"/>
              </a:rPr>
              <a:t>Başla</a:t>
            </a:r>
            <a:endParaRPr sz="2366">
              <a:latin typeface="PT Sans Narrow"/>
              <a:ea typeface="PT Sans Narrow"/>
              <a:cs typeface="PT Sans Narrow"/>
              <a:sym typeface="PT Sans Narrow"/>
            </a:endParaRPr>
          </a:p>
          <a:p>
            <a:pPr indent="-378883" lvl="0" marL="1371600" marR="0" rtl="0" algn="l">
              <a:lnSpc>
                <a:spcPct val="100000"/>
              </a:lnSpc>
              <a:spcBef>
                <a:spcPts val="0"/>
              </a:spcBef>
              <a:spcAft>
                <a:spcPts val="0"/>
              </a:spcAft>
              <a:buSzPts val="2367"/>
              <a:buFont typeface="PT Sans Narrow"/>
              <a:buAutoNum type="arabicPeriod"/>
            </a:pPr>
            <a:r>
              <a:rPr lang="tr" sz="2366">
                <a:latin typeface="PT Sans Narrow"/>
                <a:ea typeface="PT Sans Narrow"/>
                <a:cs typeface="PT Sans Narrow"/>
                <a:sym typeface="PT Sans Narrow"/>
              </a:rPr>
              <a:t>Sonraki sokağa kadar ilerle.</a:t>
            </a:r>
            <a:endParaRPr sz="2366">
              <a:latin typeface="PT Sans Narrow"/>
              <a:ea typeface="PT Sans Narrow"/>
              <a:cs typeface="PT Sans Narrow"/>
              <a:sym typeface="PT Sans Narrow"/>
            </a:endParaRPr>
          </a:p>
          <a:p>
            <a:pPr indent="-378883" lvl="0" marL="1371600" marR="0" rtl="0" algn="l">
              <a:lnSpc>
                <a:spcPct val="100000"/>
              </a:lnSpc>
              <a:spcBef>
                <a:spcPts val="0"/>
              </a:spcBef>
              <a:spcAft>
                <a:spcPts val="0"/>
              </a:spcAft>
              <a:buSzPts val="2367"/>
              <a:buFont typeface="PT Sans Narrow"/>
              <a:buAutoNum type="arabicPeriod"/>
            </a:pPr>
            <a:r>
              <a:rPr lang="tr" sz="2366">
                <a:latin typeface="PT Sans Narrow"/>
                <a:ea typeface="PT Sans Narrow"/>
                <a:cs typeface="PT Sans Narrow"/>
                <a:sym typeface="PT Sans Narrow"/>
              </a:rPr>
              <a:t>Eğer otoparkın sonuna geldiysen 7. adıma git.</a:t>
            </a:r>
            <a:endParaRPr sz="2366">
              <a:latin typeface="PT Sans Narrow"/>
              <a:ea typeface="PT Sans Narrow"/>
              <a:cs typeface="PT Sans Narrow"/>
              <a:sym typeface="PT Sans Narrow"/>
            </a:endParaRPr>
          </a:p>
          <a:p>
            <a:pPr indent="-378883" lvl="0" marL="1371600" marR="0" rtl="0" algn="l">
              <a:lnSpc>
                <a:spcPct val="100000"/>
              </a:lnSpc>
              <a:spcBef>
                <a:spcPts val="0"/>
              </a:spcBef>
              <a:spcAft>
                <a:spcPts val="0"/>
              </a:spcAft>
              <a:buSzPts val="2367"/>
              <a:buFont typeface="PT Sans Narrow"/>
              <a:buAutoNum type="arabicPeriod"/>
            </a:pPr>
            <a:r>
              <a:rPr lang="tr" sz="2366">
                <a:latin typeface="PT Sans Narrow"/>
                <a:ea typeface="PT Sans Narrow"/>
                <a:cs typeface="PT Sans Narrow"/>
                <a:sym typeface="PT Sans Narrow"/>
              </a:rPr>
              <a:t>Eğer sokakta yer yoksa 2. adıma git.</a:t>
            </a:r>
            <a:endParaRPr sz="2366">
              <a:latin typeface="PT Sans Narrow"/>
              <a:ea typeface="PT Sans Narrow"/>
              <a:cs typeface="PT Sans Narrow"/>
              <a:sym typeface="PT Sans Narrow"/>
            </a:endParaRPr>
          </a:p>
          <a:p>
            <a:pPr indent="-378883" lvl="0" marL="1371600" marR="0" rtl="0" algn="l">
              <a:lnSpc>
                <a:spcPct val="100000"/>
              </a:lnSpc>
              <a:spcBef>
                <a:spcPts val="0"/>
              </a:spcBef>
              <a:spcAft>
                <a:spcPts val="0"/>
              </a:spcAft>
              <a:buSzPts val="2367"/>
              <a:buFont typeface="PT Sans Narrow"/>
              <a:buAutoNum type="arabicPeriod"/>
            </a:pPr>
            <a:r>
              <a:rPr lang="tr" sz="2366">
                <a:latin typeface="PT Sans Narrow"/>
                <a:ea typeface="PT Sans Narrow"/>
                <a:cs typeface="PT Sans Narrow"/>
                <a:sym typeface="PT Sans Narrow"/>
              </a:rPr>
              <a:t>Sokağa gir.</a:t>
            </a:r>
            <a:endParaRPr sz="2366">
              <a:latin typeface="PT Sans Narrow"/>
              <a:ea typeface="PT Sans Narrow"/>
              <a:cs typeface="PT Sans Narrow"/>
              <a:sym typeface="PT Sans Narrow"/>
            </a:endParaRPr>
          </a:p>
          <a:p>
            <a:pPr indent="-378883" lvl="0" marL="1371600" marR="0" rtl="0" algn="l">
              <a:lnSpc>
                <a:spcPct val="100000"/>
              </a:lnSpc>
              <a:spcBef>
                <a:spcPts val="0"/>
              </a:spcBef>
              <a:spcAft>
                <a:spcPts val="0"/>
              </a:spcAft>
              <a:buSzPts val="2367"/>
              <a:buFont typeface="PT Sans Narrow"/>
              <a:buAutoNum type="arabicPeriod"/>
            </a:pPr>
            <a:r>
              <a:rPr lang="tr" sz="2366">
                <a:latin typeface="PT Sans Narrow"/>
                <a:ea typeface="PT Sans Narrow"/>
                <a:cs typeface="PT Sans Narrow"/>
                <a:sym typeface="PT Sans Narrow"/>
              </a:rPr>
              <a:t>İlk uygun yere park et.</a:t>
            </a:r>
            <a:endParaRPr sz="2366">
              <a:latin typeface="PT Sans Narrow"/>
              <a:ea typeface="PT Sans Narrow"/>
              <a:cs typeface="PT Sans Narrow"/>
              <a:sym typeface="PT Sans Narrow"/>
            </a:endParaRPr>
          </a:p>
          <a:p>
            <a:pPr indent="-378883" lvl="0" marL="1371600" marR="0" rtl="0" algn="l">
              <a:lnSpc>
                <a:spcPct val="100000"/>
              </a:lnSpc>
              <a:spcBef>
                <a:spcPts val="0"/>
              </a:spcBef>
              <a:spcAft>
                <a:spcPts val="0"/>
              </a:spcAft>
              <a:buSzPts val="2367"/>
              <a:buFont typeface="PT Sans Narrow"/>
              <a:buAutoNum type="arabicPeriod"/>
            </a:pPr>
            <a:r>
              <a:rPr lang="tr" sz="2366">
                <a:latin typeface="PT Sans Narrow"/>
                <a:ea typeface="PT Sans Narrow"/>
                <a:cs typeface="PT Sans Narrow"/>
                <a:sym typeface="PT Sans Narrow"/>
              </a:rPr>
              <a:t>Bitir. </a:t>
            </a:r>
            <a:endParaRPr sz="2366">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366">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65" name="Google Shape;165;p25"/>
          <p:cNvSpPr txBox="1"/>
          <p:nvPr>
            <p:ph type="title"/>
          </p:nvPr>
        </p:nvSpPr>
        <p:spPr>
          <a:xfrm>
            <a:off x="1915925" y="349000"/>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Değişkenler Değerlidir</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0" rtl="0" algn="just">
              <a:lnSpc>
                <a:spcPct val="115000"/>
              </a:lnSpc>
              <a:spcBef>
                <a:spcPts val="0"/>
              </a:spcBef>
              <a:spcAft>
                <a:spcPts val="0"/>
              </a:spcAft>
              <a:buNone/>
            </a:pPr>
            <a:r>
              <a:t/>
            </a:r>
            <a:endParaRPr b="0" i="1" sz="12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457200" rtl="0" algn="just">
              <a:lnSpc>
                <a:spcPct val="115000"/>
              </a:lnSpc>
              <a:spcBef>
                <a:spcPts val="0"/>
              </a:spcBef>
              <a:spcAft>
                <a:spcPts val="0"/>
              </a:spcAft>
              <a:buNone/>
            </a:pPr>
            <a:r>
              <a:t/>
            </a:r>
            <a:endParaRPr sz="3266"/>
          </a:p>
        </p:txBody>
      </p:sp>
      <p:sp>
        <p:nvSpPr>
          <p:cNvPr id="166" name="Google Shape;166;p25"/>
          <p:cNvSpPr txBox="1"/>
          <p:nvPr/>
        </p:nvSpPr>
        <p:spPr>
          <a:xfrm>
            <a:off x="179125" y="1321425"/>
            <a:ext cx="7925100" cy="894600"/>
          </a:xfrm>
          <a:prstGeom prst="rect">
            <a:avLst/>
          </a:prstGeom>
          <a:noFill/>
          <a:ln>
            <a:noFill/>
          </a:ln>
        </p:spPr>
        <p:txBody>
          <a:bodyPr anchorCtr="0" anchor="ctr" bIns="91425" lIns="91425" spcFirstLastPara="1" rIns="91425" wrap="square" tIns="91425">
            <a:noAutofit/>
          </a:bodyPr>
          <a:lstStyle/>
          <a:p>
            <a:pPr indent="457200" lvl="0" marL="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i="1" lang="tr" sz="1600">
                <a:latin typeface="Times New Roman"/>
                <a:ea typeface="Times New Roman"/>
                <a:cs typeface="Times New Roman"/>
                <a:sym typeface="Times New Roman"/>
              </a:rPr>
              <a:t>Örnek Olay:</a:t>
            </a:r>
            <a:r>
              <a:rPr lang="tr" sz="1600">
                <a:latin typeface="Times New Roman"/>
                <a:ea typeface="Times New Roman"/>
                <a:cs typeface="Times New Roman"/>
                <a:sym typeface="Times New Roman"/>
              </a:rPr>
              <a:t> Arkadaşınız aklından iki sayı tutmuştur ve sizden bu iki sayıdan büyük olanı bulmanızı istiyor. Bunun için bir algoritma yazmak istiyorsunuz.</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167" name="Google Shape;167;p25"/>
          <p:cNvSpPr txBox="1"/>
          <p:nvPr/>
        </p:nvSpPr>
        <p:spPr>
          <a:xfrm>
            <a:off x="882525" y="2216025"/>
            <a:ext cx="7073100" cy="1108200"/>
          </a:xfrm>
          <a:prstGeom prst="rect">
            <a:avLst/>
          </a:prstGeom>
          <a:noFill/>
          <a:ln>
            <a:noFill/>
          </a:ln>
        </p:spPr>
        <p:txBody>
          <a:bodyPr anchorCtr="0" anchor="ctr" bIns="91425" lIns="91425" spcFirstLastPara="1" rIns="91425" wrap="square" tIns="91425">
            <a:spAutoFit/>
          </a:bodyPr>
          <a:lstStyle/>
          <a:p>
            <a:pPr indent="0" lvl="0" marL="457200" marR="0" rtl="0" algn="just">
              <a:lnSpc>
                <a:spcPct val="150000"/>
              </a:lnSpc>
              <a:spcBef>
                <a:spcPts val="0"/>
              </a:spcBef>
              <a:spcAft>
                <a:spcPts val="0"/>
              </a:spcAft>
              <a:buNone/>
            </a:pPr>
            <a:r>
              <a:rPr i="1" lang="tr" sz="1600">
                <a:latin typeface="Times New Roman"/>
                <a:ea typeface="Times New Roman"/>
                <a:cs typeface="Times New Roman"/>
                <a:sym typeface="Times New Roman"/>
              </a:rPr>
              <a:t>Örnek olaya ilişkin algoritma için değişkenleri ve değerlerini düşünün. Hangi değişkenler algoritmada yer almalıdır? Değişken isimleri nasıl olmalıdır? </a:t>
            </a:r>
            <a:endParaRPr i="1" sz="1600">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73" name="Google Shape;173;p26"/>
          <p:cNvSpPr txBox="1"/>
          <p:nvPr>
            <p:ph type="title"/>
          </p:nvPr>
        </p:nvSpPr>
        <p:spPr>
          <a:xfrm>
            <a:off x="1915925" y="349000"/>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Değişkenler Değerlidir</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0" rtl="0" algn="just">
              <a:lnSpc>
                <a:spcPct val="115000"/>
              </a:lnSpc>
              <a:spcBef>
                <a:spcPts val="0"/>
              </a:spcBef>
              <a:spcAft>
                <a:spcPts val="0"/>
              </a:spcAft>
              <a:buNone/>
            </a:pPr>
            <a:r>
              <a:t/>
            </a:r>
            <a:endParaRPr b="0" i="1" sz="12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457200" rtl="0" algn="just">
              <a:lnSpc>
                <a:spcPct val="115000"/>
              </a:lnSpc>
              <a:spcBef>
                <a:spcPts val="0"/>
              </a:spcBef>
              <a:spcAft>
                <a:spcPts val="0"/>
              </a:spcAft>
              <a:buNone/>
            </a:pPr>
            <a:r>
              <a:t/>
            </a:r>
            <a:endParaRPr sz="3266"/>
          </a:p>
        </p:txBody>
      </p:sp>
      <p:graphicFrame>
        <p:nvGraphicFramePr>
          <p:cNvPr id="174" name="Google Shape;174;p26"/>
          <p:cNvGraphicFramePr/>
          <p:nvPr/>
        </p:nvGraphicFramePr>
        <p:xfrm>
          <a:off x="1299425" y="2088125"/>
          <a:ext cx="3000000" cy="3000000"/>
        </p:xfrm>
        <a:graphic>
          <a:graphicData uri="http://schemas.openxmlformats.org/drawingml/2006/table">
            <a:tbl>
              <a:tblPr>
                <a:noFill/>
                <a:tableStyleId>{A07EDCD3-2F85-46A2-8D12-72BE32B9F47D}</a:tableStyleId>
              </a:tblPr>
              <a:tblGrid>
                <a:gridCol w="2121825"/>
                <a:gridCol w="2121075"/>
                <a:gridCol w="2121075"/>
              </a:tblGrid>
              <a:tr h="321700">
                <a:tc>
                  <a:txBody>
                    <a:bodyPr/>
                    <a:lstStyle/>
                    <a:p>
                      <a:pPr indent="-228600" lvl="0" marL="457200" rtl="0" algn="l">
                        <a:spcBef>
                          <a:spcPts val="0"/>
                        </a:spcBef>
                        <a:spcAft>
                          <a:spcPts val="0"/>
                        </a:spcAft>
                        <a:buNone/>
                      </a:pPr>
                      <a:r>
                        <a:rPr b="1" lang="tr" sz="1500">
                          <a:latin typeface="Times New Roman"/>
                          <a:ea typeface="Times New Roman"/>
                          <a:cs typeface="Times New Roman"/>
                          <a:sym typeface="Times New Roman"/>
                        </a:rPr>
                        <a:t>Adım</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tr" sz="1500">
                          <a:latin typeface="Times New Roman"/>
                          <a:ea typeface="Times New Roman"/>
                          <a:cs typeface="Times New Roman"/>
                          <a:sym typeface="Times New Roman"/>
                        </a:rPr>
                        <a:t>Değişken değerleri</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tr" sz="1500">
                          <a:latin typeface="Times New Roman"/>
                          <a:ea typeface="Times New Roman"/>
                          <a:cs typeface="Times New Roman"/>
                          <a:sym typeface="Times New Roman"/>
                        </a:rPr>
                        <a:t>Ekran Çıktısı</a:t>
                      </a:r>
                      <a:endParaRPr b="1" sz="1500">
                        <a:latin typeface="Times New Roman"/>
                        <a:ea typeface="Times New Roman"/>
                        <a:cs typeface="Times New Roman"/>
                        <a:sym typeface="Times New Roman"/>
                      </a:endParaRPr>
                    </a:p>
                  </a:txBody>
                  <a:tcPr marT="63500" marB="63500" marR="63500" marL="63500"/>
                </a:tc>
              </a:tr>
              <a:tr h="323675">
                <a:tc>
                  <a:txBody>
                    <a:bodyPr/>
                    <a:lstStyle/>
                    <a:p>
                      <a:pPr indent="0" lvl="0" marL="0" rtl="0" algn="l">
                        <a:spcBef>
                          <a:spcPts val="0"/>
                        </a:spcBef>
                        <a:spcAft>
                          <a:spcPts val="0"/>
                        </a:spcAft>
                        <a:buNone/>
                      </a:pPr>
                      <a:r>
                        <a:rPr lang="tr" sz="1500">
                          <a:latin typeface="Times New Roman"/>
                          <a:ea typeface="Times New Roman"/>
                          <a:cs typeface="Times New Roman"/>
                          <a:sym typeface="Times New Roman"/>
                        </a:rPr>
                        <a:t>1. </a:t>
                      </a:r>
                      <a:r>
                        <a:rPr lang="tr" sz="1500">
                          <a:latin typeface="Times New Roman"/>
                          <a:ea typeface="Times New Roman"/>
                          <a:cs typeface="Times New Roman"/>
                          <a:sym typeface="Times New Roman"/>
                        </a:rPr>
                        <a:t>Başla</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r>
              <a:tr h="323675">
                <a:tc>
                  <a:txBody>
                    <a:bodyPr/>
                    <a:lstStyle/>
                    <a:p>
                      <a:pPr indent="0" lvl="0" marL="0" rtl="0" algn="l">
                        <a:spcBef>
                          <a:spcPts val="0"/>
                        </a:spcBef>
                        <a:spcAft>
                          <a:spcPts val="0"/>
                        </a:spcAft>
                        <a:buNone/>
                      </a:pPr>
                      <a:r>
                        <a:rPr lang="tr" sz="1500">
                          <a:latin typeface="Times New Roman"/>
                          <a:ea typeface="Times New Roman"/>
                          <a:cs typeface="Times New Roman"/>
                          <a:sym typeface="Times New Roman"/>
                        </a:rPr>
                        <a:t>2. </a:t>
                      </a:r>
                      <a:r>
                        <a:rPr lang="tr" sz="1500">
                          <a:latin typeface="Times New Roman"/>
                          <a:ea typeface="Times New Roman"/>
                          <a:cs typeface="Times New Roman"/>
                          <a:sym typeface="Times New Roman"/>
                        </a:rPr>
                        <a:t>Oku, (Sayi1,Sayi2)</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tr" sz="1500">
                          <a:latin typeface="Times New Roman"/>
                          <a:ea typeface="Times New Roman"/>
                          <a:cs typeface="Times New Roman"/>
                          <a:sym typeface="Times New Roman"/>
                        </a:rPr>
                        <a:t>Sayi1</a:t>
                      </a:r>
                      <a:r>
                        <a:rPr lang="tr" sz="1500">
                          <a:latin typeface="Times New Roman"/>
                          <a:ea typeface="Times New Roman"/>
                          <a:cs typeface="Times New Roman"/>
                          <a:sym typeface="Times New Roman"/>
                        </a:rPr>
                        <a:t>=19, </a:t>
                      </a:r>
                      <a:r>
                        <a:rPr b="1" lang="tr" sz="1500">
                          <a:latin typeface="Times New Roman"/>
                          <a:ea typeface="Times New Roman"/>
                          <a:cs typeface="Times New Roman"/>
                          <a:sym typeface="Times New Roman"/>
                        </a:rPr>
                        <a:t>Sayi2</a:t>
                      </a:r>
                      <a:r>
                        <a:rPr lang="tr" sz="1500">
                          <a:latin typeface="Times New Roman"/>
                          <a:ea typeface="Times New Roman"/>
                          <a:cs typeface="Times New Roman"/>
                          <a:sym typeface="Times New Roman"/>
                        </a:rPr>
                        <a:t>=15</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r>
              <a:tr h="323675">
                <a:tc>
                  <a:txBody>
                    <a:bodyPr/>
                    <a:lstStyle/>
                    <a:p>
                      <a:pPr indent="0" lvl="0" marL="0" rtl="0" algn="l">
                        <a:spcBef>
                          <a:spcPts val="0"/>
                        </a:spcBef>
                        <a:spcAft>
                          <a:spcPts val="0"/>
                        </a:spcAft>
                        <a:buNone/>
                      </a:pPr>
                      <a:r>
                        <a:rPr lang="tr" sz="1500">
                          <a:latin typeface="Times New Roman"/>
                          <a:ea typeface="Times New Roman"/>
                          <a:cs typeface="Times New Roman"/>
                          <a:sym typeface="Times New Roman"/>
                        </a:rPr>
                        <a:t>3. </a:t>
                      </a:r>
                      <a:r>
                        <a:rPr lang="tr" sz="1500">
                          <a:latin typeface="Times New Roman"/>
                          <a:ea typeface="Times New Roman"/>
                          <a:cs typeface="Times New Roman"/>
                          <a:sym typeface="Times New Roman"/>
                        </a:rPr>
                        <a:t>Eğer Sayi1&gt;Sayi2</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tr" sz="1500">
                          <a:latin typeface="Times New Roman"/>
                          <a:ea typeface="Times New Roman"/>
                          <a:cs typeface="Times New Roman"/>
                          <a:sym typeface="Times New Roman"/>
                        </a:rPr>
                        <a:t>Doğru, Evet</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r>
              <a:tr h="323675">
                <a:tc>
                  <a:txBody>
                    <a:bodyPr/>
                    <a:lstStyle/>
                    <a:p>
                      <a:pPr indent="0" lvl="0" marL="0" rtl="0" algn="l">
                        <a:spcBef>
                          <a:spcPts val="0"/>
                        </a:spcBef>
                        <a:spcAft>
                          <a:spcPts val="0"/>
                        </a:spcAft>
                        <a:buNone/>
                      </a:pPr>
                      <a:r>
                        <a:rPr lang="tr" sz="1500">
                          <a:latin typeface="Times New Roman"/>
                          <a:ea typeface="Times New Roman"/>
                          <a:cs typeface="Times New Roman"/>
                          <a:sym typeface="Times New Roman"/>
                        </a:rPr>
                        <a:t>                 3.1) Yaz, Sayi1</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tr" sz="1500">
                          <a:latin typeface="Times New Roman"/>
                          <a:ea typeface="Times New Roman"/>
                          <a:cs typeface="Times New Roman"/>
                          <a:sym typeface="Times New Roman"/>
                        </a:rPr>
                        <a:t>19</a:t>
                      </a:r>
                      <a:endParaRPr sz="1500">
                        <a:latin typeface="Times New Roman"/>
                        <a:ea typeface="Times New Roman"/>
                        <a:cs typeface="Times New Roman"/>
                        <a:sym typeface="Times New Roman"/>
                      </a:endParaRPr>
                    </a:p>
                  </a:txBody>
                  <a:tcPr marT="63500" marB="63500" marR="63500" marL="63500"/>
                </a:tc>
              </a:tr>
              <a:tr h="323675">
                <a:tc>
                  <a:txBody>
                    <a:bodyPr/>
                    <a:lstStyle/>
                    <a:p>
                      <a:pPr indent="0" lvl="0" marL="0" rtl="0" algn="l">
                        <a:spcBef>
                          <a:spcPts val="0"/>
                        </a:spcBef>
                        <a:spcAft>
                          <a:spcPts val="0"/>
                        </a:spcAft>
                        <a:buNone/>
                      </a:pPr>
                      <a:r>
                        <a:rPr lang="tr" sz="1500">
                          <a:latin typeface="Times New Roman"/>
                          <a:ea typeface="Times New Roman"/>
                          <a:cs typeface="Times New Roman"/>
                          <a:sym typeface="Times New Roman"/>
                        </a:rPr>
                        <a:t>4. </a:t>
                      </a:r>
                      <a:r>
                        <a:rPr lang="tr" sz="1500">
                          <a:latin typeface="Times New Roman"/>
                          <a:ea typeface="Times New Roman"/>
                          <a:cs typeface="Times New Roman"/>
                          <a:sym typeface="Times New Roman"/>
                        </a:rPr>
                        <a:t>Aksi takdirde</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r>
              <a:tr h="323675">
                <a:tc>
                  <a:txBody>
                    <a:bodyPr/>
                    <a:lstStyle/>
                    <a:p>
                      <a:pPr indent="0" lvl="0" marL="0" rtl="0" algn="l">
                        <a:spcBef>
                          <a:spcPts val="0"/>
                        </a:spcBef>
                        <a:spcAft>
                          <a:spcPts val="0"/>
                        </a:spcAft>
                        <a:buNone/>
                      </a:pPr>
                      <a:r>
                        <a:rPr lang="tr" sz="1500">
                          <a:latin typeface="Times New Roman"/>
                          <a:ea typeface="Times New Roman"/>
                          <a:cs typeface="Times New Roman"/>
                          <a:sym typeface="Times New Roman"/>
                        </a:rPr>
                        <a:t>                4.1) Yaz, Sayi2</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r>
              <a:tr h="323675">
                <a:tc>
                  <a:txBody>
                    <a:bodyPr/>
                    <a:lstStyle/>
                    <a:p>
                      <a:pPr indent="0" lvl="0" marL="0" rtl="0" algn="l">
                        <a:spcBef>
                          <a:spcPts val="0"/>
                        </a:spcBef>
                        <a:spcAft>
                          <a:spcPts val="0"/>
                        </a:spcAft>
                        <a:buNone/>
                      </a:pPr>
                      <a:r>
                        <a:rPr lang="tr" sz="1500">
                          <a:latin typeface="Times New Roman"/>
                          <a:ea typeface="Times New Roman"/>
                          <a:cs typeface="Times New Roman"/>
                          <a:sym typeface="Times New Roman"/>
                        </a:rPr>
                        <a:t>5. </a:t>
                      </a:r>
                      <a:r>
                        <a:rPr lang="tr" sz="1500">
                          <a:latin typeface="Times New Roman"/>
                          <a:ea typeface="Times New Roman"/>
                          <a:cs typeface="Times New Roman"/>
                          <a:sym typeface="Times New Roman"/>
                        </a:rPr>
                        <a:t>Bitir.</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tc>
              </a:tr>
            </a:tbl>
          </a:graphicData>
        </a:graphic>
      </p:graphicFrame>
      <p:sp>
        <p:nvSpPr>
          <p:cNvPr id="175" name="Google Shape;175;p26"/>
          <p:cNvSpPr txBox="1"/>
          <p:nvPr/>
        </p:nvSpPr>
        <p:spPr>
          <a:xfrm>
            <a:off x="179125" y="1321425"/>
            <a:ext cx="7925100" cy="894600"/>
          </a:xfrm>
          <a:prstGeom prst="rect">
            <a:avLst/>
          </a:prstGeom>
          <a:noFill/>
          <a:ln>
            <a:noFill/>
          </a:ln>
        </p:spPr>
        <p:txBody>
          <a:bodyPr anchorCtr="0" anchor="ctr" bIns="91425" lIns="91425" spcFirstLastPara="1" rIns="91425" wrap="square" tIns="91425">
            <a:noAutofit/>
          </a:bodyPr>
          <a:lstStyle/>
          <a:p>
            <a:pPr indent="457200" lvl="0" marL="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i="1" lang="tr" sz="1600">
                <a:latin typeface="Times New Roman"/>
                <a:ea typeface="Times New Roman"/>
                <a:cs typeface="Times New Roman"/>
                <a:sym typeface="Times New Roman"/>
              </a:rPr>
              <a:t>Örnek Olay:</a:t>
            </a:r>
            <a:r>
              <a:rPr lang="tr" sz="1600">
                <a:latin typeface="Times New Roman"/>
                <a:ea typeface="Times New Roman"/>
                <a:cs typeface="Times New Roman"/>
                <a:sym typeface="Times New Roman"/>
              </a:rPr>
              <a:t> Arkadaşınız aklından iki sayı tutmuştur ve sizden bu iki sayıdan büyük olanı bulmanızı istiyor. Bunun için bir algoritma yazmak istiyorsunuz.</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176" name="Google Shape;176;p26"/>
          <p:cNvSpPr/>
          <p:nvPr/>
        </p:nvSpPr>
        <p:spPr>
          <a:xfrm>
            <a:off x="6838225" y="2973750"/>
            <a:ext cx="1949700" cy="1687500"/>
          </a:xfrm>
          <a:prstGeom prst="wedgeRectCallout">
            <a:avLst>
              <a:gd fmla="val -85087" name="adj1"/>
              <a:gd fmla="val -679"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i="1" lang="tr" sz="1600">
                <a:solidFill>
                  <a:schemeClr val="accent1"/>
                </a:solidFill>
                <a:highlight>
                  <a:srgbClr val="FFFFFF"/>
                </a:highlight>
                <a:latin typeface="Times New Roman"/>
                <a:ea typeface="Times New Roman"/>
                <a:cs typeface="Times New Roman"/>
                <a:sym typeface="Times New Roman"/>
              </a:rPr>
              <a:t>Değişken değerlerini değiştirip</a:t>
            </a:r>
            <a:r>
              <a:rPr b="1" lang="tr" sz="2000">
                <a:solidFill>
                  <a:schemeClr val="accent1"/>
                </a:solidFill>
                <a:latin typeface="Times New Roman"/>
                <a:ea typeface="Times New Roman"/>
                <a:cs typeface="Times New Roman"/>
                <a:sym typeface="Times New Roman"/>
              </a:rPr>
              <a:t>, </a:t>
            </a:r>
            <a:r>
              <a:rPr b="1" i="1" lang="tr" sz="1600">
                <a:solidFill>
                  <a:schemeClr val="accent1"/>
                </a:solidFill>
                <a:highlight>
                  <a:srgbClr val="FFFFFF"/>
                </a:highlight>
                <a:latin typeface="Times New Roman"/>
                <a:ea typeface="Times New Roman"/>
                <a:cs typeface="Times New Roman"/>
                <a:sym typeface="Times New Roman"/>
              </a:rPr>
              <a:t>ekran çıktısını birlikte tahmin etmeye çalışalım.</a:t>
            </a:r>
            <a:endParaRPr b="1" sz="1500">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82" name="Google Shape;182;p27"/>
          <p:cNvSpPr txBox="1"/>
          <p:nvPr>
            <p:ph type="title"/>
          </p:nvPr>
        </p:nvSpPr>
        <p:spPr>
          <a:xfrm>
            <a:off x="1915925" y="349000"/>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Algoritmayı Adım Adım Çalıştırma!</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0" rtl="0" algn="just">
              <a:lnSpc>
                <a:spcPct val="115000"/>
              </a:lnSpc>
              <a:spcBef>
                <a:spcPts val="0"/>
              </a:spcBef>
              <a:spcAft>
                <a:spcPts val="0"/>
              </a:spcAft>
              <a:buNone/>
            </a:pPr>
            <a:r>
              <a:t/>
            </a:r>
            <a:endParaRPr b="0" i="1" sz="12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457200" rtl="0" algn="just">
              <a:lnSpc>
                <a:spcPct val="115000"/>
              </a:lnSpc>
              <a:spcBef>
                <a:spcPts val="0"/>
              </a:spcBef>
              <a:spcAft>
                <a:spcPts val="0"/>
              </a:spcAft>
              <a:buNone/>
            </a:pPr>
            <a:r>
              <a:t/>
            </a:r>
            <a:endParaRPr sz="3266"/>
          </a:p>
        </p:txBody>
      </p:sp>
      <p:sp>
        <p:nvSpPr>
          <p:cNvPr id="183" name="Google Shape;183;p27"/>
          <p:cNvSpPr txBox="1"/>
          <p:nvPr/>
        </p:nvSpPr>
        <p:spPr>
          <a:xfrm>
            <a:off x="3956175" y="1278825"/>
            <a:ext cx="4714800" cy="21903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tr" sz="1866">
                <a:latin typeface="PT Sans Narrow"/>
                <a:ea typeface="PT Sans Narrow"/>
                <a:cs typeface="PT Sans Narrow"/>
                <a:sym typeface="PT Sans Narrow"/>
              </a:rPr>
              <a:t>Görev:</a:t>
            </a:r>
            <a:r>
              <a:rPr lang="tr" sz="1866">
                <a:latin typeface="PT Sans Narrow"/>
                <a:ea typeface="PT Sans Narrow"/>
                <a:cs typeface="PT Sans Narrow"/>
                <a:sym typeface="PT Sans Narrow"/>
              </a:rPr>
              <a:t> Bir okuldaki 10 öğrencinin sınav notunun ortalamasını hesaplamak istiyorsunuz. Bunun için akış şemasındaki boş yerleri dolduracak sözde kodları birlikte tahmin edelim. </a:t>
            </a:r>
            <a:endParaRPr i="1" sz="1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66">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066">
              <a:latin typeface="PT Sans Narrow"/>
              <a:ea typeface="PT Sans Narrow"/>
              <a:cs typeface="PT Sans Narrow"/>
              <a:sym typeface="PT Sans Narrow"/>
            </a:endParaRPr>
          </a:p>
        </p:txBody>
      </p:sp>
      <p:graphicFrame>
        <p:nvGraphicFramePr>
          <p:cNvPr id="184" name="Google Shape;184;p27"/>
          <p:cNvGraphicFramePr/>
          <p:nvPr/>
        </p:nvGraphicFramePr>
        <p:xfrm>
          <a:off x="4026125" y="2774950"/>
          <a:ext cx="3000000" cy="3000000"/>
        </p:xfrm>
        <a:graphic>
          <a:graphicData uri="http://schemas.openxmlformats.org/drawingml/2006/table">
            <a:tbl>
              <a:tblPr>
                <a:noFill/>
                <a:tableStyleId>{A07EDCD3-2F85-46A2-8D12-72BE32B9F47D}</a:tableStyleId>
              </a:tblPr>
              <a:tblGrid>
                <a:gridCol w="2369125"/>
                <a:gridCol w="2193400"/>
              </a:tblGrid>
              <a:tr h="12700">
                <a:tc gridSpan="2">
                  <a:txBody>
                    <a:bodyPr/>
                    <a:lstStyle/>
                    <a:p>
                      <a:pPr indent="0" lvl="0" marL="0" marR="0" rtl="0" algn="l">
                        <a:lnSpc>
                          <a:spcPct val="115000"/>
                        </a:lnSpc>
                        <a:spcBef>
                          <a:spcPts val="0"/>
                        </a:spcBef>
                        <a:spcAft>
                          <a:spcPts val="0"/>
                        </a:spcAft>
                        <a:buNone/>
                      </a:pPr>
                      <a:r>
                        <a:rPr b="1" lang="tr" sz="1866">
                          <a:latin typeface="PT Sans Narrow"/>
                          <a:ea typeface="PT Sans Narrow"/>
                          <a:cs typeface="PT Sans Narrow"/>
                          <a:sym typeface="PT Sans Narrow"/>
                        </a:rPr>
                        <a:t>Sözde Kodlar</a:t>
                      </a:r>
                      <a:endParaRPr b="1" sz="1866">
                        <a:latin typeface="PT Sans Narrow"/>
                        <a:ea typeface="PT Sans Narrow"/>
                        <a:cs typeface="PT Sans Narrow"/>
                        <a:sym typeface="PT Sans Narrow"/>
                      </a:endParaRPr>
                    </a:p>
                  </a:txBody>
                  <a:tcPr marT="63500" marB="63500" marR="63500" marL="63500" anchor="ctr"/>
                </a:tc>
                <a:tc hMerge="1"/>
              </a:tr>
              <a:tr h="12700">
                <a:tc>
                  <a:txBody>
                    <a:bodyPr/>
                    <a:lstStyle/>
                    <a:p>
                      <a:pPr indent="0" lvl="0" marL="0" marR="0" rtl="0" algn="l">
                        <a:lnSpc>
                          <a:spcPct val="115000"/>
                        </a:lnSpc>
                        <a:spcBef>
                          <a:spcPts val="0"/>
                        </a:spcBef>
                        <a:spcAft>
                          <a:spcPts val="0"/>
                        </a:spcAft>
                        <a:buNone/>
                      </a:pPr>
                      <a:r>
                        <a:rPr lang="tr" sz="1766">
                          <a:latin typeface="PT Sans Narrow"/>
                          <a:ea typeface="PT Sans Narrow"/>
                          <a:cs typeface="PT Sans Narrow"/>
                          <a:sym typeface="PT Sans Narrow"/>
                        </a:rPr>
                        <a:t>A. Başla</a:t>
                      </a:r>
                      <a:endParaRPr sz="1766">
                        <a:latin typeface="PT Sans Narrow"/>
                        <a:ea typeface="PT Sans Narrow"/>
                        <a:cs typeface="PT Sans Narrow"/>
                        <a:sym typeface="PT Sans Narrow"/>
                      </a:endParaRPr>
                    </a:p>
                  </a:txBody>
                  <a:tcPr marT="63500" marB="63500" marR="63500" marL="63500" anchor="ctr"/>
                </a:tc>
                <a:tc>
                  <a:txBody>
                    <a:bodyPr/>
                    <a:lstStyle/>
                    <a:p>
                      <a:pPr indent="0" lvl="0" marL="0" marR="0" rtl="0" algn="l">
                        <a:lnSpc>
                          <a:spcPct val="115000"/>
                        </a:lnSpc>
                        <a:spcBef>
                          <a:spcPts val="0"/>
                        </a:spcBef>
                        <a:spcAft>
                          <a:spcPts val="0"/>
                        </a:spcAft>
                        <a:buNone/>
                      </a:pPr>
                      <a:r>
                        <a:rPr lang="tr" sz="1766">
                          <a:latin typeface="PT Sans Narrow"/>
                          <a:ea typeface="PT Sans Narrow"/>
                          <a:cs typeface="PT Sans Narrow"/>
                          <a:sym typeface="PT Sans Narrow"/>
                        </a:rPr>
                        <a:t>E. </a:t>
                      </a:r>
                      <a:r>
                        <a:rPr lang="tr" sz="1766">
                          <a:latin typeface="PT Sans Narrow"/>
                          <a:ea typeface="PT Sans Narrow"/>
                          <a:cs typeface="PT Sans Narrow"/>
                          <a:sym typeface="PT Sans Narrow"/>
                        </a:rPr>
                        <a:t>Sayac=0, Toplam=0</a:t>
                      </a:r>
                      <a:endParaRPr sz="1766">
                        <a:latin typeface="PT Sans Narrow"/>
                        <a:ea typeface="PT Sans Narrow"/>
                        <a:cs typeface="PT Sans Narrow"/>
                        <a:sym typeface="PT Sans Narrow"/>
                      </a:endParaRPr>
                    </a:p>
                  </a:txBody>
                  <a:tcPr marT="63500" marB="63500" marR="63500" marL="63500" anchor="ctr"/>
                </a:tc>
              </a:tr>
              <a:tr h="12700">
                <a:tc>
                  <a:txBody>
                    <a:bodyPr/>
                    <a:lstStyle/>
                    <a:p>
                      <a:pPr indent="0" lvl="0" marL="0" marR="0" rtl="0" algn="l">
                        <a:lnSpc>
                          <a:spcPct val="115000"/>
                        </a:lnSpc>
                        <a:spcBef>
                          <a:spcPts val="0"/>
                        </a:spcBef>
                        <a:spcAft>
                          <a:spcPts val="0"/>
                        </a:spcAft>
                        <a:buNone/>
                      </a:pPr>
                      <a:r>
                        <a:rPr lang="tr" sz="1766">
                          <a:latin typeface="PT Sans Narrow"/>
                          <a:ea typeface="PT Sans Narrow"/>
                          <a:cs typeface="PT Sans Narrow"/>
                          <a:sym typeface="PT Sans Narrow"/>
                        </a:rPr>
                        <a:t>B. Sayac &lt; 10</a:t>
                      </a:r>
                      <a:endParaRPr sz="1766">
                        <a:latin typeface="PT Sans Narrow"/>
                        <a:ea typeface="PT Sans Narrow"/>
                        <a:cs typeface="PT Sans Narrow"/>
                        <a:sym typeface="PT Sans Narrow"/>
                      </a:endParaRPr>
                    </a:p>
                  </a:txBody>
                  <a:tcPr marT="63500" marB="63500" marR="63500" marL="63500" anchor="ctr"/>
                </a:tc>
                <a:tc>
                  <a:txBody>
                    <a:bodyPr/>
                    <a:lstStyle/>
                    <a:p>
                      <a:pPr indent="0" lvl="0" marL="0" marR="0" rtl="0" algn="l">
                        <a:lnSpc>
                          <a:spcPct val="115000"/>
                        </a:lnSpc>
                        <a:spcBef>
                          <a:spcPts val="0"/>
                        </a:spcBef>
                        <a:spcAft>
                          <a:spcPts val="0"/>
                        </a:spcAft>
                        <a:buNone/>
                      </a:pPr>
                      <a:r>
                        <a:rPr lang="tr" sz="1766">
                          <a:latin typeface="PT Sans Narrow"/>
                          <a:ea typeface="PT Sans Narrow"/>
                          <a:cs typeface="PT Sans Narrow"/>
                          <a:sym typeface="PT Sans Narrow"/>
                        </a:rPr>
                        <a:t>F. “</a:t>
                      </a:r>
                      <a:r>
                        <a:rPr lang="tr" sz="1766">
                          <a:latin typeface="PT Sans Narrow"/>
                          <a:ea typeface="PT Sans Narrow"/>
                          <a:cs typeface="PT Sans Narrow"/>
                          <a:sym typeface="PT Sans Narrow"/>
                        </a:rPr>
                        <a:t>Sayı Gir”, (Sayi)</a:t>
                      </a:r>
                      <a:endParaRPr sz="1766">
                        <a:latin typeface="PT Sans Narrow"/>
                        <a:ea typeface="PT Sans Narrow"/>
                        <a:cs typeface="PT Sans Narrow"/>
                        <a:sym typeface="PT Sans Narrow"/>
                      </a:endParaRPr>
                    </a:p>
                  </a:txBody>
                  <a:tcPr marT="63500" marB="63500" marR="63500" marL="63500" anchor="ctr"/>
                </a:tc>
              </a:tr>
              <a:tr h="12700">
                <a:tc>
                  <a:txBody>
                    <a:bodyPr/>
                    <a:lstStyle/>
                    <a:p>
                      <a:pPr indent="0" lvl="0" marL="0" marR="0" rtl="0" algn="l">
                        <a:lnSpc>
                          <a:spcPct val="115000"/>
                        </a:lnSpc>
                        <a:spcBef>
                          <a:spcPts val="0"/>
                        </a:spcBef>
                        <a:spcAft>
                          <a:spcPts val="0"/>
                        </a:spcAft>
                        <a:buNone/>
                      </a:pPr>
                      <a:r>
                        <a:rPr lang="tr" sz="1766">
                          <a:latin typeface="PT Sans Narrow"/>
                          <a:ea typeface="PT Sans Narrow"/>
                          <a:cs typeface="PT Sans Narrow"/>
                          <a:sym typeface="PT Sans Narrow"/>
                        </a:rPr>
                        <a:t>C. </a:t>
                      </a:r>
                      <a:r>
                        <a:rPr lang="tr" sz="1766">
                          <a:latin typeface="PT Sans Narrow"/>
                          <a:ea typeface="PT Sans Narrow"/>
                          <a:cs typeface="PT Sans Narrow"/>
                          <a:sym typeface="PT Sans Narrow"/>
                        </a:rPr>
                        <a:t>Bitir</a:t>
                      </a:r>
                      <a:endParaRPr sz="1766">
                        <a:latin typeface="PT Sans Narrow"/>
                        <a:ea typeface="PT Sans Narrow"/>
                        <a:cs typeface="PT Sans Narrow"/>
                        <a:sym typeface="PT Sans Narrow"/>
                      </a:endParaRPr>
                    </a:p>
                  </a:txBody>
                  <a:tcPr marT="63500" marB="63500" marR="63500" marL="63500" anchor="ctr"/>
                </a:tc>
                <a:tc>
                  <a:txBody>
                    <a:bodyPr/>
                    <a:lstStyle/>
                    <a:p>
                      <a:pPr indent="0" lvl="0" marL="0" marR="0" rtl="0" algn="l">
                        <a:lnSpc>
                          <a:spcPct val="115000"/>
                        </a:lnSpc>
                        <a:spcBef>
                          <a:spcPts val="0"/>
                        </a:spcBef>
                        <a:spcAft>
                          <a:spcPts val="0"/>
                        </a:spcAft>
                        <a:buNone/>
                      </a:pPr>
                      <a:r>
                        <a:rPr lang="tr" sz="1766">
                          <a:latin typeface="PT Sans Narrow"/>
                          <a:ea typeface="PT Sans Narrow"/>
                          <a:cs typeface="PT Sans Narrow"/>
                          <a:sym typeface="PT Sans Narrow"/>
                        </a:rPr>
                        <a:t>G. </a:t>
                      </a:r>
                      <a:r>
                        <a:rPr lang="tr" sz="1766">
                          <a:latin typeface="PT Sans Narrow"/>
                          <a:ea typeface="PT Sans Narrow"/>
                          <a:cs typeface="PT Sans Narrow"/>
                          <a:sym typeface="PT Sans Narrow"/>
                        </a:rPr>
                        <a:t>Sayac = Sayac + 1</a:t>
                      </a:r>
                      <a:endParaRPr sz="1766">
                        <a:latin typeface="PT Sans Narrow"/>
                        <a:ea typeface="PT Sans Narrow"/>
                        <a:cs typeface="PT Sans Narrow"/>
                        <a:sym typeface="PT Sans Narrow"/>
                      </a:endParaRPr>
                    </a:p>
                  </a:txBody>
                  <a:tcPr marT="63500" marB="63500" marR="63500" marL="63500" anchor="ctr"/>
                </a:tc>
              </a:tr>
              <a:tr h="12700">
                <a:tc>
                  <a:txBody>
                    <a:bodyPr/>
                    <a:lstStyle/>
                    <a:p>
                      <a:pPr indent="0" lvl="0" marL="0" marR="0" rtl="0" algn="l">
                        <a:lnSpc>
                          <a:spcPct val="115000"/>
                        </a:lnSpc>
                        <a:spcBef>
                          <a:spcPts val="0"/>
                        </a:spcBef>
                        <a:spcAft>
                          <a:spcPts val="0"/>
                        </a:spcAft>
                        <a:buNone/>
                      </a:pPr>
                      <a:r>
                        <a:rPr lang="tr" sz="1766">
                          <a:latin typeface="PT Sans Narrow"/>
                          <a:ea typeface="PT Sans Narrow"/>
                          <a:cs typeface="PT Sans Narrow"/>
                          <a:sym typeface="PT Sans Narrow"/>
                        </a:rPr>
                        <a:t>D. </a:t>
                      </a:r>
                      <a:r>
                        <a:rPr lang="tr" sz="1766">
                          <a:latin typeface="PT Sans Narrow"/>
                          <a:ea typeface="PT Sans Narrow"/>
                          <a:cs typeface="PT Sans Narrow"/>
                          <a:sym typeface="PT Sans Narrow"/>
                        </a:rPr>
                        <a:t>Toplam = Toplam + Sayi</a:t>
                      </a:r>
                      <a:endParaRPr sz="1766">
                        <a:latin typeface="PT Sans Narrow"/>
                        <a:ea typeface="PT Sans Narrow"/>
                        <a:cs typeface="PT Sans Narrow"/>
                        <a:sym typeface="PT Sans Narrow"/>
                      </a:endParaRPr>
                    </a:p>
                  </a:txBody>
                  <a:tcPr marT="63500" marB="63500" marR="63500" marL="63500" anchor="ctr"/>
                </a:tc>
                <a:tc>
                  <a:txBody>
                    <a:bodyPr/>
                    <a:lstStyle/>
                    <a:p>
                      <a:pPr indent="0" lvl="0" marL="0" marR="0" rtl="0" algn="l">
                        <a:lnSpc>
                          <a:spcPct val="115000"/>
                        </a:lnSpc>
                        <a:spcBef>
                          <a:spcPts val="0"/>
                        </a:spcBef>
                        <a:spcAft>
                          <a:spcPts val="0"/>
                        </a:spcAft>
                        <a:buNone/>
                      </a:pPr>
                      <a:r>
                        <a:rPr lang="tr" sz="1766">
                          <a:latin typeface="PT Sans Narrow"/>
                          <a:ea typeface="PT Sans Narrow"/>
                          <a:cs typeface="PT Sans Narrow"/>
                          <a:sym typeface="PT Sans Narrow"/>
                        </a:rPr>
                        <a:t>H. “Sonuç:”; Toplam / 10</a:t>
                      </a:r>
                      <a:endParaRPr sz="1766">
                        <a:latin typeface="PT Sans Narrow"/>
                        <a:ea typeface="PT Sans Narrow"/>
                        <a:cs typeface="PT Sans Narrow"/>
                        <a:sym typeface="PT Sans Narrow"/>
                      </a:endParaRPr>
                    </a:p>
                  </a:txBody>
                  <a:tcPr marT="63500" marB="63500" marR="63500" marL="63500" anchor="ctr"/>
                </a:tc>
              </a:tr>
            </a:tbl>
          </a:graphicData>
        </a:graphic>
      </p:graphicFrame>
      <p:pic>
        <p:nvPicPr>
          <p:cNvPr id="185" name="Google Shape;185;p27"/>
          <p:cNvPicPr preferRelativeResize="0"/>
          <p:nvPr/>
        </p:nvPicPr>
        <p:blipFill>
          <a:blip r:embed="rId3">
            <a:alphaModFix/>
          </a:blip>
          <a:stretch>
            <a:fillRect/>
          </a:stretch>
        </p:blipFill>
        <p:spPr>
          <a:xfrm>
            <a:off x="708825" y="1084525"/>
            <a:ext cx="3048197" cy="390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1018130" y="812500"/>
            <a:ext cx="3260443" cy="4178601"/>
          </a:xfrm>
          <a:prstGeom prst="rect">
            <a:avLst/>
          </a:prstGeom>
          <a:noFill/>
          <a:ln>
            <a:noFill/>
          </a:ln>
        </p:spPr>
      </p:pic>
      <p:sp>
        <p:nvSpPr>
          <p:cNvPr id="191" name="Google Shape;191;p28"/>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92" name="Google Shape;192;p28"/>
          <p:cNvSpPr txBox="1"/>
          <p:nvPr>
            <p:ph type="title"/>
          </p:nvPr>
        </p:nvSpPr>
        <p:spPr>
          <a:xfrm>
            <a:off x="1915925" y="349000"/>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Algoritmayı Adım Adım Çalıştırma!</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0" rtl="0" algn="just">
              <a:lnSpc>
                <a:spcPct val="115000"/>
              </a:lnSpc>
              <a:spcBef>
                <a:spcPts val="0"/>
              </a:spcBef>
              <a:spcAft>
                <a:spcPts val="0"/>
              </a:spcAft>
              <a:buNone/>
            </a:pPr>
            <a:r>
              <a:t/>
            </a:r>
            <a:endParaRPr b="0" i="1" sz="12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0" lvl="0" marL="457200" rtl="0" algn="just">
              <a:lnSpc>
                <a:spcPct val="115000"/>
              </a:lnSpc>
              <a:spcBef>
                <a:spcPts val="0"/>
              </a:spcBef>
              <a:spcAft>
                <a:spcPts val="0"/>
              </a:spcAft>
              <a:buNone/>
            </a:pPr>
            <a:r>
              <a:t/>
            </a:r>
            <a:endParaRPr sz="3266"/>
          </a:p>
        </p:txBody>
      </p:sp>
      <p:sp>
        <p:nvSpPr>
          <p:cNvPr id="193" name="Google Shape;193;p28"/>
          <p:cNvSpPr txBox="1"/>
          <p:nvPr/>
        </p:nvSpPr>
        <p:spPr>
          <a:xfrm>
            <a:off x="4572000" y="2052475"/>
            <a:ext cx="4152300" cy="1966200"/>
          </a:xfrm>
          <a:prstGeom prst="rect">
            <a:avLst/>
          </a:prstGeom>
          <a:noFill/>
          <a:ln>
            <a:noFill/>
          </a:ln>
        </p:spPr>
        <p:txBody>
          <a:bodyPr anchorCtr="0" anchor="ctr" bIns="91425" lIns="91425" spcFirstLastPara="1" rIns="91425" wrap="square" tIns="91425">
            <a:spAutoFit/>
          </a:bodyPr>
          <a:lstStyle/>
          <a:p>
            <a:pPr indent="0" lvl="0" marL="0" rtl="0" algn="just">
              <a:lnSpc>
                <a:spcPct val="115000"/>
              </a:lnSpc>
              <a:spcBef>
                <a:spcPts val="0"/>
              </a:spcBef>
              <a:spcAft>
                <a:spcPts val="0"/>
              </a:spcAft>
              <a:buNone/>
            </a:pPr>
            <a:r>
              <a:rPr b="1" lang="tr" sz="2066">
                <a:latin typeface="PT Sans Narrow"/>
                <a:ea typeface="PT Sans Narrow"/>
                <a:cs typeface="PT Sans Narrow"/>
                <a:sym typeface="PT Sans Narrow"/>
              </a:rPr>
              <a:t>Görev:</a:t>
            </a:r>
            <a:r>
              <a:rPr lang="tr" sz="2066">
                <a:latin typeface="PT Sans Narrow"/>
                <a:ea typeface="PT Sans Narrow"/>
                <a:cs typeface="PT Sans Narrow"/>
                <a:sym typeface="PT Sans Narrow"/>
              </a:rPr>
              <a:t> Akış şemasındaki sözde kodları yandaki gibi olmalıdır. Şimdi bu kodları adım adım çalıştırmak için Kod Çalıştırma tablosunu oluşturun.</a:t>
            </a:r>
            <a:endParaRPr sz="2066">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2066">
                <a:latin typeface="PT Sans Narrow"/>
                <a:ea typeface="PT Sans Narrow"/>
                <a:cs typeface="PT Sans Narrow"/>
                <a:sym typeface="PT Sans Narrow"/>
              </a:rPr>
              <a:t> </a:t>
            </a:r>
            <a:endParaRPr sz="2066">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400725" y="1386150"/>
            <a:ext cx="8520600" cy="7074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SzPts val="990"/>
              <a:buNone/>
            </a:pPr>
            <a:r>
              <a:rPr b="0" lang="tr" sz="1729">
                <a:solidFill>
                  <a:srgbClr val="000000"/>
                </a:solidFill>
              </a:rPr>
              <a:t>Haftanın amacı bir problemin çözümü için tasarlanan akış diyagramlarında kullanılan değişkenler ve değişkenlerin değerlerini keşfetmektir. </a:t>
            </a:r>
            <a:endParaRPr b="0" sz="1729">
              <a:solidFill>
                <a:srgbClr val="000000"/>
              </a:solidFill>
            </a:endParaRPr>
          </a:p>
        </p:txBody>
      </p:sp>
      <p:sp>
        <p:nvSpPr>
          <p:cNvPr id="72" name="Google Shape;72;p14"/>
          <p:cNvSpPr txBox="1"/>
          <p:nvPr>
            <p:ph idx="1" type="body"/>
          </p:nvPr>
        </p:nvSpPr>
        <p:spPr>
          <a:xfrm>
            <a:off x="941200" y="2289575"/>
            <a:ext cx="8520600" cy="2549100"/>
          </a:xfrm>
          <a:prstGeom prst="rect">
            <a:avLst/>
          </a:prstGeom>
        </p:spPr>
        <p:txBody>
          <a:bodyPr anchorCtr="0" anchor="t" bIns="91425" lIns="91425" spcFirstLastPara="1" rIns="91425" wrap="square" tIns="91425">
            <a:normAutofit lnSpcReduction="10000"/>
          </a:bodyPr>
          <a:lstStyle/>
          <a:p>
            <a:pPr indent="0" lvl="0" marL="0" marR="0" rtl="0" algn="just">
              <a:lnSpc>
                <a:spcPct val="150000"/>
              </a:lnSpc>
              <a:spcBef>
                <a:spcPts val="0"/>
              </a:spcBef>
              <a:spcAft>
                <a:spcPts val="0"/>
              </a:spcAft>
              <a:buNone/>
            </a:pPr>
            <a:r>
              <a:rPr lang="tr" sz="1700">
                <a:solidFill>
                  <a:srgbClr val="000000"/>
                </a:solidFill>
                <a:latin typeface="PT Sans Narrow"/>
                <a:ea typeface="PT Sans Narrow"/>
                <a:cs typeface="PT Sans Narrow"/>
                <a:sym typeface="PT Sans Narrow"/>
              </a:rPr>
              <a:t>K1. Algoritma temel kavramlarını bilir.</a:t>
            </a:r>
            <a:endParaRPr sz="1700">
              <a:solidFill>
                <a:srgbClr val="000000"/>
              </a:solidFill>
              <a:latin typeface="PT Sans Narrow"/>
              <a:ea typeface="PT Sans Narrow"/>
              <a:cs typeface="PT Sans Narrow"/>
              <a:sym typeface="PT Sans Narrow"/>
            </a:endParaRPr>
          </a:p>
          <a:p>
            <a:pPr indent="0" lvl="0" marL="0" marR="0" rtl="0" algn="just">
              <a:lnSpc>
                <a:spcPct val="150000"/>
              </a:lnSpc>
              <a:spcBef>
                <a:spcPts val="0"/>
              </a:spcBef>
              <a:spcAft>
                <a:spcPts val="0"/>
              </a:spcAft>
              <a:buNone/>
            </a:pPr>
            <a:r>
              <a:rPr lang="tr" sz="1700">
                <a:solidFill>
                  <a:srgbClr val="000000"/>
                </a:solidFill>
                <a:latin typeface="PT Sans Narrow"/>
                <a:ea typeface="PT Sans Narrow"/>
                <a:cs typeface="PT Sans Narrow"/>
                <a:sym typeface="PT Sans Narrow"/>
              </a:rPr>
              <a:t>K2. İhtiyaç duyulan algoritmanın tasarımını sağlar.</a:t>
            </a:r>
            <a:endParaRPr sz="1700">
              <a:solidFill>
                <a:srgbClr val="000000"/>
              </a:solidFill>
              <a:latin typeface="PT Sans Narrow"/>
              <a:ea typeface="PT Sans Narrow"/>
              <a:cs typeface="PT Sans Narrow"/>
              <a:sym typeface="PT Sans Narrow"/>
            </a:endParaRPr>
          </a:p>
          <a:p>
            <a:pPr indent="0" lvl="0" marL="0" marR="0" rtl="0" algn="just">
              <a:lnSpc>
                <a:spcPct val="150000"/>
              </a:lnSpc>
              <a:spcBef>
                <a:spcPts val="0"/>
              </a:spcBef>
              <a:spcAft>
                <a:spcPts val="0"/>
              </a:spcAft>
              <a:buNone/>
            </a:pPr>
            <a:r>
              <a:rPr lang="tr" sz="1700">
                <a:solidFill>
                  <a:srgbClr val="000000"/>
                </a:solidFill>
                <a:latin typeface="PT Sans Narrow"/>
                <a:ea typeface="PT Sans Narrow"/>
                <a:cs typeface="PT Sans Narrow"/>
                <a:sym typeface="PT Sans Narrow"/>
              </a:rPr>
              <a:t>K3. Değişken kavramının özelliklerini bilir. </a:t>
            </a:r>
            <a:endParaRPr sz="1700">
              <a:solidFill>
                <a:srgbClr val="000000"/>
              </a:solidFill>
              <a:latin typeface="PT Sans Narrow"/>
              <a:ea typeface="PT Sans Narrow"/>
              <a:cs typeface="PT Sans Narrow"/>
              <a:sym typeface="PT Sans Narrow"/>
            </a:endParaRPr>
          </a:p>
          <a:p>
            <a:pPr indent="0" lvl="0" marL="0" marR="0" rtl="0" algn="just">
              <a:lnSpc>
                <a:spcPct val="150000"/>
              </a:lnSpc>
              <a:spcBef>
                <a:spcPts val="0"/>
              </a:spcBef>
              <a:spcAft>
                <a:spcPts val="0"/>
              </a:spcAft>
              <a:buNone/>
            </a:pPr>
            <a:r>
              <a:rPr lang="tr" sz="1700">
                <a:solidFill>
                  <a:srgbClr val="000000"/>
                </a:solidFill>
                <a:latin typeface="PT Sans Narrow"/>
                <a:ea typeface="PT Sans Narrow"/>
                <a:cs typeface="PT Sans Narrow"/>
                <a:sym typeface="PT Sans Narrow"/>
              </a:rPr>
              <a:t>K4. Akış diyagramlarını sözde koda dönüştürür. </a:t>
            </a:r>
            <a:endParaRPr sz="1700">
              <a:solidFill>
                <a:srgbClr val="000000"/>
              </a:solidFill>
              <a:latin typeface="PT Sans Narrow"/>
              <a:ea typeface="PT Sans Narrow"/>
              <a:cs typeface="PT Sans Narrow"/>
              <a:sym typeface="PT Sans Narrow"/>
            </a:endParaRPr>
          </a:p>
          <a:p>
            <a:pPr indent="0" lvl="0" marL="0" marR="0" rtl="0" algn="just">
              <a:lnSpc>
                <a:spcPct val="150000"/>
              </a:lnSpc>
              <a:spcBef>
                <a:spcPts val="0"/>
              </a:spcBef>
              <a:spcAft>
                <a:spcPts val="0"/>
              </a:spcAft>
              <a:buNone/>
            </a:pPr>
            <a:r>
              <a:rPr lang="tr" sz="1700">
                <a:solidFill>
                  <a:srgbClr val="000000"/>
                </a:solidFill>
                <a:latin typeface="PT Sans Narrow"/>
                <a:ea typeface="PT Sans Narrow"/>
                <a:cs typeface="PT Sans Narrow"/>
                <a:sym typeface="PT Sans Narrow"/>
              </a:rPr>
              <a:t>K5. Akış diyagramında değişkenleri ayırt eder.</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sz="1500">
              <a:solidFill>
                <a:srgbClr val="000000"/>
              </a:solidFill>
              <a:latin typeface="PT Sans Narrow"/>
              <a:ea typeface="PT Sans Narrow"/>
              <a:cs typeface="PT Sans Narrow"/>
              <a:sym typeface="PT Sans Narrow"/>
            </a:endParaRPr>
          </a:p>
        </p:txBody>
      </p:sp>
      <p:sp>
        <p:nvSpPr>
          <p:cNvPr id="73" name="Google Shape;73;p14"/>
          <p:cNvSpPr txBox="1"/>
          <p:nvPr>
            <p:ph type="title"/>
          </p:nvPr>
        </p:nvSpPr>
        <p:spPr>
          <a:xfrm>
            <a:off x="477025" y="482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Haftanın Amacı</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79" name="Google Shape;79;p15"/>
          <p:cNvSpPr txBox="1"/>
          <p:nvPr>
            <p:ph type="title"/>
          </p:nvPr>
        </p:nvSpPr>
        <p:spPr>
          <a:xfrm>
            <a:off x="311700" y="22737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Algoritma Terimlerini Keşfet!</a:t>
            </a:r>
            <a:endParaRPr/>
          </a:p>
          <a:p>
            <a:pPr indent="0" lvl="0" marL="457200" rtl="0" algn="just">
              <a:lnSpc>
                <a:spcPct val="115000"/>
              </a:lnSpc>
              <a:spcBef>
                <a:spcPts val="0"/>
              </a:spcBef>
              <a:spcAft>
                <a:spcPts val="0"/>
              </a:spcAft>
              <a:buNone/>
            </a:pPr>
            <a:r>
              <a:t/>
            </a:r>
            <a:endParaRPr sz="3266"/>
          </a:p>
        </p:txBody>
      </p:sp>
      <p:sp>
        <p:nvSpPr>
          <p:cNvPr id="80" name="Google Shape;80;p15"/>
          <p:cNvSpPr txBox="1"/>
          <p:nvPr/>
        </p:nvSpPr>
        <p:spPr>
          <a:xfrm>
            <a:off x="4305975" y="2880975"/>
            <a:ext cx="4526400" cy="1751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t/>
            </a:r>
            <a:endParaRPr sz="2366">
              <a:latin typeface="PT Sans Narrow"/>
              <a:ea typeface="PT Sans Narrow"/>
              <a:cs typeface="PT Sans Narrow"/>
              <a:sym typeface="PT Sans Narrow"/>
            </a:endParaRPr>
          </a:p>
          <a:p>
            <a:pPr indent="0" lvl="0" marL="457200" marR="0" rtl="0" algn="just">
              <a:lnSpc>
                <a:spcPct val="115000"/>
              </a:lnSpc>
              <a:spcBef>
                <a:spcPts val="0"/>
              </a:spcBef>
              <a:spcAft>
                <a:spcPts val="0"/>
              </a:spcAft>
              <a:buNone/>
            </a:pPr>
            <a:r>
              <a:t/>
            </a:r>
            <a:endParaRPr sz="2366">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2366">
                <a:latin typeface="PT Sans Narrow"/>
                <a:ea typeface="PT Sans Narrow"/>
                <a:cs typeface="PT Sans Narrow"/>
                <a:sym typeface="PT Sans Narrow"/>
              </a:rPr>
              <a:t>Çiftleri toplama algoritmasında kullanılan tanımlayıcı kuralları nelerdir?</a:t>
            </a:r>
            <a:endParaRPr sz="2366">
              <a:latin typeface="PT Sans Narrow"/>
              <a:ea typeface="PT Sans Narrow"/>
              <a:cs typeface="PT Sans Narrow"/>
              <a:sym typeface="PT Sans Narrow"/>
            </a:endParaRPr>
          </a:p>
        </p:txBody>
      </p:sp>
      <p:sp>
        <p:nvSpPr>
          <p:cNvPr id="81" name="Google Shape;81;p15"/>
          <p:cNvSpPr/>
          <p:nvPr/>
        </p:nvSpPr>
        <p:spPr>
          <a:xfrm>
            <a:off x="5028550" y="1117600"/>
            <a:ext cx="3670500" cy="2169900"/>
          </a:xfrm>
          <a:prstGeom prst="wedgeEllipseCallout">
            <a:avLst>
              <a:gd fmla="val -63497" name="adj1"/>
              <a:gd fmla="val 42413"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266">
                <a:solidFill>
                  <a:srgbClr val="FF0000"/>
                </a:solidFill>
                <a:latin typeface="PT Sans Narrow"/>
                <a:ea typeface="PT Sans Narrow"/>
                <a:cs typeface="PT Sans Narrow"/>
                <a:sym typeface="PT Sans Narrow"/>
              </a:rPr>
              <a:t>Tanımlayıcı:</a:t>
            </a:r>
            <a:r>
              <a:rPr lang="tr" sz="1166">
                <a:solidFill>
                  <a:schemeClr val="lt1"/>
                </a:solidFill>
                <a:latin typeface="PT Sans Narrow"/>
                <a:ea typeface="PT Sans Narrow"/>
                <a:cs typeface="PT Sans Narrow"/>
                <a:sym typeface="PT Sans Narrow"/>
              </a:rPr>
              <a:t> Algoritmadaki değişkenleri, sabitleri, kayıt alanlarını ve özel bilgi tiplerini adlandırmak programcı tarafından gerçekleştirilen işlemlerdir. Tanımlayıcı isimlerinde İngiliz alfabesindeki “A-Z” ve “a-z” arası harfler, “0-9” arası rakamlar, sembollerden alt çizgi “_” kullanılabilir. Bununla birlikte tanımlayıcı ismi, rakamla başlayamaz veya sadece rakamlardan oluşamaz.</a:t>
            </a:r>
            <a:endParaRPr sz="200">
              <a:solidFill>
                <a:schemeClr val="lt1"/>
              </a:solidFill>
            </a:endParaRPr>
          </a:p>
        </p:txBody>
      </p:sp>
      <p:pic>
        <p:nvPicPr>
          <p:cNvPr id="82" name="Google Shape;82;p15"/>
          <p:cNvPicPr preferRelativeResize="0"/>
          <p:nvPr/>
        </p:nvPicPr>
        <p:blipFill>
          <a:blip r:embed="rId3">
            <a:alphaModFix/>
          </a:blip>
          <a:stretch>
            <a:fillRect/>
          </a:stretch>
        </p:blipFill>
        <p:spPr>
          <a:xfrm>
            <a:off x="577200" y="844475"/>
            <a:ext cx="3517875" cy="399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88" name="Google Shape;88;p16"/>
          <p:cNvSpPr txBox="1"/>
          <p:nvPr>
            <p:ph type="title"/>
          </p:nvPr>
        </p:nvSpPr>
        <p:spPr>
          <a:xfrm>
            <a:off x="311700" y="22737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Algoritma Terimlerini Keşfet!</a:t>
            </a:r>
            <a:endParaRPr/>
          </a:p>
          <a:p>
            <a:pPr indent="0" lvl="0" marL="457200" rtl="0" algn="just">
              <a:lnSpc>
                <a:spcPct val="115000"/>
              </a:lnSpc>
              <a:spcBef>
                <a:spcPts val="0"/>
              </a:spcBef>
              <a:spcAft>
                <a:spcPts val="0"/>
              </a:spcAft>
              <a:buNone/>
            </a:pPr>
            <a:r>
              <a:t/>
            </a:r>
            <a:endParaRPr sz="3266"/>
          </a:p>
        </p:txBody>
      </p:sp>
      <p:sp>
        <p:nvSpPr>
          <p:cNvPr id="89" name="Google Shape;89;p16"/>
          <p:cNvSpPr txBox="1"/>
          <p:nvPr/>
        </p:nvSpPr>
        <p:spPr>
          <a:xfrm>
            <a:off x="4735950" y="3890850"/>
            <a:ext cx="4153800" cy="835500"/>
          </a:xfrm>
          <a:prstGeom prst="rect">
            <a:avLst/>
          </a:prstGeom>
          <a:noFill/>
          <a:ln>
            <a:noFill/>
          </a:ln>
        </p:spPr>
        <p:txBody>
          <a:bodyPr anchorCtr="0" anchor="ctr" bIns="91425" lIns="91425" spcFirstLastPara="1" rIns="91425" wrap="square" tIns="91425">
            <a:spAutoFit/>
          </a:bodyPr>
          <a:lstStyle/>
          <a:p>
            <a:pPr indent="0" lvl="0" marL="0" rtl="0" algn="just">
              <a:lnSpc>
                <a:spcPct val="115000"/>
              </a:lnSpc>
              <a:spcBef>
                <a:spcPts val="0"/>
              </a:spcBef>
              <a:spcAft>
                <a:spcPts val="0"/>
              </a:spcAft>
              <a:buNone/>
            </a:pPr>
            <a:r>
              <a:rPr lang="tr" sz="1966">
                <a:latin typeface="PT Sans Narrow"/>
                <a:ea typeface="PT Sans Narrow"/>
                <a:cs typeface="PT Sans Narrow"/>
                <a:sym typeface="PT Sans Narrow"/>
              </a:rPr>
              <a:t>Çiftleri toplama algoritmasındaki değişkenleri bulup, isimlerini değiştirmeyi deneyin. </a:t>
            </a:r>
            <a:endParaRPr sz="1966">
              <a:latin typeface="PT Sans Narrow"/>
              <a:ea typeface="PT Sans Narrow"/>
              <a:cs typeface="PT Sans Narrow"/>
              <a:sym typeface="PT Sans Narrow"/>
            </a:endParaRPr>
          </a:p>
        </p:txBody>
      </p:sp>
      <p:sp>
        <p:nvSpPr>
          <p:cNvPr id="90" name="Google Shape;90;p16"/>
          <p:cNvSpPr/>
          <p:nvPr/>
        </p:nvSpPr>
        <p:spPr>
          <a:xfrm>
            <a:off x="4875850" y="954000"/>
            <a:ext cx="3490200" cy="2481000"/>
          </a:xfrm>
          <a:prstGeom prst="wedgeEllipseCallout">
            <a:avLst>
              <a:gd fmla="val -59386" name="adj1"/>
              <a:gd fmla="val 2361"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366">
                <a:solidFill>
                  <a:srgbClr val="FF0000"/>
                </a:solidFill>
                <a:latin typeface="PT Sans Narrow"/>
                <a:ea typeface="PT Sans Narrow"/>
                <a:cs typeface="PT Sans Narrow"/>
                <a:sym typeface="PT Sans Narrow"/>
              </a:rPr>
              <a:t>Değişken</a:t>
            </a:r>
            <a:r>
              <a:rPr b="1" lang="tr" sz="1366">
                <a:solidFill>
                  <a:srgbClr val="FF0000"/>
                </a:solidFill>
                <a:latin typeface="PT Sans Narrow"/>
                <a:ea typeface="PT Sans Narrow"/>
                <a:cs typeface="PT Sans Narrow"/>
                <a:sym typeface="PT Sans Narrow"/>
              </a:rPr>
              <a:t>:</a:t>
            </a:r>
            <a:r>
              <a:rPr lang="tr" sz="1266">
                <a:solidFill>
                  <a:schemeClr val="lt1"/>
                </a:solidFill>
                <a:latin typeface="PT Sans Narrow"/>
                <a:ea typeface="PT Sans Narrow"/>
                <a:cs typeface="PT Sans Narrow"/>
                <a:sym typeface="PT Sans Narrow"/>
              </a:rPr>
              <a:t> Algoritmanın her çalıştırılmasında, girdiğimiz değerleri alan veya programın çalışmasıyla bazı değerlerin atandığı bellek alanlarıdır. Değişken isimlendirilmeleri, tanımlayıcı kurallarına uygun biçimde yapılmalıdır. Örneğin bir ismin aktarıldığı değişken “ad” olarak, bir isim ve soy ismin aktarıldığı değişken “adSoyad”, ev telefon numarasını aktarıldığı değişken “evTel” olarak tanımlanabilir.</a:t>
            </a:r>
            <a:endParaRPr sz="300">
              <a:solidFill>
                <a:schemeClr val="lt1"/>
              </a:solidFill>
            </a:endParaRPr>
          </a:p>
        </p:txBody>
      </p:sp>
      <p:pic>
        <p:nvPicPr>
          <p:cNvPr id="91" name="Google Shape;91;p16"/>
          <p:cNvPicPr preferRelativeResize="0"/>
          <p:nvPr/>
        </p:nvPicPr>
        <p:blipFill>
          <a:blip r:embed="rId3">
            <a:alphaModFix/>
          </a:blip>
          <a:stretch>
            <a:fillRect/>
          </a:stretch>
        </p:blipFill>
        <p:spPr>
          <a:xfrm>
            <a:off x="917950" y="860700"/>
            <a:ext cx="3517875" cy="399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97" name="Google Shape;97;p17"/>
          <p:cNvSpPr txBox="1"/>
          <p:nvPr>
            <p:ph type="title"/>
          </p:nvPr>
        </p:nvSpPr>
        <p:spPr>
          <a:xfrm>
            <a:off x="311700" y="22737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Algoritma Terimlerini Keşfet!</a:t>
            </a:r>
            <a:endParaRPr/>
          </a:p>
          <a:p>
            <a:pPr indent="0" lvl="0" marL="457200" rtl="0" algn="just">
              <a:lnSpc>
                <a:spcPct val="115000"/>
              </a:lnSpc>
              <a:spcBef>
                <a:spcPts val="0"/>
              </a:spcBef>
              <a:spcAft>
                <a:spcPts val="0"/>
              </a:spcAft>
              <a:buNone/>
            </a:pPr>
            <a:r>
              <a:t/>
            </a:r>
            <a:endParaRPr sz="3266"/>
          </a:p>
        </p:txBody>
      </p:sp>
      <p:sp>
        <p:nvSpPr>
          <p:cNvPr id="98" name="Google Shape;98;p17"/>
          <p:cNvSpPr txBox="1"/>
          <p:nvPr/>
        </p:nvSpPr>
        <p:spPr>
          <a:xfrm>
            <a:off x="4510200" y="4004425"/>
            <a:ext cx="8520600" cy="487500"/>
          </a:xfrm>
          <a:prstGeom prst="rect">
            <a:avLst/>
          </a:prstGeom>
          <a:noFill/>
          <a:ln>
            <a:noFill/>
          </a:ln>
        </p:spPr>
        <p:txBody>
          <a:bodyPr anchorCtr="0" anchor="ctr" bIns="91425" lIns="91425" spcFirstLastPara="1" rIns="91425" wrap="square" tIns="91425">
            <a:spAutoFit/>
          </a:bodyPr>
          <a:lstStyle/>
          <a:p>
            <a:pPr indent="0" lvl="0" marL="0" rtl="0" algn="just">
              <a:lnSpc>
                <a:spcPct val="115000"/>
              </a:lnSpc>
              <a:spcBef>
                <a:spcPts val="0"/>
              </a:spcBef>
              <a:spcAft>
                <a:spcPts val="0"/>
              </a:spcAft>
              <a:buNone/>
            </a:pPr>
            <a:r>
              <a:rPr lang="tr" sz="1966">
                <a:latin typeface="PT Sans Narrow"/>
                <a:ea typeface="PT Sans Narrow"/>
                <a:cs typeface="PT Sans Narrow"/>
                <a:sym typeface="PT Sans Narrow"/>
              </a:rPr>
              <a:t>Çiftleri toplama algoritmasındaki sabitleri bulun.</a:t>
            </a:r>
            <a:endParaRPr sz="1966">
              <a:latin typeface="PT Sans Narrow"/>
              <a:ea typeface="PT Sans Narrow"/>
              <a:cs typeface="PT Sans Narrow"/>
              <a:sym typeface="PT Sans Narrow"/>
            </a:endParaRPr>
          </a:p>
        </p:txBody>
      </p:sp>
      <p:sp>
        <p:nvSpPr>
          <p:cNvPr id="99" name="Google Shape;99;p17"/>
          <p:cNvSpPr/>
          <p:nvPr/>
        </p:nvSpPr>
        <p:spPr>
          <a:xfrm>
            <a:off x="4729800" y="1117600"/>
            <a:ext cx="3435300" cy="2047800"/>
          </a:xfrm>
          <a:prstGeom prst="wedgeEllipseCallout">
            <a:avLst>
              <a:gd fmla="val -59386" name="adj1"/>
              <a:gd fmla="val 2361"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366">
                <a:solidFill>
                  <a:srgbClr val="FF0000"/>
                </a:solidFill>
                <a:latin typeface="PT Sans Narrow"/>
                <a:ea typeface="PT Sans Narrow"/>
                <a:cs typeface="PT Sans Narrow"/>
                <a:sym typeface="PT Sans Narrow"/>
              </a:rPr>
              <a:t>Sabit</a:t>
            </a:r>
            <a:r>
              <a:rPr b="1" lang="tr" sz="1366">
                <a:solidFill>
                  <a:srgbClr val="FF0000"/>
                </a:solidFill>
                <a:latin typeface="PT Sans Narrow"/>
                <a:ea typeface="PT Sans Narrow"/>
                <a:cs typeface="PT Sans Narrow"/>
                <a:sym typeface="PT Sans Narrow"/>
              </a:rPr>
              <a:t>:</a:t>
            </a:r>
            <a:r>
              <a:rPr lang="tr" sz="1266">
                <a:solidFill>
                  <a:schemeClr val="lt1"/>
                </a:solidFill>
                <a:latin typeface="PT Sans Narrow"/>
                <a:ea typeface="PT Sans Narrow"/>
                <a:cs typeface="PT Sans Narrow"/>
                <a:sym typeface="PT Sans Narrow"/>
              </a:rPr>
              <a:t> </a:t>
            </a:r>
            <a:r>
              <a:rPr lang="tr" sz="1266">
                <a:solidFill>
                  <a:schemeClr val="lt1"/>
                </a:solidFill>
                <a:latin typeface="PT Sans Narrow"/>
                <a:ea typeface="PT Sans Narrow"/>
                <a:cs typeface="PT Sans Narrow"/>
                <a:sym typeface="PT Sans Narrow"/>
              </a:rPr>
              <a:t>Uygulamanın çalıştığı süre boyunca, içeriği sabit olan değer ve ifadelerin saklanması için kullanılır. Algoritma boyunca kolay takip edilebilmesi için kullanılmaktadır. Değişkenler gibi isimlendirme kurallarına uygun olarak oluşturulmalıdırlar. </a:t>
            </a:r>
            <a:endParaRPr sz="1266">
              <a:solidFill>
                <a:schemeClr val="lt1"/>
              </a:solidFill>
              <a:latin typeface="PT Sans Narrow"/>
              <a:ea typeface="PT Sans Narrow"/>
              <a:cs typeface="PT Sans Narrow"/>
              <a:sym typeface="PT Sans Narrow"/>
            </a:endParaRPr>
          </a:p>
        </p:txBody>
      </p:sp>
      <p:pic>
        <p:nvPicPr>
          <p:cNvPr id="100" name="Google Shape;100;p17"/>
          <p:cNvPicPr preferRelativeResize="0"/>
          <p:nvPr/>
        </p:nvPicPr>
        <p:blipFill>
          <a:blip r:embed="rId3">
            <a:alphaModFix/>
          </a:blip>
          <a:stretch>
            <a:fillRect/>
          </a:stretch>
        </p:blipFill>
        <p:spPr>
          <a:xfrm>
            <a:off x="577200" y="844475"/>
            <a:ext cx="3517875" cy="399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06" name="Google Shape;106;p18"/>
          <p:cNvSpPr txBox="1"/>
          <p:nvPr>
            <p:ph type="title"/>
          </p:nvPr>
        </p:nvSpPr>
        <p:spPr>
          <a:xfrm>
            <a:off x="311700" y="22737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Algoritma Terimlerini Keşfet!</a:t>
            </a:r>
            <a:endParaRPr/>
          </a:p>
          <a:p>
            <a:pPr indent="0" lvl="0" marL="457200" rtl="0" algn="just">
              <a:lnSpc>
                <a:spcPct val="115000"/>
              </a:lnSpc>
              <a:spcBef>
                <a:spcPts val="0"/>
              </a:spcBef>
              <a:spcAft>
                <a:spcPts val="0"/>
              </a:spcAft>
              <a:buNone/>
            </a:pPr>
            <a:r>
              <a:t/>
            </a:r>
            <a:endParaRPr sz="3266"/>
          </a:p>
        </p:txBody>
      </p:sp>
      <p:sp>
        <p:nvSpPr>
          <p:cNvPr id="107" name="Google Shape;107;p18"/>
          <p:cNvSpPr txBox="1"/>
          <p:nvPr/>
        </p:nvSpPr>
        <p:spPr>
          <a:xfrm>
            <a:off x="4630525" y="3785350"/>
            <a:ext cx="7452600" cy="790200"/>
          </a:xfrm>
          <a:prstGeom prst="rect">
            <a:avLst/>
          </a:prstGeom>
          <a:noFill/>
          <a:ln>
            <a:noFill/>
          </a:ln>
        </p:spPr>
        <p:txBody>
          <a:bodyPr anchorCtr="0" anchor="ctr" bIns="91425" lIns="91425" spcFirstLastPara="1" rIns="91425" wrap="square" tIns="91425">
            <a:spAutoFit/>
          </a:bodyPr>
          <a:lstStyle/>
          <a:p>
            <a:pPr indent="0" lvl="0" marL="0" rtl="0" algn="just">
              <a:spcBef>
                <a:spcPts val="0"/>
              </a:spcBef>
              <a:spcAft>
                <a:spcPts val="0"/>
              </a:spcAft>
              <a:buNone/>
            </a:pPr>
            <a:r>
              <a:rPr lang="tr" sz="1966">
                <a:latin typeface="PT Sans Narrow"/>
                <a:ea typeface="PT Sans Narrow"/>
                <a:cs typeface="PT Sans Narrow"/>
                <a:sym typeface="PT Sans Narrow"/>
              </a:rPr>
              <a:t>Çiftleri toplama algoritmasındaki değişken </a:t>
            </a:r>
            <a:endParaRPr sz="1966">
              <a:latin typeface="PT Sans Narrow"/>
              <a:ea typeface="PT Sans Narrow"/>
              <a:cs typeface="PT Sans Narrow"/>
              <a:sym typeface="PT Sans Narrow"/>
            </a:endParaRPr>
          </a:p>
          <a:p>
            <a:pPr indent="0" lvl="0" marL="0" rtl="0" algn="just">
              <a:spcBef>
                <a:spcPts val="0"/>
              </a:spcBef>
              <a:spcAft>
                <a:spcPts val="0"/>
              </a:spcAft>
              <a:buNone/>
            </a:pPr>
            <a:r>
              <a:rPr lang="tr" sz="1966">
                <a:latin typeface="PT Sans Narrow"/>
                <a:ea typeface="PT Sans Narrow"/>
                <a:cs typeface="PT Sans Narrow"/>
                <a:sym typeface="PT Sans Narrow"/>
              </a:rPr>
              <a:t>atama ifadelerini bulun.</a:t>
            </a:r>
            <a:endParaRPr sz="1966">
              <a:latin typeface="PT Sans Narrow"/>
              <a:ea typeface="PT Sans Narrow"/>
              <a:cs typeface="PT Sans Narrow"/>
              <a:sym typeface="PT Sans Narrow"/>
            </a:endParaRPr>
          </a:p>
        </p:txBody>
      </p:sp>
      <p:sp>
        <p:nvSpPr>
          <p:cNvPr id="108" name="Google Shape;108;p18"/>
          <p:cNvSpPr/>
          <p:nvPr/>
        </p:nvSpPr>
        <p:spPr>
          <a:xfrm>
            <a:off x="4746050" y="1195150"/>
            <a:ext cx="3435300" cy="2047800"/>
          </a:xfrm>
          <a:prstGeom prst="wedgeEllipseCallout">
            <a:avLst>
              <a:gd fmla="val -62338" name="adj1"/>
              <a:gd fmla="val 25474"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466">
                <a:solidFill>
                  <a:srgbClr val="FF0000"/>
                </a:solidFill>
                <a:latin typeface="PT Sans Narrow"/>
                <a:ea typeface="PT Sans Narrow"/>
                <a:cs typeface="PT Sans Narrow"/>
                <a:sym typeface="PT Sans Narrow"/>
              </a:rPr>
              <a:t>Atama/Aktarma: </a:t>
            </a:r>
            <a:r>
              <a:rPr lang="tr" sz="1366">
                <a:solidFill>
                  <a:schemeClr val="lt1"/>
                </a:solidFill>
                <a:latin typeface="PT Sans Narrow"/>
                <a:ea typeface="PT Sans Narrow"/>
                <a:cs typeface="PT Sans Narrow"/>
                <a:sym typeface="PT Sans Narrow"/>
              </a:rPr>
              <a:t> Bir değişkene değer atamak için gerçekleştirilen işlemdir. Algoritma adımlarında sağdaki değeri soldaki değişkene atamak için kullanılan bir işlemdir. </a:t>
            </a:r>
            <a:endParaRPr sz="1366">
              <a:solidFill>
                <a:schemeClr val="lt1"/>
              </a:solidFill>
              <a:latin typeface="PT Sans Narrow"/>
              <a:ea typeface="PT Sans Narrow"/>
              <a:cs typeface="PT Sans Narrow"/>
              <a:sym typeface="PT Sans Narrow"/>
            </a:endParaRPr>
          </a:p>
        </p:txBody>
      </p:sp>
      <p:pic>
        <p:nvPicPr>
          <p:cNvPr id="109" name="Google Shape;109;p18"/>
          <p:cNvPicPr preferRelativeResize="0"/>
          <p:nvPr/>
        </p:nvPicPr>
        <p:blipFill>
          <a:blip r:embed="rId3">
            <a:alphaModFix/>
          </a:blip>
          <a:stretch>
            <a:fillRect/>
          </a:stretch>
        </p:blipFill>
        <p:spPr>
          <a:xfrm>
            <a:off x="577200" y="844475"/>
            <a:ext cx="3517875" cy="39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15" name="Google Shape;115;p19"/>
          <p:cNvSpPr txBox="1"/>
          <p:nvPr>
            <p:ph type="title"/>
          </p:nvPr>
        </p:nvSpPr>
        <p:spPr>
          <a:xfrm>
            <a:off x="311700" y="22737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Algoritma Terimlerini Keşfet!</a:t>
            </a:r>
            <a:endParaRPr/>
          </a:p>
          <a:p>
            <a:pPr indent="0" lvl="0" marL="457200" rtl="0" algn="just">
              <a:lnSpc>
                <a:spcPct val="115000"/>
              </a:lnSpc>
              <a:spcBef>
                <a:spcPts val="0"/>
              </a:spcBef>
              <a:spcAft>
                <a:spcPts val="0"/>
              </a:spcAft>
              <a:buNone/>
            </a:pPr>
            <a:r>
              <a:t/>
            </a:r>
            <a:endParaRPr sz="3266"/>
          </a:p>
        </p:txBody>
      </p:sp>
      <p:sp>
        <p:nvSpPr>
          <p:cNvPr id="116" name="Google Shape;116;p19"/>
          <p:cNvSpPr txBox="1"/>
          <p:nvPr/>
        </p:nvSpPr>
        <p:spPr>
          <a:xfrm>
            <a:off x="4492575" y="3947600"/>
            <a:ext cx="4161900" cy="790200"/>
          </a:xfrm>
          <a:prstGeom prst="rect">
            <a:avLst/>
          </a:prstGeom>
          <a:noFill/>
          <a:ln>
            <a:noFill/>
          </a:ln>
        </p:spPr>
        <p:txBody>
          <a:bodyPr anchorCtr="0" anchor="ctr" bIns="91425" lIns="91425" spcFirstLastPara="1" rIns="91425" wrap="square" tIns="91425">
            <a:spAutoFit/>
          </a:bodyPr>
          <a:lstStyle/>
          <a:p>
            <a:pPr indent="0" lvl="0" marL="0" marR="0" rtl="0" algn="just">
              <a:lnSpc>
                <a:spcPct val="100000"/>
              </a:lnSpc>
              <a:spcBef>
                <a:spcPts val="0"/>
              </a:spcBef>
              <a:spcAft>
                <a:spcPts val="0"/>
              </a:spcAft>
              <a:buNone/>
            </a:pPr>
            <a:r>
              <a:rPr lang="tr" sz="1966">
                <a:latin typeface="PT Sans Narrow"/>
                <a:ea typeface="PT Sans Narrow"/>
                <a:cs typeface="PT Sans Narrow"/>
                <a:sym typeface="PT Sans Narrow"/>
              </a:rPr>
              <a:t>Çiftleri toplama algoritmasına yeni bir sayaç eklemek için problemi değiştirin.</a:t>
            </a:r>
            <a:endParaRPr sz="1966">
              <a:latin typeface="PT Sans Narrow"/>
              <a:ea typeface="PT Sans Narrow"/>
              <a:cs typeface="PT Sans Narrow"/>
              <a:sym typeface="PT Sans Narrow"/>
            </a:endParaRPr>
          </a:p>
        </p:txBody>
      </p:sp>
      <p:sp>
        <p:nvSpPr>
          <p:cNvPr id="117" name="Google Shape;117;p19"/>
          <p:cNvSpPr/>
          <p:nvPr/>
        </p:nvSpPr>
        <p:spPr>
          <a:xfrm>
            <a:off x="4988850" y="1117600"/>
            <a:ext cx="3606300" cy="2425500"/>
          </a:xfrm>
          <a:prstGeom prst="wedgeEllipseCallout">
            <a:avLst>
              <a:gd fmla="val -59712" name="adj1"/>
              <a:gd fmla="val 15245"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600">
                <a:solidFill>
                  <a:srgbClr val="FF0000"/>
                </a:solidFill>
                <a:latin typeface="PT Sans Narrow"/>
                <a:ea typeface="PT Sans Narrow"/>
                <a:cs typeface="PT Sans Narrow"/>
                <a:sym typeface="PT Sans Narrow"/>
              </a:rPr>
              <a:t>Sayaç:</a:t>
            </a:r>
            <a:r>
              <a:rPr b="1" lang="tr" sz="1600">
                <a:solidFill>
                  <a:srgbClr val="FF0000"/>
                </a:solidFill>
                <a:latin typeface="PT Sans Narrow"/>
                <a:ea typeface="PT Sans Narrow"/>
                <a:cs typeface="PT Sans Narrow"/>
                <a:sym typeface="PT Sans Narrow"/>
              </a:rPr>
              <a:t> </a:t>
            </a:r>
            <a:r>
              <a:rPr lang="tr" sz="1600">
                <a:solidFill>
                  <a:schemeClr val="lt1"/>
                </a:solidFill>
                <a:latin typeface="PT Sans Narrow"/>
                <a:ea typeface="PT Sans Narrow"/>
                <a:cs typeface="PT Sans Narrow"/>
                <a:sym typeface="PT Sans Narrow"/>
              </a:rPr>
              <a:t> </a:t>
            </a:r>
            <a:r>
              <a:rPr lang="tr" sz="1600">
                <a:solidFill>
                  <a:schemeClr val="lt1"/>
                </a:solidFill>
                <a:latin typeface="PT Sans Narrow"/>
                <a:ea typeface="PT Sans Narrow"/>
                <a:cs typeface="PT Sans Narrow"/>
                <a:sym typeface="PT Sans Narrow"/>
              </a:rPr>
              <a:t>Algoritma tasarımlarında bazı işlemlerin belirli sayıda yaptırılması ve bu süreçte oluşan değerlerin sayılması gerekebilir. Bu amaçla kullanılan sayma işlemlerine sayaç denir.</a:t>
            </a:r>
            <a:endParaRPr sz="1600">
              <a:solidFill>
                <a:schemeClr val="lt1"/>
              </a:solidFill>
              <a:latin typeface="PT Sans Narrow"/>
              <a:ea typeface="PT Sans Narrow"/>
              <a:cs typeface="PT Sans Narrow"/>
              <a:sym typeface="PT Sans Narrow"/>
            </a:endParaRPr>
          </a:p>
        </p:txBody>
      </p:sp>
      <p:pic>
        <p:nvPicPr>
          <p:cNvPr id="118" name="Google Shape;118;p19"/>
          <p:cNvPicPr preferRelativeResize="0"/>
          <p:nvPr/>
        </p:nvPicPr>
        <p:blipFill>
          <a:blip r:embed="rId3">
            <a:alphaModFix/>
          </a:blip>
          <a:stretch>
            <a:fillRect/>
          </a:stretch>
        </p:blipFill>
        <p:spPr>
          <a:xfrm>
            <a:off x="577200" y="844475"/>
            <a:ext cx="3517875" cy="399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24" name="Google Shape;124;p20"/>
          <p:cNvSpPr txBox="1"/>
          <p:nvPr>
            <p:ph type="title"/>
          </p:nvPr>
        </p:nvSpPr>
        <p:spPr>
          <a:xfrm>
            <a:off x="311700" y="22737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Algoritma Terimlerini Keşfet!</a:t>
            </a:r>
            <a:endParaRPr/>
          </a:p>
          <a:p>
            <a:pPr indent="0" lvl="0" marL="457200" rtl="0" algn="just">
              <a:lnSpc>
                <a:spcPct val="115000"/>
              </a:lnSpc>
              <a:spcBef>
                <a:spcPts val="0"/>
              </a:spcBef>
              <a:spcAft>
                <a:spcPts val="0"/>
              </a:spcAft>
              <a:buNone/>
            </a:pPr>
            <a:r>
              <a:t/>
            </a:r>
            <a:endParaRPr sz="3266"/>
          </a:p>
        </p:txBody>
      </p:sp>
      <p:sp>
        <p:nvSpPr>
          <p:cNvPr id="125" name="Google Shape;125;p20"/>
          <p:cNvSpPr txBox="1"/>
          <p:nvPr/>
        </p:nvSpPr>
        <p:spPr>
          <a:xfrm>
            <a:off x="5003700" y="4045300"/>
            <a:ext cx="4019700" cy="790200"/>
          </a:xfrm>
          <a:prstGeom prst="rect">
            <a:avLst/>
          </a:prstGeom>
          <a:noFill/>
          <a:ln>
            <a:noFill/>
          </a:ln>
        </p:spPr>
        <p:txBody>
          <a:bodyPr anchorCtr="0" anchor="ctr" bIns="91425" lIns="91425" spcFirstLastPara="1" rIns="91425" wrap="square" tIns="91425">
            <a:spAutoFit/>
          </a:bodyPr>
          <a:lstStyle/>
          <a:p>
            <a:pPr indent="0" lvl="0" marL="0" marR="0" rtl="0" algn="just">
              <a:lnSpc>
                <a:spcPct val="100000"/>
              </a:lnSpc>
              <a:spcBef>
                <a:spcPts val="0"/>
              </a:spcBef>
              <a:spcAft>
                <a:spcPts val="0"/>
              </a:spcAft>
              <a:buNone/>
            </a:pPr>
            <a:r>
              <a:rPr lang="tr" sz="1966">
                <a:latin typeface="PT Sans Narrow"/>
                <a:ea typeface="PT Sans Narrow"/>
                <a:cs typeface="PT Sans Narrow"/>
                <a:sym typeface="PT Sans Narrow"/>
              </a:rPr>
              <a:t>Çiftleri toplama algoritmasındaki döngüyü bulup önemini tartışın. </a:t>
            </a:r>
            <a:endParaRPr sz="1966">
              <a:latin typeface="PT Sans Narrow"/>
              <a:ea typeface="PT Sans Narrow"/>
              <a:cs typeface="PT Sans Narrow"/>
              <a:sym typeface="PT Sans Narrow"/>
            </a:endParaRPr>
          </a:p>
        </p:txBody>
      </p:sp>
      <p:sp>
        <p:nvSpPr>
          <p:cNvPr id="126" name="Google Shape;126;p20"/>
          <p:cNvSpPr/>
          <p:nvPr/>
        </p:nvSpPr>
        <p:spPr>
          <a:xfrm>
            <a:off x="5003700" y="1044575"/>
            <a:ext cx="3606300" cy="2425500"/>
          </a:xfrm>
          <a:prstGeom prst="wedgeEllipseCallout">
            <a:avLst>
              <a:gd fmla="val -70961" name="adj1"/>
              <a:gd fmla="val 29294"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600">
                <a:solidFill>
                  <a:srgbClr val="FF0000"/>
                </a:solidFill>
                <a:latin typeface="PT Sans Narrow"/>
                <a:ea typeface="PT Sans Narrow"/>
                <a:cs typeface="PT Sans Narrow"/>
                <a:sym typeface="PT Sans Narrow"/>
              </a:rPr>
              <a:t>Döngü</a:t>
            </a:r>
            <a:r>
              <a:rPr b="1" lang="tr" sz="1600">
                <a:solidFill>
                  <a:srgbClr val="FF0000"/>
                </a:solidFill>
                <a:latin typeface="PT Sans Narrow"/>
                <a:ea typeface="PT Sans Narrow"/>
                <a:cs typeface="PT Sans Narrow"/>
                <a:sym typeface="PT Sans Narrow"/>
              </a:rPr>
              <a:t>: </a:t>
            </a:r>
            <a:r>
              <a:rPr lang="tr" sz="1600">
                <a:solidFill>
                  <a:schemeClr val="lt1"/>
                </a:solidFill>
                <a:latin typeface="PT Sans Narrow"/>
                <a:ea typeface="PT Sans Narrow"/>
                <a:cs typeface="PT Sans Narrow"/>
                <a:sym typeface="PT Sans Narrow"/>
              </a:rPr>
              <a:t> </a:t>
            </a:r>
            <a:r>
              <a:rPr lang="tr" sz="1600">
                <a:solidFill>
                  <a:schemeClr val="lt1"/>
                </a:solidFill>
                <a:latin typeface="PT Sans Narrow"/>
                <a:ea typeface="PT Sans Narrow"/>
                <a:cs typeface="PT Sans Narrow"/>
                <a:sym typeface="PT Sans Narrow"/>
              </a:rPr>
              <a:t>Algoritma tasarımlarında bir veya birden fazla işlem satırını, bir koşula bağlı olarak, belirli sayıda veya bir koşul sağlandığı sürece tekrarlayarak çalıştıran kalıplardır. </a:t>
            </a:r>
            <a:endParaRPr sz="1600">
              <a:solidFill>
                <a:schemeClr val="lt1"/>
              </a:solidFill>
              <a:latin typeface="PT Sans Narrow"/>
              <a:ea typeface="PT Sans Narrow"/>
              <a:cs typeface="PT Sans Narrow"/>
              <a:sym typeface="PT Sans Narrow"/>
            </a:endParaRPr>
          </a:p>
        </p:txBody>
      </p:sp>
      <p:pic>
        <p:nvPicPr>
          <p:cNvPr id="127" name="Google Shape;127;p20"/>
          <p:cNvPicPr preferRelativeResize="0"/>
          <p:nvPr/>
        </p:nvPicPr>
        <p:blipFill>
          <a:blip r:embed="rId3">
            <a:alphaModFix/>
          </a:blip>
          <a:stretch>
            <a:fillRect/>
          </a:stretch>
        </p:blipFill>
        <p:spPr>
          <a:xfrm>
            <a:off x="577200" y="844475"/>
            <a:ext cx="3517875"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33" name="Google Shape;133;p21"/>
          <p:cNvSpPr txBox="1"/>
          <p:nvPr>
            <p:ph type="title"/>
          </p:nvPr>
        </p:nvSpPr>
        <p:spPr>
          <a:xfrm>
            <a:off x="311700" y="22737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Algoritma Terimlerini Keşfet!</a:t>
            </a:r>
            <a:endParaRPr/>
          </a:p>
          <a:p>
            <a:pPr indent="0" lvl="0" marL="457200" rtl="0" algn="just">
              <a:lnSpc>
                <a:spcPct val="115000"/>
              </a:lnSpc>
              <a:spcBef>
                <a:spcPts val="0"/>
              </a:spcBef>
              <a:spcAft>
                <a:spcPts val="0"/>
              </a:spcAft>
              <a:buNone/>
            </a:pPr>
            <a:r>
              <a:t/>
            </a:r>
            <a:endParaRPr sz="3266"/>
          </a:p>
        </p:txBody>
      </p:sp>
      <p:sp>
        <p:nvSpPr>
          <p:cNvPr id="134" name="Google Shape;134;p21"/>
          <p:cNvSpPr txBox="1"/>
          <p:nvPr/>
        </p:nvSpPr>
        <p:spPr>
          <a:xfrm>
            <a:off x="4435800" y="3655550"/>
            <a:ext cx="4587600" cy="1395600"/>
          </a:xfrm>
          <a:prstGeom prst="rect">
            <a:avLst/>
          </a:prstGeom>
          <a:noFill/>
          <a:ln>
            <a:noFill/>
          </a:ln>
        </p:spPr>
        <p:txBody>
          <a:bodyPr anchorCtr="0" anchor="ctr" bIns="91425" lIns="91425" spcFirstLastPara="1" rIns="91425" wrap="square" tIns="91425">
            <a:spAutoFit/>
          </a:bodyPr>
          <a:lstStyle/>
          <a:p>
            <a:pPr indent="0" lvl="0" marL="0" marR="0" rtl="0" algn="just">
              <a:lnSpc>
                <a:spcPct val="100000"/>
              </a:lnSpc>
              <a:spcBef>
                <a:spcPts val="0"/>
              </a:spcBef>
              <a:spcAft>
                <a:spcPts val="0"/>
              </a:spcAft>
              <a:buNone/>
            </a:pPr>
            <a:r>
              <a:rPr lang="tr" sz="1966">
                <a:latin typeface="PT Sans Narrow"/>
                <a:ea typeface="PT Sans Narrow"/>
                <a:cs typeface="PT Sans Narrow"/>
                <a:sym typeface="PT Sans Narrow"/>
              </a:rPr>
              <a:t>Çiftleri toplama algoritmasındaki ardışık toplama ifadesi yerine, ardışık çıkarma yapıldığında oluşan yeni problemi tartışın.</a:t>
            </a:r>
            <a:endParaRPr sz="1966">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966">
              <a:latin typeface="PT Sans Narrow"/>
              <a:ea typeface="PT Sans Narrow"/>
              <a:cs typeface="PT Sans Narrow"/>
              <a:sym typeface="PT Sans Narrow"/>
            </a:endParaRPr>
          </a:p>
        </p:txBody>
      </p:sp>
      <p:sp>
        <p:nvSpPr>
          <p:cNvPr id="135" name="Google Shape;135;p21"/>
          <p:cNvSpPr/>
          <p:nvPr/>
        </p:nvSpPr>
        <p:spPr>
          <a:xfrm>
            <a:off x="5102450" y="987775"/>
            <a:ext cx="3606300" cy="2425500"/>
          </a:xfrm>
          <a:prstGeom prst="wedgeEllipseCallout">
            <a:avLst>
              <a:gd fmla="val -73435" name="adj1"/>
              <a:gd fmla="val 23357"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600">
                <a:solidFill>
                  <a:srgbClr val="FF0000"/>
                </a:solidFill>
                <a:latin typeface="PT Sans Narrow"/>
                <a:ea typeface="PT Sans Narrow"/>
                <a:cs typeface="PT Sans Narrow"/>
                <a:sym typeface="PT Sans Narrow"/>
              </a:rPr>
              <a:t>Ardışık Toplama/Çıkarma</a:t>
            </a:r>
            <a:r>
              <a:rPr b="1" lang="tr" sz="1600">
                <a:solidFill>
                  <a:srgbClr val="FF0000"/>
                </a:solidFill>
                <a:latin typeface="PT Sans Narrow"/>
                <a:ea typeface="PT Sans Narrow"/>
                <a:cs typeface="PT Sans Narrow"/>
                <a:sym typeface="PT Sans Narrow"/>
              </a:rPr>
              <a:t>: </a:t>
            </a:r>
            <a:r>
              <a:rPr lang="tr" sz="1600">
                <a:solidFill>
                  <a:schemeClr val="lt1"/>
                </a:solidFill>
                <a:latin typeface="PT Sans Narrow"/>
                <a:ea typeface="PT Sans Narrow"/>
                <a:cs typeface="PT Sans Narrow"/>
                <a:sym typeface="PT Sans Narrow"/>
              </a:rPr>
              <a:t> </a:t>
            </a:r>
            <a:r>
              <a:rPr lang="tr" sz="1600">
                <a:solidFill>
                  <a:schemeClr val="lt1"/>
                </a:solidFill>
                <a:latin typeface="PT Sans Narrow"/>
                <a:ea typeface="PT Sans Narrow"/>
                <a:cs typeface="PT Sans Narrow"/>
                <a:sym typeface="PT Sans Narrow"/>
              </a:rPr>
              <a:t>Algoritmalarda var olan değere yeni bir değerin eklenmesi ya da var olan değerin yeni bir değerlerle çarpılarak oluşan bu yeni değerin kullanılması işlemidir.</a:t>
            </a:r>
            <a:endParaRPr sz="1600">
              <a:solidFill>
                <a:schemeClr val="lt1"/>
              </a:solidFill>
              <a:latin typeface="PT Sans Narrow"/>
              <a:ea typeface="PT Sans Narrow"/>
              <a:cs typeface="PT Sans Narrow"/>
              <a:sym typeface="PT Sans Narrow"/>
            </a:endParaRPr>
          </a:p>
        </p:txBody>
      </p:sp>
      <p:pic>
        <p:nvPicPr>
          <p:cNvPr id="136" name="Google Shape;136;p21"/>
          <p:cNvPicPr preferRelativeResize="0"/>
          <p:nvPr/>
        </p:nvPicPr>
        <p:blipFill>
          <a:blip r:embed="rId3">
            <a:alphaModFix/>
          </a:blip>
          <a:stretch>
            <a:fillRect/>
          </a:stretch>
        </p:blipFill>
        <p:spPr>
          <a:xfrm>
            <a:off x="577200" y="844475"/>
            <a:ext cx="3517875" cy="399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