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1" r:id="rId4"/>
    <p:sldId id="301" r:id="rId5"/>
    <p:sldId id="302" r:id="rId6"/>
    <p:sldId id="288" r:id="rId7"/>
    <p:sldId id="304" r:id="rId8"/>
    <p:sldId id="308" r:id="rId9"/>
    <p:sldId id="309" r:id="rId10"/>
    <p:sldId id="314" r:id="rId11"/>
    <p:sldId id="263" r:id="rId12"/>
    <p:sldId id="310" r:id="rId13"/>
    <p:sldId id="311" r:id="rId14"/>
    <p:sldId id="312" r:id="rId15"/>
    <p:sldId id="289" r:id="rId16"/>
    <p:sldId id="307" r:id="rId17"/>
    <p:sldId id="315" r:id="rId18"/>
    <p:sldId id="284" r:id="rId19"/>
    <p:sldId id="28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charset="-94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T Sans Narrow" panose="020B0604020202020204" charset="-94"/>
      <p:regular r:id="rId34"/>
      <p:bold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F998B-4EF1-4CB5-872B-70C1DAEFED4E}">
  <a:tblStyle styleId="{AA5F998B-4EF1-4CB5-872B-70C1DAEFE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219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fe07797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fe07797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9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Afişlerin yüksek çözünürlükleri ekte sunulmuştur. Link bağlantısıyla girilebilir…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03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19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09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Bu örnekten hareketle sizce programlamada fonksiyonun özelliği ne olabilir. Yorumlarınızı </a:t>
            </a:r>
            <a:r>
              <a:rPr lang="tr-TR" dirty="0" err="1"/>
              <a:t>chat</a:t>
            </a:r>
            <a:r>
              <a:rPr lang="tr-TR" dirty="0"/>
              <a:t> kısmına alalım.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7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74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fe07797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fe07797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2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40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1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69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7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7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04425" y="507100"/>
            <a:ext cx="6561300" cy="3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559" dirty="0"/>
              <a:t>DENEYAP TÜRKİYE </a:t>
            </a:r>
            <a:endParaRPr lang="tr-TR"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tr-TR"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559" dirty="0"/>
              <a:t>Yazılım Teknolojileri Dersi </a:t>
            </a:r>
            <a:endParaRPr sz="3559" dirty="0"/>
          </a:p>
          <a:p>
            <a:pPr lvl="0">
              <a:buSzPts val="990"/>
            </a:pPr>
            <a:r>
              <a:rPr lang="tr" sz="3200" dirty="0"/>
              <a:t>Hafta 11: </a:t>
            </a:r>
            <a:r>
              <a:rPr lang="tr-TR" sz="3200" dirty="0"/>
              <a:t>C++ Programında Kütüphane Kullanımı ve Dosyalama İşlemleri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34926" y="1047471"/>
            <a:ext cx="3024962" cy="19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Görev 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Yazdığınız bir  programda kullanıcıya bir karakter katarı içerisinde, kaç tane kelimeden oluştuğunu sayabilecek bir program yazınınız.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3"/>
          <p:cNvSpPr txBox="1"/>
          <p:nvPr/>
        </p:nvSpPr>
        <p:spPr>
          <a:xfrm>
            <a:off x="4184606" y="102505"/>
            <a:ext cx="4514070" cy="49384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1100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sz="11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………………………….</a:t>
            </a:r>
            <a:endParaRPr lang="tr-TR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…………………………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Bugun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hava </a:t>
            </a:r>
            <a:r>
              <a:rPr lang="tr-TR" sz="1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cok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guzel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kelimeSayisi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11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1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……………………..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tr-TR" sz="1100" dirty="0">
                <a:solidFill>
                  <a:srgbClr val="E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kelimeSayisi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 </a:t>
            </a:r>
            <a:r>
              <a:rPr lang="tr-TR" sz="1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cumlede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kelimeSayisi</a:t>
            </a:r>
            <a:r>
              <a:rPr lang="tr-T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kelime </a:t>
            </a:r>
            <a:r>
              <a:rPr lang="tr-TR" sz="1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bulunmaktadir</a:t>
            </a:r>
            <a:r>
              <a:rPr lang="tr-TR" sz="1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8402E6-D2A9-4B6C-AA1B-8A4752FB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49" y="659218"/>
            <a:ext cx="3109828" cy="43992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78D53E-DEB8-40CF-A95F-A208855EEDFF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CEB96D-9B12-4E3D-8EE9-EE8F09B3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51" y="659219"/>
            <a:ext cx="3169957" cy="448428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3173482-9172-486C-A52C-013B27E245FA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412919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AAD847-B17B-479A-B439-653BBC4A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631458"/>
            <a:ext cx="3189581" cy="45120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D0004BA-43BF-4AF5-983F-AB8B39ED1511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17326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93CCDF-F41B-4EB2-A0F8-C0F40C65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33" y="781244"/>
            <a:ext cx="5640572" cy="398699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951DAFF-B5FE-41EF-9004-068E9BAD766B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269024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5.C++ Dilinde Dosyalama İşlemleri Yapıyorum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                                                Kodlar Arasında Farkı Bulma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44915CB0-7D11-4713-B21D-6C221F9C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4388"/>
              </p:ext>
            </p:extLst>
          </p:nvPr>
        </p:nvGraphicFramePr>
        <p:xfrm>
          <a:off x="520854" y="1445560"/>
          <a:ext cx="8102292" cy="3458782"/>
        </p:xfrm>
        <a:graphic>
          <a:graphicData uri="http://schemas.openxmlformats.org/drawingml/2006/table">
            <a:tbl>
              <a:tblPr firstRow="1" firstCol="1" bandRow="1"/>
              <a:tblGrid>
                <a:gridCol w="4051146">
                  <a:extLst>
                    <a:ext uri="{9D8B030D-6E8A-4147-A177-3AD203B41FA5}">
                      <a16:colId xmlns:a16="http://schemas.microsoft.com/office/drawing/2014/main" val="511489769"/>
                    </a:ext>
                  </a:extLst>
                </a:gridCol>
                <a:gridCol w="4051146">
                  <a:extLst>
                    <a:ext uri="{9D8B030D-6E8A-4147-A177-3AD203B41FA5}">
                      <a16:colId xmlns:a16="http://schemas.microsoft.com/office/drawing/2014/main" val="3145824019"/>
                    </a:ext>
                  </a:extLst>
                </a:gridCol>
              </a:tblGrid>
              <a:tr h="16929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6000"/>
                        </a:lnSpc>
                        <a:buFont typeface="+mj-lt"/>
                        <a:buAutoNum type="arabicPeriod"/>
                      </a:pPr>
                      <a:r>
                        <a:rPr lang="tr-TR" sz="14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tr-TR" sz="14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İşlem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63556"/>
                  </a:ext>
                </a:extLst>
              </a:tr>
              <a:tr h="31327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"deneyap.txt"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 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"Merhaba </a:t>
                      </a:r>
                      <a:r>
                        <a:rPr lang="tr-TR" sz="11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Deneyap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!" 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fstream</a:t>
                      </a: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"deneyap.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txt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 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"Merhaba 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Deneyap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!" 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0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4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54173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" sz="2200" dirty="0"/>
              <a:t>6. </a:t>
            </a:r>
            <a:r>
              <a:rPr lang="tr-TR" sz="2200" dirty="0"/>
              <a:t>Dosyalama İşlemleri ile İlgili Verilen Görevleri Kodluyorum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Görev</a:t>
            </a:r>
            <a:r>
              <a:rPr lang="tr-TR" sz="1800" dirty="0"/>
              <a:t> 1</a:t>
            </a:r>
            <a:endParaRPr sz="1800" dirty="0"/>
          </a:p>
        </p:txBody>
      </p:sp>
      <p:sp>
        <p:nvSpPr>
          <p:cNvPr id="2" name="Dikdörtgen 1"/>
          <p:cNvSpPr/>
          <p:nvPr/>
        </p:nvSpPr>
        <p:spPr>
          <a:xfrm>
            <a:off x="292396" y="1338536"/>
            <a:ext cx="2899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Klavyeden girilen “Merhaba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Deneyap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!” adlı cümleyi direkt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nesnesine aktarıp sonucu ekrana yazdıran kodu yazalım.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4046381" y="506250"/>
            <a:ext cx="4943445" cy="43649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cumle</a:t>
            </a:r>
            <a:r>
              <a:rPr lang="tr-T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"Merhaba </a:t>
            </a:r>
            <a:r>
              <a:rPr lang="tr-TR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Deneyap</a:t>
            </a:r>
            <a:r>
              <a:rPr lang="tr-TR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tr-TR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&lt;&lt; </a:t>
            </a:r>
            <a:r>
              <a:rPr lang="tr-TR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"Mesaj:" 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&lt;&lt; </a:t>
            </a:r>
            <a:r>
              <a:rPr lang="tr-TR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cumle</a:t>
            </a: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9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54173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" sz="2200" dirty="0"/>
              <a:t>6. </a:t>
            </a:r>
            <a:r>
              <a:rPr lang="tr-TR" sz="2200" dirty="0"/>
              <a:t>Dosyalama İşlemleri ile İlgili Verilen Görevleri Kodluyorum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Görev</a:t>
            </a:r>
            <a:r>
              <a:rPr lang="tr-TR" sz="1800" dirty="0"/>
              <a:t> 2</a:t>
            </a:r>
            <a:endParaRPr sz="1800" dirty="0"/>
          </a:p>
        </p:txBody>
      </p:sp>
      <p:sp>
        <p:nvSpPr>
          <p:cNvPr id="2" name="Dikdörtgen 1"/>
          <p:cNvSpPr/>
          <p:nvPr/>
        </p:nvSpPr>
        <p:spPr>
          <a:xfrm>
            <a:off x="292396" y="1338536"/>
            <a:ext cx="2899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Klavyeden girilen 10 sayıyı dosyaya yazalım.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4046381" y="506250"/>
            <a:ext cx="4943445" cy="45548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0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1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tr-TR" sz="11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sz="11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………………………….</a:t>
            </a:r>
            <a:endParaRPr lang="tr-TR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</a:t>
            </a:r>
            <a:r>
              <a:rPr lang="tr-TR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dosya;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"deneyap.txt"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1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1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1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………………………………….();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8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GÖREV 3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6" dirty="0"/>
          </a:p>
        </p:txBody>
      </p:sp>
      <p:sp>
        <p:nvSpPr>
          <p:cNvPr id="2" name="Dikdörtgen 1"/>
          <p:cNvSpPr/>
          <p:nvPr/>
        </p:nvSpPr>
        <p:spPr>
          <a:xfrm>
            <a:off x="322120" y="938487"/>
            <a:ext cx="802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Klavyeden girilen öğrenci sayısı kadar sınav notlarını klavyeden okuyup dosyaya yazdıran programı oluşturunuz.</a:t>
            </a:r>
            <a:endParaRPr lang="en-US" sz="1600" dirty="0"/>
          </a:p>
        </p:txBody>
      </p:sp>
      <p:sp>
        <p:nvSpPr>
          <p:cNvPr id="6" name="Google Shape;126;p21"/>
          <p:cNvSpPr/>
          <p:nvPr/>
        </p:nvSpPr>
        <p:spPr>
          <a:xfrm>
            <a:off x="2390724" y="2041184"/>
            <a:ext cx="3490200" cy="2481000"/>
          </a:xfrm>
          <a:prstGeom prst="wedgeEllipseCallout">
            <a:avLst>
              <a:gd name="adj1" fmla="val -59386"/>
              <a:gd name="adj2" fmla="val 2361"/>
            </a:avLst>
          </a:prstGeom>
          <a:solidFill>
            <a:srgbClr val="22222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 dirty="0">
                <a:solidFill>
                  <a:srgbClr val="FF0000"/>
                </a:solidFill>
                <a:latin typeface="PT Sans Narrow"/>
                <a:sym typeface="PT Sans Narrow"/>
              </a:rPr>
              <a:t>Kodlama Sırası Sizde</a:t>
            </a:r>
            <a:endParaRPr sz="7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6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GÖREV 3’ün Kodları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6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48FF93B-4C58-40F5-8F77-6BB80995B012}"/>
              </a:ext>
            </a:extLst>
          </p:cNvPr>
          <p:cNvSpPr txBox="1"/>
          <p:nvPr/>
        </p:nvSpPr>
        <p:spPr>
          <a:xfrm>
            <a:off x="486409" y="867771"/>
            <a:ext cx="4572000" cy="3696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9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9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tr-TR" sz="9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"sinav.txt"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9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is_open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9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"Dosya </a:t>
            </a:r>
            <a:r>
              <a:rPr lang="tr-TR" sz="9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Okunamadi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451F134-E711-460B-9D83-DCA87D95355B}"/>
              </a:ext>
            </a:extLst>
          </p:cNvPr>
          <p:cNvSpPr txBox="1"/>
          <p:nvPr/>
        </p:nvSpPr>
        <p:spPr>
          <a:xfrm>
            <a:off x="4177201" y="579140"/>
            <a:ext cx="4572000" cy="316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olacak:"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05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05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105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105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sonucu:"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105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B0BF90D2-66C2-462F-B98E-3B868E64FA2C}"/>
              </a:ext>
            </a:extLst>
          </p:cNvPr>
          <p:cNvCxnSpPr/>
          <p:nvPr/>
        </p:nvCxnSpPr>
        <p:spPr>
          <a:xfrm flipV="1">
            <a:off x="3338623" y="3168502"/>
            <a:ext cx="838578" cy="10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2.png">
            <a:extLst>
              <a:ext uri="{FF2B5EF4-FFF2-40B4-BE49-F238E27FC236}">
                <a16:creationId xmlns:a16="http://schemas.microsoft.com/office/drawing/2014/main" id="{E72C79CE-295D-4B27-9FE5-E1A6A54F3452}"/>
              </a:ext>
            </a:extLst>
          </p:cNvPr>
          <p:cNvPicPr/>
          <p:nvPr/>
        </p:nvPicPr>
        <p:blipFill rotWithShape="1">
          <a:blip r:embed="rId3"/>
          <a:srcRect b="72867"/>
          <a:stretch/>
        </p:blipFill>
        <p:spPr bwMode="auto">
          <a:xfrm>
            <a:off x="4177201" y="3847541"/>
            <a:ext cx="4780032" cy="111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68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00725" y="1386149"/>
            <a:ext cx="8596900" cy="90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tr-TR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 haftanın amacı öğrencilerin C++ programlama dili içerisinde bulunan kütüphaneleri kullanma ve dosyalama işlemleri yapabilmesini sağlamaktır.</a:t>
            </a:r>
            <a:endParaRPr sz="1800" b="0"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623400" y="2289574"/>
            <a:ext cx="85206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içinde karakter kütüphanesi kullanarak sonucu test eder.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içinde katar kütüphanesi kullanarak sonucu test eder.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K3.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Dosyalama işleminin gerekliliğini açıklar.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K4.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kütüphanesi kullanarak program geliştirir.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K5.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okuma işlemlerini içeren program tasarlar.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K6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yazma işlemlerini içeren program tasarlar.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7025" y="482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Haftanın Amacı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7EF8E114-8C38-4955-A08C-8ECE6C169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67934"/>
              </p:ext>
            </p:extLst>
          </p:nvPr>
        </p:nvGraphicFramePr>
        <p:xfrm>
          <a:off x="566941" y="1189700"/>
          <a:ext cx="7828938" cy="1858709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7828938">
                  <a:extLst>
                    <a:ext uri="{9D8B030D-6E8A-4147-A177-3AD203B41FA5}">
                      <a16:colId xmlns:a16="http://schemas.microsoft.com/office/drawing/2014/main" val="3156969997"/>
                    </a:ext>
                  </a:extLst>
                </a:gridCol>
              </a:tblGrid>
              <a:tr h="1343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programlama dili içerisinde geliştiricilerin kullanımına sunulmuş birçok fonksiyonların kütüphaneler içerisinde yer aldığını biliyor muydunuz?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200" dirty="0">
                        <a:effectLst/>
                      </a:endParaRPr>
                    </a:p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Örneğin: Bu haftaya kadar kullandığımız </a:t>
                      </a:r>
                      <a:r>
                        <a:rPr lang="tr-TR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cout</a:t>
                      </a: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ve cin fonksiyonları </a:t>
                      </a:r>
                      <a:r>
                        <a:rPr lang="tr-TR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iostream</a:t>
                      </a: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isimli kütüphane içerisinde bulunmaktadır.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Roboto Condensed" panose="02000000000000000000" pitchFamily="2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55268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762E566-026D-46AC-A4FF-A8DEF1BF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8" y="3719882"/>
            <a:ext cx="74751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«Şimdi gelin bu derste C++ programlama dilinde kullanabileceğimiz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diğer kütüphaneleri ve bu kütüphanelerdeki bazı fonksiyonları öğrenelim»</a:t>
            </a:r>
            <a:endParaRPr kumimoji="0" lang="tr-TR" altLang="tr-T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AEA887-8D9C-4ACC-9614-62920F3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75" y="950271"/>
            <a:ext cx="2178802" cy="7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774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Karakter Kütüphanesi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673">
            <a:extLst>
              <a:ext uri="{FF2B5EF4-FFF2-40B4-BE49-F238E27FC236}">
                <a16:creationId xmlns:a16="http://schemas.microsoft.com/office/drawing/2014/main" id="{2C9FD387-1C88-4ED8-9351-D876EC15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12" y="2659211"/>
            <a:ext cx="459773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include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cctype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satırı ile projemize dahil ederiz.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FFA5DF-374A-4FC1-BF2E-86866961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1699502"/>
            <a:ext cx="803485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Condensed" panose="02000000000000000000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Tek bir karakter için hazırlanmış fonksiyonlar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cctype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 kütüphanesi içerisinde bulunur.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Standart kütüphane olarak projemizde bulunmaktadır.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AEA887-8D9C-4ACC-9614-62920F3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965768"/>
            <a:ext cx="1914307" cy="5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774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800" b="1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Metin Kütüphanesi</a:t>
            </a:r>
            <a:endParaRPr kumimoji="0" lang="tr-TR" altLang="tr-T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673">
            <a:extLst>
              <a:ext uri="{FF2B5EF4-FFF2-40B4-BE49-F238E27FC236}">
                <a16:creationId xmlns:a16="http://schemas.microsoft.com/office/drawing/2014/main" id="{2C9FD387-1C88-4ED8-9351-D876EC15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12" y="2659211"/>
            <a:ext cx="459773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include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cstring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satırı ile projemize dahil ederiz.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FFA5DF-374A-4FC1-BF2E-86866961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1628842"/>
            <a:ext cx="8034858" cy="12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Condensed" panose="02000000000000000000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C++ programlama dilinde metinler üzerinde işlem yapan kullanıma hazır fonksiyonları içerisinde barındıran kütüphanenin adı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cstring</a:t>
            </a:r>
            <a:r>
              <a:rPr lang="tr-TR" sz="1800" b="1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kütüphanesidir.</a:t>
            </a:r>
            <a:endParaRPr lang="tr-TR" sz="18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6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7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1. C++ Programlama Dilinde Yerleşik Kütüphaneleri Keşfediyorum</a:t>
            </a:r>
            <a:endParaRPr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4E2EF602-7C8D-460F-96A7-58477F4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52921"/>
              </p:ext>
            </p:extLst>
          </p:nvPr>
        </p:nvGraphicFramePr>
        <p:xfrm>
          <a:off x="446568" y="774700"/>
          <a:ext cx="7740502" cy="4124116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1242341">
                  <a:extLst>
                    <a:ext uri="{9D8B030D-6E8A-4147-A177-3AD203B41FA5}">
                      <a16:colId xmlns:a16="http://schemas.microsoft.com/office/drawing/2014/main" val="93953386"/>
                    </a:ext>
                  </a:extLst>
                </a:gridCol>
                <a:gridCol w="28114">
                  <a:extLst>
                    <a:ext uri="{9D8B030D-6E8A-4147-A177-3AD203B41FA5}">
                      <a16:colId xmlns:a16="http://schemas.microsoft.com/office/drawing/2014/main" val="3901315798"/>
                    </a:ext>
                  </a:extLst>
                </a:gridCol>
                <a:gridCol w="3726847">
                  <a:extLst>
                    <a:ext uri="{9D8B030D-6E8A-4147-A177-3AD203B41FA5}">
                      <a16:colId xmlns:a16="http://schemas.microsoft.com/office/drawing/2014/main" val="511773847"/>
                    </a:ext>
                  </a:extLst>
                </a:gridCol>
                <a:gridCol w="1956391">
                  <a:extLst>
                    <a:ext uri="{9D8B030D-6E8A-4147-A177-3AD203B41FA5}">
                      <a16:colId xmlns:a16="http://schemas.microsoft.com/office/drawing/2014/main" val="1176276299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16836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Fonksiyon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İşlevi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Örnek Kullanım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Sonuç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86906322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harf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isalpha(11.4)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4072636900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isdigit(c)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rakam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isdigit(11.4)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376191663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isalnum(c)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rakam veya harf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isalnum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(/*)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4178045126"/>
                  </a:ext>
                </a:extLst>
              </a:tr>
              <a:tr h="536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islower(c)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küçük harf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islower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439179263"/>
                  </a:ext>
                </a:extLst>
              </a:tr>
              <a:tr h="536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isupper(c)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büyük harf ise geriye true değilse false döndürür.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isupper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3989559778"/>
                  </a:ext>
                </a:extLst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karakterini küçük harfe çevirir.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tolower(E)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1630188045"/>
                  </a:ext>
                </a:extLst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karakterini büyük harfe çevirir.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toupper(g)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03039803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3753E33B-A91C-46F1-8B14-3C2E6C83954A}"/>
              </a:ext>
            </a:extLst>
          </p:cNvPr>
          <p:cNvSpPr txBox="1"/>
          <p:nvPr/>
        </p:nvSpPr>
        <p:spPr>
          <a:xfrm>
            <a:off x="7655441" y="1535051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CA8136-BC98-4C6F-BF4D-52C89194A05E}"/>
              </a:ext>
            </a:extLst>
          </p:cNvPr>
          <p:cNvSpPr txBox="1"/>
          <p:nvPr/>
        </p:nvSpPr>
        <p:spPr>
          <a:xfrm>
            <a:off x="7655441" y="2135005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3A3E6AB-3CCE-45E9-9533-5B964A6AA143}"/>
              </a:ext>
            </a:extLst>
          </p:cNvPr>
          <p:cNvSpPr txBox="1"/>
          <p:nvPr/>
        </p:nvSpPr>
        <p:spPr>
          <a:xfrm>
            <a:off x="7655441" y="2654036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8079B-299C-4348-9BF5-B9C3FDE18E6F}"/>
              </a:ext>
            </a:extLst>
          </p:cNvPr>
          <p:cNvSpPr txBox="1"/>
          <p:nvPr/>
        </p:nvSpPr>
        <p:spPr>
          <a:xfrm>
            <a:off x="7602279" y="3315913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4137B08-19F9-4A25-ABCF-64C15EC1DFDF}"/>
              </a:ext>
            </a:extLst>
          </p:cNvPr>
          <p:cNvSpPr txBox="1"/>
          <p:nvPr/>
        </p:nvSpPr>
        <p:spPr>
          <a:xfrm>
            <a:off x="7628859" y="3904667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F1D8887-AD96-41F9-B63A-C4CC053283E8}"/>
              </a:ext>
            </a:extLst>
          </p:cNvPr>
          <p:cNvSpPr txBox="1"/>
          <p:nvPr/>
        </p:nvSpPr>
        <p:spPr>
          <a:xfrm>
            <a:off x="7655441" y="4270168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A08C18A-BC1F-4745-8286-CF166C8A3C48}"/>
              </a:ext>
            </a:extLst>
          </p:cNvPr>
          <p:cNvSpPr txBox="1"/>
          <p:nvPr/>
        </p:nvSpPr>
        <p:spPr>
          <a:xfrm>
            <a:off x="7650126" y="4599089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665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7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1. C++ Programlama Dilinde Yerleşik Kütüphaneleri Keşfediyorum</a:t>
            </a:r>
            <a:endParaRPr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753E33B-A91C-46F1-8B14-3C2E6C83954A}"/>
              </a:ext>
            </a:extLst>
          </p:cNvPr>
          <p:cNvSpPr txBox="1"/>
          <p:nvPr/>
        </p:nvSpPr>
        <p:spPr>
          <a:xfrm>
            <a:off x="7577667" y="1012796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CA8136-BC98-4C6F-BF4D-52C89194A05E}"/>
              </a:ext>
            </a:extLst>
          </p:cNvPr>
          <p:cNvSpPr txBox="1"/>
          <p:nvPr/>
        </p:nvSpPr>
        <p:spPr>
          <a:xfrm>
            <a:off x="7284963" y="1876506"/>
            <a:ext cx="82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Dünya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3A3E6AB-3CCE-45E9-9533-5B964A6AA143}"/>
              </a:ext>
            </a:extLst>
          </p:cNvPr>
          <p:cNvSpPr txBox="1"/>
          <p:nvPr/>
        </p:nvSpPr>
        <p:spPr>
          <a:xfrm>
            <a:off x="7007980" y="2882746"/>
            <a:ext cx="172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MerhabaDünya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8079B-299C-4348-9BF5-B9C3FDE18E6F}"/>
              </a:ext>
            </a:extLst>
          </p:cNvPr>
          <p:cNvSpPr txBox="1"/>
          <p:nvPr/>
        </p:nvSpPr>
        <p:spPr>
          <a:xfrm>
            <a:off x="7007980" y="4061776"/>
            <a:ext cx="148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Sıfırdan büyük değer döndürür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A06848B2-66C4-4B37-9ECA-AD157778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98199"/>
              </p:ext>
            </p:extLst>
          </p:nvPr>
        </p:nvGraphicFramePr>
        <p:xfrm>
          <a:off x="431374" y="558504"/>
          <a:ext cx="8130551" cy="4518655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1337732">
                  <a:extLst>
                    <a:ext uri="{9D8B030D-6E8A-4147-A177-3AD203B41FA5}">
                      <a16:colId xmlns:a16="http://schemas.microsoft.com/office/drawing/2014/main" val="2358723236"/>
                    </a:ext>
                  </a:extLst>
                </a:gridCol>
                <a:gridCol w="30512">
                  <a:extLst>
                    <a:ext uri="{9D8B030D-6E8A-4147-A177-3AD203B41FA5}">
                      <a16:colId xmlns:a16="http://schemas.microsoft.com/office/drawing/2014/main" val="2755592041"/>
                    </a:ext>
                  </a:extLst>
                </a:gridCol>
                <a:gridCol w="3051544">
                  <a:extLst>
                    <a:ext uri="{9D8B030D-6E8A-4147-A177-3AD203B41FA5}">
                      <a16:colId xmlns:a16="http://schemas.microsoft.com/office/drawing/2014/main" val="572517272"/>
                    </a:ext>
                  </a:extLst>
                </a:gridCol>
                <a:gridCol w="1909323">
                  <a:extLst>
                    <a:ext uri="{9D8B030D-6E8A-4147-A177-3AD203B41FA5}">
                      <a16:colId xmlns:a16="http://schemas.microsoft.com/office/drawing/2014/main" val="310426678"/>
                    </a:ext>
                  </a:extLst>
                </a:gridCol>
                <a:gridCol w="1801440">
                  <a:extLst>
                    <a:ext uri="{9D8B030D-6E8A-4147-A177-3AD203B41FA5}">
                      <a16:colId xmlns:a16="http://schemas.microsoft.com/office/drawing/2014/main" val="133705735"/>
                    </a:ext>
                  </a:extLst>
                </a:gridCol>
              </a:tblGrid>
              <a:tr h="271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Fonksiyon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İşlevi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Örnek Kullanım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Sonuç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2599340489"/>
                  </a:ext>
                </a:extLst>
              </a:tr>
              <a:tr h="626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strlen</a:t>
                      </a:r>
                      <a:r>
                        <a:rPr lang="tr-TR" sz="1400" dirty="0">
                          <a:effectLst/>
                        </a:rPr>
                        <a:t> (s1)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katarının uzunluğunu döndürür.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strlen</a:t>
                      </a:r>
                      <a:r>
                        <a:rPr lang="tr-TR" sz="1400" dirty="0">
                          <a:effectLst/>
                        </a:rPr>
                        <a:t> (s1)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3235334474"/>
                  </a:ext>
                </a:extLst>
              </a:tr>
              <a:tr h="98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strcpy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 katarını s1 katarına kopyalar.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strcpy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1834381670"/>
                  </a:ext>
                </a:extLst>
              </a:tr>
              <a:tr h="98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strcat (s1, s2)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 katarını s1 katarının sonuna ekler.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strcat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1176496280"/>
                  </a:ext>
                </a:extLst>
              </a:tr>
              <a:tr h="1520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strcmp (s1, s2)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ve s2 aynı ise 0 değerini döndürür; s1 &lt; s2 ise 0'dan küçük değer döndürür; s1 &gt; s2 ise 0'dan büyük değer döndürür.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strcmp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246359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3. Kütüphanelerdeki Bazı Fonksiyonları Kullanarak Kodluyorum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34926" y="1047471"/>
            <a:ext cx="289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Görev 1</a:t>
            </a:r>
          </a:p>
          <a:p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Klavyeden karakterleri sırasıyla girilen “Arda” ismini “a” değişken adıyla karakter dizisinde, “Duru” ismini ise “b” değişken adıyla katarda tutarak ekrana yazdıran kodu oluşturunuz.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A47EAB3-1A93-4D6D-B665-6EB858F8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521" y="700612"/>
            <a:ext cx="573786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</p:txBody>
      </p:sp>
      <p:sp>
        <p:nvSpPr>
          <p:cNvPr id="2" name="Dikdörtgen 1"/>
          <p:cNvSpPr/>
          <p:nvPr/>
        </p:nvSpPr>
        <p:spPr>
          <a:xfrm>
            <a:off x="334926" y="1047471"/>
            <a:ext cx="3024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Görev 2</a:t>
            </a:r>
          </a:p>
          <a:p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Büyük küçük karışık halde yazılmış bir cümleyi her harfi büyük olacak şekilde yazdıralım. “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BuGun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Hava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Cok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GUZEl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!” cümlesini “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Bugun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Hava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Cok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Guzel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!” şekline getirelim.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3993220" y="215643"/>
            <a:ext cx="4608520" cy="48752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1000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sz="10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……………………………………..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tr-TR" sz="1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BuGun</a:t>
            </a:r>
            <a:r>
              <a:rPr lang="tr-TR" sz="1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Hava </a:t>
            </a:r>
            <a:r>
              <a:rPr lang="tr-TR" sz="1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Cok</a:t>
            </a:r>
            <a:r>
              <a:rPr lang="tr-TR" sz="1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GUZEl</a:t>
            </a:r>
            <a:r>
              <a:rPr lang="tr-TR" sz="1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0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tr-TR" sz="10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10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</a:t>
            </a:r>
            <a:r>
              <a:rPr lang="tr-TR" sz="1000" dirty="0">
                <a:solidFill>
                  <a:srgbClr val="E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tr-TR" sz="1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……………….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……………….(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10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>
                <a:solidFill>
                  <a:srgbClr val="F00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5640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1655</Words>
  <Application>Microsoft Office PowerPoint</Application>
  <PresentationFormat>Ekran Gösterisi (16:9)</PresentationFormat>
  <Paragraphs>251</Paragraphs>
  <Slides>19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8" baseType="lpstr">
      <vt:lpstr>PT Sans Narrow</vt:lpstr>
      <vt:lpstr>Nunito</vt:lpstr>
      <vt:lpstr>Calibri</vt:lpstr>
      <vt:lpstr>Times New Roman</vt:lpstr>
      <vt:lpstr>Courier New</vt:lpstr>
      <vt:lpstr>Arial</vt:lpstr>
      <vt:lpstr>Open Sans</vt:lpstr>
      <vt:lpstr>Roboto Condensed</vt:lpstr>
      <vt:lpstr>Tropic</vt:lpstr>
      <vt:lpstr> DENEYAP TÜRKİYE   Yazılım Teknolojileri Dersi  Hafta 11: C++ Programında Kütüphane Kullanımı ve Dosyalama İşlemleri</vt:lpstr>
      <vt:lpstr>Bu haftanın amacı öğrencilerin C++ programlama dili içerisinde bulunan kütüphaneleri kullanma ve dosyalama işlemleri yapabilmesini sağlamaktır.</vt:lpstr>
      <vt:lpstr>1. C++ Programlama Dilinde Yerleşik Kütüphaneleri Keşfediyorum </vt:lpstr>
      <vt:lpstr>1. C++ Programlama Dilinde Yerleşik Kütüphaneleri Keşfediyorum </vt:lpstr>
      <vt:lpstr>1. C++ Programlama Dilinde Yerleşik Kütüphaneleri Keşfediyorum </vt:lpstr>
      <vt:lpstr>1. C++ Programlama Dilinde Yerleşik Kütüphaneleri Keşfediyorum</vt:lpstr>
      <vt:lpstr>1. C++ Programlama Dilinde Yerleşik Kütüphaneleri Keşfediyorum</vt:lpstr>
      <vt:lpstr>3. Kütüphanelerdeki Bazı Fonksiyonları Kullanarak Kodluyorum </vt:lpstr>
      <vt:lpstr>PowerPoint Sunusu</vt:lpstr>
      <vt:lpstr>PowerPoint Sunusu</vt:lpstr>
      <vt:lpstr>4. Neden Dosyalama İşlemleri Yaparız?  </vt:lpstr>
      <vt:lpstr>4. Neden Dosyalama İşlemleri Yaparız?  </vt:lpstr>
      <vt:lpstr>4. Neden Dosyalama İşlemleri Yaparız?  </vt:lpstr>
      <vt:lpstr>4. Neden Dosyalama İşlemleri Yaparız?  </vt:lpstr>
      <vt:lpstr>5.C++ Dilinde Dosyalama İşlemleri Yapıyorum                                                  Kodlar Arasında Farkı Bulma </vt:lpstr>
      <vt:lpstr>6. Dosyalama İşlemleri ile İlgili Verilen Görevleri Kodluyorum  Görev 1</vt:lpstr>
      <vt:lpstr>6. Dosyalama İşlemleri ile İlgili Verilen Görevleri Kodluyorum  Görev 2</vt:lpstr>
      <vt:lpstr>GÖREV 3 </vt:lpstr>
      <vt:lpstr>GÖREV 3’ün Kodları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DENE-YAP TÜRKİYE   Yazılım Teknolojileri Dersi  Hafta 4: Karar Mantık Yapıları</dc:title>
  <cp:lastModifiedBy>ergazi</cp:lastModifiedBy>
  <cp:revision>73</cp:revision>
  <dcterms:modified xsi:type="dcterms:W3CDTF">2021-07-28T12:57:36Z</dcterms:modified>
</cp:coreProperties>
</file>