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308F66-5BA6-4850-BEBA-8A9D86E42752}">
  <a:tblStyle styleId="{F3308F66-5BA6-4850-BEBA-8A9D86E42752}" styleName="Table_0">
    <a:wholeTbl>
      <a:tcTxStyle>
        <a:font>
          <a:latin typeface="Arial"/>
          <a:ea typeface="Arial"/>
          <a:cs typeface="Arial"/>
        </a:font>
        <a:srgbClr val="000000"/>
      </a:tcTxStyle>
      <a:tcStyle>
        <a:tcBdr>
          <a:left>
            <a:ln cap="flat" cmpd="sng" w="6350">
              <a:solidFill>
                <a:srgbClr val="00B0F0"/>
              </a:solidFill>
              <a:prstDash val="solid"/>
              <a:round/>
              <a:headEnd len="sm" w="sm" type="none"/>
              <a:tailEnd len="sm" w="sm" type="none"/>
            </a:ln>
          </a:left>
          <a:right>
            <a:ln cap="flat" cmpd="sng" w="6350">
              <a:solidFill>
                <a:srgbClr val="00B0F0"/>
              </a:solidFill>
              <a:prstDash val="solid"/>
              <a:round/>
              <a:headEnd len="sm" w="sm" type="none"/>
              <a:tailEnd len="sm" w="sm" type="none"/>
            </a:ln>
          </a:right>
          <a:top>
            <a:ln cap="flat" cmpd="sng" w="6350">
              <a:solidFill>
                <a:srgbClr val="00B0F0"/>
              </a:solidFill>
              <a:prstDash val="solid"/>
              <a:round/>
              <a:headEnd len="sm" w="sm" type="none"/>
              <a:tailEnd len="sm" w="sm" type="none"/>
            </a:ln>
          </a:top>
          <a:bottom>
            <a:ln cap="flat" cmpd="sng" w="6350">
              <a:solidFill>
                <a:srgbClr val="00B0F0"/>
              </a:solidFill>
              <a:prstDash val="solid"/>
              <a:round/>
              <a:headEnd len="sm" w="sm" type="none"/>
              <a:tailEnd len="sm" w="sm" type="none"/>
            </a:ln>
          </a:bottom>
          <a:insideH>
            <a:ln cap="flat" cmpd="sng" w="6350">
              <a:solidFill>
                <a:srgbClr val="00B0F0"/>
              </a:solidFill>
              <a:prstDash val="solid"/>
              <a:round/>
              <a:headEnd len="sm" w="sm" type="none"/>
              <a:tailEnd len="sm" w="sm" type="none"/>
            </a:ln>
          </a:insideH>
          <a:insideV>
            <a:ln cap="flat" cmpd="sng" w="6350">
              <a:solidFill>
                <a:srgbClr val="00B0F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8D96119-2F00-4623-9F8F-785ECF9188AA}"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TSansNarrow-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PTSansNarrow-bold.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fe07797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fe07797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8a6c3ebe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8a6c3ebe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3fe07797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3fe07797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i="1" lang="tr" sz="1200">
                <a:solidFill>
                  <a:schemeClr val="dk1"/>
                </a:solidFill>
                <a:latin typeface="Times New Roman"/>
                <a:ea typeface="Times New Roman"/>
                <a:cs typeface="Times New Roman"/>
                <a:sym typeface="Times New Roman"/>
              </a:rPr>
              <a:t>Eğitmene Notlar: </a:t>
            </a:r>
            <a:r>
              <a:rPr i="1" lang="tr" sz="1200">
                <a:solidFill>
                  <a:schemeClr val="dk1"/>
                </a:solidFill>
                <a:latin typeface="Times New Roman"/>
                <a:ea typeface="Times New Roman"/>
                <a:cs typeface="Times New Roman"/>
                <a:sym typeface="Times New Roman"/>
              </a:rPr>
              <a:t>Sabitleri kullanmak çok fazla avantaj sağlar. Örneğin matematikteki Pi sayısını her kullanmamız gerektiğinde, program boyunca 3.14 gibi bir sayı yazdığımızı varsayalım. Ardından uygulamanızın daha yüksek bir hassasiyet gerektirdiğini fark edersek; her 3.14 sayısını, 3.14159265 gibi daha yüksek hassasiyet değeri ile değiştirmemiz gerekir. Bu değişikliği uygun bir şekilde hatasız olarak gerçekleştirmek de zaman alacaktır. Bunun yerine, Pi sayısını 3.14 değeri ile sabit olarak tanımlamış olsaydık, daha sonra hassasiyeti artırmamız gerektiğinde sadece en baştaki tanımlamadaki değeri değiştirmemiz yeterli olacaktır. </a:t>
            </a:r>
            <a:endParaRPr i="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c6cd3de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c6cd3de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i="1" lang="tr" sz="1200">
                <a:solidFill>
                  <a:schemeClr val="dk1"/>
                </a:solidFill>
                <a:latin typeface="Times New Roman"/>
                <a:ea typeface="Times New Roman"/>
                <a:cs typeface="Times New Roman"/>
                <a:sym typeface="Times New Roman"/>
              </a:rPr>
              <a:t>Eğitmene Notlar: Sabitleri kullanmak çok fazla avantaj sağlar. Örneğin matematikteki Pi sayısını her kullanmamız gerektiğinde, program boyunca 3.14 gibi bir sayı yazdığımızı varsayalım. Ardından uygulamanızın daha yüksek bir hassasiyet gerektirdiğini fark edersek; her 3.14 sayısını, 3.14159265 gibi daha yüksek hassasiyet değeri ile değiştirmemiz gerekir. Bu değişikliği uygun bir şekilde hatasız olarak gerçekleştirmek de zaman alacaktır. Bunun yerine, Pi sayısını 3.14 değeri ile sabit olarak tanımlamış olsaydık, daha sonra hassasiyeti artırmamız gerektiğinde sadece en baştaki tanımlamadaki değeri değiştirmemiz yeterli olacaktır. </a:t>
            </a:r>
            <a:endParaRPr i="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a6c3ebe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8a6c3ebe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8a6c3ebe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8a6c3ebe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8a6c3ebe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8a6c3ebe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8a6c3ebe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8a6c3ebe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tr"/>
              <a:t>Eğitmen burada anket başlatır.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b4082f6f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b4082f6f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8a6c3ebe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8a6c3ebe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b4082f6f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b4082f6f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3fe07797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3fe07797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b4082f6f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b4082f6f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b4082f6f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b4082f6f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b4082f6f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b4082f6f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b4082f6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b4082f6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b4082f6f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b4082f6f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b4082f6f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b4082f6f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b4082f6f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b4082f6f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7b6f3ea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7b6f3ea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c6cd3ded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c6cd3de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dcd2c9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dcd2c9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3ebaf920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3ebaf920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c6cd3ded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c6cd3de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3ebaf920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3ebaf920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dcd2c96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dcd2c96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3ebaf920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3ebaf920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ebaf920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3ebaf920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385550" y="833350"/>
            <a:ext cx="6561300" cy="328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tr" sz="3559"/>
              <a:t>DENE-YAP TÜRKİYE</a:t>
            </a:r>
            <a:endParaRPr sz="3559"/>
          </a:p>
          <a:p>
            <a:pPr indent="0" lvl="0" marL="0" rtl="0" algn="ctr">
              <a:spcBef>
                <a:spcPts val="0"/>
              </a:spcBef>
              <a:spcAft>
                <a:spcPts val="0"/>
              </a:spcAft>
              <a:buSzPts val="990"/>
              <a:buNone/>
            </a:pPr>
            <a:r>
              <a:rPr lang="tr" sz="3559"/>
              <a:t>Yazılım Teknolojileri Dersi </a:t>
            </a:r>
            <a:endParaRPr sz="3559"/>
          </a:p>
          <a:p>
            <a:pPr indent="0" lvl="0" marL="0" rtl="0" algn="l">
              <a:spcBef>
                <a:spcPts val="0"/>
              </a:spcBef>
              <a:spcAft>
                <a:spcPts val="0"/>
              </a:spcAft>
              <a:buSzPts val="990"/>
              <a:buNone/>
            </a:pPr>
            <a:r>
              <a:t/>
            </a:r>
            <a:endParaRPr sz="3559"/>
          </a:p>
          <a:p>
            <a:pPr indent="0" lvl="0" marL="0" rtl="0" algn="ctr">
              <a:spcBef>
                <a:spcPts val="0"/>
              </a:spcBef>
              <a:spcAft>
                <a:spcPts val="0"/>
              </a:spcAft>
              <a:buSzPts val="990"/>
              <a:buNone/>
            </a:pPr>
            <a:r>
              <a:rPr lang="tr" sz="3559"/>
              <a:t>Hafta 4</a:t>
            </a:r>
            <a:r>
              <a:rPr lang="tr" sz="3559"/>
              <a:t> </a:t>
            </a:r>
            <a:endParaRPr sz="3559"/>
          </a:p>
          <a:p>
            <a:pPr indent="0" lvl="0" marL="0" rtl="0" algn="ctr">
              <a:spcBef>
                <a:spcPts val="0"/>
              </a:spcBef>
              <a:spcAft>
                <a:spcPts val="0"/>
              </a:spcAft>
              <a:buSzPts val="990"/>
              <a:buNone/>
            </a:pPr>
            <a:r>
              <a:rPr lang="tr" sz="3559"/>
              <a:t>C++ Dilinde Değişken ve Veri Tipleri</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Sabitleri Ayıralım!</a:t>
            </a:r>
            <a:endParaRPr/>
          </a:p>
        </p:txBody>
      </p:sp>
      <p:graphicFrame>
        <p:nvGraphicFramePr>
          <p:cNvPr id="129" name="Google Shape;129;p22"/>
          <p:cNvGraphicFramePr/>
          <p:nvPr/>
        </p:nvGraphicFramePr>
        <p:xfrm>
          <a:off x="870475" y="1686825"/>
          <a:ext cx="3000000" cy="3000000"/>
        </p:xfrm>
        <a:graphic>
          <a:graphicData uri="http://schemas.openxmlformats.org/drawingml/2006/table">
            <a:tbl>
              <a:tblPr>
                <a:noFill/>
                <a:tableStyleId>{C8D96119-2F00-4623-9F8F-785ECF9188AA}</a:tableStyleId>
              </a:tblPr>
              <a:tblGrid>
                <a:gridCol w="3840675"/>
              </a:tblGrid>
              <a:tr h="1126250">
                <a:tc>
                  <a:txBody>
                    <a:bodyPr/>
                    <a:lstStyle/>
                    <a:p>
                      <a:pPr indent="0" lvl="0" marL="0" rtl="0" algn="l">
                        <a:spcBef>
                          <a:spcPts val="0"/>
                        </a:spcBef>
                        <a:spcAft>
                          <a:spcPts val="0"/>
                        </a:spcAft>
                        <a:buNone/>
                      </a:pPr>
                      <a:r>
                        <a:rPr lang="tr" sz="1600">
                          <a:latin typeface="PT Sans Narrow"/>
                          <a:ea typeface="PT Sans Narrow"/>
                          <a:cs typeface="PT Sans Narrow"/>
                          <a:sym typeface="PT Sans Narrow"/>
                        </a:rPr>
                        <a:t>Sabitleri ayırmak için aşağıdaki üç kural:</a:t>
                      </a:r>
                      <a:endParaRPr sz="1600">
                        <a:latin typeface="PT Sans Narrow"/>
                        <a:ea typeface="PT Sans Narrow"/>
                        <a:cs typeface="PT Sans Narrow"/>
                        <a:sym typeface="PT Sans Narrow"/>
                      </a:endParaRPr>
                    </a:p>
                    <a:p>
                      <a:pPr indent="0" lvl="0" marL="0" rtl="0" algn="l">
                        <a:spcBef>
                          <a:spcPts val="0"/>
                        </a:spcBef>
                        <a:spcAft>
                          <a:spcPts val="0"/>
                        </a:spcAft>
                        <a:buNone/>
                      </a:pPr>
                      <a:r>
                        <a:t/>
                      </a:r>
                      <a:endParaRPr sz="16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rabicPeriod"/>
                      </a:pPr>
                      <a:r>
                        <a:rPr lang="tr" sz="1600">
                          <a:latin typeface="PT Sans Narrow"/>
                          <a:ea typeface="PT Sans Narrow"/>
                          <a:cs typeface="PT Sans Narrow"/>
                          <a:sym typeface="PT Sans Narrow"/>
                        </a:rPr>
                        <a:t>“const” anahtar sözcüğünü kullanarak tanımlarız. </a:t>
                      </a:r>
                      <a:endParaRPr sz="16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rabicPeriod"/>
                      </a:pPr>
                      <a:r>
                        <a:rPr lang="tr" sz="1600">
                          <a:latin typeface="PT Sans Narrow"/>
                          <a:ea typeface="PT Sans Narrow"/>
                          <a:cs typeface="PT Sans Narrow"/>
                          <a:sym typeface="PT Sans Narrow"/>
                        </a:rPr>
                        <a:t>Sabit adları, değişken adlarından ayırt etmek için büyük harfle yazılır. </a:t>
                      </a:r>
                      <a:endParaRPr sz="16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rabicPeriod"/>
                      </a:pPr>
                      <a:r>
                        <a:rPr lang="tr" sz="1600">
                          <a:latin typeface="PT Sans Narrow"/>
                          <a:ea typeface="PT Sans Narrow"/>
                          <a:cs typeface="PT Sans Narrow"/>
                          <a:sym typeface="PT Sans Narrow"/>
                        </a:rPr>
                        <a:t>Sabitler her zaman tanımlama sırasında değerlerini almalıdır. </a:t>
                      </a:r>
                      <a:endParaRPr sz="1600">
                        <a:latin typeface="PT Sans Narrow"/>
                        <a:ea typeface="PT Sans Narrow"/>
                        <a:cs typeface="PT Sans Narrow"/>
                        <a:sym typeface="PT Sans Narrow"/>
                      </a:endParaRPr>
                    </a:p>
                  </a:txBody>
                  <a:tcPr marT="63500" marB="63500" marR="63500" marL="63500"/>
                </a:tc>
              </a:tr>
            </a:tbl>
          </a:graphicData>
        </a:graphic>
      </p:graphicFrame>
      <p:sp>
        <p:nvSpPr>
          <p:cNvPr id="130" name="Google Shape;130;p22"/>
          <p:cNvSpPr txBox="1"/>
          <p:nvPr/>
        </p:nvSpPr>
        <p:spPr>
          <a:xfrm>
            <a:off x="4648200" y="1243075"/>
            <a:ext cx="3796800" cy="359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00A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b="1" lang="tr" sz="1300">
                <a:solidFill>
                  <a:srgbClr val="0000A0"/>
                </a:solidFill>
                <a:latin typeface="PT Sans Narrow"/>
                <a:ea typeface="PT Sans Narrow"/>
                <a:cs typeface="PT Sans Narrow"/>
                <a:sym typeface="PT Sans Narrow"/>
              </a:rPr>
              <a:t>using namespace </a:t>
            </a:r>
            <a:r>
              <a:rPr b="1" lang="tr" sz="1300">
                <a:solidFill>
                  <a:srgbClr val="00A000"/>
                </a:solidFill>
                <a:latin typeface="PT Sans Narrow"/>
                <a:ea typeface="PT Sans Narrow"/>
                <a:cs typeface="PT Sans Narrow"/>
                <a:sym typeface="PT Sans Narrow"/>
              </a:rPr>
              <a:t>std</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b="1" lang="tr" sz="1300">
                <a:solidFill>
                  <a:srgbClr val="0000A0"/>
                </a:solidFill>
                <a:latin typeface="PT Sans Narrow"/>
                <a:ea typeface="PT Sans Narrow"/>
                <a:cs typeface="PT Sans Narrow"/>
                <a:sym typeface="PT Sans Narrow"/>
              </a:rPr>
              <a:t>int </a:t>
            </a:r>
            <a:r>
              <a:rPr lang="tr" sz="1300">
                <a:highlight>
                  <a:srgbClr val="FFFFFF"/>
                </a:highlight>
                <a:latin typeface="PT Sans Narrow"/>
                <a:ea typeface="PT Sans Narrow"/>
                <a:cs typeface="PT Sans Narrow"/>
                <a:sym typeface="PT Sans Narrow"/>
              </a:rPr>
              <a:t>main</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const int </a:t>
            </a:r>
            <a:r>
              <a:rPr lang="tr" sz="1300">
                <a:highlight>
                  <a:srgbClr val="FFFFFF"/>
                </a:highlight>
                <a:latin typeface="PT Sans Narrow"/>
                <a:ea typeface="PT Sans Narrow"/>
                <a:cs typeface="PT Sans Narrow"/>
                <a:sym typeface="PT Sans Narrow"/>
              </a:rPr>
              <a:t>DOGUM_YILI </a:t>
            </a:r>
            <a:r>
              <a:rPr lang="tr" sz="1300">
                <a:solidFill>
                  <a:srgbClr val="FF0000"/>
                </a:solidFill>
                <a:latin typeface="PT Sans Narrow"/>
                <a:ea typeface="PT Sans Narrow"/>
                <a:cs typeface="PT Sans Narrow"/>
                <a:sym typeface="PT Sans Narrow"/>
              </a:rPr>
              <a:t>= </a:t>
            </a:r>
            <a:r>
              <a:rPr lang="tr" sz="1300">
                <a:solidFill>
                  <a:srgbClr val="F000F0"/>
                </a:solidFill>
                <a:latin typeface="PT Sans Narrow"/>
                <a:ea typeface="PT Sans Narrow"/>
                <a:cs typeface="PT Sans Narrow"/>
                <a:sym typeface="PT Sans Narrow"/>
              </a:rPr>
              <a:t>2005</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int </a:t>
            </a:r>
            <a:r>
              <a:rPr lang="tr" sz="1300">
                <a:highlight>
                  <a:srgbClr val="FFFFFF"/>
                </a:highlight>
                <a:latin typeface="PT Sans Narrow"/>
                <a:ea typeface="PT Sans Narrow"/>
                <a:cs typeface="PT Sans Narrow"/>
                <a:sym typeface="PT Sans Narrow"/>
              </a:rPr>
              <a:t>boy </a:t>
            </a:r>
            <a:r>
              <a:rPr lang="tr" sz="1300">
                <a:solidFill>
                  <a:srgbClr val="FF0000"/>
                </a:solidFill>
                <a:latin typeface="PT Sans Narrow"/>
                <a:ea typeface="PT Sans Narrow"/>
                <a:cs typeface="PT Sans Narrow"/>
                <a:sym typeface="PT Sans Narrow"/>
              </a:rPr>
              <a:t>= </a:t>
            </a:r>
            <a:r>
              <a:rPr lang="tr" sz="1300">
                <a:solidFill>
                  <a:srgbClr val="F000F0"/>
                </a:solidFill>
                <a:latin typeface="PT Sans Narrow"/>
                <a:ea typeface="PT Sans Narrow"/>
                <a:cs typeface="PT Sans Narrow"/>
                <a:sym typeface="PT Sans Narrow"/>
              </a:rPr>
              <a:t>175</a:t>
            </a:r>
            <a:r>
              <a:rPr lang="tr" sz="1300">
                <a:solidFill>
                  <a:srgbClr val="FF0000"/>
                </a:solidFill>
                <a:latin typeface="PT Sans Narrow"/>
                <a:ea typeface="PT Sans Narrow"/>
                <a:cs typeface="PT Sans Narrow"/>
                <a:sym typeface="PT Sans Narrow"/>
              </a:rPr>
              <a:t>, </a:t>
            </a:r>
            <a:r>
              <a:rPr lang="tr" sz="1300">
                <a:highlight>
                  <a:srgbClr val="FFFFFF"/>
                </a:highlight>
                <a:latin typeface="PT Sans Narrow"/>
                <a:ea typeface="PT Sans Narrow"/>
                <a:cs typeface="PT Sans Narrow"/>
                <a:sym typeface="PT Sans Narrow"/>
              </a:rPr>
              <a:t>kilo</a:t>
            </a:r>
            <a:r>
              <a:rPr lang="tr" sz="1300">
                <a:solidFill>
                  <a:srgbClr val="FF0000"/>
                </a:solidFill>
                <a:latin typeface="PT Sans Narrow"/>
                <a:ea typeface="PT Sans Narrow"/>
                <a:cs typeface="PT Sans Narrow"/>
                <a:sym typeface="PT Sans Narrow"/>
              </a:rPr>
              <a:t>=</a:t>
            </a:r>
            <a:r>
              <a:rPr lang="tr" sz="1300">
                <a:solidFill>
                  <a:srgbClr val="F000F0"/>
                </a:solidFill>
                <a:latin typeface="PT Sans Narrow"/>
                <a:ea typeface="PT Sans Narrow"/>
                <a:cs typeface="PT Sans Narrow"/>
                <a:sym typeface="PT Sans Narrow"/>
              </a:rPr>
              <a:t>72</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A000"/>
                </a:solidFill>
                <a:latin typeface="PT Sans Narrow"/>
                <a:ea typeface="PT Sans Narrow"/>
                <a:cs typeface="PT Sans Narrow"/>
                <a:sym typeface="PT Sans Narrow"/>
              </a:rPr>
              <a:t>cout </a:t>
            </a:r>
            <a:r>
              <a:rPr lang="tr" sz="1300">
                <a:solidFill>
                  <a:srgbClr val="FF0000"/>
                </a:solidFill>
                <a:latin typeface="PT Sans Narrow"/>
                <a:ea typeface="PT Sans Narrow"/>
                <a:cs typeface="PT Sans Narrow"/>
                <a:sym typeface="PT Sans Narrow"/>
              </a:rPr>
              <a:t>&lt;&lt; </a:t>
            </a:r>
            <a:r>
              <a:rPr lang="tr" sz="1300">
                <a:solidFill>
                  <a:srgbClr val="0000FF"/>
                </a:solidFill>
                <a:latin typeface="PT Sans Narrow"/>
                <a:ea typeface="PT Sans Narrow"/>
                <a:cs typeface="PT Sans Narrow"/>
                <a:sym typeface="PT Sans Narrow"/>
              </a:rPr>
              <a:t>"Dogum yilim: " </a:t>
            </a:r>
            <a:r>
              <a:rPr lang="tr" sz="1300">
                <a:solidFill>
                  <a:srgbClr val="FF0000"/>
                </a:solidFill>
                <a:latin typeface="PT Sans Narrow"/>
                <a:ea typeface="PT Sans Narrow"/>
                <a:cs typeface="PT Sans Narrow"/>
                <a:sym typeface="PT Sans Narrow"/>
              </a:rPr>
              <a:t>&lt;&lt; </a:t>
            </a:r>
            <a:r>
              <a:rPr lang="tr" sz="1300">
                <a:highlight>
                  <a:srgbClr val="FFFFFF"/>
                </a:highlight>
                <a:latin typeface="PT Sans Narrow"/>
                <a:ea typeface="PT Sans Narrow"/>
                <a:cs typeface="PT Sans Narrow"/>
                <a:sym typeface="PT Sans Narrow"/>
              </a:rPr>
              <a:t>DOGUM_YILI </a:t>
            </a:r>
            <a:r>
              <a:rPr lang="tr" sz="1300">
                <a:solidFill>
                  <a:srgbClr val="FF0000"/>
                </a:solidFill>
                <a:latin typeface="PT Sans Narrow"/>
                <a:ea typeface="PT Sans Narrow"/>
                <a:cs typeface="PT Sans Narrow"/>
                <a:sym typeface="PT Sans Narrow"/>
              </a:rPr>
              <a:t>&lt;&lt; </a:t>
            </a:r>
            <a:r>
              <a:rPr b="1" lang="tr" sz="1300">
                <a:solidFill>
                  <a:srgbClr val="00A000"/>
                </a:solidFill>
                <a:latin typeface="PT Sans Narrow"/>
                <a:ea typeface="PT Sans Narrow"/>
                <a:cs typeface="PT Sans Narrow"/>
                <a:sym typeface="PT Sans Narrow"/>
              </a:rPr>
              <a:t>endl</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A000"/>
                </a:solidFill>
                <a:latin typeface="PT Sans Narrow"/>
                <a:ea typeface="PT Sans Narrow"/>
                <a:cs typeface="PT Sans Narrow"/>
                <a:sym typeface="PT Sans Narrow"/>
              </a:rPr>
              <a:t>cout </a:t>
            </a:r>
            <a:r>
              <a:rPr lang="tr" sz="1300">
                <a:solidFill>
                  <a:srgbClr val="FF0000"/>
                </a:solidFill>
                <a:latin typeface="PT Sans Narrow"/>
                <a:ea typeface="PT Sans Narrow"/>
                <a:cs typeface="PT Sans Narrow"/>
                <a:sym typeface="PT Sans Narrow"/>
              </a:rPr>
              <a:t>&lt;&lt; </a:t>
            </a:r>
            <a:r>
              <a:rPr lang="tr" sz="1300">
                <a:solidFill>
                  <a:srgbClr val="0000FF"/>
                </a:solidFill>
                <a:latin typeface="PT Sans Narrow"/>
                <a:ea typeface="PT Sans Narrow"/>
                <a:cs typeface="PT Sans Narrow"/>
                <a:sym typeface="PT Sans Narrow"/>
              </a:rPr>
              <a:t>"Boyum: " </a:t>
            </a:r>
            <a:r>
              <a:rPr lang="tr" sz="1300">
                <a:solidFill>
                  <a:srgbClr val="FF0000"/>
                </a:solidFill>
                <a:latin typeface="PT Sans Narrow"/>
                <a:ea typeface="PT Sans Narrow"/>
                <a:cs typeface="PT Sans Narrow"/>
                <a:sym typeface="PT Sans Narrow"/>
              </a:rPr>
              <a:t>&lt;&lt; </a:t>
            </a:r>
            <a:r>
              <a:rPr lang="tr" sz="1300">
                <a:highlight>
                  <a:srgbClr val="FFFFFF"/>
                </a:highlight>
                <a:latin typeface="PT Sans Narrow"/>
                <a:ea typeface="PT Sans Narrow"/>
                <a:cs typeface="PT Sans Narrow"/>
                <a:sym typeface="PT Sans Narrow"/>
              </a:rPr>
              <a:t>boy </a:t>
            </a:r>
            <a:r>
              <a:rPr lang="tr" sz="1300">
                <a:solidFill>
                  <a:srgbClr val="FF0000"/>
                </a:solidFill>
                <a:latin typeface="PT Sans Narrow"/>
                <a:ea typeface="PT Sans Narrow"/>
                <a:cs typeface="PT Sans Narrow"/>
                <a:sym typeface="PT Sans Narrow"/>
              </a:rPr>
              <a:t>&lt;&lt; </a:t>
            </a:r>
            <a:r>
              <a:rPr b="1" lang="tr" sz="1300">
                <a:solidFill>
                  <a:srgbClr val="00A000"/>
                </a:solidFill>
                <a:latin typeface="PT Sans Narrow"/>
                <a:ea typeface="PT Sans Narrow"/>
                <a:cs typeface="PT Sans Narrow"/>
                <a:sym typeface="PT Sans Narrow"/>
              </a:rPr>
              <a:t>endl</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A000"/>
                </a:solidFill>
                <a:latin typeface="PT Sans Narrow"/>
                <a:ea typeface="PT Sans Narrow"/>
                <a:cs typeface="PT Sans Narrow"/>
                <a:sym typeface="PT Sans Narrow"/>
              </a:rPr>
              <a:t>cout </a:t>
            </a:r>
            <a:r>
              <a:rPr lang="tr" sz="1300">
                <a:solidFill>
                  <a:srgbClr val="FF0000"/>
                </a:solidFill>
                <a:latin typeface="PT Sans Narrow"/>
                <a:ea typeface="PT Sans Narrow"/>
                <a:cs typeface="PT Sans Narrow"/>
                <a:sym typeface="PT Sans Narrow"/>
              </a:rPr>
              <a:t>&lt;&lt; </a:t>
            </a:r>
            <a:r>
              <a:rPr lang="tr" sz="1300">
                <a:solidFill>
                  <a:srgbClr val="0000FF"/>
                </a:solidFill>
                <a:latin typeface="PT Sans Narrow"/>
                <a:ea typeface="PT Sans Narrow"/>
                <a:cs typeface="PT Sans Narrow"/>
                <a:sym typeface="PT Sans Narrow"/>
              </a:rPr>
              <a:t>"Kilom: " </a:t>
            </a:r>
            <a:r>
              <a:rPr lang="tr" sz="1300">
                <a:solidFill>
                  <a:srgbClr val="FF0000"/>
                </a:solidFill>
                <a:latin typeface="PT Sans Narrow"/>
                <a:ea typeface="PT Sans Narrow"/>
                <a:cs typeface="PT Sans Narrow"/>
                <a:sym typeface="PT Sans Narrow"/>
              </a:rPr>
              <a:t>&lt;&lt; </a:t>
            </a:r>
            <a:r>
              <a:rPr lang="tr" sz="1300">
                <a:highlight>
                  <a:srgbClr val="FFFFFF"/>
                </a:highlight>
                <a:latin typeface="PT Sans Narrow"/>
                <a:ea typeface="PT Sans Narrow"/>
                <a:cs typeface="PT Sans Narrow"/>
                <a:sym typeface="PT Sans Narrow"/>
              </a:rPr>
              <a:t>kilo </a:t>
            </a:r>
            <a:r>
              <a:rPr lang="tr" sz="1300">
                <a:solidFill>
                  <a:srgbClr val="FF0000"/>
                </a:solidFill>
                <a:latin typeface="PT Sans Narrow"/>
                <a:ea typeface="PT Sans Narrow"/>
                <a:cs typeface="PT Sans Narrow"/>
                <a:sym typeface="PT Sans Narrow"/>
              </a:rPr>
              <a:t>&lt;&lt; </a:t>
            </a:r>
            <a:r>
              <a:rPr b="1" lang="tr" sz="1300">
                <a:solidFill>
                  <a:srgbClr val="00A000"/>
                </a:solidFill>
                <a:latin typeface="PT Sans Narrow"/>
                <a:ea typeface="PT Sans Narrow"/>
                <a:cs typeface="PT Sans Narrow"/>
                <a:sym typeface="PT Sans Narrow"/>
              </a:rPr>
              <a:t>endl</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return</a:t>
            </a:r>
            <a:r>
              <a:rPr lang="tr" sz="1300">
                <a:solidFill>
                  <a:srgbClr val="FF0000"/>
                </a:solidFill>
                <a:latin typeface="PT Sans Narrow"/>
                <a:ea typeface="PT Sans Narrow"/>
                <a:cs typeface="PT Sans Narrow"/>
                <a:sym typeface="PT Sans Narrow"/>
              </a:rPr>
              <a:t>(</a:t>
            </a:r>
            <a:r>
              <a:rPr lang="tr" sz="1300">
                <a:solidFill>
                  <a:srgbClr val="F000F0"/>
                </a:solidFill>
                <a:latin typeface="PT Sans Narrow"/>
                <a:ea typeface="PT Sans Narrow"/>
                <a:cs typeface="PT Sans Narrow"/>
                <a:sym typeface="PT Sans Narrow"/>
              </a:rPr>
              <a:t>0</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a:t>
            </a:r>
            <a:endParaRPr sz="1300">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t/>
            </a:r>
            <a:endParaRPr sz="1500">
              <a:solidFill>
                <a:srgbClr val="00A000"/>
              </a:solidFill>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Sabitleri Ayıralım!</a:t>
            </a:r>
            <a:endParaRPr/>
          </a:p>
        </p:txBody>
      </p:sp>
      <p:sp>
        <p:nvSpPr>
          <p:cNvPr id="136" name="Google Shape;136;p23"/>
          <p:cNvSpPr txBox="1"/>
          <p:nvPr/>
        </p:nvSpPr>
        <p:spPr>
          <a:xfrm>
            <a:off x="620000" y="1521775"/>
            <a:ext cx="7085100" cy="24759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0"/>
              </a:spcBef>
              <a:spcAft>
                <a:spcPts val="0"/>
              </a:spcAft>
              <a:buNone/>
            </a:pPr>
            <a:r>
              <a:rPr lang="tr" sz="1800">
                <a:latin typeface="PT Sans Narrow"/>
                <a:ea typeface="PT Sans Narrow"/>
                <a:cs typeface="PT Sans Narrow"/>
                <a:sym typeface="PT Sans Narrow"/>
              </a:rPr>
              <a:t>Bir programın yürütülmesi sırasında içeriği hiç değişmeyecek olan veriler, bir değişken yerine sabit bir tanımlama ile saklanmalıdır.  Bu, derleyicinin kodu hatalar açısından kontrol etmesini sağlar. </a:t>
            </a:r>
            <a:endParaRPr sz="1800">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rPr lang="tr" sz="1800">
                <a:latin typeface="PT Sans Narrow"/>
                <a:ea typeface="PT Sans Narrow"/>
                <a:cs typeface="PT Sans Narrow"/>
                <a:sym typeface="PT Sans Narrow"/>
              </a:rPr>
              <a:t>Yazdığımız program, sabitte depolanan değeri değiştirmeye çalışırsa, derleyici bir hata bildirir ve derleme başarısız olur. </a:t>
            </a:r>
            <a:endParaRPr sz="18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100"/>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Sabitleri Ayıralım!</a:t>
            </a:r>
            <a:endParaRPr/>
          </a:p>
        </p:txBody>
      </p:sp>
      <p:sp>
        <p:nvSpPr>
          <p:cNvPr id="142" name="Google Shape;142;p24"/>
          <p:cNvSpPr txBox="1"/>
          <p:nvPr/>
        </p:nvSpPr>
        <p:spPr>
          <a:xfrm>
            <a:off x="620000" y="1521775"/>
            <a:ext cx="5352300" cy="343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 sz="1800">
                <a:latin typeface="PT Sans Narrow"/>
                <a:ea typeface="PT Sans Narrow"/>
                <a:cs typeface="PT Sans Narrow"/>
                <a:sym typeface="PT Sans Narrow"/>
              </a:rPr>
              <a:t>Aşağıda verilen bilgileri sabit olarak değerlendirebilirsiniz.</a:t>
            </a:r>
            <a:endParaRPr sz="1800">
              <a:latin typeface="PT Sans Narrow"/>
              <a:ea typeface="PT Sans Narrow"/>
              <a:cs typeface="PT Sans Narrow"/>
              <a:sym typeface="PT Sans Narrow"/>
            </a:endParaRPr>
          </a:p>
          <a:p>
            <a:pPr indent="-342900" lvl="0" marL="457200" rtl="0" algn="just">
              <a:lnSpc>
                <a:spcPct val="115000"/>
              </a:lnSpc>
              <a:spcBef>
                <a:spcPts val="0"/>
              </a:spcBef>
              <a:spcAft>
                <a:spcPts val="0"/>
              </a:spcAft>
              <a:buSzPts val="1800"/>
              <a:buFont typeface="PT Sans Narrow"/>
              <a:buChar char="●"/>
            </a:pPr>
            <a:r>
              <a:rPr lang="tr" sz="1800">
                <a:latin typeface="PT Sans Narrow"/>
                <a:ea typeface="PT Sans Narrow"/>
                <a:cs typeface="PT Sans Narrow"/>
                <a:sym typeface="PT Sans Narrow"/>
              </a:rPr>
              <a:t>Pi sayısı</a:t>
            </a:r>
            <a:endParaRPr sz="1800">
              <a:latin typeface="PT Sans Narrow"/>
              <a:ea typeface="PT Sans Narrow"/>
              <a:cs typeface="PT Sans Narrow"/>
              <a:sym typeface="PT Sans Narrow"/>
            </a:endParaRPr>
          </a:p>
          <a:p>
            <a:pPr indent="-342900" lvl="0" marL="457200" rtl="0" algn="just">
              <a:lnSpc>
                <a:spcPct val="115000"/>
              </a:lnSpc>
              <a:spcBef>
                <a:spcPts val="0"/>
              </a:spcBef>
              <a:spcAft>
                <a:spcPts val="0"/>
              </a:spcAft>
              <a:buSzPts val="1800"/>
              <a:buFont typeface="PT Sans Narrow"/>
              <a:buChar char="●"/>
            </a:pPr>
            <a:r>
              <a:rPr lang="tr" sz="1800">
                <a:latin typeface="PT Sans Narrow"/>
                <a:ea typeface="PT Sans Narrow"/>
                <a:cs typeface="PT Sans Narrow"/>
                <a:sym typeface="PT Sans Narrow"/>
              </a:rPr>
              <a:t>Evinizdeki oda sayısı</a:t>
            </a:r>
            <a:endParaRPr sz="1800">
              <a:latin typeface="PT Sans Narrow"/>
              <a:ea typeface="PT Sans Narrow"/>
              <a:cs typeface="PT Sans Narrow"/>
              <a:sym typeface="PT Sans Narrow"/>
            </a:endParaRPr>
          </a:p>
          <a:p>
            <a:pPr indent="-342900" lvl="0" marL="457200" rtl="0" algn="just">
              <a:lnSpc>
                <a:spcPct val="115000"/>
              </a:lnSpc>
              <a:spcBef>
                <a:spcPts val="0"/>
              </a:spcBef>
              <a:spcAft>
                <a:spcPts val="0"/>
              </a:spcAft>
              <a:buSzPts val="1800"/>
              <a:buFont typeface="PT Sans Narrow"/>
              <a:buChar char="●"/>
            </a:pPr>
            <a:r>
              <a:rPr lang="tr" sz="1800">
                <a:latin typeface="PT Sans Narrow"/>
                <a:ea typeface="PT Sans Narrow"/>
                <a:cs typeface="PT Sans Narrow"/>
                <a:sym typeface="PT Sans Narrow"/>
              </a:rPr>
              <a:t>Eviniz ile okulunuz arasındaki uzaklık</a:t>
            </a:r>
            <a:endParaRPr sz="1800">
              <a:latin typeface="PT Sans Narrow"/>
              <a:ea typeface="PT Sans Narrow"/>
              <a:cs typeface="PT Sans Narrow"/>
              <a:sym typeface="PT Sans Narrow"/>
            </a:endParaRPr>
          </a:p>
          <a:p>
            <a:pPr indent="-342900" lvl="0" marL="457200" rtl="0" algn="just">
              <a:lnSpc>
                <a:spcPct val="115000"/>
              </a:lnSpc>
              <a:spcBef>
                <a:spcPts val="0"/>
              </a:spcBef>
              <a:spcAft>
                <a:spcPts val="0"/>
              </a:spcAft>
              <a:buSzPts val="1800"/>
              <a:buFont typeface="PT Sans Narrow"/>
              <a:buChar char="●"/>
            </a:pPr>
            <a:r>
              <a:rPr lang="tr" sz="1800">
                <a:latin typeface="PT Sans Narrow"/>
                <a:ea typeface="PT Sans Narrow"/>
                <a:cs typeface="PT Sans Narrow"/>
                <a:sym typeface="PT Sans Narrow"/>
              </a:rPr>
              <a:t>Kimlik numaranız</a:t>
            </a:r>
            <a:endParaRPr sz="1800">
              <a:latin typeface="PT Sans Narrow"/>
              <a:ea typeface="PT Sans Narrow"/>
              <a:cs typeface="PT Sans Narrow"/>
              <a:sym typeface="PT Sans Narrow"/>
            </a:endParaRPr>
          </a:p>
          <a:p>
            <a:pPr indent="-342900" lvl="0" marL="457200" rtl="0" algn="just">
              <a:lnSpc>
                <a:spcPct val="115000"/>
              </a:lnSpc>
              <a:spcBef>
                <a:spcPts val="0"/>
              </a:spcBef>
              <a:spcAft>
                <a:spcPts val="0"/>
              </a:spcAft>
              <a:buSzPts val="1800"/>
              <a:buFont typeface="PT Sans Narrow"/>
              <a:buChar char="●"/>
            </a:pPr>
            <a:r>
              <a:rPr lang="tr" sz="1800">
                <a:latin typeface="PT Sans Narrow"/>
                <a:ea typeface="PT Sans Narrow"/>
                <a:cs typeface="PT Sans Narrow"/>
                <a:sym typeface="PT Sans Narrow"/>
              </a:rPr>
              <a:t>Öğrenci numaranız</a:t>
            </a:r>
            <a:endParaRPr sz="1800">
              <a:latin typeface="PT Sans Narrow"/>
              <a:ea typeface="PT Sans Narrow"/>
              <a:cs typeface="PT Sans Narrow"/>
              <a:sym typeface="PT Sans Narrow"/>
            </a:endParaRPr>
          </a:p>
          <a:p>
            <a:pPr indent="-342900" lvl="0" marL="457200" rtl="0" algn="just">
              <a:lnSpc>
                <a:spcPct val="115000"/>
              </a:lnSpc>
              <a:spcBef>
                <a:spcPts val="0"/>
              </a:spcBef>
              <a:spcAft>
                <a:spcPts val="0"/>
              </a:spcAft>
              <a:buSzPts val="1800"/>
              <a:buFont typeface="PT Sans Narrow"/>
              <a:buChar char="●"/>
            </a:pPr>
            <a:r>
              <a:rPr lang="tr" sz="1800">
                <a:latin typeface="PT Sans Narrow"/>
                <a:ea typeface="PT Sans Narrow"/>
                <a:cs typeface="PT Sans Narrow"/>
                <a:sym typeface="PT Sans Narrow"/>
              </a:rPr>
              <a:t>Doğum tarihiniz</a:t>
            </a:r>
            <a:endParaRPr sz="18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100"/>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sp>
        <p:nvSpPr>
          <p:cNvPr id="143" name="Google Shape;143;p24"/>
          <p:cNvSpPr txBox="1"/>
          <p:nvPr/>
        </p:nvSpPr>
        <p:spPr>
          <a:xfrm>
            <a:off x="5183450" y="2016750"/>
            <a:ext cx="3776700" cy="141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 sz="1800">
                <a:latin typeface="PT Sans Narrow"/>
                <a:ea typeface="PT Sans Narrow"/>
                <a:cs typeface="PT Sans Narrow"/>
                <a:sym typeface="PT Sans Narrow"/>
              </a:rPr>
              <a:t>Örneğin: </a:t>
            </a:r>
            <a:endParaRPr sz="1800">
              <a:latin typeface="PT Sans Narrow"/>
              <a:ea typeface="PT Sans Narrow"/>
              <a:cs typeface="PT Sans Narrow"/>
              <a:sym typeface="PT Sans Narrow"/>
            </a:endParaRPr>
          </a:p>
          <a:p>
            <a:pPr indent="457200" lvl="0" marL="0" rtl="0" algn="just">
              <a:lnSpc>
                <a:spcPct val="115000"/>
              </a:lnSpc>
              <a:spcBef>
                <a:spcPts val="0"/>
              </a:spcBef>
              <a:spcAft>
                <a:spcPts val="0"/>
              </a:spcAft>
              <a:buNone/>
            </a:pPr>
            <a:r>
              <a:rPr lang="tr" sz="1800">
                <a:solidFill>
                  <a:srgbClr val="00B0F0"/>
                </a:solidFill>
                <a:latin typeface="PT Sans Narrow"/>
                <a:ea typeface="PT Sans Narrow"/>
                <a:cs typeface="PT Sans Narrow"/>
                <a:sym typeface="PT Sans Narrow"/>
              </a:rPr>
              <a:t>const </a:t>
            </a:r>
            <a:r>
              <a:rPr lang="tr" sz="1800">
                <a:solidFill>
                  <a:srgbClr val="00B050"/>
                </a:solidFill>
                <a:latin typeface="PT Sans Narrow"/>
                <a:ea typeface="PT Sans Narrow"/>
                <a:cs typeface="PT Sans Narrow"/>
                <a:sym typeface="PT Sans Narrow"/>
              </a:rPr>
              <a:t>veriTipi </a:t>
            </a:r>
            <a:r>
              <a:rPr lang="tr" sz="1800">
                <a:solidFill>
                  <a:srgbClr val="FF0000"/>
                </a:solidFill>
                <a:latin typeface="PT Sans Narrow"/>
                <a:ea typeface="PT Sans Narrow"/>
                <a:cs typeface="PT Sans Narrow"/>
                <a:sym typeface="PT Sans Narrow"/>
              </a:rPr>
              <a:t>SABITADI </a:t>
            </a:r>
            <a:r>
              <a:rPr lang="tr" sz="1800">
                <a:latin typeface="PT Sans Narrow"/>
                <a:ea typeface="PT Sans Narrow"/>
                <a:cs typeface="PT Sans Narrow"/>
                <a:sym typeface="PT Sans Narrow"/>
              </a:rPr>
              <a:t>= </a:t>
            </a:r>
            <a:r>
              <a:rPr lang="tr" sz="1800">
                <a:solidFill>
                  <a:srgbClr val="7030A0"/>
                </a:solidFill>
                <a:latin typeface="PT Sans Narrow"/>
                <a:ea typeface="PT Sans Narrow"/>
                <a:cs typeface="PT Sans Narrow"/>
                <a:sym typeface="PT Sans Narrow"/>
              </a:rPr>
              <a:t>deger</a:t>
            </a:r>
            <a:r>
              <a:rPr lang="tr" sz="1800">
                <a:latin typeface="PT Sans Narrow"/>
                <a:ea typeface="PT Sans Narrow"/>
                <a:cs typeface="PT Sans Narrow"/>
                <a:sym typeface="PT Sans Narrow"/>
              </a:rPr>
              <a:t>;</a:t>
            </a:r>
            <a:endParaRPr sz="18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800">
              <a:latin typeface="PT Sans Narrow"/>
              <a:ea typeface="PT Sans Narrow"/>
              <a:cs typeface="PT Sans Narrow"/>
              <a:sym typeface="PT Sans Narrow"/>
            </a:endParaRPr>
          </a:p>
          <a:p>
            <a:pPr indent="457200" lvl="0" marL="0" rtl="0" algn="just">
              <a:lnSpc>
                <a:spcPct val="115000"/>
              </a:lnSpc>
              <a:spcBef>
                <a:spcPts val="0"/>
              </a:spcBef>
              <a:spcAft>
                <a:spcPts val="0"/>
              </a:spcAft>
              <a:buNone/>
            </a:pPr>
            <a:r>
              <a:rPr b="1" lang="tr" sz="1800">
                <a:solidFill>
                  <a:srgbClr val="0000A0"/>
                </a:solidFill>
                <a:latin typeface="PT Sans Narrow"/>
                <a:ea typeface="PT Sans Narrow"/>
                <a:cs typeface="PT Sans Narrow"/>
                <a:sym typeface="PT Sans Narrow"/>
              </a:rPr>
              <a:t>const double</a:t>
            </a:r>
            <a:r>
              <a:rPr b="1" lang="tr" sz="1800">
                <a:latin typeface="PT Sans Narrow"/>
                <a:ea typeface="PT Sans Narrow"/>
                <a:cs typeface="PT Sans Narrow"/>
                <a:sym typeface="PT Sans Narrow"/>
              </a:rPr>
              <a:t> </a:t>
            </a:r>
            <a:r>
              <a:rPr lang="tr" sz="1800">
                <a:latin typeface="PT Sans Narrow"/>
                <a:ea typeface="PT Sans Narrow"/>
                <a:cs typeface="PT Sans Narrow"/>
                <a:sym typeface="PT Sans Narrow"/>
              </a:rPr>
              <a:t>PI </a:t>
            </a:r>
            <a:r>
              <a:rPr lang="tr" sz="1800">
                <a:solidFill>
                  <a:srgbClr val="FF0000"/>
                </a:solidFill>
                <a:latin typeface="PT Sans Narrow"/>
                <a:ea typeface="PT Sans Narrow"/>
                <a:cs typeface="PT Sans Narrow"/>
                <a:sym typeface="PT Sans Narrow"/>
              </a:rPr>
              <a:t>=</a:t>
            </a:r>
            <a:r>
              <a:rPr lang="tr" sz="1800">
                <a:solidFill>
                  <a:srgbClr val="F000F0"/>
                </a:solidFill>
                <a:latin typeface="PT Sans Narrow"/>
                <a:ea typeface="PT Sans Narrow"/>
                <a:cs typeface="PT Sans Narrow"/>
                <a:sym typeface="PT Sans Narrow"/>
              </a:rPr>
              <a:t> 3.14159265</a:t>
            </a:r>
            <a:r>
              <a:rPr lang="tr" sz="1800">
                <a:solidFill>
                  <a:srgbClr val="FF0000"/>
                </a:solidFill>
                <a:latin typeface="PT Sans Narrow"/>
                <a:ea typeface="PT Sans Narrow"/>
                <a:cs typeface="PT Sans Narrow"/>
                <a:sym typeface="PT Sans Narrow"/>
              </a:rPr>
              <a:t>;</a:t>
            </a:r>
            <a:endParaRPr sz="1800">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Bool</a:t>
            </a:r>
            <a:endParaRPr/>
          </a:p>
        </p:txBody>
      </p:sp>
      <p:sp>
        <p:nvSpPr>
          <p:cNvPr id="149" name="Google Shape;149;p25"/>
          <p:cNvSpPr txBox="1"/>
          <p:nvPr/>
        </p:nvSpPr>
        <p:spPr>
          <a:xfrm>
            <a:off x="713475" y="4231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Senin örneğin nedir? Haydi Sohbetten Paylaşın Benimle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150" name="Google Shape;150;p25"/>
          <p:cNvGraphicFramePr/>
          <p:nvPr/>
        </p:nvGraphicFramePr>
        <p:xfrm>
          <a:off x="795350" y="1381025"/>
          <a:ext cx="3000000" cy="3000000"/>
        </p:xfrm>
        <a:graphic>
          <a:graphicData uri="http://schemas.openxmlformats.org/drawingml/2006/table">
            <a:tbl>
              <a:tblPr bandRow="1">
                <a:noFill/>
                <a:tableStyleId>{F3308F66-5BA6-4850-BEBA-8A9D86E42752}</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rtl="0" algn="just">
                        <a:spcBef>
                          <a:spcPts val="0"/>
                        </a:spcBef>
                        <a:spcAft>
                          <a:spcPts val="0"/>
                        </a:spcAft>
                        <a:buNone/>
                      </a:pPr>
                      <a:r>
                        <a:rPr lang="tr" sz="1500">
                          <a:latin typeface="PT Sans Narrow"/>
                          <a:ea typeface="PT Sans Narrow"/>
                          <a:cs typeface="PT Sans Narrow"/>
                          <a:sym typeface="PT Sans Narrow"/>
                        </a:rPr>
                        <a:t>bool</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100"/>
                        <a:t>Bool veri tipi en basit veri tipidir. Programınızda yalnızca iki olasılığınız olduğunda bool türünü kullanabilirsiniz.</a:t>
                      </a:r>
                      <a:endParaRPr sz="1100"/>
                    </a:p>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sz="1500">
                        <a:highlight>
                          <a:srgbClr val="FFFFFF"/>
                        </a:highlight>
                        <a:latin typeface="PT Sans Narrow"/>
                        <a:ea typeface="PT Sans Narrow"/>
                        <a:cs typeface="PT Sans Narrow"/>
                        <a:sym typeface="PT Sans Narrow"/>
                      </a:endParaRPr>
                    </a:p>
                    <a:p>
                      <a:pPr indent="0" lvl="0" marL="0" rtl="0" algn="just">
                        <a:spcBef>
                          <a:spcPts val="0"/>
                        </a:spcBef>
                        <a:spcAft>
                          <a:spcPts val="0"/>
                        </a:spcAft>
                        <a:buNone/>
                      </a:pPr>
                      <a:r>
                        <a:rPr lang="tr" sz="1500">
                          <a:latin typeface="PT Sans Narrow"/>
                          <a:ea typeface="PT Sans Narrow"/>
                          <a:cs typeface="PT Sans Narrow"/>
                          <a:sym typeface="PT Sans Narrow"/>
                        </a:rPr>
                        <a:t>Doğru (true-1) veya yanlış (false-0) değerlerini alabilen veri tipidir.</a:t>
                      </a:r>
                      <a:endParaRPr sz="1500">
                        <a:latin typeface="PT Sans Narrow"/>
                        <a:ea typeface="PT Sans Narrow"/>
                        <a:cs typeface="PT Sans Narrow"/>
                        <a:sym typeface="PT Sans Narrow"/>
                      </a:endParaRPr>
                    </a:p>
                    <a:p>
                      <a:pPr indent="0" lvl="0" marL="0" rtl="0" algn="just">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500">
                          <a:latin typeface="PT Sans Narrow"/>
                          <a:ea typeface="PT Sans Narrow"/>
                          <a:cs typeface="PT Sans Narrow"/>
                          <a:sym typeface="PT Sans Narrow"/>
                        </a:rPr>
                        <a:t>1 Bayt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500">
                          <a:latin typeface="PT Sans Narrow"/>
                          <a:ea typeface="PT Sans Narrow"/>
                          <a:cs typeface="PT Sans Narrow"/>
                          <a:sym typeface="PT Sans Narrow"/>
                        </a:rPr>
                        <a:t>Işığın açık olup </a:t>
                      </a:r>
                      <a:r>
                        <a:rPr lang="tr" sz="1500">
                          <a:latin typeface="PT Sans Narrow"/>
                          <a:ea typeface="PT Sans Narrow"/>
                          <a:cs typeface="PT Sans Narrow"/>
                          <a:sym typeface="PT Sans Narrow"/>
                        </a:rPr>
                        <a:t>olmadığı</a:t>
                      </a:r>
                      <a:r>
                        <a:rPr lang="tr" sz="1500">
                          <a:latin typeface="PT Sans Narrow"/>
                          <a:ea typeface="PT Sans Narrow"/>
                          <a:cs typeface="PT Sans Narrow"/>
                          <a:sym typeface="PT Sans Narrow"/>
                        </a:rPr>
                        <a:t> </a:t>
                      </a:r>
                      <a:endParaRPr sz="1500">
                        <a:latin typeface="PT Sans Narrow"/>
                        <a:ea typeface="PT Sans Narrow"/>
                        <a:cs typeface="PT Sans Narrow"/>
                        <a:sym typeface="PT Sans Narrow"/>
                      </a:endParaRPr>
                    </a:p>
                    <a:p>
                      <a:pPr indent="0" lvl="0" marL="0" rtl="0" algn="l">
                        <a:spcBef>
                          <a:spcPts val="0"/>
                        </a:spcBef>
                        <a:spcAft>
                          <a:spcPts val="0"/>
                        </a:spcAft>
                        <a:buNone/>
                      </a:pPr>
                      <a:r>
                        <a:t/>
                      </a:r>
                      <a:endParaRPr sz="1500">
                        <a:latin typeface="PT Sans Narrow"/>
                        <a:ea typeface="PT Sans Narrow"/>
                        <a:cs typeface="PT Sans Narrow"/>
                        <a:sym typeface="PT Sans Narrow"/>
                      </a:endParaRPr>
                    </a:p>
                    <a:p>
                      <a:pPr indent="0" lvl="0" marL="0" rtl="0" algn="l">
                        <a:spcBef>
                          <a:spcPts val="0"/>
                        </a:spcBef>
                        <a:spcAft>
                          <a:spcPts val="0"/>
                        </a:spcAft>
                        <a:buNone/>
                      </a:pPr>
                      <a:r>
                        <a:rPr lang="tr" sz="1500">
                          <a:latin typeface="PT Sans Narrow"/>
                          <a:ea typeface="PT Sans Narrow"/>
                          <a:cs typeface="PT Sans Narrow"/>
                          <a:sym typeface="PT Sans Narrow"/>
                        </a:rPr>
                        <a:t>(0: kapalı, 1: açık)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Bool</a:t>
            </a:r>
            <a:endParaRPr/>
          </a:p>
        </p:txBody>
      </p:sp>
      <p:sp>
        <p:nvSpPr>
          <p:cNvPr id="156" name="Google Shape;156;p26"/>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anketimi yanıtlayın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157" name="Google Shape;157;p26"/>
          <p:cNvGraphicFramePr/>
          <p:nvPr/>
        </p:nvGraphicFramePr>
        <p:xfrm>
          <a:off x="738525" y="1152425"/>
          <a:ext cx="3000000" cy="3000000"/>
        </p:xfrm>
        <a:graphic>
          <a:graphicData uri="http://schemas.openxmlformats.org/drawingml/2006/table">
            <a:tbl>
              <a:tblPr>
                <a:noFill/>
                <a:tableStyleId>{C8D96119-2F00-4623-9F8F-785ECF9188AA}</a:tableStyleId>
              </a:tblPr>
              <a:tblGrid>
                <a:gridCol w="3529225"/>
                <a:gridCol w="4166425"/>
              </a:tblGrid>
              <a:tr h="2346500">
                <a:tc>
                  <a:txBody>
                    <a:bodyPr/>
                    <a:lstStyle/>
                    <a:p>
                      <a:pPr indent="0" lvl="0" marL="0" rtl="0" algn="just">
                        <a:lnSpc>
                          <a:spcPct val="115000"/>
                        </a:lnSpc>
                        <a:spcBef>
                          <a:spcPts val="0"/>
                        </a:spcBef>
                        <a:spcAft>
                          <a:spcPts val="0"/>
                        </a:spcAft>
                        <a:buNone/>
                      </a:pPr>
                      <a:r>
                        <a:rPr lang="tr" sz="1700"/>
                        <a:t>Bool değişken tanımlama. </a:t>
                      </a:r>
                      <a:endParaRPr b="1" sz="1700" u="sng"/>
                    </a:p>
                    <a:p>
                      <a:pPr indent="0" lvl="0" marL="0" rtl="0" algn="just">
                        <a:lnSpc>
                          <a:spcPct val="115000"/>
                        </a:lnSpc>
                        <a:spcBef>
                          <a:spcPts val="0"/>
                        </a:spcBef>
                        <a:spcAft>
                          <a:spcPts val="0"/>
                        </a:spcAft>
                        <a:buNone/>
                      </a:pPr>
                      <a:r>
                        <a:t/>
                      </a:r>
                      <a:endParaRPr b="1" sz="1700">
                        <a:highlight>
                          <a:srgbClr val="FFFFFF"/>
                        </a:highlight>
                      </a:endParaRPr>
                    </a:p>
                    <a:p>
                      <a:pPr indent="0" lvl="0" marL="0" rtl="0" algn="l">
                        <a:spcBef>
                          <a:spcPts val="0"/>
                        </a:spcBef>
                        <a:spcAft>
                          <a:spcPts val="0"/>
                        </a:spcAft>
                        <a:buNone/>
                      </a:pPr>
                      <a:r>
                        <a:rPr lang="tr" sz="1300">
                          <a:solidFill>
                            <a:srgbClr val="00A000"/>
                          </a:solidFill>
                        </a:rPr>
                        <a:t>#include &lt;iostream&gt;</a:t>
                      </a:r>
                      <a:endParaRPr sz="1300">
                        <a:solidFill>
                          <a:srgbClr val="00A000"/>
                        </a:solidFill>
                      </a:endParaRPr>
                    </a:p>
                    <a:p>
                      <a:pPr indent="0" lvl="0" marL="0" rtl="0" algn="l">
                        <a:spcBef>
                          <a:spcPts val="0"/>
                        </a:spcBef>
                        <a:spcAft>
                          <a:spcPts val="0"/>
                        </a:spcAft>
                        <a:buNone/>
                      </a:pPr>
                      <a:r>
                        <a:rPr b="1" lang="tr" sz="1300">
                          <a:solidFill>
                            <a:srgbClr val="0000A0"/>
                          </a:solidFill>
                        </a:rPr>
                        <a:t>using namespace </a:t>
                      </a:r>
                      <a:r>
                        <a:rPr b="1" lang="tr" sz="1300">
                          <a:solidFill>
                            <a:srgbClr val="00A000"/>
                          </a:solidFill>
                        </a:rPr>
                        <a:t>std</a:t>
                      </a:r>
                      <a:r>
                        <a:rPr lang="tr" sz="1300">
                          <a:solidFill>
                            <a:srgbClr val="FF0000"/>
                          </a:solidFill>
                        </a:rPr>
                        <a:t>;</a:t>
                      </a:r>
                      <a:endParaRPr sz="1300"/>
                    </a:p>
                    <a:p>
                      <a:pPr indent="0" lvl="0" marL="0" rtl="0" algn="l">
                        <a:spcBef>
                          <a:spcPts val="0"/>
                        </a:spcBef>
                        <a:spcAft>
                          <a:spcPts val="0"/>
                        </a:spcAft>
                        <a:buNone/>
                      </a:pPr>
                      <a:r>
                        <a:rPr b="1" lang="tr" sz="1300">
                          <a:solidFill>
                            <a:srgbClr val="0000A0"/>
                          </a:solidFill>
                        </a:rPr>
                        <a:t>int </a:t>
                      </a:r>
                      <a:r>
                        <a:rPr lang="tr" sz="1300">
                          <a:highlight>
                            <a:srgbClr val="FFFFFF"/>
                          </a:highlight>
                        </a:rPr>
                        <a:t>main</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00A0"/>
                          </a:solidFill>
                        </a:rPr>
                        <a:t>bool </a:t>
                      </a:r>
                      <a:r>
                        <a:rPr lang="tr" sz="1300">
                          <a:highlight>
                            <a:srgbClr val="FFFFFF"/>
                          </a:highlight>
                        </a:rPr>
                        <a:t>sut_sever </a:t>
                      </a:r>
                      <a:r>
                        <a:rPr lang="tr" sz="1300">
                          <a:solidFill>
                            <a:srgbClr val="FF0000"/>
                          </a:solidFill>
                        </a:rPr>
                        <a:t>= </a:t>
                      </a:r>
                      <a:r>
                        <a:rPr b="1" lang="tr" sz="1300">
                          <a:solidFill>
                            <a:srgbClr val="0000A0"/>
                          </a:solidFill>
                        </a:rPr>
                        <a:t>true</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A000"/>
                          </a:solidFill>
                        </a:rPr>
                        <a:t>cout </a:t>
                      </a:r>
                      <a:r>
                        <a:rPr lang="tr" sz="1300">
                          <a:solidFill>
                            <a:srgbClr val="FF0000"/>
                          </a:solidFill>
                        </a:rPr>
                        <a:t>&lt;&lt; </a:t>
                      </a:r>
                      <a:r>
                        <a:rPr lang="tr" sz="1300">
                          <a:solidFill>
                            <a:srgbClr val="0000FF"/>
                          </a:solidFill>
                        </a:rPr>
                        <a:t>"Sonuc : " </a:t>
                      </a:r>
                      <a:r>
                        <a:rPr lang="tr" sz="1300">
                          <a:solidFill>
                            <a:srgbClr val="FF0000"/>
                          </a:solidFill>
                        </a:rPr>
                        <a:t>&lt;&lt; </a:t>
                      </a:r>
                      <a:r>
                        <a:rPr lang="tr" sz="1300">
                          <a:highlight>
                            <a:srgbClr val="FFFFFF"/>
                          </a:highlight>
                        </a:rPr>
                        <a:t>sut_sever</a:t>
                      </a:r>
                      <a:r>
                        <a:rPr lang="tr" sz="1300">
                          <a:solidFill>
                            <a:srgbClr val="0000FF"/>
                          </a:solidFill>
                        </a:rPr>
                        <a:t> </a:t>
                      </a:r>
                      <a:r>
                        <a:rPr lang="tr" sz="1300">
                          <a:solidFill>
                            <a:srgbClr val="FF0000"/>
                          </a:solidFill>
                        </a:rPr>
                        <a:t>&lt;&lt; </a:t>
                      </a:r>
                      <a:r>
                        <a:rPr b="1" lang="tr" sz="1300">
                          <a:solidFill>
                            <a:srgbClr val="00A000"/>
                          </a:solidFill>
                        </a:rPr>
                        <a:t>endl</a:t>
                      </a:r>
                      <a:r>
                        <a:rPr lang="tr" sz="1300">
                          <a:solidFill>
                            <a:srgbClr val="FF0000"/>
                          </a:solidFill>
                        </a:rPr>
                        <a:t>;</a:t>
                      </a:r>
                      <a:endParaRPr sz="1300">
                        <a:solidFill>
                          <a:srgbClr val="FF0000"/>
                        </a:solidFill>
                      </a:endParaRPr>
                    </a:p>
                    <a:p>
                      <a:pPr indent="0" lvl="0" marL="0" rtl="0" algn="l">
                        <a:spcBef>
                          <a:spcPts val="0"/>
                        </a:spcBef>
                        <a:spcAft>
                          <a:spcPts val="0"/>
                        </a:spcAft>
                        <a:buNone/>
                      </a:pPr>
                      <a:r>
                        <a:t/>
                      </a:r>
                      <a:endParaRPr sz="1300">
                        <a:solidFill>
                          <a:srgbClr val="FF0000"/>
                        </a:solidFill>
                      </a:endParaRPr>
                    </a:p>
                    <a:p>
                      <a:pPr indent="0" lvl="0" marL="0" rtl="0" algn="l">
                        <a:spcBef>
                          <a:spcPts val="0"/>
                        </a:spcBef>
                        <a:spcAft>
                          <a:spcPts val="0"/>
                        </a:spcAft>
                        <a:buNone/>
                      </a:pPr>
                      <a:r>
                        <a:rPr b="1" lang="tr" sz="1300">
                          <a:solidFill>
                            <a:srgbClr val="0000A0"/>
                          </a:solidFill>
                        </a:rPr>
                        <a:t>    bool </a:t>
                      </a:r>
                      <a:r>
                        <a:rPr lang="tr" sz="1300">
                          <a:highlight>
                            <a:srgbClr val="FFFFFF"/>
                          </a:highlight>
                        </a:rPr>
                        <a:t>evcil_hayvan_sahibi </a:t>
                      </a:r>
                      <a:r>
                        <a:rPr lang="tr" sz="1300">
                          <a:solidFill>
                            <a:srgbClr val="FF0000"/>
                          </a:solidFill>
                        </a:rPr>
                        <a:t>= </a:t>
                      </a:r>
                      <a:r>
                        <a:rPr b="1" lang="tr" sz="1300">
                          <a:solidFill>
                            <a:srgbClr val="0000A0"/>
                          </a:solidFill>
                        </a:rPr>
                        <a:t>false</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A000"/>
                          </a:solidFill>
                        </a:rPr>
                        <a:t>cout </a:t>
                      </a:r>
                      <a:r>
                        <a:rPr lang="tr" sz="1300">
                          <a:solidFill>
                            <a:srgbClr val="FF0000"/>
                          </a:solidFill>
                        </a:rPr>
                        <a:t>&lt;&lt; </a:t>
                      </a:r>
                      <a:r>
                        <a:rPr lang="tr" sz="1300">
                          <a:solidFill>
                            <a:srgbClr val="0000FF"/>
                          </a:solidFill>
                        </a:rPr>
                        <a:t>"Sonuc : " </a:t>
                      </a:r>
                      <a:r>
                        <a:rPr lang="tr" sz="1300">
                          <a:solidFill>
                            <a:srgbClr val="FF0000"/>
                          </a:solidFill>
                        </a:rPr>
                        <a:t>&lt;&lt; </a:t>
                      </a:r>
                      <a:r>
                        <a:rPr lang="tr" sz="1300">
                          <a:highlight>
                            <a:srgbClr val="FFFFFF"/>
                          </a:highlight>
                        </a:rPr>
                        <a:t>evcil_hayvan_sahibi</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00A0"/>
                          </a:solidFill>
                        </a:rPr>
                        <a:t>return </a:t>
                      </a:r>
                      <a:r>
                        <a:rPr lang="tr" sz="1300">
                          <a:solidFill>
                            <a:srgbClr val="F000F0"/>
                          </a:solidFill>
                        </a:rPr>
                        <a:t>0</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a:t>
                      </a:r>
                      <a:endParaRPr sz="1300">
                        <a:solidFill>
                          <a:srgbClr val="FF0000"/>
                        </a:solidFill>
                      </a:endParaRPr>
                    </a:p>
                    <a:p>
                      <a:pPr indent="0" lvl="0" marL="0" rtl="0" algn="l">
                        <a:spcBef>
                          <a:spcPts val="0"/>
                        </a:spcBef>
                        <a:spcAft>
                          <a:spcPts val="0"/>
                        </a:spcAft>
                        <a:buNone/>
                      </a:pPr>
                      <a:r>
                        <a:t/>
                      </a:r>
                      <a:endParaRPr sz="1300">
                        <a:solidFill>
                          <a:srgbClr val="00A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317500" lvl="0" marL="457200" rtl="0" algn="l">
                        <a:spcBef>
                          <a:spcPts val="0"/>
                        </a:spcBef>
                        <a:spcAft>
                          <a:spcPts val="0"/>
                        </a:spcAft>
                        <a:buSzPts val="1400"/>
                        <a:buFont typeface="PT Sans Narrow"/>
                        <a:buAutoNum type="alphaUcPeriod"/>
                      </a:pPr>
                      <a:r>
                        <a:rPr lang="tr" sz="1000">
                          <a:highlight>
                            <a:srgbClr val="FFFFFF"/>
                          </a:highlight>
                          <a:latin typeface="Droid Sans Mono"/>
                          <a:ea typeface="Droid Sans Mono"/>
                          <a:cs typeface="Droid Sans Mono"/>
                          <a:sym typeface="Droid Sans Mono"/>
                        </a:rPr>
                        <a:t>Sonuc: 1</a:t>
                      </a:r>
                      <a:endParaRPr sz="1000">
                        <a:highlight>
                          <a:srgbClr val="FFFFFF"/>
                        </a:highlight>
                        <a:latin typeface="Droid Sans Mono"/>
                        <a:ea typeface="Droid Sans Mono"/>
                        <a:cs typeface="Droid Sans Mono"/>
                        <a:sym typeface="Droid Sans Mono"/>
                      </a:endParaRPr>
                    </a:p>
                    <a:p>
                      <a:pPr indent="0" lvl="0" marL="457200" rtl="0" algn="l">
                        <a:spcBef>
                          <a:spcPts val="0"/>
                        </a:spcBef>
                        <a:spcAft>
                          <a:spcPts val="0"/>
                        </a:spcAft>
                        <a:buNone/>
                      </a:pPr>
                      <a:r>
                        <a:rPr lang="tr" sz="1000">
                          <a:highlight>
                            <a:srgbClr val="FFFFFF"/>
                          </a:highlight>
                          <a:latin typeface="Droid Sans Mono"/>
                          <a:ea typeface="Droid Sans Mono"/>
                          <a:cs typeface="Droid Sans Mono"/>
                          <a:sym typeface="Droid Sans Mono"/>
                        </a:rPr>
                        <a:t>Sonuc: 0</a:t>
                      </a:r>
                      <a:endParaRPr sz="1000">
                        <a:highlight>
                          <a:srgbClr val="FFFFFF"/>
                        </a:highlight>
                        <a:latin typeface="Droid Sans Mono"/>
                        <a:ea typeface="Droid Sans Mono"/>
                        <a:cs typeface="Droid Sans Mono"/>
                        <a:sym typeface="Droid Sans Mono"/>
                      </a:endParaRPr>
                    </a:p>
                    <a:p>
                      <a:pPr indent="0" lvl="0" marL="457200" rtl="0" algn="l">
                        <a:spcBef>
                          <a:spcPts val="0"/>
                        </a:spcBef>
                        <a:spcAft>
                          <a:spcPts val="0"/>
                        </a:spcAft>
                        <a:buNone/>
                      </a:pPr>
                      <a:r>
                        <a:t/>
                      </a:r>
                      <a:endParaRPr sz="1000">
                        <a:highlight>
                          <a:srgbClr val="FFFFFF"/>
                        </a:highlight>
                        <a:latin typeface="Droid Sans Mono"/>
                        <a:ea typeface="Droid Sans Mono"/>
                        <a:cs typeface="Droid Sans Mono"/>
                        <a:sym typeface="Droid Sans Mono"/>
                      </a:endParaRPr>
                    </a:p>
                    <a:p>
                      <a:pPr indent="-317500" lvl="0" marL="457200" rtl="0" algn="l">
                        <a:spcBef>
                          <a:spcPts val="0"/>
                        </a:spcBef>
                        <a:spcAft>
                          <a:spcPts val="0"/>
                        </a:spcAft>
                        <a:buSzPts val="1400"/>
                        <a:buFont typeface="PT Sans Narrow"/>
                        <a:buAutoNum type="alphaUcPeriod"/>
                      </a:pPr>
                      <a:r>
                        <a:rPr lang="tr" sz="1000">
                          <a:highlight>
                            <a:srgbClr val="FFFFFF"/>
                          </a:highlight>
                          <a:latin typeface="Droid Sans Mono"/>
                          <a:ea typeface="Droid Sans Mono"/>
                          <a:cs typeface="Droid Sans Mono"/>
                          <a:sym typeface="Droid Sans Mono"/>
                        </a:rPr>
                        <a:t>Sonuc: 0</a:t>
                      </a:r>
                      <a:endParaRPr sz="1000">
                        <a:highlight>
                          <a:srgbClr val="FFFFFF"/>
                        </a:highlight>
                        <a:latin typeface="Droid Sans Mono"/>
                        <a:ea typeface="Droid Sans Mono"/>
                        <a:cs typeface="Droid Sans Mono"/>
                        <a:sym typeface="Droid Sans Mono"/>
                      </a:endParaRPr>
                    </a:p>
                    <a:p>
                      <a:pPr indent="0" lvl="0" marL="457200" rtl="0" algn="l">
                        <a:spcBef>
                          <a:spcPts val="0"/>
                        </a:spcBef>
                        <a:spcAft>
                          <a:spcPts val="0"/>
                        </a:spcAft>
                        <a:buNone/>
                      </a:pPr>
                      <a:r>
                        <a:rPr lang="tr" sz="1000">
                          <a:highlight>
                            <a:srgbClr val="FFFFFF"/>
                          </a:highlight>
                          <a:latin typeface="Droid Sans Mono"/>
                          <a:ea typeface="Droid Sans Mono"/>
                          <a:cs typeface="Droid Sans Mono"/>
                          <a:sym typeface="Droid Sans Mono"/>
                        </a:rPr>
                        <a:t>Sonuc: 0</a:t>
                      </a:r>
                      <a:endParaRPr sz="1000">
                        <a:highlight>
                          <a:srgbClr val="FFFFFF"/>
                        </a:highlight>
                        <a:latin typeface="Droid Sans Mono"/>
                        <a:ea typeface="Droid Sans Mono"/>
                        <a:cs typeface="Droid Sans Mono"/>
                        <a:sym typeface="Droid Sans Mono"/>
                      </a:endParaRPr>
                    </a:p>
                    <a:p>
                      <a:pPr indent="0" lvl="0" marL="457200" rtl="0" algn="l">
                        <a:spcBef>
                          <a:spcPts val="0"/>
                        </a:spcBef>
                        <a:spcAft>
                          <a:spcPts val="0"/>
                        </a:spcAft>
                        <a:buNone/>
                      </a:pPr>
                      <a:r>
                        <a:t/>
                      </a:r>
                      <a:endParaRPr sz="1000">
                        <a:highlight>
                          <a:srgbClr val="FFFFFF"/>
                        </a:highlight>
                        <a:latin typeface="Droid Sans Mono"/>
                        <a:ea typeface="Droid Sans Mono"/>
                        <a:cs typeface="Droid Sans Mono"/>
                        <a:sym typeface="Droid Sans Mono"/>
                      </a:endParaRPr>
                    </a:p>
                    <a:p>
                      <a:pPr indent="-317500" lvl="0" marL="457200" rtl="0" algn="l">
                        <a:spcBef>
                          <a:spcPts val="0"/>
                        </a:spcBef>
                        <a:spcAft>
                          <a:spcPts val="0"/>
                        </a:spcAft>
                        <a:buSzPts val="1400"/>
                        <a:buFont typeface="PT Sans Narrow"/>
                        <a:buAutoNum type="alphaUcPeriod"/>
                      </a:pPr>
                      <a:r>
                        <a:rPr lang="tr" sz="1000">
                          <a:highlight>
                            <a:srgbClr val="FFFFFF"/>
                          </a:highlight>
                          <a:latin typeface="Droid Sans Mono"/>
                          <a:ea typeface="Droid Sans Mono"/>
                          <a:cs typeface="Droid Sans Mono"/>
                          <a:sym typeface="Droid Sans Mono"/>
                        </a:rPr>
                        <a:t>Sonuc: 1</a:t>
                      </a:r>
                      <a:endParaRPr sz="1000">
                        <a:highlight>
                          <a:srgbClr val="FFFFFF"/>
                        </a:highlight>
                        <a:latin typeface="Droid Sans Mono"/>
                        <a:ea typeface="Droid Sans Mono"/>
                        <a:cs typeface="Droid Sans Mono"/>
                        <a:sym typeface="Droid Sans Mono"/>
                      </a:endParaRPr>
                    </a:p>
                    <a:p>
                      <a:pPr indent="0" lvl="0" marL="457200" rtl="0" algn="l">
                        <a:spcBef>
                          <a:spcPts val="0"/>
                        </a:spcBef>
                        <a:spcAft>
                          <a:spcPts val="0"/>
                        </a:spcAft>
                        <a:buNone/>
                      </a:pPr>
                      <a:r>
                        <a:rPr lang="tr" sz="1000">
                          <a:highlight>
                            <a:srgbClr val="FFFFFF"/>
                          </a:highlight>
                          <a:latin typeface="Droid Sans Mono"/>
                          <a:ea typeface="Droid Sans Mono"/>
                          <a:cs typeface="Droid Sans Mono"/>
                          <a:sym typeface="Droid Sans Mono"/>
                        </a:rPr>
                        <a:t>Sonuc: 1</a:t>
                      </a:r>
                      <a:endParaRPr sz="1000">
                        <a:highlight>
                          <a:srgbClr val="FFFFFF"/>
                        </a:highlight>
                        <a:latin typeface="Droid Sans Mono"/>
                        <a:ea typeface="Droid Sans Mono"/>
                        <a:cs typeface="Droid Sans Mono"/>
                        <a:sym typeface="Droid Sans Mono"/>
                      </a:endParaRPr>
                    </a:p>
                    <a:p>
                      <a:pPr indent="0" lvl="0" marL="0" rtl="0" algn="l">
                        <a:spcBef>
                          <a:spcPts val="0"/>
                        </a:spcBef>
                        <a:spcAft>
                          <a:spcPts val="0"/>
                        </a:spcAft>
                        <a:buNone/>
                      </a:pPr>
                      <a:r>
                        <a:t/>
                      </a:r>
                      <a:endParaRPr sz="1000">
                        <a:highlight>
                          <a:srgbClr val="FFFFFF"/>
                        </a:highlight>
                        <a:latin typeface="Droid Sans Mono"/>
                        <a:ea typeface="Droid Sans Mono"/>
                        <a:cs typeface="Droid Sans Mono"/>
                        <a:sym typeface="Droid Sans Mono"/>
                      </a:endParaRPr>
                    </a:p>
                    <a:p>
                      <a:pPr indent="-317500" lvl="0" marL="457200" rtl="0" algn="l">
                        <a:spcBef>
                          <a:spcPts val="0"/>
                        </a:spcBef>
                        <a:spcAft>
                          <a:spcPts val="0"/>
                        </a:spcAft>
                        <a:buSzPts val="1400"/>
                        <a:buFont typeface="PT Sans Narrow"/>
                        <a:buAutoNum type="alphaUcPeriod"/>
                      </a:pPr>
                      <a:r>
                        <a:rPr lang="tr" sz="1000">
                          <a:highlight>
                            <a:srgbClr val="FFFFFF"/>
                          </a:highlight>
                          <a:latin typeface="Droid Sans Mono"/>
                          <a:ea typeface="Droid Sans Mono"/>
                          <a:cs typeface="Droid Sans Mono"/>
                          <a:sym typeface="Droid Sans Mono"/>
                        </a:rPr>
                        <a:t>Sonuc: 0</a:t>
                      </a:r>
                      <a:endParaRPr sz="1000">
                        <a:highlight>
                          <a:srgbClr val="FFFFFF"/>
                        </a:highlight>
                        <a:latin typeface="Droid Sans Mono"/>
                        <a:ea typeface="Droid Sans Mono"/>
                        <a:cs typeface="Droid Sans Mono"/>
                        <a:sym typeface="Droid Sans Mono"/>
                      </a:endParaRPr>
                    </a:p>
                    <a:p>
                      <a:pPr indent="0" lvl="0" marL="457200" rtl="0" algn="l">
                        <a:spcBef>
                          <a:spcPts val="0"/>
                        </a:spcBef>
                        <a:spcAft>
                          <a:spcPts val="0"/>
                        </a:spcAft>
                        <a:buNone/>
                      </a:pPr>
                      <a:r>
                        <a:rPr lang="tr" sz="1000">
                          <a:highlight>
                            <a:srgbClr val="FFFFFF"/>
                          </a:highlight>
                          <a:latin typeface="Droid Sans Mono"/>
                          <a:ea typeface="Droid Sans Mono"/>
                          <a:cs typeface="Droid Sans Mono"/>
                          <a:sym typeface="Droid Sans Mono"/>
                        </a:rPr>
                        <a:t>Sonuc: 1</a:t>
                      </a:r>
                      <a:endParaRPr sz="1000">
                        <a:highlight>
                          <a:srgbClr val="FFFFFF"/>
                        </a:highlight>
                        <a:latin typeface="Droid Sans Mono"/>
                        <a:ea typeface="Droid Sans Mono"/>
                        <a:cs typeface="Droid Sans Mono"/>
                        <a:sym typeface="Droid Sans Mono"/>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Char</a:t>
            </a:r>
            <a:endParaRPr/>
          </a:p>
        </p:txBody>
      </p:sp>
      <p:sp>
        <p:nvSpPr>
          <p:cNvPr id="163" name="Google Shape;163;p27"/>
          <p:cNvSpPr txBox="1"/>
          <p:nvPr/>
        </p:nvSpPr>
        <p:spPr>
          <a:xfrm>
            <a:off x="713475" y="4231900"/>
            <a:ext cx="8118900" cy="687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164" name="Google Shape;164;p27"/>
          <p:cNvGraphicFramePr/>
          <p:nvPr/>
        </p:nvGraphicFramePr>
        <p:xfrm>
          <a:off x="795350" y="1381025"/>
          <a:ext cx="3000000" cy="3000000"/>
        </p:xfrm>
        <a:graphic>
          <a:graphicData uri="http://schemas.openxmlformats.org/drawingml/2006/table">
            <a:tbl>
              <a:tblPr bandRow="1">
                <a:noFill/>
                <a:tableStyleId>{F3308F66-5BA6-4850-BEBA-8A9D86E42752}</a:tableStyleId>
              </a:tblPr>
              <a:tblGrid>
                <a:gridCol w="890350"/>
                <a:gridCol w="3404725"/>
                <a:gridCol w="1764625"/>
                <a:gridCol w="1792450"/>
              </a:tblGrid>
              <a:tr h="32542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864650">
                <a:tc>
                  <a:txBody>
                    <a:bodyPr/>
                    <a:lstStyle/>
                    <a:p>
                      <a:pPr indent="0" lvl="0" marL="0" rtl="0" algn="just">
                        <a:spcBef>
                          <a:spcPts val="0"/>
                        </a:spcBef>
                        <a:spcAft>
                          <a:spcPts val="0"/>
                        </a:spcAft>
                        <a:buNone/>
                      </a:pPr>
                      <a:r>
                        <a:rPr lang="tr" sz="1600">
                          <a:latin typeface="PT Sans Narrow"/>
                          <a:ea typeface="PT Sans Narrow"/>
                          <a:cs typeface="PT Sans Narrow"/>
                          <a:sym typeface="PT Sans Narrow"/>
                        </a:rPr>
                        <a:t>char</a:t>
                      </a:r>
                      <a:endParaRPr sz="16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600">
                          <a:latin typeface="PT Sans Narrow"/>
                          <a:ea typeface="PT Sans Narrow"/>
                          <a:cs typeface="PT Sans Narrow"/>
                          <a:sym typeface="PT Sans Narrow"/>
                        </a:rPr>
                        <a:t>Bir karakter (char) veri türü, standart ASCII tablosunda gösterilen herhangi bir harf veya simge olabilecek 256 farklı karakterden herhangi birini içerebilir. Dolayısıyla karakter kodu, her karakterle ilişkilendirilmiş bir tam sayıdır.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600">
                          <a:latin typeface="PT Sans Narrow"/>
                          <a:ea typeface="PT Sans Narrow"/>
                          <a:cs typeface="PT Sans Narrow"/>
                          <a:sym typeface="PT Sans Narrow"/>
                        </a:rPr>
                        <a:t>Bir karakter değişkeni iki tek tırnakla ifade edilir. Örneğin, ‘C’, ‘5’, ‘*’ ve ‘T’ karakter ifadeleridir. </a:t>
                      </a:r>
                      <a:endParaRPr sz="16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600">
                          <a:latin typeface="PT Sans Narrow"/>
                          <a:ea typeface="PT Sans Narrow"/>
                          <a:cs typeface="PT Sans Narrow"/>
                          <a:sym typeface="PT Sans Narrow"/>
                        </a:rPr>
                        <a:t>1 Bayt</a:t>
                      </a:r>
                      <a:endParaRPr sz="16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600">
                          <a:latin typeface="PT Sans Narrow"/>
                          <a:ea typeface="PT Sans Narrow"/>
                          <a:cs typeface="PT Sans Narrow"/>
                          <a:sym typeface="PT Sans Narrow"/>
                        </a:rPr>
                        <a:t>İsminin baş harfi: ‘A’, ‘d’</a:t>
                      </a:r>
                      <a:endParaRPr sz="16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ASCII tablosu</a:t>
            </a:r>
            <a:endParaRPr/>
          </a:p>
        </p:txBody>
      </p:sp>
      <p:pic>
        <p:nvPicPr>
          <p:cNvPr id="170" name="Google Shape;170;p28"/>
          <p:cNvPicPr preferRelativeResize="0"/>
          <p:nvPr/>
        </p:nvPicPr>
        <p:blipFill rotWithShape="1">
          <a:blip r:embed="rId3">
            <a:alphaModFix/>
          </a:blip>
          <a:srcRect b="0" l="0" r="4361" t="6812"/>
          <a:stretch/>
        </p:blipFill>
        <p:spPr>
          <a:xfrm>
            <a:off x="3583500" y="1085625"/>
            <a:ext cx="5410200" cy="3907900"/>
          </a:xfrm>
          <a:prstGeom prst="rect">
            <a:avLst/>
          </a:prstGeom>
          <a:noFill/>
          <a:ln>
            <a:noFill/>
          </a:ln>
        </p:spPr>
      </p:pic>
      <p:sp>
        <p:nvSpPr>
          <p:cNvPr id="171" name="Google Shape;171;p28"/>
          <p:cNvSpPr txBox="1"/>
          <p:nvPr/>
        </p:nvSpPr>
        <p:spPr>
          <a:xfrm>
            <a:off x="311700" y="1344325"/>
            <a:ext cx="30000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 sz="1700">
                <a:latin typeface="PT Sans Narrow"/>
                <a:ea typeface="PT Sans Narrow"/>
                <a:cs typeface="PT Sans Narrow"/>
                <a:sym typeface="PT Sans Narrow"/>
              </a:rPr>
              <a:t>Örneğin ‘A’ karakterinin kodu ASCII tablosunda 65 ile temsil edilir.</a:t>
            </a:r>
            <a:endParaRPr sz="2000">
              <a:latin typeface="PT Sans Narrow"/>
              <a:ea typeface="PT Sans Narrow"/>
              <a:cs typeface="PT Sans Narrow"/>
              <a:sym typeface="PT Sans Narrow"/>
            </a:endParaRPr>
          </a:p>
        </p:txBody>
      </p:sp>
      <p:sp>
        <p:nvSpPr>
          <p:cNvPr id="172" name="Google Shape;172;p28"/>
          <p:cNvSpPr txBox="1"/>
          <p:nvPr/>
        </p:nvSpPr>
        <p:spPr>
          <a:xfrm>
            <a:off x="311700" y="2183475"/>
            <a:ext cx="3000000" cy="2738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tr" sz="2100">
                <a:latin typeface="PT Sans Narrow"/>
                <a:ea typeface="PT Sans Narrow"/>
                <a:cs typeface="PT Sans Narrow"/>
                <a:sym typeface="PT Sans Narrow"/>
              </a:rPr>
              <a:t>‘a’ karakterinin ASCII tablosundaki değeri sizce hangisidir? </a:t>
            </a:r>
            <a:endParaRPr b="1" sz="2100">
              <a:latin typeface="PT Sans Narrow"/>
              <a:ea typeface="PT Sans Narrow"/>
              <a:cs typeface="PT Sans Narrow"/>
              <a:sym typeface="PT Sans Narrow"/>
            </a:endParaRPr>
          </a:p>
          <a:p>
            <a:pPr indent="-361950" lvl="0" marL="457200" rtl="0" algn="ctr">
              <a:lnSpc>
                <a:spcPct val="115000"/>
              </a:lnSpc>
              <a:spcBef>
                <a:spcPts val="0"/>
              </a:spcBef>
              <a:spcAft>
                <a:spcPts val="0"/>
              </a:spcAft>
              <a:buSzPts val="2100"/>
              <a:buFont typeface="PT Sans Narrow"/>
              <a:buAutoNum type="alphaUcPeriod"/>
            </a:pPr>
            <a:r>
              <a:rPr b="1" lang="tr" sz="2100">
                <a:latin typeface="PT Sans Narrow"/>
                <a:ea typeface="PT Sans Narrow"/>
                <a:cs typeface="PT Sans Narrow"/>
                <a:sym typeface="PT Sans Narrow"/>
              </a:rPr>
              <a:t>97</a:t>
            </a:r>
            <a:endParaRPr b="1" sz="2100">
              <a:latin typeface="PT Sans Narrow"/>
              <a:ea typeface="PT Sans Narrow"/>
              <a:cs typeface="PT Sans Narrow"/>
              <a:sym typeface="PT Sans Narrow"/>
            </a:endParaRPr>
          </a:p>
          <a:p>
            <a:pPr indent="-361950" lvl="0" marL="457200" rtl="0" algn="ctr">
              <a:lnSpc>
                <a:spcPct val="115000"/>
              </a:lnSpc>
              <a:spcBef>
                <a:spcPts val="0"/>
              </a:spcBef>
              <a:spcAft>
                <a:spcPts val="0"/>
              </a:spcAft>
              <a:buSzPts val="2100"/>
              <a:buFont typeface="PT Sans Narrow"/>
              <a:buAutoNum type="alphaUcPeriod"/>
            </a:pPr>
            <a:r>
              <a:rPr b="1" lang="tr" sz="2100">
                <a:latin typeface="PT Sans Narrow"/>
                <a:ea typeface="PT Sans Narrow"/>
                <a:cs typeface="PT Sans Narrow"/>
                <a:sym typeface="PT Sans Narrow"/>
              </a:rPr>
              <a:t>25</a:t>
            </a:r>
            <a:endParaRPr b="1" sz="2100">
              <a:latin typeface="PT Sans Narrow"/>
              <a:ea typeface="PT Sans Narrow"/>
              <a:cs typeface="PT Sans Narrow"/>
              <a:sym typeface="PT Sans Narrow"/>
            </a:endParaRPr>
          </a:p>
          <a:p>
            <a:pPr indent="-361950" lvl="0" marL="457200" rtl="0" algn="ctr">
              <a:lnSpc>
                <a:spcPct val="115000"/>
              </a:lnSpc>
              <a:spcBef>
                <a:spcPts val="0"/>
              </a:spcBef>
              <a:spcAft>
                <a:spcPts val="0"/>
              </a:spcAft>
              <a:buSzPts val="2100"/>
              <a:buFont typeface="PT Sans Narrow"/>
              <a:buAutoNum type="alphaUcPeriod"/>
            </a:pPr>
            <a:r>
              <a:rPr b="1" lang="tr" sz="2100">
                <a:latin typeface="PT Sans Narrow"/>
                <a:ea typeface="PT Sans Narrow"/>
                <a:cs typeface="PT Sans Narrow"/>
                <a:sym typeface="PT Sans Narrow"/>
              </a:rPr>
              <a:t>65</a:t>
            </a:r>
            <a:endParaRPr b="1" sz="2100">
              <a:latin typeface="PT Sans Narrow"/>
              <a:ea typeface="PT Sans Narrow"/>
              <a:cs typeface="PT Sans Narrow"/>
              <a:sym typeface="PT Sans Narrow"/>
            </a:endParaRPr>
          </a:p>
          <a:p>
            <a:pPr indent="0" lvl="0" marL="0" rtl="0" algn="l">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Lütfen ankete yanıt veriniz :)</a:t>
            </a:r>
            <a:endParaRPr b="1" sz="2100">
              <a:solidFill>
                <a:srgbClr val="FF0000"/>
              </a:solidFill>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Char</a:t>
            </a:r>
            <a:endParaRPr/>
          </a:p>
        </p:txBody>
      </p:sp>
      <p:sp>
        <p:nvSpPr>
          <p:cNvPr id="178" name="Google Shape;178;p29"/>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Anketimi Yanıtlayın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179" name="Google Shape;179;p29"/>
          <p:cNvGraphicFramePr/>
          <p:nvPr/>
        </p:nvGraphicFramePr>
        <p:xfrm>
          <a:off x="780750" y="1521475"/>
          <a:ext cx="3000000" cy="3000000"/>
        </p:xfrm>
        <a:graphic>
          <a:graphicData uri="http://schemas.openxmlformats.org/drawingml/2006/table">
            <a:tbl>
              <a:tblPr>
                <a:noFill/>
                <a:tableStyleId>{C8D96119-2F00-4623-9F8F-785ECF9188AA}</a:tableStyleId>
              </a:tblPr>
              <a:tblGrid>
                <a:gridCol w="3529225"/>
                <a:gridCol w="4166425"/>
              </a:tblGrid>
              <a:tr h="2346500">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Char</a:t>
                      </a:r>
                      <a:r>
                        <a:rPr lang="tr">
                          <a:latin typeface="PT Sans Narrow"/>
                          <a:ea typeface="PT Sans Narrow"/>
                          <a:cs typeface="PT Sans Narrow"/>
                          <a:sym typeface="PT Sans Narrow"/>
                        </a:rPr>
                        <a:t> değişken tanımlama. </a:t>
                      </a:r>
                      <a:endParaRPr b="1" u="sng">
                        <a:latin typeface="PT Sans Narrow"/>
                        <a:ea typeface="PT Sans Narrow"/>
                        <a:cs typeface="PT Sans Narrow"/>
                        <a:sym typeface="PT Sans Narrow"/>
                      </a:endParaRPr>
                    </a:p>
                    <a:p>
                      <a:pPr indent="0" lvl="0" marL="0" rtl="0" algn="l">
                        <a:spcBef>
                          <a:spcPts val="0"/>
                        </a:spcBef>
                        <a:spcAft>
                          <a:spcPts val="0"/>
                        </a:spcAft>
                        <a:buNone/>
                      </a:pPr>
                      <a:r>
                        <a:t/>
                      </a:r>
                      <a:endParaRPr sz="13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b="1" lang="tr" sz="1300">
                          <a:solidFill>
                            <a:srgbClr val="0000A0"/>
                          </a:solidFill>
                          <a:latin typeface="PT Sans Narrow"/>
                          <a:ea typeface="PT Sans Narrow"/>
                          <a:cs typeface="PT Sans Narrow"/>
                          <a:sym typeface="PT Sans Narrow"/>
                        </a:rPr>
                        <a:t>using namespace </a:t>
                      </a:r>
                      <a:r>
                        <a:rPr b="1" lang="tr" sz="1300">
                          <a:solidFill>
                            <a:srgbClr val="00A000"/>
                          </a:solidFill>
                          <a:latin typeface="PT Sans Narrow"/>
                          <a:ea typeface="PT Sans Narrow"/>
                          <a:cs typeface="PT Sans Narrow"/>
                          <a:sym typeface="PT Sans Narrow"/>
                        </a:rPr>
                        <a:t>std</a:t>
                      </a: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rPr b="1" lang="tr" sz="1300">
                          <a:solidFill>
                            <a:srgbClr val="0000A0"/>
                          </a:solidFill>
                          <a:latin typeface="PT Sans Narrow"/>
                          <a:ea typeface="PT Sans Narrow"/>
                          <a:cs typeface="PT Sans Narrow"/>
                          <a:sym typeface="PT Sans Narrow"/>
                        </a:rPr>
                        <a:t>int </a:t>
                      </a:r>
                      <a:r>
                        <a:rPr lang="tr" sz="1300">
                          <a:highlight>
                            <a:srgbClr val="FFFFFF"/>
                          </a:highlight>
                          <a:latin typeface="PT Sans Narrow"/>
                          <a:ea typeface="PT Sans Narrow"/>
                          <a:cs typeface="PT Sans Narrow"/>
                          <a:sym typeface="PT Sans Narrow"/>
                        </a:rPr>
                        <a:t>main</a:t>
                      </a:r>
                      <a:r>
                        <a:rPr lang="tr" sz="1300">
                          <a:solidFill>
                            <a:srgbClr val="FF0000"/>
                          </a:solidFill>
                          <a:latin typeface="PT Sans Narrow"/>
                          <a:ea typeface="PT Sans Narrow"/>
                          <a:cs typeface="PT Sans Narrow"/>
                          <a:sym typeface="PT Sans Narrow"/>
                        </a:rPr>
                        <a:t>() {</a:t>
                      </a:r>
                      <a:endParaRPr sz="1300">
                        <a:latin typeface="PT Sans Narrow"/>
                        <a:ea typeface="PT Sans Narrow"/>
                        <a:cs typeface="PT Sans Narrow"/>
                        <a:sym typeface="PT Sans Narrow"/>
                      </a:endParaRPr>
                    </a:p>
                    <a:p>
                      <a:pPr indent="0" lvl="0" marL="0" rtl="0" algn="l">
                        <a:spcBef>
                          <a:spcPts val="0"/>
                        </a:spcBef>
                        <a:spcAft>
                          <a:spcPts val="0"/>
                        </a:spcAft>
                        <a:buNone/>
                      </a:pPr>
                      <a:r>
                        <a:rPr lang="tr" sz="1300">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char </a:t>
                      </a:r>
                      <a:r>
                        <a:rPr lang="tr" sz="1300">
                          <a:highlight>
                            <a:srgbClr val="FFFFFF"/>
                          </a:highlight>
                          <a:latin typeface="PT Sans Narrow"/>
                          <a:ea typeface="PT Sans Narrow"/>
                          <a:cs typeface="PT Sans Narrow"/>
                          <a:sym typeface="PT Sans Narrow"/>
                        </a:rPr>
                        <a:t>harf </a:t>
                      </a:r>
                      <a:r>
                        <a:rPr lang="tr" sz="1300">
                          <a:solidFill>
                            <a:srgbClr val="FF0000"/>
                          </a:solidFill>
                          <a:latin typeface="PT Sans Narrow"/>
                          <a:ea typeface="PT Sans Narrow"/>
                          <a:cs typeface="PT Sans Narrow"/>
                          <a:sym typeface="PT Sans Narrow"/>
                        </a:rPr>
                        <a:t>= </a:t>
                      </a:r>
                      <a:r>
                        <a:rPr lang="tr" sz="1300">
                          <a:solidFill>
                            <a:srgbClr val="E0A000"/>
                          </a:solidFill>
                          <a:latin typeface="PT Sans Narrow"/>
                          <a:ea typeface="PT Sans Narrow"/>
                          <a:cs typeface="PT Sans Narrow"/>
                          <a:sym typeface="PT Sans Narrow"/>
                        </a:rPr>
                        <a:t>'a'</a:t>
                      </a: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rPr lang="tr" sz="1300">
                          <a:latin typeface="PT Sans Narrow"/>
                          <a:ea typeface="PT Sans Narrow"/>
                          <a:cs typeface="PT Sans Narrow"/>
                          <a:sym typeface="PT Sans Narrow"/>
                        </a:rPr>
                        <a:t>     </a:t>
                      </a:r>
                      <a:r>
                        <a:rPr b="1" lang="tr" sz="1300">
                          <a:solidFill>
                            <a:srgbClr val="00A000"/>
                          </a:solidFill>
                          <a:latin typeface="PT Sans Narrow"/>
                          <a:ea typeface="PT Sans Narrow"/>
                          <a:cs typeface="PT Sans Narrow"/>
                          <a:sym typeface="PT Sans Narrow"/>
                        </a:rPr>
                        <a:t>cout </a:t>
                      </a:r>
                      <a:r>
                        <a:rPr lang="tr" sz="1300">
                          <a:solidFill>
                            <a:srgbClr val="FF0000"/>
                          </a:solidFill>
                          <a:latin typeface="PT Sans Narrow"/>
                          <a:ea typeface="PT Sans Narrow"/>
                          <a:cs typeface="PT Sans Narrow"/>
                          <a:sym typeface="PT Sans Narrow"/>
                        </a:rPr>
                        <a:t>&lt;&lt; </a:t>
                      </a:r>
                      <a:r>
                        <a:rPr lang="tr" sz="1300">
                          <a:solidFill>
                            <a:srgbClr val="0000FF"/>
                          </a:solidFill>
                          <a:latin typeface="PT Sans Narrow"/>
                          <a:ea typeface="PT Sans Narrow"/>
                          <a:cs typeface="PT Sans Narrow"/>
                          <a:sym typeface="PT Sans Narrow"/>
                        </a:rPr>
                        <a:t>"Yazilan harf: " </a:t>
                      </a:r>
                      <a:r>
                        <a:rPr lang="tr" sz="1300">
                          <a:solidFill>
                            <a:srgbClr val="FF0000"/>
                          </a:solidFill>
                          <a:latin typeface="PT Sans Narrow"/>
                          <a:ea typeface="PT Sans Narrow"/>
                          <a:cs typeface="PT Sans Narrow"/>
                          <a:sym typeface="PT Sans Narrow"/>
                        </a:rPr>
                        <a:t>&lt;&lt; </a:t>
                      </a:r>
                      <a:r>
                        <a:rPr lang="tr" sz="1300">
                          <a:highlight>
                            <a:srgbClr val="FFFFFF"/>
                          </a:highlight>
                          <a:latin typeface="PT Sans Narrow"/>
                          <a:ea typeface="PT Sans Narrow"/>
                          <a:cs typeface="PT Sans Narrow"/>
                          <a:sym typeface="PT Sans Narrow"/>
                        </a:rPr>
                        <a:t>harf</a:t>
                      </a: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rPr lang="tr" sz="1300">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return </a:t>
                      </a:r>
                      <a:r>
                        <a:rPr lang="tr" sz="1300">
                          <a:solidFill>
                            <a:srgbClr val="F000F0"/>
                          </a:solidFill>
                          <a:latin typeface="PT Sans Narrow"/>
                          <a:ea typeface="PT Sans Narrow"/>
                          <a:cs typeface="PT Sans Narrow"/>
                          <a:sym typeface="PT Sans Narrow"/>
                        </a:rPr>
                        <a:t>0</a:t>
                      </a: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t/>
                      </a:r>
                      <a:endParaRPr sz="1300">
                        <a:solidFill>
                          <a:srgbClr val="FF0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317500" lvl="0" marL="457200" rtl="0" algn="l">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Yazilan harf: a</a:t>
                      </a:r>
                      <a:endParaRPr>
                        <a:latin typeface="PT Sans Narrow"/>
                        <a:ea typeface="PT Sans Narrow"/>
                        <a:cs typeface="PT Sans Narrow"/>
                        <a:sym typeface="PT Sans Narrow"/>
                      </a:endParaRPr>
                    </a:p>
                    <a:p>
                      <a:pPr indent="-317500" lvl="0" marL="457200" rtl="0" algn="l">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Yazılan Harf: a</a:t>
                      </a:r>
                      <a:endParaRPr>
                        <a:latin typeface="PT Sans Narrow"/>
                        <a:ea typeface="PT Sans Narrow"/>
                        <a:cs typeface="PT Sans Narrow"/>
                        <a:sym typeface="PT Sans Narrow"/>
                      </a:endParaRPr>
                    </a:p>
                    <a:p>
                      <a:pPr indent="-317500" lvl="0" marL="457200" rtl="0" algn="l">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Yazilan Harf: harf</a:t>
                      </a:r>
                      <a:endParaRPr>
                        <a:latin typeface="PT Sans Narrow"/>
                        <a:ea typeface="PT Sans Narrow"/>
                        <a:cs typeface="PT Sans Narrow"/>
                        <a:sym typeface="PT Sans Narrow"/>
                      </a:endParaRPr>
                    </a:p>
                    <a:p>
                      <a:pPr indent="-317500" lvl="0" marL="457200" rtl="0" algn="l">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Yazilan harf: harf</a:t>
                      </a:r>
                      <a:endParaRPr>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Int</a:t>
            </a:r>
            <a:endParaRPr/>
          </a:p>
        </p:txBody>
      </p:sp>
      <p:graphicFrame>
        <p:nvGraphicFramePr>
          <p:cNvPr id="185" name="Google Shape;185;p30"/>
          <p:cNvGraphicFramePr/>
          <p:nvPr/>
        </p:nvGraphicFramePr>
        <p:xfrm>
          <a:off x="795350" y="1381025"/>
          <a:ext cx="3000000" cy="3000000"/>
        </p:xfrm>
        <a:graphic>
          <a:graphicData uri="http://schemas.openxmlformats.org/drawingml/2006/table">
            <a:tbl>
              <a:tblPr bandRow="1">
                <a:noFill/>
                <a:tableStyleId>{F3308F66-5BA6-4850-BEBA-8A9D86E42752}</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int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Int (tam sayı) veri türü temel olarak tam sayıları temsil eder (içerisinde kesirli parça yoktur). </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Tam sayılarla işlem yapmak için üç farklı tam sayı türü vardır. Bu türler değer aralıkları ile ayırt edilir. </a:t>
                      </a:r>
                      <a:endParaRPr sz="1500">
                        <a:latin typeface="PT Sans Narrow"/>
                        <a:ea typeface="PT Sans Narrow"/>
                        <a:cs typeface="PT Sans Narrow"/>
                        <a:sym typeface="PT Sans Narrow"/>
                      </a:endParaRPr>
                    </a:p>
                    <a:p>
                      <a:pPr indent="-323850" lvl="0" marL="457200" marR="0" rtl="0" algn="just">
                        <a:lnSpc>
                          <a:spcPct val="100000"/>
                        </a:lnSpc>
                        <a:spcBef>
                          <a:spcPts val="0"/>
                        </a:spcBef>
                        <a:spcAft>
                          <a:spcPts val="0"/>
                        </a:spcAft>
                        <a:buSzPts val="1500"/>
                        <a:buFont typeface="PT Sans Narrow"/>
                        <a:buChar char="❏"/>
                      </a:pPr>
                      <a:r>
                        <a:rPr lang="tr" sz="1500">
                          <a:latin typeface="PT Sans Narrow"/>
                          <a:ea typeface="PT Sans Narrow"/>
                          <a:cs typeface="PT Sans Narrow"/>
                          <a:sym typeface="PT Sans Narrow"/>
                        </a:rPr>
                        <a:t>int</a:t>
                      </a:r>
                      <a:endParaRPr sz="1500">
                        <a:latin typeface="PT Sans Narrow"/>
                        <a:ea typeface="PT Sans Narrow"/>
                        <a:cs typeface="PT Sans Narrow"/>
                        <a:sym typeface="PT Sans Narrow"/>
                      </a:endParaRPr>
                    </a:p>
                    <a:p>
                      <a:pPr indent="-323850" lvl="0" marL="457200" marR="0" rtl="0" algn="just">
                        <a:lnSpc>
                          <a:spcPct val="100000"/>
                        </a:lnSpc>
                        <a:spcBef>
                          <a:spcPts val="0"/>
                        </a:spcBef>
                        <a:spcAft>
                          <a:spcPts val="0"/>
                        </a:spcAft>
                        <a:buSzPts val="1500"/>
                        <a:buFont typeface="PT Sans Narrow"/>
                        <a:buChar char="❏"/>
                      </a:pPr>
                      <a:r>
                        <a:rPr lang="tr" sz="1500">
                          <a:latin typeface="PT Sans Narrow"/>
                          <a:ea typeface="PT Sans Narrow"/>
                          <a:cs typeface="PT Sans Narrow"/>
                          <a:sym typeface="PT Sans Narrow"/>
                        </a:rPr>
                        <a:t>short int (veya short) </a:t>
                      </a:r>
                      <a:endParaRPr sz="1500">
                        <a:latin typeface="PT Sans Narrow"/>
                        <a:ea typeface="PT Sans Narrow"/>
                        <a:cs typeface="PT Sans Narrow"/>
                        <a:sym typeface="PT Sans Narrow"/>
                      </a:endParaRPr>
                    </a:p>
                    <a:p>
                      <a:pPr indent="-323850" lvl="0" marL="457200" marR="0" rtl="0" algn="just">
                        <a:lnSpc>
                          <a:spcPct val="100000"/>
                        </a:lnSpc>
                        <a:spcBef>
                          <a:spcPts val="0"/>
                        </a:spcBef>
                        <a:spcAft>
                          <a:spcPts val="0"/>
                        </a:spcAft>
                        <a:buSzPts val="1500"/>
                        <a:buFont typeface="PT Sans Narrow"/>
                        <a:buChar char="❏"/>
                      </a:pPr>
                      <a:r>
                        <a:rPr lang="tr" sz="1500">
                          <a:latin typeface="PT Sans Narrow"/>
                          <a:ea typeface="PT Sans Narrow"/>
                          <a:cs typeface="PT Sans Narrow"/>
                          <a:sym typeface="PT Sans Narrow"/>
                        </a:rPr>
                        <a:t>long int (veya long)</a:t>
                      </a:r>
                      <a:endParaRPr sz="1100"/>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100"/>
                        <a:t>4 Bayt</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100"/>
                        <a:t>Yaş (17), Sınıf (3) </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Int</a:t>
            </a:r>
            <a:endParaRPr/>
          </a:p>
        </p:txBody>
      </p:sp>
      <p:graphicFrame>
        <p:nvGraphicFramePr>
          <p:cNvPr id="191" name="Google Shape;191;p31"/>
          <p:cNvGraphicFramePr/>
          <p:nvPr/>
        </p:nvGraphicFramePr>
        <p:xfrm>
          <a:off x="795350" y="1381025"/>
          <a:ext cx="3000000" cy="3000000"/>
        </p:xfrm>
        <a:graphic>
          <a:graphicData uri="http://schemas.openxmlformats.org/drawingml/2006/table">
            <a:tbl>
              <a:tblPr bandRow="1">
                <a:noFill/>
                <a:tableStyleId>{F3308F66-5BA6-4850-BEBA-8A9D86E42752}</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int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Programlamada en sık kullanılan veri türüdür. Tam sayı türleri virgüllü sayıları veya kesirleri saklayamaz (örneğin, 5.1 veya 1/4). 16 bit bilgisayarlar için int veri tipi short veri tipine eşdeğer olurken, 32 bit bilgisayarlar için int veri tipi long veri tipine eşdeğer olur.</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100"/>
                    </a:p>
                    <a:p>
                      <a:pPr indent="0" lvl="0" marL="0" rtl="0" algn="l">
                        <a:spcBef>
                          <a:spcPts val="0"/>
                        </a:spcBef>
                        <a:spcAft>
                          <a:spcPts val="0"/>
                        </a:spcAft>
                        <a:buNone/>
                      </a:pPr>
                      <a:r>
                        <a:rPr b="1" lang="tr" sz="1500">
                          <a:solidFill>
                            <a:srgbClr val="0000A0"/>
                          </a:solidFill>
                          <a:latin typeface="PT Sans Narrow"/>
                          <a:ea typeface="PT Sans Narrow"/>
                          <a:cs typeface="PT Sans Narrow"/>
                          <a:sym typeface="PT Sans Narrow"/>
                        </a:rPr>
                        <a:t>int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a:t>
                      </a:r>
                      <a:r>
                        <a:rPr lang="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a:t>
                      </a:r>
                      <a:endParaRPr sz="20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100"/>
                        <a:t>4 Bayt</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100"/>
                        <a:t>Yaş (17), Sınıf (3) </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lin ang="5400012" scaled="0"/>
        </a:gra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400725" y="1386150"/>
            <a:ext cx="8520600" cy="993300"/>
          </a:xfrm>
          <a:prstGeom prst="rect">
            <a:avLst/>
          </a:prstGeom>
        </p:spPr>
        <p:txBody>
          <a:bodyPr anchorCtr="0" anchor="t" bIns="91425" lIns="91425" spcFirstLastPara="1" rIns="91425" wrap="square" tIns="91425">
            <a:noAutofit/>
          </a:bodyPr>
          <a:lstStyle/>
          <a:p>
            <a:pPr indent="0" lvl="0" marL="457200" marR="0" rtl="0" algn="just">
              <a:lnSpc>
                <a:spcPct val="115000"/>
              </a:lnSpc>
              <a:spcBef>
                <a:spcPts val="0"/>
              </a:spcBef>
              <a:spcAft>
                <a:spcPts val="0"/>
              </a:spcAft>
              <a:buNone/>
            </a:pPr>
            <a:r>
              <a:rPr b="0" lang="tr" sz="1642">
                <a:solidFill>
                  <a:schemeClr val="lt1"/>
                </a:solidFill>
              </a:rPr>
              <a:t>C++ değişken tanımlama adımlarının veri tipleri ile birlikte öğrenilerek sabit tanımlama ve nasıl gerçekleştirildiğini öğrenmektir. Ayrıca C++ temel giriş/çıkış akışlarının nasıl kullanıldığını, C++ işleçlerin örnekler üzerinde nasıl çalıştığını görmelerini sağlamaktadır.</a:t>
            </a:r>
            <a:endParaRPr sz="1675">
              <a:solidFill>
                <a:schemeClr val="lt1"/>
              </a:solidFill>
            </a:endParaRPr>
          </a:p>
          <a:p>
            <a:pPr indent="0" lvl="0" marL="0" rtl="0" algn="just">
              <a:spcBef>
                <a:spcPts val="0"/>
              </a:spcBef>
              <a:spcAft>
                <a:spcPts val="0"/>
              </a:spcAft>
              <a:buSzPts val="990"/>
              <a:buNone/>
            </a:pPr>
            <a:r>
              <a:t/>
            </a:r>
            <a:endParaRPr sz="1100">
              <a:solidFill>
                <a:schemeClr val="lt1"/>
              </a:solidFill>
              <a:latin typeface="Times New Roman"/>
              <a:ea typeface="Times New Roman"/>
              <a:cs typeface="Times New Roman"/>
              <a:sym typeface="Times New Roman"/>
            </a:endParaRPr>
          </a:p>
        </p:txBody>
      </p:sp>
      <p:sp>
        <p:nvSpPr>
          <p:cNvPr id="72" name="Google Shape;72;p14"/>
          <p:cNvSpPr txBox="1"/>
          <p:nvPr>
            <p:ph idx="1" type="body"/>
          </p:nvPr>
        </p:nvSpPr>
        <p:spPr>
          <a:xfrm>
            <a:off x="921300" y="2581200"/>
            <a:ext cx="8520600" cy="25491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tr" sz="1642">
                <a:solidFill>
                  <a:schemeClr val="lt1"/>
                </a:solidFill>
                <a:latin typeface="PT Sans Narrow"/>
                <a:ea typeface="PT Sans Narrow"/>
                <a:cs typeface="PT Sans Narrow"/>
                <a:sym typeface="PT Sans Narrow"/>
              </a:rPr>
              <a:t>K1. C++ programlama dilinde değişken tanımlamayı bilir.</a:t>
            </a:r>
            <a:endParaRPr sz="1642">
              <a:solidFill>
                <a:schemeClr val="lt1"/>
              </a:solidFill>
              <a:latin typeface="PT Sans Narrow"/>
              <a:ea typeface="PT Sans Narrow"/>
              <a:cs typeface="PT Sans Narrow"/>
              <a:sym typeface="PT Sans Narrow"/>
            </a:endParaRPr>
          </a:p>
          <a:p>
            <a:pPr indent="0" lvl="0" marL="457200" rtl="0" algn="just">
              <a:spcBef>
                <a:spcPts val="0"/>
              </a:spcBef>
              <a:spcAft>
                <a:spcPts val="0"/>
              </a:spcAft>
              <a:buNone/>
            </a:pPr>
            <a:r>
              <a:rPr lang="tr" sz="1642">
                <a:solidFill>
                  <a:schemeClr val="lt1"/>
                </a:solidFill>
                <a:latin typeface="PT Sans Narrow"/>
                <a:ea typeface="PT Sans Narrow"/>
                <a:cs typeface="PT Sans Narrow"/>
                <a:sym typeface="PT Sans Narrow"/>
              </a:rPr>
              <a:t>K2. C++ programlama dilinde sabitleri tanımlamayı bilir.</a:t>
            </a:r>
            <a:endParaRPr sz="1642">
              <a:solidFill>
                <a:schemeClr val="lt1"/>
              </a:solidFill>
              <a:latin typeface="PT Sans Narrow"/>
              <a:ea typeface="PT Sans Narrow"/>
              <a:cs typeface="PT Sans Narrow"/>
              <a:sym typeface="PT Sans Narrow"/>
            </a:endParaRPr>
          </a:p>
          <a:p>
            <a:pPr indent="0" lvl="0" marL="457200" rtl="0" algn="just">
              <a:spcBef>
                <a:spcPts val="0"/>
              </a:spcBef>
              <a:spcAft>
                <a:spcPts val="0"/>
              </a:spcAft>
              <a:buNone/>
            </a:pPr>
            <a:r>
              <a:rPr lang="tr" sz="1642">
                <a:solidFill>
                  <a:schemeClr val="lt1"/>
                </a:solidFill>
                <a:latin typeface="PT Sans Narrow"/>
                <a:ea typeface="PT Sans Narrow"/>
                <a:cs typeface="PT Sans Narrow"/>
                <a:sym typeface="PT Sans Narrow"/>
              </a:rPr>
              <a:t>K3. C++ programlama dilinde kullanılan veri tiplerini bilir.</a:t>
            </a:r>
            <a:endParaRPr sz="1642">
              <a:solidFill>
                <a:schemeClr val="lt1"/>
              </a:solidFill>
              <a:latin typeface="PT Sans Narrow"/>
              <a:ea typeface="PT Sans Narrow"/>
              <a:cs typeface="PT Sans Narrow"/>
              <a:sym typeface="PT Sans Narrow"/>
            </a:endParaRPr>
          </a:p>
          <a:p>
            <a:pPr indent="0" lvl="0" marL="457200" rtl="0" algn="just">
              <a:spcBef>
                <a:spcPts val="0"/>
              </a:spcBef>
              <a:spcAft>
                <a:spcPts val="0"/>
              </a:spcAft>
              <a:buNone/>
            </a:pPr>
            <a:r>
              <a:rPr lang="tr" sz="1642">
                <a:solidFill>
                  <a:schemeClr val="lt1"/>
                </a:solidFill>
                <a:latin typeface="PT Sans Narrow"/>
                <a:ea typeface="PT Sans Narrow"/>
                <a:cs typeface="PT Sans Narrow"/>
                <a:sym typeface="PT Sans Narrow"/>
              </a:rPr>
              <a:t>K4. C++ temel giriş/çıkış akışlarını bilir.</a:t>
            </a:r>
            <a:endParaRPr sz="1642">
              <a:solidFill>
                <a:schemeClr val="lt1"/>
              </a:solidFill>
              <a:latin typeface="PT Sans Narrow"/>
              <a:ea typeface="PT Sans Narrow"/>
              <a:cs typeface="PT Sans Narrow"/>
              <a:sym typeface="PT Sans Narrow"/>
            </a:endParaRPr>
          </a:p>
          <a:p>
            <a:pPr indent="0" lvl="0" marL="457200" rtl="0" algn="just">
              <a:spcBef>
                <a:spcPts val="0"/>
              </a:spcBef>
              <a:spcAft>
                <a:spcPts val="0"/>
              </a:spcAft>
              <a:buNone/>
            </a:pPr>
            <a:r>
              <a:rPr lang="tr" sz="1642">
                <a:solidFill>
                  <a:schemeClr val="lt1"/>
                </a:solidFill>
                <a:latin typeface="PT Sans Narrow"/>
                <a:ea typeface="PT Sans Narrow"/>
                <a:cs typeface="PT Sans Narrow"/>
                <a:sym typeface="PT Sans Narrow"/>
              </a:rPr>
              <a:t>K5. C++ işleçlerinin kullanımını bilir.</a:t>
            </a:r>
            <a:endParaRPr sz="1642">
              <a:solidFill>
                <a:schemeClr val="lt1"/>
              </a:solidFill>
              <a:latin typeface="PT Sans Narrow"/>
              <a:ea typeface="PT Sans Narrow"/>
              <a:cs typeface="PT Sans Narrow"/>
              <a:sym typeface="PT Sans Narrow"/>
            </a:endParaRPr>
          </a:p>
        </p:txBody>
      </p:sp>
      <p:sp>
        <p:nvSpPr>
          <p:cNvPr id="73" name="Google Shape;73;p14"/>
          <p:cNvSpPr txBox="1"/>
          <p:nvPr>
            <p:ph type="title"/>
          </p:nvPr>
        </p:nvSpPr>
        <p:spPr>
          <a:xfrm>
            <a:off x="477025" y="482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Haftanın Amacı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Short Int</a:t>
            </a:r>
            <a:endParaRPr/>
          </a:p>
        </p:txBody>
      </p:sp>
      <p:graphicFrame>
        <p:nvGraphicFramePr>
          <p:cNvPr id="197" name="Google Shape;197;p32"/>
          <p:cNvGraphicFramePr/>
          <p:nvPr/>
        </p:nvGraphicFramePr>
        <p:xfrm>
          <a:off x="795350" y="1381025"/>
          <a:ext cx="3000000" cy="3000000"/>
        </p:xfrm>
        <a:graphic>
          <a:graphicData uri="http://schemas.openxmlformats.org/drawingml/2006/table">
            <a:tbl>
              <a:tblPr bandRow="1">
                <a:noFill/>
                <a:tableStyleId>{F3308F66-5BA6-4850-BEBA-8A9D86E42752}</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short </a:t>
                      </a:r>
                      <a:r>
                        <a:rPr lang="tr" sz="1500">
                          <a:latin typeface="PT Sans Narrow"/>
                          <a:ea typeface="PT Sans Narrow"/>
                          <a:cs typeface="PT Sans Narrow"/>
                          <a:sym typeface="PT Sans Narrow"/>
                        </a:rPr>
                        <a:t>int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500">
                          <a:latin typeface="PT Sans Narrow"/>
                          <a:ea typeface="PT Sans Narrow"/>
                          <a:cs typeface="PT Sans Narrow"/>
                          <a:sym typeface="PT Sans Narrow"/>
                        </a:rPr>
                        <a:t>Short veri tipi, int veri tipinin yarısı boyutunda, yani 2 bayttır. -32,768 ile 32,767 arasında değer alabilir. Nispeten küçük değerleriniz olduğunda, bu tür daha kullanışlıdır. Bellek açısından baktığımız zaman int türünün sadece yarısını kapladığı için iki kat daha verimli olmaktadır.</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l">
                        <a:spcBef>
                          <a:spcPts val="0"/>
                        </a:spcBef>
                        <a:spcAft>
                          <a:spcPts val="0"/>
                        </a:spcAft>
                        <a:buNone/>
                      </a:pPr>
                      <a:r>
                        <a:rPr b="1" lang="tr" sz="1500">
                          <a:solidFill>
                            <a:srgbClr val="0000A0"/>
                          </a:solidFill>
                          <a:latin typeface="PT Sans Narrow"/>
                          <a:ea typeface="PT Sans Narrow"/>
                          <a:cs typeface="PT Sans Narrow"/>
                          <a:sym typeface="PT Sans Narrow"/>
                        </a:rPr>
                        <a:t>short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a:t>
                      </a:r>
                      <a:r>
                        <a:rPr lang="tr" sz="1500">
                          <a:solidFill>
                            <a:srgbClr val="FF0000"/>
                          </a:solidFill>
                          <a:latin typeface="PT Sans Narrow"/>
                          <a:ea typeface="PT Sans Narrow"/>
                          <a:cs typeface="PT Sans Narrow"/>
                          <a:sym typeface="PT Sans Narrow"/>
                        </a:rPr>
                        <a:t>;      </a:t>
                      </a:r>
                      <a:r>
                        <a:rPr b="1" lang="tr" sz="1500">
                          <a:solidFill>
                            <a:srgbClr val="0000A0"/>
                          </a:solidFill>
                          <a:latin typeface="PT Sans Narrow"/>
                          <a:ea typeface="PT Sans Narrow"/>
                          <a:cs typeface="PT Sans Narrow"/>
                          <a:sym typeface="PT Sans Narrow"/>
                        </a:rPr>
                        <a:t>short int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a:t>
                      </a:r>
                      <a:r>
                        <a:rPr lang="tr" sz="1500">
                          <a:solidFill>
                            <a:srgbClr val="FF0000"/>
                          </a:solidFill>
                          <a:latin typeface="PT Sans Narrow"/>
                          <a:ea typeface="PT Sans Narrow"/>
                          <a:cs typeface="PT Sans Narrow"/>
                          <a:sym typeface="PT Sans Narrow"/>
                        </a:rPr>
                        <a:t>;</a:t>
                      </a:r>
                      <a:endParaRPr sz="1500">
                        <a:latin typeface="PT Sans Narrow"/>
                        <a:ea typeface="PT Sans Narrow"/>
                        <a:cs typeface="PT Sans Narrow"/>
                        <a:sym typeface="PT Sans Narrow"/>
                      </a:endParaRPr>
                    </a:p>
                    <a:p>
                      <a:pPr indent="0" lvl="0" marL="0" rtl="0" algn="l">
                        <a:spcBef>
                          <a:spcPts val="0"/>
                        </a:spcBef>
                        <a:spcAft>
                          <a:spcPts val="0"/>
                        </a:spcAft>
                        <a:buNone/>
                      </a:pP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        </a:t>
                      </a: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100"/>
                        <a:t>2</a:t>
                      </a:r>
                      <a:r>
                        <a:rPr lang="tr" sz="1100"/>
                        <a:t> Bayt</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100"/>
                        <a:t>Yaş (17), Sınıf (3) </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Long Int</a:t>
            </a:r>
            <a:endParaRPr/>
          </a:p>
        </p:txBody>
      </p:sp>
      <p:sp>
        <p:nvSpPr>
          <p:cNvPr id="203" name="Google Shape;203;p33"/>
          <p:cNvSpPr txBox="1"/>
          <p:nvPr/>
        </p:nvSpPr>
        <p:spPr>
          <a:xfrm>
            <a:off x="1178875" y="40118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Int veri tipinde s</a:t>
            </a:r>
            <a:r>
              <a:rPr b="1" lang="tr" sz="2100">
                <a:solidFill>
                  <a:srgbClr val="FF0000"/>
                </a:solidFill>
                <a:latin typeface="PT Sans Narrow"/>
                <a:ea typeface="PT Sans Narrow"/>
                <a:cs typeface="PT Sans Narrow"/>
                <a:sym typeface="PT Sans Narrow"/>
              </a:rPr>
              <a:t>enin örneğin nedir? Haydi Sohbetten Paylaşın Benimle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04" name="Google Shape;204;p33"/>
          <p:cNvGraphicFramePr/>
          <p:nvPr/>
        </p:nvGraphicFramePr>
        <p:xfrm>
          <a:off x="795350" y="1381025"/>
          <a:ext cx="3000000" cy="3000000"/>
        </p:xfrm>
        <a:graphic>
          <a:graphicData uri="http://schemas.openxmlformats.org/drawingml/2006/table">
            <a:tbl>
              <a:tblPr bandRow="1">
                <a:noFill/>
                <a:tableStyleId>{F3308F66-5BA6-4850-BEBA-8A9D86E42752}</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long</a:t>
                      </a:r>
                      <a:r>
                        <a:rPr lang="tr" sz="1500">
                          <a:latin typeface="PT Sans Narrow"/>
                          <a:ea typeface="PT Sans Narrow"/>
                          <a:cs typeface="PT Sans Narrow"/>
                          <a:sym typeface="PT Sans Narrow"/>
                        </a:rPr>
                        <a:t> int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100"/>
                        <a:t>Tam sayı veri tipleri arasındaki diğer veri tipimiz de long veri tipidir. Int veri tipi gibi 4 bayt uzunluktadır. Dolayısıyla -2,147,483,648 ile 2,147,483,647 arasında değer alabilir. Aşağıdaki şekillerde tanımlayabiliriz:</a:t>
                      </a:r>
                      <a:endParaRPr sz="1100"/>
                    </a:p>
                    <a:p>
                      <a:pPr indent="0" lvl="0" marL="0" rtl="0" algn="just">
                        <a:lnSpc>
                          <a:spcPct val="115000"/>
                        </a:lnSpc>
                        <a:spcBef>
                          <a:spcPts val="0"/>
                        </a:spcBef>
                        <a:spcAft>
                          <a:spcPts val="0"/>
                        </a:spcAft>
                        <a:buNone/>
                      </a:pPr>
                      <a:r>
                        <a:t/>
                      </a:r>
                      <a:endParaRPr sz="1100"/>
                    </a:p>
                    <a:p>
                      <a:pPr indent="0" lvl="0" marL="0" rtl="0" algn="l">
                        <a:spcBef>
                          <a:spcPts val="0"/>
                        </a:spcBef>
                        <a:spcAft>
                          <a:spcPts val="0"/>
                        </a:spcAft>
                        <a:buNone/>
                      </a:pPr>
                      <a:r>
                        <a:rPr b="1" lang="tr" sz="1500">
                          <a:solidFill>
                            <a:srgbClr val="0000A0"/>
                          </a:solidFill>
                          <a:latin typeface="PT Sans Narrow"/>
                          <a:ea typeface="PT Sans Narrow"/>
                          <a:cs typeface="PT Sans Narrow"/>
                          <a:sym typeface="PT Sans Narrow"/>
                        </a:rPr>
                        <a:t>long</a:t>
                      </a:r>
                      <a:r>
                        <a:rPr b="1" lang="tr" sz="1500">
                          <a:solidFill>
                            <a:srgbClr val="0000A0"/>
                          </a:solidFill>
                          <a:latin typeface="PT Sans Narrow"/>
                          <a:ea typeface="PT Sans Narrow"/>
                          <a:cs typeface="PT Sans Narrow"/>
                          <a:sym typeface="PT Sans Narrow"/>
                        </a:rPr>
                        <a: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597</a:t>
                      </a:r>
                      <a:r>
                        <a:rPr lang="tr" sz="1500">
                          <a:solidFill>
                            <a:srgbClr val="FF0000"/>
                          </a:solidFill>
                          <a:latin typeface="PT Sans Narrow"/>
                          <a:ea typeface="PT Sans Narrow"/>
                          <a:cs typeface="PT Sans Narrow"/>
                          <a:sym typeface="PT Sans Narrow"/>
                        </a:rPr>
                        <a:t>;      </a:t>
                      </a:r>
                      <a:r>
                        <a:rPr b="1" lang="tr" sz="1500">
                          <a:solidFill>
                            <a:srgbClr val="0000A0"/>
                          </a:solidFill>
                          <a:latin typeface="PT Sans Narrow"/>
                          <a:ea typeface="PT Sans Narrow"/>
                          <a:cs typeface="PT Sans Narrow"/>
                          <a:sym typeface="PT Sans Narrow"/>
                        </a:rPr>
                        <a:t>long</a:t>
                      </a:r>
                      <a:r>
                        <a:rPr b="1" lang="tr" sz="1500">
                          <a:solidFill>
                            <a:srgbClr val="0000A0"/>
                          </a:solidFill>
                          <a:latin typeface="PT Sans Narrow"/>
                          <a:ea typeface="PT Sans Narrow"/>
                          <a:cs typeface="PT Sans Narrow"/>
                          <a:sym typeface="PT Sans Narrow"/>
                        </a:rPr>
                        <a:t> int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597</a:t>
                      </a:r>
                      <a:r>
                        <a:rPr lang="tr" sz="1500">
                          <a:solidFill>
                            <a:srgbClr val="FF0000"/>
                          </a:solidFill>
                          <a:latin typeface="PT Sans Narrow"/>
                          <a:ea typeface="PT Sans Narrow"/>
                          <a:cs typeface="PT Sans Narrow"/>
                          <a:sym typeface="PT Sans Narrow"/>
                        </a:rPr>
                        <a:t>;</a:t>
                      </a:r>
                      <a:endParaRPr sz="1500">
                        <a:latin typeface="PT Sans Narrow"/>
                        <a:ea typeface="PT Sans Narrow"/>
                        <a:cs typeface="PT Sans Narrow"/>
                        <a:sym typeface="PT Sans Narrow"/>
                      </a:endParaRPr>
                    </a:p>
                    <a:p>
                      <a:pPr indent="0" lvl="0" marL="0" rtl="0" algn="l">
                        <a:spcBef>
                          <a:spcPts val="0"/>
                        </a:spcBef>
                        <a:spcAft>
                          <a:spcPts val="0"/>
                        </a:spcAft>
                        <a:buNone/>
                      </a:pP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        </a:t>
                      </a: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100"/>
                        <a:t>4 Bayt</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100"/>
                        <a:t>Yaş (17), Sınıf (3) </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Int</a:t>
            </a:r>
            <a:endParaRPr/>
          </a:p>
        </p:txBody>
      </p:sp>
      <p:sp>
        <p:nvSpPr>
          <p:cNvPr id="210" name="Google Shape;210;p34"/>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Anketimi Yanıtlayın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11" name="Google Shape;211;p34"/>
          <p:cNvGraphicFramePr/>
          <p:nvPr/>
        </p:nvGraphicFramePr>
        <p:xfrm>
          <a:off x="801450" y="1231263"/>
          <a:ext cx="3000000" cy="3000000"/>
        </p:xfrm>
        <a:graphic>
          <a:graphicData uri="http://schemas.openxmlformats.org/drawingml/2006/table">
            <a:tbl>
              <a:tblPr>
                <a:noFill/>
                <a:tableStyleId>{C8D96119-2F00-4623-9F8F-785ECF9188AA}</a:tableStyleId>
              </a:tblPr>
              <a:tblGrid>
                <a:gridCol w="3529225"/>
                <a:gridCol w="4166425"/>
              </a:tblGrid>
              <a:tr h="2346500">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Int</a:t>
                      </a:r>
                      <a:r>
                        <a:rPr lang="tr">
                          <a:latin typeface="PT Sans Narrow"/>
                          <a:ea typeface="PT Sans Narrow"/>
                          <a:cs typeface="PT Sans Narrow"/>
                          <a:sym typeface="PT Sans Narrow"/>
                        </a:rPr>
                        <a:t> değişken tanımlama: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l">
                        <a:spcBef>
                          <a:spcPts val="0"/>
                        </a:spcBef>
                        <a:spcAft>
                          <a:spcPts val="0"/>
                        </a:spcAft>
                        <a:buNone/>
                      </a:pPr>
                      <a:r>
                        <a:rPr lang="tr">
                          <a:solidFill>
                            <a:srgbClr val="00A000"/>
                          </a:solidFill>
                          <a:latin typeface="PT Sans Narrow"/>
                          <a:ea typeface="PT Sans Narrow"/>
                          <a:cs typeface="PT Sans Narrow"/>
                          <a:sym typeface="PT Sans Narrow"/>
                        </a:rPr>
                        <a:t>#include &lt;iostream&gt;</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using namespace </a:t>
                      </a:r>
                      <a:r>
                        <a:rPr b="1" lang="tr">
                          <a:solidFill>
                            <a:srgbClr val="00A000"/>
                          </a:solidFill>
                          <a:latin typeface="PT Sans Narrow"/>
                          <a:ea typeface="PT Sans Narrow"/>
                          <a:cs typeface="PT Sans Narrow"/>
                          <a:sym typeface="PT Sans Narrow"/>
                        </a:rPr>
                        <a:t>std</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main</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yas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15</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kilo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52</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boy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167</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"Benim yasim: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yas</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 Kilom: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kilo</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 ve Boyum: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boy</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return </a:t>
                      </a:r>
                      <a:r>
                        <a:rPr lang="tr">
                          <a:solidFill>
                            <a:srgbClr val="F000F0"/>
                          </a:solidFill>
                          <a:latin typeface="PT Sans Narrow"/>
                          <a:ea typeface="PT Sans Narrow"/>
                          <a:cs typeface="PT Sans Narrow"/>
                          <a:sym typeface="PT Sans Narrow"/>
                        </a:rPr>
                        <a:t>0</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sz="1700">
                        <a:solidFill>
                          <a:srgbClr val="0070C0"/>
                        </a:solidFill>
                        <a:latin typeface="PT Sans Narrow"/>
                        <a:ea typeface="PT Sans Narrow"/>
                        <a:cs typeface="PT Sans Narrow"/>
                        <a:sym typeface="PT Sans Narrow"/>
                      </a:endParaRPr>
                    </a:p>
                    <a:p>
                      <a:pPr indent="-317500" lvl="0" marL="457200" rtl="0" algn="l">
                        <a:lnSpc>
                          <a:spcPct val="150000"/>
                        </a:lnSpc>
                        <a:spcBef>
                          <a:spcPts val="0"/>
                        </a:spcBef>
                        <a:spcAft>
                          <a:spcPts val="0"/>
                        </a:spcAft>
                        <a:buSzPts val="1400"/>
                        <a:buFont typeface="PT Sans Narrow"/>
                        <a:buAutoNum type="alphaUcPeriod"/>
                      </a:pPr>
                      <a:r>
                        <a:rPr lang="tr" sz="1500">
                          <a:latin typeface="PT Sans Narrow"/>
                          <a:ea typeface="PT Sans Narrow"/>
                          <a:cs typeface="PT Sans Narrow"/>
                          <a:sym typeface="PT Sans Narrow"/>
                        </a:rPr>
                        <a:t>15, 52, 167</a:t>
                      </a:r>
                      <a:endParaRPr sz="1500">
                        <a:solidFill>
                          <a:srgbClr val="0D0D0D"/>
                        </a:solidFill>
                        <a:highlight>
                          <a:schemeClr val="lt1"/>
                        </a:highlight>
                        <a:latin typeface="PT Sans Narrow"/>
                        <a:ea typeface="PT Sans Narrow"/>
                        <a:cs typeface="PT Sans Narrow"/>
                        <a:sym typeface="PT Sans Narrow"/>
                      </a:endParaRPr>
                    </a:p>
                    <a:p>
                      <a:pPr indent="-317500" lvl="0" marL="457200" rtl="0" algn="l">
                        <a:lnSpc>
                          <a:spcPct val="150000"/>
                        </a:lnSpc>
                        <a:spcBef>
                          <a:spcPts val="0"/>
                        </a:spcBef>
                        <a:spcAft>
                          <a:spcPts val="0"/>
                        </a:spcAft>
                        <a:buSzPts val="1400"/>
                        <a:buFont typeface="PT Sans Narrow"/>
                        <a:buAutoNum type="alphaUcPeriod"/>
                      </a:pPr>
                      <a:r>
                        <a:rPr lang="tr" sz="1500">
                          <a:latin typeface="PT Sans Narrow"/>
                          <a:ea typeface="PT Sans Narrow"/>
                          <a:cs typeface="PT Sans Narrow"/>
                          <a:sym typeface="PT Sans Narrow"/>
                        </a:rPr>
                        <a:t>Benim yasim: 52, kilom: 167 ve boyum: 15</a:t>
                      </a:r>
                      <a:endParaRPr sz="1500">
                        <a:latin typeface="PT Sans Narrow"/>
                        <a:ea typeface="PT Sans Narrow"/>
                        <a:cs typeface="PT Sans Narrow"/>
                        <a:sym typeface="PT Sans Narrow"/>
                      </a:endParaRPr>
                    </a:p>
                    <a:p>
                      <a:pPr indent="-317500" lvl="0" marL="457200" rtl="0" algn="l">
                        <a:lnSpc>
                          <a:spcPct val="150000"/>
                        </a:lnSpc>
                        <a:spcBef>
                          <a:spcPts val="0"/>
                        </a:spcBef>
                        <a:spcAft>
                          <a:spcPts val="0"/>
                        </a:spcAft>
                        <a:buSzPts val="1400"/>
                        <a:buFont typeface="PT Sans Narrow"/>
                        <a:buAutoNum type="alphaUcPeriod"/>
                      </a:pPr>
                      <a:r>
                        <a:rPr lang="tr" sz="1500">
                          <a:latin typeface="PT Sans Narrow"/>
                          <a:ea typeface="PT Sans Narrow"/>
                          <a:cs typeface="PT Sans Narrow"/>
                          <a:sym typeface="PT Sans Narrow"/>
                        </a:rPr>
                        <a:t>yas: 15, kilo: 52 ve boy: 167</a:t>
                      </a:r>
                      <a:endParaRPr sz="1500">
                        <a:solidFill>
                          <a:srgbClr val="0D0D0D"/>
                        </a:solidFill>
                        <a:highlight>
                          <a:schemeClr val="lt1"/>
                        </a:highlight>
                        <a:latin typeface="PT Sans Narrow"/>
                        <a:ea typeface="PT Sans Narrow"/>
                        <a:cs typeface="PT Sans Narrow"/>
                        <a:sym typeface="PT Sans Narrow"/>
                      </a:endParaRPr>
                    </a:p>
                    <a:p>
                      <a:pPr indent="-317500" lvl="0" marL="457200" rtl="0" algn="l">
                        <a:lnSpc>
                          <a:spcPct val="150000"/>
                        </a:lnSpc>
                        <a:spcBef>
                          <a:spcPts val="0"/>
                        </a:spcBef>
                        <a:spcAft>
                          <a:spcPts val="0"/>
                        </a:spcAft>
                        <a:buSzPts val="1400"/>
                        <a:buFont typeface="PT Sans Narrow"/>
                        <a:buAutoNum type="alphaUcPeriod"/>
                      </a:pPr>
                      <a:r>
                        <a:rPr lang="tr" sz="1500">
                          <a:latin typeface="PT Sans Narrow"/>
                          <a:ea typeface="PT Sans Narrow"/>
                          <a:cs typeface="PT Sans Narrow"/>
                          <a:sym typeface="PT Sans Narrow"/>
                        </a:rPr>
                        <a:t>Benim yasim: 15, kilom: 52 ve boyum: 167</a:t>
                      </a:r>
                      <a:endParaRPr sz="1500">
                        <a:latin typeface="PT Sans Narrow"/>
                        <a:ea typeface="PT Sans Narrow"/>
                        <a:cs typeface="PT Sans Narrow"/>
                        <a:sym typeface="PT Sans Narrow"/>
                      </a:endParaRPr>
                    </a:p>
                    <a:p>
                      <a:pPr indent="0" lvl="0" marL="457200" rtl="0" algn="ctr">
                        <a:lnSpc>
                          <a:spcPct val="115000"/>
                        </a:lnSpc>
                        <a:spcBef>
                          <a:spcPts val="0"/>
                        </a:spcBef>
                        <a:spcAft>
                          <a:spcPts val="0"/>
                        </a:spcAft>
                        <a:buNone/>
                      </a:pPr>
                      <a:r>
                        <a:t/>
                      </a:r>
                      <a:endParaRPr>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Float ve Double</a:t>
            </a:r>
            <a:endParaRPr/>
          </a:p>
        </p:txBody>
      </p:sp>
      <p:sp>
        <p:nvSpPr>
          <p:cNvPr id="217" name="Google Shape;217;p35"/>
          <p:cNvSpPr txBox="1"/>
          <p:nvPr/>
        </p:nvSpPr>
        <p:spPr>
          <a:xfrm>
            <a:off x="713475" y="4231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Senin örneğin nedir? Haydi Sohbetten Paylaşın Benimle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18" name="Google Shape;218;p35"/>
          <p:cNvGraphicFramePr/>
          <p:nvPr/>
        </p:nvGraphicFramePr>
        <p:xfrm>
          <a:off x="795350" y="1381025"/>
          <a:ext cx="3000000" cy="3000000"/>
        </p:xfrm>
        <a:graphic>
          <a:graphicData uri="http://schemas.openxmlformats.org/drawingml/2006/table">
            <a:tbl>
              <a:tblPr bandRow="1">
                <a:noFill/>
                <a:tableStyleId>{F3308F66-5BA6-4850-BEBA-8A9D86E42752}</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rtl="0" algn="just">
                        <a:spcBef>
                          <a:spcPts val="0"/>
                        </a:spcBef>
                        <a:spcAft>
                          <a:spcPts val="0"/>
                        </a:spcAft>
                        <a:buNone/>
                      </a:pPr>
                      <a:r>
                        <a:rPr lang="tr" sz="1500">
                          <a:latin typeface="PT Sans Narrow"/>
                          <a:ea typeface="PT Sans Narrow"/>
                          <a:cs typeface="PT Sans Narrow"/>
                          <a:sym typeface="PT Sans Narrow"/>
                        </a:rPr>
                        <a:t>float</a:t>
                      </a:r>
                      <a:endParaRPr sz="1500">
                        <a:latin typeface="PT Sans Narrow"/>
                        <a:ea typeface="PT Sans Narrow"/>
                        <a:cs typeface="PT Sans Narrow"/>
                        <a:sym typeface="PT Sans Narrow"/>
                      </a:endParaRPr>
                    </a:p>
                    <a:p>
                      <a:pPr indent="0" lvl="0" marL="0" rtl="0" algn="just">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rPr lang="tr" sz="1500">
                          <a:latin typeface="PT Sans Narrow"/>
                          <a:ea typeface="PT Sans Narrow"/>
                          <a:cs typeface="PT Sans Narrow"/>
                          <a:sym typeface="PT Sans Narrow"/>
                        </a:rPr>
                        <a:t>Bir </a:t>
                      </a:r>
                      <a:r>
                        <a:rPr lang="tr" sz="1500">
                          <a:latin typeface="PT Sans Narrow"/>
                          <a:ea typeface="PT Sans Narrow"/>
                          <a:cs typeface="PT Sans Narrow"/>
                          <a:sym typeface="PT Sans Narrow"/>
                        </a:rPr>
                        <a:t>kişinin boyu, marketteki bir ürünün fiyatı ya da bir sayının karekökü ondalık yani virgüllü bir sayı olabilir. Bu nedenle ondalık sayıları ya da kesirleri saklamak için float veri türlerine ihtiyacımız vardır.</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500">
                          <a:latin typeface="PT Sans Narrow"/>
                          <a:ea typeface="PT Sans Narrow"/>
                          <a:cs typeface="PT Sans Narrow"/>
                          <a:sym typeface="PT Sans Narrow"/>
                        </a:rPr>
                        <a:t>Float veri tipi 4 bayt uzunluğundadır. Pozitif değerler için 1,2 × 10-38 ile 3,4 × 1038 ve negatif değerler için -1,2 × 10-38 ile -3,4 × 1038 aralığında değer alabilir.</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ctr">
                        <a:lnSpc>
                          <a:spcPct val="115000"/>
                        </a:lnSpc>
                        <a:spcBef>
                          <a:spcPts val="0"/>
                        </a:spcBef>
                        <a:spcAft>
                          <a:spcPts val="0"/>
                        </a:spcAft>
                        <a:buNone/>
                      </a:pPr>
                      <a:r>
                        <a:rPr lang="tr" sz="1500">
                          <a:latin typeface="PT Sans Narrow"/>
                          <a:ea typeface="PT Sans Narrow"/>
                          <a:cs typeface="PT Sans Narrow"/>
                          <a:sym typeface="PT Sans Narrow"/>
                        </a:rPr>
                        <a:t>4 Bayt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ctr">
                        <a:lnSpc>
                          <a:spcPct val="115000"/>
                        </a:lnSpc>
                        <a:spcBef>
                          <a:spcPts val="0"/>
                        </a:spcBef>
                        <a:spcAft>
                          <a:spcPts val="0"/>
                        </a:spcAft>
                        <a:buNone/>
                      </a:pPr>
                      <a:r>
                        <a:rPr lang="tr" sz="1500">
                          <a:latin typeface="PT Sans Narrow"/>
                          <a:ea typeface="PT Sans Narrow"/>
                          <a:cs typeface="PT Sans Narrow"/>
                          <a:sym typeface="PT Sans Narrow"/>
                        </a:rPr>
                        <a:t>Boy (1,75)</a:t>
                      </a:r>
                      <a:endParaRPr sz="15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lang="tr" sz="1500">
                          <a:latin typeface="PT Sans Narrow"/>
                          <a:ea typeface="PT Sans Narrow"/>
                          <a:cs typeface="PT Sans Narrow"/>
                          <a:sym typeface="PT Sans Narrow"/>
                        </a:rPr>
                        <a:t>Kilo (60,5)</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Float</a:t>
            </a:r>
            <a:endParaRPr/>
          </a:p>
        </p:txBody>
      </p:sp>
      <p:sp>
        <p:nvSpPr>
          <p:cNvPr id="224" name="Google Shape;224;p36"/>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Anketimi Yanıtlayın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25" name="Google Shape;225;p36"/>
          <p:cNvGraphicFramePr/>
          <p:nvPr/>
        </p:nvGraphicFramePr>
        <p:xfrm>
          <a:off x="801450" y="1231263"/>
          <a:ext cx="3000000" cy="3000000"/>
        </p:xfrm>
        <a:graphic>
          <a:graphicData uri="http://schemas.openxmlformats.org/drawingml/2006/table">
            <a:tbl>
              <a:tblPr>
                <a:noFill/>
                <a:tableStyleId>{C8D96119-2F00-4623-9F8F-785ECF9188AA}</a:tableStyleId>
              </a:tblPr>
              <a:tblGrid>
                <a:gridCol w="3529225"/>
                <a:gridCol w="4166425"/>
              </a:tblGrid>
              <a:tr h="2346500">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Float</a:t>
                      </a:r>
                      <a:r>
                        <a:rPr lang="tr">
                          <a:latin typeface="PT Sans Narrow"/>
                          <a:ea typeface="PT Sans Narrow"/>
                          <a:cs typeface="PT Sans Narrow"/>
                          <a:sym typeface="PT Sans Narrow"/>
                        </a:rPr>
                        <a:t> değişken tanımlama: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l">
                        <a:spcBef>
                          <a:spcPts val="0"/>
                        </a:spcBef>
                        <a:spcAft>
                          <a:spcPts val="0"/>
                        </a:spcAft>
                        <a:buNone/>
                      </a:pPr>
                      <a:r>
                        <a:rPr lang="tr">
                          <a:solidFill>
                            <a:srgbClr val="00A000"/>
                          </a:solidFill>
                          <a:latin typeface="PT Sans Narrow"/>
                          <a:ea typeface="PT Sans Narrow"/>
                          <a:cs typeface="PT Sans Narrow"/>
                          <a:sym typeface="PT Sans Narrow"/>
                        </a:rPr>
                        <a:t>#include &lt;iostream&gt;</a:t>
                      </a:r>
                      <a:endParaRPr>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using namespace </a:t>
                      </a:r>
                      <a:r>
                        <a:rPr b="1" lang="tr">
                          <a:solidFill>
                            <a:srgbClr val="00A000"/>
                          </a:solidFill>
                          <a:latin typeface="PT Sans Narrow"/>
                          <a:ea typeface="PT Sans Narrow"/>
                          <a:cs typeface="PT Sans Narrow"/>
                          <a:sym typeface="PT Sans Narrow"/>
                        </a:rPr>
                        <a:t>std</a:t>
                      </a:r>
                      <a:r>
                        <a:rPr lang="tr">
                          <a:solidFill>
                            <a:srgbClr val="FF0000"/>
                          </a:solidFill>
                          <a:latin typeface="PT Sans Narrow"/>
                          <a:ea typeface="PT Sans Narrow"/>
                          <a:cs typeface="PT Sans Narrow"/>
                          <a:sym typeface="PT Sans Narrow"/>
                        </a:rPr>
                        <a:t>;</a:t>
                      </a:r>
                      <a:endParaRPr>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main</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float </a:t>
                      </a:r>
                      <a:r>
                        <a:rPr lang="tr">
                          <a:highlight>
                            <a:srgbClr val="FFFFFF"/>
                          </a:highlight>
                          <a:latin typeface="PT Sans Narrow"/>
                          <a:ea typeface="PT Sans Narrow"/>
                          <a:cs typeface="PT Sans Narrow"/>
                          <a:sym typeface="PT Sans Narrow"/>
                        </a:rPr>
                        <a:t>sayi1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309.572</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float </a:t>
                      </a:r>
                      <a:r>
                        <a:rPr lang="tr">
                          <a:highlight>
                            <a:srgbClr val="FFFFFF"/>
                          </a:highlight>
                          <a:latin typeface="PT Sans Narrow"/>
                          <a:ea typeface="PT Sans Narrow"/>
                          <a:cs typeface="PT Sans Narrow"/>
                          <a:sym typeface="PT Sans Narrow"/>
                        </a:rPr>
                        <a:t>sayi2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78.271</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"Sayi 1: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sayi1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"\nSayi 2: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sayi2</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return </a:t>
                      </a:r>
                      <a:r>
                        <a:rPr lang="tr">
                          <a:solidFill>
                            <a:srgbClr val="F000F0"/>
                          </a:solidFill>
                          <a:latin typeface="PT Sans Narrow"/>
                          <a:ea typeface="PT Sans Narrow"/>
                          <a:cs typeface="PT Sans Narrow"/>
                          <a:sym typeface="PT Sans Narrow"/>
                        </a:rPr>
                        <a:t>0</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00A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336550" lvl="0" marL="457200" rtl="0" algn="l">
                        <a:lnSpc>
                          <a:spcPct val="115000"/>
                        </a:lnSpc>
                        <a:spcBef>
                          <a:spcPts val="0"/>
                        </a:spcBef>
                        <a:spcAft>
                          <a:spcPts val="0"/>
                        </a:spcAft>
                        <a:buClr>
                          <a:srgbClr val="0070C0"/>
                        </a:buClr>
                        <a:buSzPts val="1700"/>
                        <a:buFont typeface="PT Sans Narrow"/>
                        <a:buAutoNum type="alphaUcPeriod"/>
                      </a:pPr>
                      <a:r>
                        <a:rPr lang="tr" sz="1500">
                          <a:highlight>
                            <a:schemeClr val="lt1"/>
                          </a:highlight>
                          <a:latin typeface="PT Sans Narrow"/>
                          <a:ea typeface="PT Sans Narrow"/>
                          <a:cs typeface="PT Sans Narrow"/>
                          <a:sym typeface="PT Sans Narrow"/>
                        </a:rPr>
                        <a:t>Sayı 1: 309.572</a:t>
                      </a:r>
                      <a:endParaRPr sz="1500">
                        <a:highlight>
                          <a:schemeClr val="lt1"/>
                        </a:highlight>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500">
                          <a:highlight>
                            <a:schemeClr val="lt1"/>
                          </a:highlight>
                          <a:latin typeface="PT Sans Narrow"/>
                          <a:ea typeface="PT Sans Narrow"/>
                          <a:cs typeface="PT Sans Narrow"/>
                          <a:sym typeface="PT Sans Narrow"/>
                        </a:rPr>
                        <a:t>Sayı 2: -78.271</a:t>
                      </a:r>
                      <a:endParaRPr sz="1500">
                        <a:highlight>
                          <a:schemeClr val="lt1"/>
                        </a:highlight>
                        <a:latin typeface="PT Sans Narrow"/>
                        <a:ea typeface="PT Sans Narrow"/>
                        <a:cs typeface="PT Sans Narrow"/>
                        <a:sym typeface="PT Sans Narrow"/>
                      </a:endParaRPr>
                    </a:p>
                    <a:p>
                      <a:pPr indent="-336550" lvl="0" marL="457200" marR="0" rtl="0" algn="l">
                        <a:lnSpc>
                          <a:spcPct val="115000"/>
                        </a:lnSpc>
                        <a:spcBef>
                          <a:spcPts val="0"/>
                        </a:spcBef>
                        <a:spcAft>
                          <a:spcPts val="0"/>
                        </a:spcAft>
                        <a:buClr>
                          <a:srgbClr val="0070C0"/>
                        </a:buClr>
                        <a:buSzPts val="1700"/>
                        <a:buFont typeface="PT Sans Narrow"/>
                        <a:buAutoNum type="alphaUcPeriod"/>
                      </a:pPr>
                      <a:r>
                        <a:rPr lang="tr" sz="1500">
                          <a:highlight>
                            <a:schemeClr val="lt1"/>
                          </a:highlight>
                          <a:latin typeface="PT Sans Narrow"/>
                          <a:ea typeface="PT Sans Narrow"/>
                          <a:cs typeface="PT Sans Narrow"/>
                          <a:sym typeface="PT Sans Narrow"/>
                        </a:rPr>
                        <a:t>Sayı 1: -78.271           </a:t>
                      </a:r>
                      <a:endParaRPr sz="1500">
                        <a:highlight>
                          <a:schemeClr val="lt1"/>
                        </a:highlight>
                        <a:latin typeface="PT Sans Narrow"/>
                        <a:ea typeface="PT Sans Narrow"/>
                        <a:cs typeface="PT Sans Narrow"/>
                        <a:sym typeface="PT Sans Narrow"/>
                      </a:endParaRPr>
                    </a:p>
                    <a:p>
                      <a:pPr indent="0" lvl="0" marL="457200" marR="0" rtl="0" algn="l">
                        <a:lnSpc>
                          <a:spcPct val="115000"/>
                        </a:lnSpc>
                        <a:spcBef>
                          <a:spcPts val="0"/>
                        </a:spcBef>
                        <a:spcAft>
                          <a:spcPts val="0"/>
                        </a:spcAft>
                        <a:buNone/>
                      </a:pPr>
                      <a:r>
                        <a:rPr lang="tr" sz="1500">
                          <a:highlight>
                            <a:schemeClr val="lt1"/>
                          </a:highlight>
                          <a:latin typeface="PT Sans Narrow"/>
                          <a:ea typeface="PT Sans Narrow"/>
                          <a:cs typeface="PT Sans Narrow"/>
                          <a:sym typeface="PT Sans Narrow"/>
                        </a:rPr>
                        <a:t> Sayı 2: 309.572</a:t>
                      </a:r>
                      <a:endParaRPr sz="1500">
                        <a:highlight>
                          <a:schemeClr val="lt1"/>
                        </a:highlight>
                        <a:latin typeface="PT Sans Narrow"/>
                        <a:ea typeface="PT Sans Narrow"/>
                        <a:cs typeface="PT Sans Narrow"/>
                        <a:sym typeface="PT Sans Narrow"/>
                      </a:endParaRPr>
                    </a:p>
                    <a:p>
                      <a:pPr indent="-336550" lvl="0" marL="457200" rtl="0" algn="l">
                        <a:lnSpc>
                          <a:spcPct val="150000"/>
                        </a:lnSpc>
                        <a:spcBef>
                          <a:spcPts val="0"/>
                        </a:spcBef>
                        <a:spcAft>
                          <a:spcPts val="0"/>
                        </a:spcAft>
                        <a:buClr>
                          <a:srgbClr val="0070C0"/>
                        </a:buClr>
                        <a:buSzPts val="1700"/>
                        <a:buFont typeface="PT Sans Narrow"/>
                        <a:buAutoNum type="alphaUcPeriod"/>
                      </a:pPr>
                      <a:r>
                        <a:rPr lang="tr" sz="1500">
                          <a:highlight>
                            <a:schemeClr val="lt1"/>
                          </a:highlight>
                          <a:latin typeface="PT Sans Narrow"/>
                          <a:ea typeface="PT Sans Narrow"/>
                          <a:cs typeface="PT Sans Narrow"/>
                          <a:sym typeface="PT Sans Narrow"/>
                        </a:rPr>
                        <a:t>Sayı 1: 309.572  \ Sayı 2: -78.271</a:t>
                      </a:r>
                      <a:endParaRPr sz="1500">
                        <a:highlight>
                          <a:schemeClr val="lt1"/>
                        </a:highlight>
                        <a:latin typeface="PT Sans Narrow"/>
                        <a:ea typeface="PT Sans Narrow"/>
                        <a:cs typeface="PT Sans Narrow"/>
                        <a:sym typeface="PT Sans Narrow"/>
                      </a:endParaRPr>
                    </a:p>
                    <a:p>
                      <a:pPr indent="-336550" lvl="0" marL="457200" marR="0" rtl="0" algn="l">
                        <a:lnSpc>
                          <a:spcPct val="150000"/>
                        </a:lnSpc>
                        <a:spcBef>
                          <a:spcPts val="0"/>
                        </a:spcBef>
                        <a:spcAft>
                          <a:spcPts val="0"/>
                        </a:spcAft>
                        <a:buClr>
                          <a:srgbClr val="0070C0"/>
                        </a:buClr>
                        <a:buSzPts val="1700"/>
                        <a:buFont typeface="PT Sans Narrow"/>
                        <a:buAutoNum type="alphaUcPeriod"/>
                      </a:pPr>
                      <a:r>
                        <a:rPr lang="tr" sz="1500">
                          <a:highlight>
                            <a:schemeClr val="lt1"/>
                          </a:highlight>
                          <a:latin typeface="PT Sans Narrow"/>
                          <a:ea typeface="PT Sans Narrow"/>
                          <a:cs typeface="PT Sans Narrow"/>
                          <a:sym typeface="PT Sans Narrow"/>
                        </a:rPr>
                        <a:t>Sayı 1:  -78.271 \ Sayı 2: 309.572</a:t>
                      </a:r>
                      <a:endParaRPr sz="1500">
                        <a:highlight>
                          <a:schemeClr val="lt1"/>
                        </a:highlight>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Double</a:t>
            </a:r>
            <a:endParaRPr/>
          </a:p>
        </p:txBody>
      </p:sp>
      <p:sp>
        <p:nvSpPr>
          <p:cNvPr id="231" name="Google Shape;231;p37"/>
          <p:cNvSpPr txBox="1"/>
          <p:nvPr/>
        </p:nvSpPr>
        <p:spPr>
          <a:xfrm>
            <a:off x="713475" y="4231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Senin örneğin nedir? Haydi Sohbetten Paylaşın Benimle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32" name="Google Shape;232;p37"/>
          <p:cNvGraphicFramePr/>
          <p:nvPr/>
        </p:nvGraphicFramePr>
        <p:xfrm>
          <a:off x="795350" y="1381025"/>
          <a:ext cx="3000000" cy="3000000"/>
        </p:xfrm>
        <a:graphic>
          <a:graphicData uri="http://schemas.openxmlformats.org/drawingml/2006/table">
            <a:tbl>
              <a:tblPr bandRow="1">
                <a:noFill/>
                <a:tableStyleId>{F3308F66-5BA6-4850-BEBA-8A9D86E42752}</a:tableStyleId>
              </a:tblPr>
              <a:tblGrid>
                <a:gridCol w="890350"/>
                <a:gridCol w="4412725"/>
                <a:gridCol w="1115650"/>
                <a:gridCol w="1433425"/>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rtl="0" algn="just">
                        <a:spcBef>
                          <a:spcPts val="0"/>
                        </a:spcBef>
                        <a:spcAft>
                          <a:spcPts val="0"/>
                        </a:spcAft>
                        <a:buNone/>
                      </a:pPr>
                      <a:r>
                        <a:rPr lang="tr" sz="1500">
                          <a:latin typeface="PT Sans Narrow"/>
                          <a:ea typeface="PT Sans Narrow"/>
                          <a:cs typeface="PT Sans Narrow"/>
                          <a:sym typeface="PT Sans Narrow"/>
                        </a:rPr>
                        <a:t>d</a:t>
                      </a:r>
                      <a:r>
                        <a:rPr lang="tr" sz="1500">
                          <a:latin typeface="PT Sans Narrow"/>
                          <a:ea typeface="PT Sans Narrow"/>
                          <a:cs typeface="PT Sans Narrow"/>
                          <a:sym typeface="PT Sans Narrow"/>
                        </a:rPr>
                        <a:t>ouble</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Bir kişinin boyu, marketteki bir ürünün fiyatı ya da bir sayının karekökü ondalık yani virgüllü bir sayı olabilir. Bu nedenle ondalık sayıları ya da kesirleri saklamak için float veri türlerine ihtiyacımız vardır.</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a:latin typeface="PT Sans Narrow"/>
                          <a:ea typeface="PT Sans Narrow"/>
                          <a:cs typeface="PT Sans Narrow"/>
                          <a:sym typeface="PT Sans Narrow"/>
                        </a:rPr>
                        <a:t>Double veri tipi 8 bayt uzunluğundadır. Ondalık kısmında genel olarak 16 basamak hassasiyete sahiptir. Virgüllü sayıların kullanımında bilimsel gösterim kullanılabilir:</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a:latin typeface="PT Sans Narrow"/>
                          <a:ea typeface="PT Sans Narrow"/>
                          <a:cs typeface="PT Sans Narrow"/>
                          <a:sym typeface="PT Sans Narrow"/>
                        </a:rPr>
                        <a:t>2.2748e+21 		-3.15479e+3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a:latin typeface="PT Sans Narrow"/>
                          <a:ea typeface="PT Sans Narrow"/>
                          <a:cs typeface="PT Sans Narrow"/>
                          <a:sym typeface="PT Sans Narrow"/>
                        </a:rPr>
                        <a:t>342.234e-14 		 44.78e-13</a:t>
                      </a:r>
                      <a:endParaRPr>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ctr">
                        <a:lnSpc>
                          <a:spcPct val="100000"/>
                        </a:lnSpc>
                        <a:spcBef>
                          <a:spcPts val="0"/>
                        </a:spcBef>
                        <a:spcAft>
                          <a:spcPts val="0"/>
                        </a:spcAft>
                        <a:buNone/>
                      </a:pPr>
                      <a:r>
                        <a:rPr lang="tr" sz="1500">
                          <a:latin typeface="PT Sans Narrow"/>
                          <a:ea typeface="PT Sans Narrow"/>
                          <a:cs typeface="PT Sans Narrow"/>
                          <a:sym typeface="PT Sans Narrow"/>
                        </a:rPr>
                        <a:t>8 Bayt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ctr">
                        <a:lnSpc>
                          <a:spcPct val="100000"/>
                        </a:lnSpc>
                        <a:spcBef>
                          <a:spcPts val="0"/>
                        </a:spcBef>
                        <a:spcAft>
                          <a:spcPts val="0"/>
                        </a:spcAft>
                        <a:buNone/>
                      </a:pPr>
                      <a:r>
                        <a:rPr lang="tr" sz="1500">
                          <a:latin typeface="PT Sans Narrow"/>
                          <a:ea typeface="PT Sans Narrow"/>
                          <a:cs typeface="PT Sans Narrow"/>
                          <a:sym typeface="PT Sans Narrow"/>
                        </a:rPr>
                        <a:t>Pi Sayısı (3.1415926535)</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Double</a:t>
            </a:r>
            <a:endParaRPr/>
          </a:p>
        </p:txBody>
      </p:sp>
      <p:sp>
        <p:nvSpPr>
          <p:cNvPr id="238" name="Google Shape;238;p38"/>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Anketime Yanıt Verin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39" name="Google Shape;239;p38"/>
          <p:cNvGraphicFramePr/>
          <p:nvPr/>
        </p:nvGraphicFramePr>
        <p:xfrm>
          <a:off x="801450" y="1231263"/>
          <a:ext cx="3000000" cy="3000000"/>
        </p:xfrm>
        <a:graphic>
          <a:graphicData uri="http://schemas.openxmlformats.org/drawingml/2006/table">
            <a:tbl>
              <a:tblPr>
                <a:noFill/>
                <a:tableStyleId>{C8D96119-2F00-4623-9F8F-785ECF9188AA}</a:tableStyleId>
              </a:tblPr>
              <a:tblGrid>
                <a:gridCol w="3529225"/>
                <a:gridCol w="4166425"/>
              </a:tblGrid>
              <a:tr h="2346500">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Double</a:t>
                      </a:r>
                      <a:r>
                        <a:rPr lang="tr">
                          <a:latin typeface="PT Sans Narrow"/>
                          <a:ea typeface="PT Sans Narrow"/>
                          <a:cs typeface="PT Sans Narrow"/>
                          <a:sym typeface="PT Sans Narrow"/>
                        </a:rPr>
                        <a:t> değişken tanımlama: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l">
                        <a:spcBef>
                          <a:spcPts val="0"/>
                        </a:spcBef>
                        <a:spcAft>
                          <a:spcPts val="0"/>
                        </a:spcAft>
                        <a:buNone/>
                      </a:pPr>
                      <a:r>
                        <a:rPr lang="tr">
                          <a:solidFill>
                            <a:srgbClr val="00A000"/>
                          </a:solidFill>
                          <a:latin typeface="PT Sans Narrow"/>
                          <a:ea typeface="PT Sans Narrow"/>
                          <a:cs typeface="PT Sans Narrow"/>
                          <a:sym typeface="PT Sans Narrow"/>
                        </a:rPr>
                        <a:t>#include &lt;iostream&gt;</a:t>
                      </a:r>
                      <a:endParaRPr>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using namespace </a:t>
                      </a:r>
                      <a:r>
                        <a:rPr b="1" lang="tr">
                          <a:solidFill>
                            <a:srgbClr val="00A000"/>
                          </a:solidFill>
                          <a:latin typeface="PT Sans Narrow"/>
                          <a:ea typeface="PT Sans Narrow"/>
                          <a:cs typeface="PT Sans Narrow"/>
                          <a:sym typeface="PT Sans Narrow"/>
                        </a:rPr>
                        <a:t>std</a:t>
                      </a:r>
                      <a:r>
                        <a:rPr lang="tr">
                          <a:solidFill>
                            <a:srgbClr val="FF0000"/>
                          </a:solidFill>
                          <a:latin typeface="PT Sans Narrow"/>
                          <a:ea typeface="PT Sans Narrow"/>
                          <a:cs typeface="PT Sans Narrow"/>
                          <a:sym typeface="PT Sans Narrow"/>
                        </a:rPr>
                        <a:t>;</a:t>
                      </a:r>
                      <a:endParaRPr>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main</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double </a:t>
                      </a:r>
                      <a:r>
                        <a:rPr lang="tr">
                          <a:highlight>
                            <a:srgbClr val="FFFFFF"/>
                          </a:highlight>
                          <a:latin typeface="PT Sans Narrow"/>
                          <a:ea typeface="PT Sans Narrow"/>
                          <a:cs typeface="PT Sans Narrow"/>
                          <a:sym typeface="PT Sans Narrow"/>
                        </a:rPr>
                        <a:t>sayi1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2.2e-308</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double </a:t>
                      </a:r>
                      <a:r>
                        <a:rPr lang="tr">
                          <a:highlight>
                            <a:srgbClr val="FFFFFF"/>
                          </a:highlight>
                          <a:latin typeface="PT Sans Narrow"/>
                          <a:ea typeface="PT Sans Narrow"/>
                          <a:cs typeface="PT Sans Narrow"/>
                          <a:sym typeface="PT Sans Narrow"/>
                        </a:rPr>
                        <a:t>sayi2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-2.3e-308</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"Sayi 1: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sayi1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"\nSayi 2: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sayi2</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return </a:t>
                      </a:r>
                      <a:r>
                        <a:rPr lang="tr">
                          <a:solidFill>
                            <a:srgbClr val="F000F0"/>
                          </a:solidFill>
                          <a:latin typeface="PT Sans Narrow"/>
                          <a:ea typeface="PT Sans Narrow"/>
                          <a:cs typeface="PT Sans Narrow"/>
                          <a:sym typeface="PT Sans Narrow"/>
                        </a:rPr>
                        <a:t>0</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00A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336550" lvl="0" marL="457200" rtl="0" algn="l">
                        <a:lnSpc>
                          <a:spcPct val="115000"/>
                        </a:lnSpc>
                        <a:spcBef>
                          <a:spcPts val="0"/>
                        </a:spcBef>
                        <a:spcAft>
                          <a:spcPts val="0"/>
                        </a:spcAft>
                        <a:buClr>
                          <a:srgbClr val="0070C0"/>
                        </a:buClr>
                        <a:buSzPts val="1700"/>
                        <a:buFont typeface="PT Sans Narrow"/>
                        <a:buAutoNum type="alphaUcPeriod"/>
                      </a:pPr>
                      <a:r>
                        <a:rPr lang="tr" sz="1500">
                          <a:highlight>
                            <a:schemeClr val="lt1"/>
                          </a:highlight>
                          <a:latin typeface="PT Sans Narrow"/>
                          <a:ea typeface="PT Sans Narrow"/>
                          <a:cs typeface="PT Sans Narrow"/>
                          <a:sym typeface="PT Sans Narrow"/>
                        </a:rPr>
                        <a:t>Sayı 1: 2.2e-308</a:t>
                      </a:r>
                      <a:endParaRPr sz="1500">
                        <a:highlight>
                          <a:schemeClr val="lt1"/>
                        </a:highlight>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500">
                          <a:highlight>
                            <a:schemeClr val="lt1"/>
                          </a:highlight>
                          <a:latin typeface="PT Sans Narrow"/>
                          <a:ea typeface="PT Sans Narrow"/>
                          <a:cs typeface="PT Sans Narrow"/>
                          <a:sym typeface="PT Sans Narrow"/>
                        </a:rPr>
                        <a:t>Sayı 2: -2.3e-308</a:t>
                      </a:r>
                      <a:endParaRPr sz="1500">
                        <a:highlight>
                          <a:schemeClr val="lt1"/>
                        </a:highlight>
                        <a:latin typeface="PT Sans Narrow"/>
                        <a:ea typeface="PT Sans Narrow"/>
                        <a:cs typeface="PT Sans Narrow"/>
                        <a:sym typeface="PT Sans Narrow"/>
                      </a:endParaRPr>
                    </a:p>
                    <a:p>
                      <a:pPr indent="-336550" lvl="0" marL="457200" rtl="0" algn="l">
                        <a:lnSpc>
                          <a:spcPct val="115000"/>
                        </a:lnSpc>
                        <a:spcBef>
                          <a:spcPts val="0"/>
                        </a:spcBef>
                        <a:spcAft>
                          <a:spcPts val="0"/>
                        </a:spcAft>
                        <a:buClr>
                          <a:srgbClr val="0070C0"/>
                        </a:buClr>
                        <a:buSzPts val="1700"/>
                        <a:buFont typeface="PT Sans Narrow"/>
                        <a:buAutoNum type="alphaUcPeriod"/>
                      </a:pPr>
                      <a:r>
                        <a:rPr lang="tr" sz="1500">
                          <a:highlight>
                            <a:schemeClr val="lt1"/>
                          </a:highlight>
                          <a:latin typeface="PT Sans Narrow"/>
                          <a:ea typeface="PT Sans Narrow"/>
                          <a:cs typeface="PT Sans Narrow"/>
                          <a:sym typeface="PT Sans Narrow"/>
                        </a:rPr>
                        <a:t>Sayı 1: -2.3e-308           </a:t>
                      </a:r>
                      <a:endParaRPr sz="1500">
                        <a:highlight>
                          <a:schemeClr val="lt1"/>
                        </a:highlight>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500">
                          <a:highlight>
                            <a:schemeClr val="lt1"/>
                          </a:highlight>
                          <a:latin typeface="PT Sans Narrow"/>
                          <a:ea typeface="PT Sans Narrow"/>
                          <a:cs typeface="PT Sans Narrow"/>
                          <a:sym typeface="PT Sans Narrow"/>
                        </a:rPr>
                        <a:t>Sayı 2: 2.2e-308</a:t>
                      </a:r>
                      <a:endParaRPr sz="1500">
                        <a:highlight>
                          <a:schemeClr val="lt1"/>
                        </a:highlight>
                        <a:latin typeface="PT Sans Narrow"/>
                        <a:ea typeface="PT Sans Narrow"/>
                        <a:cs typeface="PT Sans Narrow"/>
                        <a:sym typeface="PT Sans Narrow"/>
                      </a:endParaRPr>
                    </a:p>
                    <a:p>
                      <a:pPr indent="-336550" lvl="0" marL="457200" rtl="0" algn="l">
                        <a:lnSpc>
                          <a:spcPct val="150000"/>
                        </a:lnSpc>
                        <a:spcBef>
                          <a:spcPts val="0"/>
                        </a:spcBef>
                        <a:spcAft>
                          <a:spcPts val="0"/>
                        </a:spcAft>
                        <a:buClr>
                          <a:srgbClr val="0070C0"/>
                        </a:buClr>
                        <a:buSzPts val="1700"/>
                        <a:buFont typeface="PT Sans Narrow"/>
                        <a:buAutoNum type="alphaUcPeriod"/>
                      </a:pPr>
                      <a:r>
                        <a:rPr lang="tr" sz="1500">
                          <a:highlight>
                            <a:schemeClr val="lt1"/>
                          </a:highlight>
                          <a:latin typeface="PT Sans Narrow"/>
                          <a:ea typeface="PT Sans Narrow"/>
                          <a:cs typeface="PT Sans Narrow"/>
                          <a:sym typeface="PT Sans Narrow"/>
                        </a:rPr>
                        <a:t>Sayı 1: 2.2e-308  \ Sayı 2: -2.3e-308</a:t>
                      </a:r>
                      <a:endParaRPr sz="1500">
                        <a:highlight>
                          <a:schemeClr val="lt1"/>
                        </a:highlight>
                        <a:latin typeface="PT Sans Narrow"/>
                        <a:ea typeface="PT Sans Narrow"/>
                        <a:cs typeface="PT Sans Narrow"/>
                        <a:sym typeface="PT Sans Narrow"/>
                      </a:endParaRPr>
                    </a:p>
                    <a:p>
                      <a:pPr indent="-336550" lvl="0" marL="457200" rtl="0" algn="l">
                        <a:lnSpc>
                          <a:spcPct val="150000"/>
                        </a:lnSpc>
                        <a:spcBef>
                          <a:spcPts val="0"/>
                        </a:spcBef>
                        <a:spcAft>
                          <a:spcPts val="0"/>
                        </a:spcAft>
                        <a:buClr>
                          <a:srgbClr val="0070C0"/>
                        </a:buClr>
                        <a:buSzPts val="1700"/>
                        <a:buFont typeface="PT Sans Narrow"/>
                        <a:buAutoNum type="alphaUcPeriod"/>
                      </a:pPr>
                      <a:r>
                        <a:rPr lang="tr" sz="1500">
                          <a:highlight>
                            <a:schemeClr val="lt1"/>
                          </a:highlight>
                          <a:latin typeface="PT Sans Narrow"/>
                          <a:ea typeface="PT Sans Narrow"/>
                          <a:cs typeface="PT Sans Narrow"/>
                          <a:sym typeface="PT Sans Narrow"/>
                        </a:rPr>
                        <a:t>Sayı 1:  -2.3e-308 \ Sayı 2: 2.2e-308</a:t>
                      </a:r>
                      <a:endParaRPr sz="1700">
                        <a:solidFill>
                          <a:srgbClr val="0070C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Çıktıları Karşılaştıralım : Cin - Cout Arasındaki Fark</a:t>
            </a:r>
            <a:endParaRPr/>
          </a:p>
          <a:p>
            <a:pPr indent="0" lvl="0" marL="0" rtl="0" algn="l">
              <a:spcBef>
                <a:spcPts val="0"/>
              </a:spcBef>
              <a:spcAft>
                <a:spcPts val="0"/>
              </a:spcAft>
              <a:buNone/>
            </a:pPr>
            <a:r>
              <a:t/>
            </a:r>
            <a:endParaRPr/>
          </a:p>
        </p:txBody>
      </p:sp>
      <p:graphicFrame>
        <p:nvGraphicFramePr>
          <p:cNvPr id="245" name="Google Shape;245;p39"/>
          <p:cNvGraphicFramePr/>
          <p:nvPr/>
        </p:nvGraphicFramePr>
        <p:xfrm>
          <a:off x="489250" y="1552650"/>
          <a:ext cx="3000000" cy="3000000"/>
        </p:xfrm>
        <a:graphic>
          <a:graphicData uri="http://schemas.openxmlformats.org/drawingml/2006/table">
            <a:tbl>
              <a:tblPr>
                <a:noFill/>
                <a:tableStyleId>{C8D96119-2F00-4623-9F8F-785ECF9188AA}</a:tableStyleId>
              </a:tblPr>
              <a:tblGrid>
                <a:gridCol w="4487900"/>
                <a:gridCol w="3855150"/>
              </a:tblGrid>
              <a:tr h="2434625">
                <a:tc>
                  <a:txBody>
                    <a:bodyPr/>
                    <a:lstStyle/>
                    <a:p>
                      <a:pPr indent="0" lvl="0" marL="0" rtl="0" algn="l">
                        <a:spcBef>
                          <a:spcPts val="0"/>
                        </a:spcBef>
                        <a:spcAft>
                          <a:spcPts val="0"/>
                        </a:spcAft>
                        <a:buNone/>
                      </a:pPr>
                      <a:r>
                        <a:rPr lang="tr" sz="1200">
                          <a:solidFill>
                            <a:srgbClr val="00A000"/>
                          </a:solidFill>
                        </a:rPr>
                        <a:t>#include &lt;iostream&gt;</a:t>
                      </a:r>
                      <a:endParaRPr sz="1200">
                        <a:solidFill>
                          <a:srgbClr val="00A000"/>
                        </a:solidFill>
                      </a:endParaRPr>
                    </a:p>
                    <a:p>
                      <a:pPr indent="0" lvl="0" marL="0" rtl="0" algn="l">
                        <a:spcBef>
                          <a:spcPts val="0"/>
                        </a:spcBef>
                        <a:spcAft>
                          <a:spcPts val="0"/>
                        </a:spcAft>
                        <a:buNone/>
                      </a:pPr>
                      <a:r>
                        <a:rPr b="1" lang="tr" sz="1200">
                          <a:solidFill>
                            <a:srgbClr val="0000A0"/>
                          </a:solidFill>
                        </a:rPr>
                        <a:t>using namespace </a:t>
                      </a:r>
                      <a:r>
                        <a:rPr b="1" lang="tr" sz="1200">
                          <a:solidFill>
                            <a:srgbClr val="00A000"/>
                          </a:solidFill>
                        </a:rPr>
                        <a:t>std</a:t>
                      </a:r>
                      <a:r>
                        <a:rPr lang="tr" sz="1200">
                          <a:solidFill>
                            <a:srgbClr val="FF0000"/>
                          </a:solidFill>
                        </a:rPr>
                        <a:t>;</a:t>
                      </a:r>
                      <a:endParaRPr sz="1200">
                        <a:solidFill>
                          <a:srgbClr val="FF0000"/>
                        </a:solidFill>
                      </a:endParaRPr>
                    </a:p>
                    <a:p>
                      <a:pPr indent="0" lvl="0" marL="0" rtl="0" algn="l">
                        <a:spcBef>
                          <a:spcPts val="0"/>
                        </a:spcBef>
                        <a:spcAft>
                          <a:spcPts val="0"/>
                        </a:spcAft>
                        <a:buNone/>
                      </a:pPr>
                      <a:r>
                        <a:rPr b="1" lang="tr" sz="1200">
                          <a:solidFill>
                            <a:srgbClr val="0000A0"/>
                          </a:solidFill>
                        </a:rPr>
                        <a:t>int </a:t>
                      </a:r>
                      <a:r>
                        <a:rPr lang="tr" sz="1200">
                          <a:highlight>
                            <a:srgbClr val="FFFFFF"/>
                          </a:highlight>
                        </a:rPr>
                        <a:t>main</a:t>
                      </a: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    </a:t>
                      </a:r>
                      <a:r>
                        <a:rPr b="1" lang="tr" sz="1200">
                          <a:solidFill>
                            <a:srgbClr val="00A000"/>
                          </a:solidFill>
                        </a:rPr>
                        <a:t>cout </a:t>
                      </a:r>
                      <a:r>
                        <a:rPr lang="tr" sz="1200">
                          <a:solidFill>
                            <a:srgbClr val="FF0000"/>
                          </a:solidFill>
                        </a:rPr>
                        <a:t>&lt;&lt; </a:t>
                      </a:r>
                      <a:r>
                        <a:rPr lang="tr" sz="1200">
                          <a:solidFill>
                            <a:srgbClr val="0000FF"/>
                          </a:solidFill>
                        </a:rPr>
                        <a:t>"DENEYAP projesi ile gelecegimizi sekillendiriyoruz!"</a:t>
                      </a: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    </a:t>
                      </a:r>
                      <a:r>
                        <a:rPr b="1" lang="tr" sz="1200">
                          <a:solidFill>
                            <a:srgbClr val="0000A0"/>
                          </a:solidFill>
                        </a:rPr>
                        <a:t>return </a:t>
                      </a:r>
                      <a:r>
                        <a:rPr lang="tr" sz="1200">
                          <a:solidFill>
                            <a:srgbClr val="F000F0"/>
                          </a:solidFill>
                        </a:rPr>
                        <a:t>0</a:t>
                      </a: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a:t>
                      </a:r>
                      <a:endParaRPr sz="1200" u="sng">
                        <a:solidFill>
                          <a:srgbClr val="0070C0"/>
                        </a:solidFill>
                        <a:highlight>
                          <a:srgbClr val="FFFFFF"/>
                        </a:highlight>
                      </a:endParaRPr>
                    </a:p>
                  </a:txBody>
                  <a:tcPr marT="63500" marB="63500" marR="63500" marL="63500"/>
                </a:tc>
                <a:tc>
                  <a:txBody>
                    <a:bodyPr/>
                    <a:lstStyle/>
                    <a:p>
                      <a:pPr indent="0" lvl="0" marL="0" rtl="0" algn="l">
                        <a:spcBef>
                          <a:spcPts val="0"/>
                        </a:spcBef>
                        <a:spcAft>
                          <a:spcPts val="0"/>
                        </a:spcAft>
                        <a:buNone/>
                      </a:pPr>
                      <a:r>
                        <a:rPr lang="tr" sz="1200">
                          <a:solidFill>
                            <a:srgbClr val="00A000"/>
                          </a:solidFill>
                        </a:rPr>
                        <a:t>#include &lt;iostream&gt;</a:t>
                      </a:r>
                      <a:endParaRPr sz="1200">
                        <a:solidFill>
                          <a:srgbClr val="00A000"/>
                        </a:solidFill>
                      </a:endParaRPr>
                    </a:p>
                    <a:p>
                      <a:pPr indent="0" lvl="0" marL="0" rtl="0" algn="l">
                        <a:spcBef>
                          <a:spcPts val="0"/>
                        </a:spcBef>
                        <a:spcAft>
                          <a:spcPts val="0"/>
                        </a:spcAft>
                        <a:buNone/>
                      </a:pPr>
                      <a:r>
                        <a:rPr b="1" lang="tr" sz="1200">
                          <a:solidFill>
                            <a:srgbClr val="0000A0"/>
                          </a:solidFill>
                        </a:rPr>
                        <a:t>using namespace </a:t>
                      </a:r>
                      <a:r>
                        <a:rPr b="1" lang="tr" sz="1200">
                          <a:solidFill>
                            <a:srgbClr val="00A000"/>
                          </a:solidFill>
                        </a:rPr>
                        <a:t>std</a:t>
                      </a:r>
                      <a:r>
                        <a:rPr lang="tr" sz="1200">
                          <a:solidFill>
                            <a:srgbClr val="FF0000"/>
                          </a:solidFill>
                        </a:rPr>
                        <a:t>;</a:t>
                      </a:r>
                      <a:endParaRPr sz="1200">
                        <a:solidFill>
                          <a:srgbClr val="FF0000"/>
                        </a:solidFill>
                      </a:endParaRPr>
                    </a:p>
                    <a:p>
                      <a:pPr indent="0" lvl="0" marL="0" rtl="0" algn="l">
                        <a:spcBef>
                          <a:spcPts val="0"/>
                        </a:spcBef>
                        <a:spcAft>
                          <a:spcPts val="0"/>
                        </a:spcAft>
                        <a:buNone/>
                      </a:pPr>
                      <a:r>
                        <a:rPr b="1" lang="tr" sz="1200">
                          <a:solidFill>
                            <a:srgbClr val="0000A0"/>
                          </a:solidFill>
                        </a:rPr>
                        <a:t>int </a:t>
                      </a:r>
                      <a:r>
                        <a:rPr lang="tr" sz="1200">
                          <a:highlight>
                            <a:srgbClr val="FFFFFF"/>
                          </a:highlight>
                        </a:rPr>
                        <a:t>main</a:t>
                      </a: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    </a:t>
                      </a:r>
                      <a:r>
                        <a:rPr b="1" lang="tr" sz="1200">
                          <a:solidFill>
                            <a:srgbClr val="0000A0"/>
                          </a:solidFill>
                        </a:rPr>
                        <a:t>int </a:t>
                      </a:r>
                      <a:r>
                        <a:rPr lang="tr" sz="1200">
                          <a:highlight>
                            <a:srgbClr val="FFFFFF"/>
                          </a:highlight>
                        </a:rPr>
                        <a:t>d_tarih</a:t>
                      </a: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    </a:t>
                      </a:r>
                      <a:r>
                        <a:rPr b="1" lang="tr" sz="1200">
                          <a:solidFill>
                            <a:srgbClr val="00A000"/>
                          </a:solidFill>
                        </a:rPr>
                        <a:t>cout </a:t>
                      </a:r>
                      <a:r>
                        <a:rPr lang="tr" sz="1200">
                          <a:solidFill>
                            <a:srgbClr val="FF0000"/>
                          </a:solidFill>
                        </a:rPr>
                        <a:t>&lt;&lt; </a:t>
                      </a:r>
                      <a:r>
                        <a:rPr lang="tr" sz="1200">
                          <a:solidFill>
                            <a:srgbClr val="0000FF"/>
                          </a:solidFill>
                        </a:rPr>
                        <a:t>"Dogum tarihinizi giriniz: "</a:t>
                      </a: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    </a:t>
                      </a:r>
                      <a:r>
                        <a:rPr b="1" lang="tr" sz="1200">
                          <a:solidFill>
                            <a:srgbClr val="00A000"/>
                          </a:solidFill>
                        </a:rPr>
                        <a:t>cin </a:t>
                      </a:r>
                      <a:r>
                        <a:rPr lang="tr" sz="1200">
                          <a:solidFill>
                            <a:srgbClr val="FF0000"/>
                          </a:solidFill>
                        </a:rPr>
                        <a:t>&gt;&gt; </a:t>
                      </a:r>
                      <a:r>
                        <a:rPr lang="tr" sz="1200">
                          <a:highlight>
                            <a:srgbClr val="FFFFFF"/>
                          </a:highlight>
                        </a:rPr>
                        <a:t>d_tarih</a:t>
                      </a: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    </a:t>
                      </a:r>
                      <a:r>
                        <a:rPr b="1" lang="tr" sz="1200">
                          <a:solidFill>
                            <a:srgbClr val="00A000"/>
                          </a:solidFill>
                        </a:rPr>
                        <a:t>cout </a:t>
                      </a:r>
                      <a:r>
                        <a:rPr lang="tr" sz="1200">
                          <a:solidFill>
                            <a:srgbClr val="FF0000"/>
                          </a:solidFill>
                        </a:rPr>
                        <a:t>&lt;&lt; </a:t>
                      </a:r>
                      <a:r>
                        <a:rPr lang="tr" sz="1200">
                          <a:solidFill>
                            <a:srgbClr val="0000FF"/>
                          </a:solidFill>
                        </a:rPr>
                        <a:t>"\nDogum tarihiniz: " </a:t>
                      </a:r>
                      <a:r>
                        <a:rPr lang="tr" sz="1200">
                          <a:solidFill>
                            <a:srgbClr val="FF0000"/>
                          </a:solidFill>
                        </a:rPr>
                        <a:t>&lt;&lt; </a:t>
                      </a:r>
                      <a:r>
                        <a:rPr lang="tr" sz="1200">
                          <a:highlight>
                            <a:srgbClr val="FFFFFF"/>
                          </a:highlight>
                        </a:rPr>
                        <a:t>d_tarih</a:t>
                      </a: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    </a:t>
                      </a:r>
                      <a:r>
                        <a:rPr b="1" lang="tr" sz="1200">
                          <a:solidFill>
                            <a:srgbClr val="0000A0"/>
                          </a:solidFill>
                        </a:rPr>
                        <a:t>return </a:t>
                      </a:r>
                      <a:r>
                        <a:rPr lang="tr" sz="1200">
                          <a:solidFill>
                            <a:srgbClr val="F000F0"/>
                          </a:solidFill>
                        </a:rPr>
                        <a:t>0</a:t>
                      </a:r>
                      <a:r>
                        <a:rPr lang="tr" sz="1200">
                          <a:solidFill>
                            <a:srgbClr val="FF0000"/>
                          </a:solidFill>
                        </a:rPr>
                        <a:t>;</a:t>
                      </a:r>
                      <a:endParaRPr sz="1200">
                        <a:solidFill>
                          <a:srgbClr val="FF0000"/>
                        </a:solidFill>
                      </a:endParaRPr>
                    </a:p>
                    <a:p>
                      <a:pPr indent="0" lvl="0" marL="0" rtl="0" algn="l">
                        <a:spcBef>
                          <a:spcPts val="0"/>
                        </a:spcBef>
                        <a:spcAft>
                          <a:spcPts val="0"/>
                        </a:spcAft>
                        <a:buNone/>
                      </a:pPr>
                      <a:r>
                        <a:rPr lang="tr" sz="1200">
                          <a:solidFill>
                            <a:srgbClr val="FF0000"/>
                          </a:solidFill>
                        </a:rPr>
                        <a:t>}</a:t>
                      </a:r>
                      <a:endParaRPr sz="1200">
                        <a:solidFill>
                          <a:srgbClr val="FF0000"/>
                        </a:solidFill>
                      </a:endParaRPr>
                    </a:p>
                    <a:p>
                      <a:pPr indent="0" lvl="0" marL="0" rtl="0" algn="l">
                        <a:spcBef>
                          <a:spcPts val="0"/>
                        </a:spcBef>
                        <a:spcAft>
                          <a:spcPts val="0"/>
                        </a:spcAft>
                        <a:buNone/>
                      </a:pPr>
                      <a:r>
                        <a:t/>
                      </a:r>
                      <a:endParaRPr sz="1200">
                        <a:solidFill>
                          <a:srgbClr val="FF0000"/>
                        </a:solidFill>
                      </a:endParaRPr>
                    </a:p>
                    <a:p>
                      <a:pPr indent="0" lvl="0" marL="0" rtl="0" algn="l">
                        <a:spcBef>
                          <a:spcPts val="0"/>
                        </a:spcBef>
                        <a:spcAft>
                          <a:spcPts val="0"/>
                        </a:spcAft>
                        <a:buNone/>
                      </a:pPr>
                      <a:r>
                        <a:t/>
                      </a:r>
                      <a:endParaRPr sz="1200">
                        <a:solidFill>
                          <a:srgbClr val="FF0000"/>
                        </a:solidFill>
                      </a:endParaRPr>
                    </a:p>
                    <a:p>
                      <a:pPr indent="0" lvl="0" marL="0" rtl="0" algn="l">
                        <a:spcBef>
                          <a:spcPts val="0"/>
                        </a:spcBef>
                        <a:spcAft>
                          <a:spcPts val="0"/>
                        </a:spcAft>
                        <a:buNone/>
                      </a:pPr>
                      <a:r>
                        <a:t/>
                      </a:r>
                      <a:endParaRPr sz="1200">
                        <a:solidFill>
                          <a:srgbClr val="FF0000"/>
                        </a:solidFill>
                      </a:endParaRPr>
                    </a:p>
                    <a:p>
                      <a:pPr indent="0" lvl="0" marL="0" rtl="0" algn="l">
                        <a:spcBef>
                          <a:spcPts val="0"/>
                        </a:spcBef>
                        <a:spcAft>
                          <a:spcPts val="0"/>
                        </a:spcAft>
                        <a:buNone/>
                      </a:pPr>
                      <a:r>
                        <a:t/>
                      </a:r>
                      <a:endParaRPr>
                        <a:solidFill>
                          <a:srgbClr val="00A000"/>
                        </a:solidFill>
                      </a:endParaRPr>
                    </a:p>
                  </a:txBody>
                  <a:tcPr marT="63500" marB="63500" marR="63500" marL="63500"/>
                </a:tc>
              </a:tr>
            </a:tbl>
          </a:graphicData>
        </a:graphic>
      </p:graphicFrame>
      <p:sp>
        <p:nvSpPr>
          <p:cNvPr id="246" name="Google Shape;246;p39"/>
          <p:cNvSpPr txBox="1"/>
          <p:nvPr/>
        </p:nvSpPr>
        <p:spPr>
          <a:xfrm>
            <a:off x="688450" y="4241875"/>
            <a:ext cx="7170900" cy="8958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tr">
                <a:latin typeface="Times New Roman"/>
                <a:ea typeface="Times New Roman"/>
                <a:cs typeface="Times New Roman"/>
                <a:sym typeface="Times New Roman"/>
              </a:rPr>
              <a:t>C++’da bulunan iki anahtar kelime cin ve cout çıktıları yazdırmak ve girdi almak için kullanılmaktadır. Bu iki ifade girdi ve çıktı almak için en temel yöntemlerdir. C++’da cin ve cout kullanmak için programda iostream başlık dosyasını eklemek gerekmektedir. </a:t>
            </a:r>
            <a:endParaRPr b="1">
              <a:latin typeface="Times New Roman"/>
              <a:ea typeface="Times New Roman"/>
              <a:cs typeface="Times New Roman"/>
              <a:sym typeface="Times New Roman"/>
            </a:endParaRPr>
          </a:p>
        </p:txBody>
      </p:sp>
      <p:graphicFrame>
        <p:nvGraphicFramePr>
          <p:cNvPr id="247" name="Google Shape;247;p39"/>
          <p:cNvGraphicFramePr/>
          <p:nvPr/>
        </p:nvGraphicFramePr>
        <p:xfrm>
          <a:off x="618075" y="3723050"/>
          <a:ext cx="3000000" cy="3000000"/>
        </p:xfrm>
        <a:graphic>
          <a:graphicData uri="http://schemas.openxmlformats.org/drawingml/2006/table">
            <a:tbl>
              <a:tblPr bandRow="1">
                <a:noFill/>
                <a:tableStyleId>{F3308F66-5BA6-4850-BEBA-8A9D86E42752}</a:tableStyleId>
              </a:tblPr>
              <a:tblGrid>
                <a:gridCol w="4080000"/>
              </a:tblGrid>
              <a:tr h="333375">
                <a:tc>
                  <a:txBody>
                    <a:bodyPr/>
                    <a:lstStyle/>
                    <a:p>
                      <a:pPr indent="0" lvl="0" marL="0" rtl="0" algn="l">
                        <a:spcBef>
                          <a:spcPts val="0"/>
                        </a:spcBef>
                        <a:spcAft>
                          <a:spcPts val="0"/>
                        </a:spcAft>
                        <a:buNone/>
                      </a:pPr>
                      <a:r>
                        <a:rPr lang="tr" sz="1000">
                          <a:latin typeface="Droid Sans Mono"/>
                          <a:ea typeface="Droid Sans Mono"/>
                          <a:cs typeface="Droid Sans Mono"/>
                          <a:sym typeface="Droid Sans Mono"/>
                        </a:rPr>
                        <a:t>DENEYAP projesi ile geleceğimizi şekillendiriyoruz!</a:t>
                      </a:r>
                      <a:endParaRPr sz="1000">
                        <a:highlight>
                          <a:srgbClr val="FFFFFF"/>
                        </a:highlight>
                        <a:latin typeface="Droid Sans Mono"/>
                        <a:ea typeface="Droid Sans Mono"/>
                        <a:cs typeface="Droid Sans Mono"/>
                        <a:sym typeface="Droid Sans Mono"/>
                      </a:endParaRPr>
                    </a:p>
                  </a:txBody>
                  <a:tcPr marT="0" marB="0" marR="68575" marL="68575" anchor="ctr"/>
                </a:tc>
              </a:tr>
            </a:tbl>
          </a:graphicData>
        </a:graphic>
      </p:graphicFrame>
      <p:sp>
        <p:nvSpPr>
          <p:cNvPr id="248" name="Google Shape;248;p39"/>
          <p:cNvSpPr txBox="1"/>
          <p:nvPr/>
        </p:nvSpPr>
        <p:spPr>
          <a:xfrm>
            <a:off x="618075" y="3447650"/>
            <a:ext cx="3000000" cy="275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i="1" lang="tr" sz="1100" u="sng">
                <a:solidFill>
                  <a:srgbClr val="0070C0"/>
                </a:solidFill>
              </a:rPr>
              <a:t>Kodun Çıktısı:</a:t>
            </a:r>
            <a:endParaRPr i="1" sz="1100" u="sng">
              <a:solidFill>
                <a:srgbClr val="0070C0"/>
              </a:solidFill>
            </a:endParaRPr>
          </a:p>
        </p:txBody>
      </p:sp>
      <p:graphicFrame>
        <p:nvGraphicFramePr>
          <p:cNvPr id="249" name="Google Shape;249;p39"/>
          <p:cNvGraphicFramePr/>
          <p:nvPr/>
        </p:nvGraphicFramePr>
        <p:xfrm>
          <a:off x="5156275" y="3748075"/>
          <a:ext cx="3000000" cy="3000000"/>
        </p:xfrm>
        <a:graphic>
          <a:graphicData uri="http://schemas.openxmlformats.org/drawingml/2006/table">
            <a:tbl>
              <a:tblPr bandRow="1">
                <a:noFill/>
                <a:tableStyleId>{F3308F66-5BA6-4850-BEBA-8A9D86E42752}</a:tableStyleId>
              </a:tblPr>
              <a:tblGrid>
                <a:gridCol w="3630275"/>
              </a:tblGrid>
              <a:tr h="333375">
                <a:tc>
                  <a:txBody>
                    <a:bodyPr/>
                    <a:lstStyle/>
                    <a:p>
                      <a:pPr indent="0" lvl="0" marL="0" rtl="0" algn="l">
                        <a:lnSpc>
                          <a:spcPct val="115000"/>
                        </a:lnSpc>
                        <a:spcBef>
                          <a:spcPts val="0"/>
                        </a:spcBef>
                        <a:spcAft>
                          <a:spcPts val="0"/>
                        </a:spcAft>
                        <a:buNone/>
                      </a:pPr>
                      <a:r>
                        <a:rPr lang="tr" sz="1000">
                          <a:latin typeface="Droid Sans Mono"/>
                          <a:ea typeface="Droid Sans Mono"/>
                          <a:cs typeface="Droid Sans Mono"/>
                          <a:sym typeface="Droid Sans Mono"/>
                        </a:rPr>
                        <a:t>Dogum tarihinizi giriniz: </a:t>
                      </a:r>
                      <a:r>
                        <a:rPr i="1" lang="tr" sz="1000">
                          <a:solidFill>
                            <a:srgbClr val="FF0000"/>
                          </a:solidFill>
                          <a:latin typeface="Droid Sans Mono"/>
                          <a:ea typeface="Droid Sans Mono"/>
                          <a:cs typeface="Droid Sans Mono"/>
                          <a:sym typeface="Droid Sans Mono"/>
                        </a:rPr>
                        <a:t>2005</a:t>
                      </a:r>
                      <a:endParaRPr sz="1000">
                        <a:latin typeface="Droid Sans Mono"/>
                        <a:ea typeface="Droid Sans Mono"/>
                        <a:cs typeface="Droid Sans Mono"/>
                        <a:sym typeface="Droid Sans Mono"/>
                      </a:endParaRPr>
                    </a:p>
                    <a:p>
                      <a:pPr indent="0" lvl="0" marL="0" rtl="0" algn="l">
                        <a:lnSpc>
                          <a:spcPct val="115000"/>
                        </a:lnSpc>
                        <a:spcBef>
                          <a:spcPts val="0"/>
                        </a:spcBef>
                        <a:spcAft>
                          <a:spcPts val="0"/>
                        </a:spcAft>
                        <a:buNone/>
                      </a:pPr>
                      <a:r>
                        <a:rPr lang="tr" sz="1000">
                          <a:latin typeface="Droid Sans Mono"/>
                          <a:ea typeface="Droid Sans Mono"/>
                          <a:cs typeface="Droid Sans Mono"/>
                          <a:sym typeface="Droid Sans Mono"/>
                        </a:rPr>
                        <a:t>Dogum tarihiniz: 2005</a:t>
                      </a:r>
                      <a:endParaRPr sz="1000">
                        <a:highlight>
                          <a:srgbClr val="FFFFFF"/>
                        </a:highlight>
                        <a:latin typeface="Droid Sans Mono"/>
                        <a:ea typeface="Droid Sans Mono"/>
                        <a:cs typeface="Droid Sans Mono"/>
                        <a:sym typeface="Droid Sans Mono"/>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sp>
        <p:nvSpPr>
          <p:cNvPr id="250" name="Google Shape;250;p39"/>
          <p:cNvSpPr txBox="1"/>
          <p:nvPr/>
        </p:nvSpPr>
        <p:spPr>
          <a:xfrm>
            <a:off x="5027475" y="3472675"/>
            <a:ext cx="3000000" cy="275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i="1" lang="tr" sz="1100" u="sng">
                <a:solidFill>
                  <a:srgbClr val="0070C0"/>
                </a:solidFill>
              </a:rPr>
              <a:t>Kodun Çıktısı:</a:t>
            </a:r>
            <a:endParaRPr i="1" sz="1100" u="sng">
              <a:solidFill>
                <a:srgbClr val="0070C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Dinlediğiniz için Teşekkürler… </a:t>
            </a:r>
            <a:endParaRPr/>
          </a:p>
        </p:txBody>
      </p:sp>
      <p:sp>
        <p:nvSpPr>
          <p:cNvPr id="256" name="Google Shape;256;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Değişkenlere İsim Verelim</a:t>
            </a:r>
            <a:endParaRPr/>
          </a:p>
        </p:txBody>
      </p:sp>
      <p:sp>
        <p:nvSpPr>
          <p:cNvPr id="79" name="Google Shape;79;p15"/>
          <p:cNvSpPr txBox="1"/>
          <p:nvPr/>
        </p:nvSpPr>
        <p:spPr>
          <a:xfrm>
            <a:off x="2408475" y="1557700"/>
            <a:ext cx="6235800" cy="17685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lang="tr" sz="1700">
                <a:latin typeface="PT Sans Narrow"/>
                <a:ea typeface="PT Sans Narrow"/>
                <a:cs typeface="PT Sans Narrow"/>
                <a:sym typeface="PT Sans Narrow"/>
              </a:rPr>
              <a:t>C++ programlarında veri değerlerinin bilgisayarın belleğinde saklanabildiği saklayıcı yapılara (yandaki kutu gibi düşünebiliriz) değişken adı verilir. Saklanan değere değişkenin adı kullanılarak ulaşılabilir.</a:t>
            </a:r>
            <a:endParaRPr sz="1500">
              <a:latin typeface="Times New Roman"/>
              <a:ea typeface="Times New Roman"/>
              <a:cs typeface="Times New Roman"/>
              <a:sym typeface="Times New Roman"/>
            </a:endParaRPr>
          </a:p>
        </p:txBody>
      </p:sp>
      <p:pic>
        <p:nvPicPr>
          <p:cNvPr id="80" name="Google Shape;80;p15"/>
          <p:cNvPicPr preferRelativeResize="0"/>
          <p:nvPr/>
        </p:nvPicPr>
        <p:blipFill>
          <a:blip r:embed="rId3">
            <a:alphaModFix/>
          </a:blip>
          <a:stretch>
            <a:fillRect/>
          </a:stretch>
        </p:blipFill>
        <p:spPr>
          <a:xfrm>
            <a:off x="541650" y="1903200"/>
            <a:ext cx="2239150" cy="1006125"/>
          </a:xfrm>
          <a:prstGeom prst="rect">
            <a:avLst/>
          </a:prstGeom>
          <a:noFill/>
          <a:ln>
            <a:noFill/>
          </a:ln>
        </p:spPr>
      </p:pic>
      <p:sp>
        <p:nvSpPr>
          <p:cNvPr id="81" name="Google Shape;81;p15"/>
          <p:cNvSpPr txBox="1"/>
          <p:nvPr/>
        </p:nvSpPr>
        <p:spPr>
          <a:xfrm>
            <a:off x="851825" y="3326200"/>
            <a:ext cx="6983100" cy="1169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Bir değişkenin bir programda kullanılabilmesi için önce tanımlanması gerekir. </a:t>
            </a:r>
            <a:endParaRPr sz="16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Bir değişken tanımlandığında, tür belirtilir ve uygun miktarda bellek ayrılır. </a:t>
            </a:r>
            <a:endParaRPr sz="16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Bu bellek alanı, değişkenin adı referans alınarak ele alınmaktadır.</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Değişkenlere İsim Verelim</a:t>
            </a:r>
            <a:endParaRPr/>
          </a:p>
        </p:txBody>
      </p:sp>
      <p:pic>
        <p:nvPicPr>
          <p:cNvPr id="87" name="Google Shape;87;p16"/>
          <p:cNvPicPr preferRelativeResize="0"/>
          <p:nvPr/>
        </p:nvPicPr>
        <p:blipFill>
          <a:blip r:embed="rId3">
            <a:alphaModFix/>
          </a:blip>
          <a:stretch>
            <a:fillRect/>
          </a:stretch>
        </p:blipFill>
        <p:spPr>
          <a:xfrm>
            <a:off x="541650" y="1903200"/>
            <a:ext cx="2239150" cy="1006125"/>
          </a:xfrm>
          <a:prstGeom prst="rect">
            <a:avLst/>
          </a:prstGeom>
          <a:noFill/>
          <a:ln>
            <a:noFill/>
          </a:ln>
        </p:spPr>
      </p:pic>
      <p:sp>
        <p:nvSpPr>
          <p:cNvPr id="88" name="Google Shape;88;p16"/>
          <p:cNvSpPr txBox="1"/>
          <p:nvPr/>
        </p:nvSpPr>
        <p:spPr>
          <a:xfrm>
            <a:off x="2403850" y="1609500"/>
            <a:ext cx="7681800" cy="2229300"/>
          </a:xfrm>
          <a:prstGeom prst="rect">
            <a:avLst/>
          </a:prstGeom>
          <a:noFill/>
          <a:ln>
            <a:noFill/>
          </a:ln>
        </p:spPr>
        <p:txBody>
          <a:bodyPr anchorCtr="0" anchor="ctr" bIns="91425" lIns="91425" spcFirstLastPara="1" rIns="91425" wrap="square" tIns="91425">
            <a:noAutofit/>
          </a:bodyPr>
          <a:lstStyle/>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Aynı veri türünden birden fazla değişken adı oluşturulmak istenirse, bunlar </a:t>
            </a:r>
            <a:endParaRPr sz="16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virgülle ayrılacak şekilde aşağıdaki gibi yazılabilir: </a:t>
            </a:r>
            <a:endParaRPr sz="16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t/>
            </a:r>
            <a:endParaRPr sz="1600">
              <a:latin typeface="PT Sans Narrow"/>
              <a:ea typeface="PT Sans Narrow"/>
              <a:cs typeface="PT Sans Narrow"/>
              <a:sym typeface="PT Sans Narrow"/>
            </a:endParaRPr>
          </a:p>
          <a:p>
            <a:pPr indent="457200" lvl="0" marL="0" rtl="0" algn="just">
              <a:lnSpc>
                <a:spcPct val="115000"/>
              </a:lnSpc>
              <a:spcBef>
                <a:spcPts val="0"/>
              </a:spcBef>
              <a:spcAft>
                <a:spcPts val="0"/>
              </a:spcAft>
              <a:buNone/>
            </a:pPr>
            <a:r>
              <a:rPr b="1" lang="tr" sz="1700">
                <a:solidFill>
                  <a:srgbClr val="FF0000"/>
                </a:solidFill>
                <a:latin typeface="PT Sans Narrow"/>
                <a:ea typeface="PT Sans Narrow"/>
                <a:cs typeface="PT Sans Narrow"/>
                <a:sym typeface="PT Sans Narrow"/>
              </a:rPr>
              <a:t>veri-tipi </a:t>
            </a:r>
            <a:r>
              <a:rPr b="1" lang="tr" sz="1700">
                <a:solidFill>
                  <a:srgbClr val="00B0F0"/>
                </a:solidFill>
                <a:latin typeface="PT Sans Narrow"/>
                <a:ea typeface="PT Sans Narrow"/>
                <a:cs typeface="PT Sans Narrow"/>
                <a:sym typeface="PT Sans Narrow"/>
              </a:rPr>
              <a:t>degisken_adi</a:t>
            </a:r>
            <a:r>
              <a:rPr b="1" lang="tr" sz="1700">
                <a:latin typeface="PT Sans Narrow"/>
                <a:ea typeface="PT Sans Narrow"/>
                <a:cs typeface="PT Sans Narrow"/>
                <a:sym typeface="PT Sans Narrow"/>
              </a:rPr>
              <a:t>;</a:t>
            </a:r>
            <a:endParaRPr b="1" sz="1700">
              <a:latin typeface="PT Sans Narrow"/>
              <a:ea typeface="PT Sans Narrow"/>
              <a:cs typeface="PT Sans Narrow"/>
              <a:sym typeface="PT Sans Narrow"/>
            </a:endParaRPr>
          </a:p>
          <a:p>
            <a:pPr indent="457200" lvl="0" marL="0" rtl="0" algn="just">
              <a:lnSpc>
                <a:spcPct val="115000"/>
              </a:lnSpc>
              <a:spcBef>
                <a:spcPts val="0"/>
              </a:spcBef>
              <a:spcAft>
                <a:spcPts val="0"/>
              </a:spcAft>
              <a:buNone/>
            </a:pPr>
            <a:r>
              <a:rPr b="1" lang="tr" sz="1700">
                <a:solidFill>
                  <a:srgbClr val="FF0000"/>
                </a:solidFill>
                <a:latin typeface="PT Sans Narrow"/>
                <a:ea typeface="PT Sans Narrow"/>
                <a:cs typeface="PT Sans Narrow"/>
                <a:sym typeface="PT Sans Narrow"/>
              </a:rPr>
              <a:t>veri-tipi </a:t>
            </a:r>
            <a:r>
              <a:rPr b="1" lang="tr" sz="1700">
                <a:solidFill>
                  <a:srgbClr val="00B0F0"/>
                </a:solidFill>
                <a:latin typeface="PT Sans Narrow"/>
                <a:ea typeface="PT Sans Narrow"/>
                <a:cs typeface="PT Sans Narrow"/>
                <a:sym typeface="PT Sans Narrow"/>
              </a:rPr>
              <a:t>deg_adi1, deg_adi2, deg_adi3</a:t>
            </a:r>
            <a:r>
              <a:rPr b="1" lang="tr" sz="1700">
                <a:latin typeface="PT Sans Narrow"/>
                <a:ea typeface="PT Sans Narrow"/>
                <a:cs typeface="PT Sans Narrow"/>
                <a:sym typeface="PT Sans Narrow"/>
              </a:rPr>
              <a:t>;</a:t>
            </a:r>
            <a:endParaRPr sz="15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89" name="Google Shape;89;p16"/>
          <p:cNvSpPr txBox="1"/>
          <p:nvPr/>
        </p:nvSpPr>
        <p:spPr>
          <a:xfrm>
            <a:off x="770725" y="4113175"/>
            <a:ext cx="79161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tr" sz="1800">
                <a:latin typeface="Times New Roman"/>
                <a:ea typeface="Times New Roman"/>
                <a:cs typeface="Times New Roman"/>
                <a:sym typeface="Times New Roman"/>
              </a:rPr>
              <a:t>Bu aşamada değişken isimleri nasıl olmalıdır? sorusuna cevap aramalıyız. </a:t>
            </a:r>
            <a:endParaRPr b="1"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ppt_w</p:attrName>
                                        </p:attrNameLst>
                                      </p:cBhvr>
                                      <p:tavLst>
                                        <p:tav fmla="" tm="0">
                                          <p:val>
                                            <p:strVal val="0"/>
                                          </p:val>
                                        </p:tav>
                                        <p:tav fmla="" tm="100000">
                                          <p:val>
                                            <p:strVal val="#ppt_w"/>
                                          </p:val>
                                        </p:tav>
                                      </p:tavLst>
                                    </p:anim>
                                    <p:anim calcmode="lin" valueType="num">
                                      <p:cBhvr additive="base">
                                        <p:cTn dur="1000"/>
                                        <p:tgtEl>
                                          <p:spTgt spid="8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lin ang="5400012" scaled="0"/>
        </a:gra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Değişkenlere İsim Verelim: Grup Etkinliği 1</a:t>
            </a:r>
            <a:endParaRPr/>
          </a:p>
        </p:txBody>
      </p:sp>
      <p:sp>
        <p:nvSpPr>
          <p:cNvPr id="95" name="Google Shape;95;p17"/>
          <p:cNvSpPr txBox="1"/>
          <p:nvPr/>
        </p:nvSpPr>
        <p:spPr>
          <a:xfrm>
            <a:off x="643375" y="1625725"/>
            <a:ext cx="7681800" cy="2229300"/>
          </a:xfrm>
          <a:prstGeom prst="rect">
            <a:avLst/>
          </a:prstGeom>
          <a:noFill/>
          <a:ln>
            <a:noFill/>
          </a:ln>
        </p:spPr>
        <p:txBody>
          <a:bodyPr anchorCtr="0" anchor="ctr" bIns="91425" lIns="91425" spcFirstLastPara="1" rIns="91425" wrap="square" tIns="91425">
            <a:noAutofit/>
          </a:bodyPr>
          <a:lstStyle/>
          <a:p>
            <a:pPr indent="0" lvl="0" marL="457200" marR="0" rtl="0" algn="just">
              <a:lnSpc>
                <a:spcPct val="115000"/>
              </a:lnSpc>
              <a:spcBef>
                <a:spcPts val="0"/>
              </a:spcBef>
              <a:spcAft>
                <a:spcPts val="0"/>
              </a:spcAft>
              <a:buNone/>
            </a:pPr>
            <a:r>
              <a:rPr lang="tr" sz="1600">
                <a:solidFill>
                  <a:schemeClr val="lt1"/>
                </a:solidFill>
                <a:latin typeface="PT Sans Narrow"/>
                <a:ea typeface="PT Sans Narrow"/>
                <a:cs typeface="PT Sans Narrow"/>
                <a:sym typeface="PT Sans Narrow"/>
              </a:rPr>
              <a:t>Elinizde C++ dilinde değişken isimlerine ilişkin örnekler var ve grup görevleri var. Görevlerde hatalı ya da doğru yazılan değişken isminden bir kurala erişmeniz bekleniyor. </a:t>
            </a:r>
            <a:endParaRPr sz="1600">
              <a:solidFill>
                <a:schemeClr val="lt1"/>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t/>
            </a:r>
            <a:endParaRPr sz="16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b="1" lang="tr" sz="1700">
                <a:solidFill>
                  <a:srgbClr val="EF6C00"/>
                </a:solidFill>
                <a:latin typeface="PT Sans Narrow"/>
                <a:ea typeface="PT Sans Narrow"/>
                <a:cs typeface="PT Sans Narrow"/>
                <a:sym typeface="PT Sans Narrow"/>
              </a:rPr>
              <a:t>DİKKAT! </a:t>
            </a:r>
            <a:endParaRPr b="1" sz="1700">
              <a:solidFill>
                <a:srgbClr val="EF6C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tr" sz="1600">
                <a:solidFill>
                  <a:schemeClr val="lt1"/>
                </a:solidFill>
                <a:latin typeface="PT Sans Narrow"/>
                <a:ea typeface="PT Sans Narrow"/>
                <a:cs typeface="PT Sans Narrow"/>
                <a:sym typeface="PT Sans Narrow"/>
              </a:rPr>
              <a:t>Kurala erişmek için verilen değişken isimleri arasındaki benzerlikleri keşfetmeye çalışın. Bu benzerlikler değişken ismi yazma kuralını bize verecektir. Sizden beklenen bu benzerlikten yararlanıp değişkene isim verme kuralını keşfetmektir. Her grup yalnızca bir kurala erişmelidir. </a:t>
            </a:r>
            <a:endParaRPr sz="16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sz="15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tr" sz="1500">
                <a:solidFill>
                  <a:schemeClr val="lt1"/>
                </a:solidFill>
                <a:latin typeface="PT Sans Narrow"/>
                <a:ea typeface="PT Sans Narrow"/>
                <a:cs typeface="PT Sans Narrow"/>
                <a:sym typeface="PT Sans Narrow"/>
              </a:rPr>
              <a:t>Süre 10 dk.</a:t>
            </a:r>
            <a:endParaRPr sz="1500">
              <a:solidFill>
                <a:schemeClr val="lt1"/>
              </a:solidFill>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lin ang="5400012" scaled="0"/>
        </a:gra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Değişkenlere İsim Verelim: Kurallar Listesi</a:t>
            </a:r>
            <a:endParaRPr/>
          </a:p>
        </p:txBody>
      </p:sp>
      <p:sp>
        <p:nvSpPr>
          <p:cNvPr id="101" name="Google Shape;101;p18"/>
          <p:cNvSpPr txBox="1"/>
          <p:nvPr/>
        </p:nvSpPr>
        <p:spPr>
          <a:xfrm>
            <a:off x="643375" y="1625725"/>
            <a:ext cx="7681800" cy="2229300"/>
          </a:xfrm>
          <a:prstGeom prst="rect">
            <a:avLst/>
          </a:prstGeom>
          <a:noFill/>
          <a:ln>
            <a:noFill/>
          </a:ln>
        </p:spPr>
        <p:txBody>
          <a:bodyPr anchorCtr="0" anchor="ctr" bIns="91425" lIns="91425" spcFirstLastPara="1" rIns="91425" wrap="square" tIns="91425">
            <a:noAutofit/>
          </a:bodyPr>
          <a:lstStyle/>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İsim alt çizgi ile başlayabilir ancak sayı ile başlayamaz. Diğer her karakter bir harf, alt çizgi veya sayı olabilir.</a:t>
            </a:r>
            <a:endParaRPr sz="1800">
              <a:solidFill>
                <a:schemeClr val="lt1"/>
              </a:solidFill>
              <a:latin typeface="PT Sans Narrow"/>
              <a:ea typeface="PT Sans Narrow"/>
              <a:cs typeface="PT Sans Narrow"/>
              <a:sym typeface="PT Sans Narrow"/>
            </a:endParaRPr>
          </a:p>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İsim bir harf ile başlayabilir ancak sayı ile başlayamaz. Diğer her karakter bir harf, alt çizgi veya sayı olabilir.</a:t>
            </a:r>
            <a:endParaRPr sz="1800">
              <a:solidFill>
                <a:schemeClr val="lt1"/>
              </a:solidFill>
              <a:latin typeface="PT Sans Narrow"/>
              <a:ea typeface="PT Sans Narrow"/>
              <a:cs typeface="PT Sans Narrow"/>
              <a:sym typeface="PT Sans Narrow"/>
            </a:endParaRPr>
          </a:p>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Değişken adları C++' da büyük/küçük harfe duyarlıdır; bu nedenle “numara”, “Numara” ve “NUMARA” gibi değişkenler üç ayrı değişken olarak ele alınır.</a:t>
            </a:r>
            <a:endParaRPr sz="1800">
              <a:solidFill>
                <a:schemeClr val="lt1"/>
              </a:solidFill>
              <a:latin typeface="PT Sans Narrow"/>
              <a:ea typeface="PT Sans Narrow"/>
              <a:cs typeface="PT Sans Narrow"/>
              <a:sym typeface="PT Sans Narrow"/>
            </a:endParaRPr>
          </a:p>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İsim içerisinde Türkçe karakter kullanılmaz. </a:t>
            </a:r>
            <a:endParaRPr sz="1800">
              <a:solidFill>
                <a:schemeClr val="lt1"/>
              </a:solidFill>
              <a:latin typeface="PT Sans Narrow"/>
              <a:ea typeface="PT Sans Narrow"/>
              <a:cs typeface="PT Sans Narrow"/>
              <a:sym typeface="PT Sans Narrow"/>
            </a:endParaRPr>
          </a:p>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İsim yazarken boşluk bırakılmaz. </a:t>
            </a:r>
            <a:endParaRPr sz="2200">
              <a:solidFill>
                <a:schemeClr val="lt1"/>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19"/>
          <p:cNvGraphicFramePr/>
          <p:nvPr/>
        </p:nvGraphicFramePr>
        <p:xfrm>
          <a:off x="1138538" y="1192450"/>
          <a:ext cx="3000000" cy="3000000"/>
        </p:xfrm>
        <a:graphic>
          <a:graphicData uri="http://schemas.openxmlformats.org/drawingml/2006/table">
            <a:tbl>
              <a:tblPr bandRow="1">
                <a:noFill/>
                <a:tableStyleId>{F3308F66-5BA6-4850-BEBA-8A9D86E42752}</a:tableStyleId>
              </a:tblPr>
              <a:tblGrid>
                <a:gridCol w="1174800"/>
                <a:gridCol w="1091125"/>
                <a:gridCol w="1090400"/>
                <a:gridCol w="1090400"/>
                <a:gridCol w="1091125"/>
                <a:gridCol w="1091125"/>
              </a:tblGrid>
              <a:tr h="202375">
                <a:tc gridSpan="4">
                  <a:txBody>
                    <a:bodyPr/>
                    <a:lstStyle/>
                    <a:p>
                      <a:pPr indent="0" lvl="0" marL="0" rtl="0" algn="ctr">
                        <a:spcBef>
                          <a:spcPts val="0"/>
                        </a:spcBef>
                        <a:spcAft>
                          <a:spcPts val="0"/>
                        </a:spcAft>
                        <a:buNone/>
                      </a:pPr>
                      <a:r>
                        <a:rPr b="1" lang="tr" sz="1100"/>
                        <a:t>C++ ANAHTAR KELİMELER</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txBody>
                  <a:tcPr marT="0" marB="0" marR="68575" marL="68575" anchor="ctr">
                    <a:lnL cap="flat" cmpd="sng" w="6350">
                      <a:solidFill>
                        <a:srgbClr val="00B0F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c hMerge="1"/>
                <a:tc gridSpan="2">
                  <a:txBody>
                    <a:bodyPr/>
                    <a:lstStyle/>
                    <a:p>
                      <a:pPr indent="0" lvl="0" marL="0" rtl="0" algn="r">
                        <a:spcBef>
                          <a:spcPts val="0"/>
                        </a:spcBef>
                        <a:spcAft>
                          <a:spcPts val="0"/>
                        </a:spcAft>
                        <a:buNone/>
                      </a:pPr>
                      <a:r>
                        <a:t/>
                      </a:r>
                      <a:endParaRPr sz="1100"/>
                    </a:p>
                  </a:txBody>
                  <a:tcPr marT="0" marB="0" marR="68575" marL="68575">
                    <a:lnL cap="flat" cmpd="sng">
                      <a:solidFill>
                        <a:srgbClr val="00000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r>
              <a:tr h="202375">
                <a:tc>
                  <a:txBody>
                    <a:bodyPr/>
                    <a:lstStyle/>
                    <a:p>
                      <a:pPr indent="0" lvl="0" marL="0" rtl="0" algn="just">
                        <a:spcBef>
                          <a:spcPts val="0"/>
                        </a:spcBef>
                        <a:spcAft>
                          <a:spcPts val="0"/>
                        </a:spcAft>
                        <a:buNone/>
                      </a:pPr>
                      <a:r>
                        <a:rPr lang="tr" sz="1100">
                          <a:solidFill>
                            <a:srgbClr val="DF6573"/>
                          </a:solidFill>
                        </a:rPr>
                        <a:t>and</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auto</a:t>
                      </a:r>
                      <a:endParaRPr sz="1100">
                        <a:solidFill>
                          <a:srgbClr val="DF6573"/>
                        </a:solidFill>
                      </a:endParaRPr>
                    </a:p>
                  </a:txBody>
                  <a:tcPr marT="0" marB="0" marR="68575" marL="68575">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bool</a:t>
                      </a:r>
                      <a:endParaRPr sz="1100">
                        <a:solidFill>
                          <a:srgbClr val="DF6573"/>
                        </a:solidFill>
                      </a:endParaRPr>
                    </a:p>
                  </a:txBody>
                  <a:tcPr marT="0" marB="0" marR="68575" marL="68575">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break</a:t>
                      </a:r>
                      <a:endParaRPr sz="1100">
                        <a:solidFill>
                          <a:srgbClr val="DF6573"/>
                        </a:solidFill>
                      </a:endParaRPr>
                    </a:p>
                  </a:txBody>
                  <a:tcPr marT="0" marB="0" marR="68575" marL="68575">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case</a:t>
                      </a:r>
                      <a:endParaRPr sz="1100">
                        <a:solidFill>
                          <a:srgbClr val="DF6573"/>
                        </a:solidFill>
                      </a:endParaRPr>
                    </a:p>
                  </a:txBody>
                  <a:tcPr marT="0" marB="0" marR="68575" marL="68575">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catch</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tcPr>
                </a:tc>
              </a:tr>
              <a:tr h="202375">
                <a:tc>
                  <a:txBody>
                    <a:bodyPr/>
                    <a:lstStyle/>
                    <a:p>
                      <a:pPr indent="0" lvl="0" marL="0" rtl="0" algn="just">
                        <a:spcBef>
                          <a:spcPts val="0"/>
                        </a:spcBef>
                        <a:spcAft>
                          <a:spcPts val="0"/>
                        </a:spcAft>
                        <a:buNone/>
                      </a:pPr>
                      <a:r>
                        <a:rPr lang="tr" sz="1100">
                          <a:solidFill>
                            <a:srgbClr val="DF6573"/>
                          </a:solidFill>
                        </a:rPr>
                        <a:t>char</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class</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concept</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const</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continue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default</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delete</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do</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double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else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enum</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extern</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false</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float</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for</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friend</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goto</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if</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int</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long</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namespace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new</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not</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operator</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or</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private</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protected</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public</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register</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return</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short</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signed</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sizeof</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static</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struct</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switch</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template</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this</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throw</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true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try</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typedef</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union</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B cap="flat" cmpd="sng" w="6350">
                      <a:solidFill>
                        <a:srgbClr val="00B0F0"/>
                      </a:solidFill>
                      <a:prstDash val="solid"/>
                      <a:round/>
                      <a:headEnd len="sm" w="sm" type="none"/>
                      <a:tailEnd len="sm" w="sm" type="none"/>
                    </a:lnB>
                  </a:tcPr>
                </a:tc>
                <a:tc>
                  <a:txBody>
                    <a:bodyPr/>
                    <a:lstStyle/>
                    <a:p>
                      <a:pPr indent="0" lvl="0" marL="0" rtl="0" algn="just">
                        <a:spcBef>
                          <a:spcPts val="0"/>
                        </a:spcBef>
                        <a:spcAft>
                          <a:spcPts val="0"/>
                        </a:spcAft>
                        <a:buNone/>
                      </a:pPr>
                      <a:r>
                        <a:rPr lang="tr" sz="1100">
                          <a:solidFill>
                            <a:srgbClr val="DF6573"/>
                          </a:solidFill>
                        </a:rPr>
                        <a:t>unsigned</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B cap="flat" cmpd="sng" w="6350">
                      <a:solidFill>
                        <a:srgbClr val="00B0F0"/>
                      </a:solidFill>
                      <a:prstDash val="solid"/>
                      <a:round/>
                      <a:headEnd len="sm" w="sm" type="none"/>
                      <a:tailEnd len="sm" w="sm" type="none"/>
                    </a:lnB>
                  </a:tcPr>
                </a:tc>
                <a:tc>
                  <a:txBody>
                    <a:bodyPr/>
                    <a:lstStyle/>
                    <a:p>
                      <a:pPr indent="0" lvl="0" marL="0" rtl="0" algn="just">
                        <a:spcBef>
                          <a:spcPts val="0"/>
                        </a:spcBef>
                        <a:spcAft>
                          <a:spcPts val="0"/>
                        </a:spcAft>
                        <a:buNone/>
                      </a:pPr>
                      <a:r>
                        <a:rPr lang="tr" sz="1100">
                          <a:solidFill>
                            <a:srgbClr val="DF6573"/>
                          </a:solidFill>
                        </a:rPr>
                        <a:t>virtual</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void</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volatile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while</a:t>
                      </a:r>
                      <a:endParaRPr sz="1100">
                        <a:solidFill>
                          <a:srgbClr val="DF6573"/>
                        </a:solidFill>
                      </a:endParaRPr>
                    </a:p>
                  </a:txBody>
                  <a:tcPr marT="0" marB="0" marR="68575" marL="68575"/>
                </a:tc>
              </a:tr>
            </a:tbl>
          </a:graphicData>
        </a:graphic>
      </p:graphicFrame>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 İsmi Olamazlar!!!</a:t>
            </a:r>
            <a:endParaRPr/>
          </a:p>
          <a:p>
            <a:pPr indent="0" lvl="0" marL="0" rtl="0" algn="l">
              <a:spcBef>
                <a:spcPts val="0"/>
              </a:spcBef>
              <a:spcAft>
                <a:spcPts val="0"/>
              </a:spcAft>
              <a:buNone/>
            </a:pPr>
            <a:r>
              <a:t/>
            </a:r>
            <a:endParaRPr/>
          </a:p>
        </p:txBody>
      </p:sp>
      <p:sp>
        <p:nvSpPr>
          <p:cNvPr id="108" name="Google Shape;108;p19"/>
          <p:cNvSpPr txBox="1"/>
          <p:nvPr/>
        </p:nvSpPr>
        <p:spPr>
          <a:xfrm>
            <a:off x="551675" y="3651175"/>
            <a:ext cx="78027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pic>
        <p:nvPicPr>
          <p:cNvPr id="109" name="Google Shape;109;p19"/>
          <p:cNvPicPr preferRelativeResize="0"/>
          <p:nvPr/>
        </p:nvPicPr>
        <p:blipFill>
          <a:blip r:embed="rId3">
            <a:alphaModFix/>
          </a:blip>
          <a:stretch>
            <a:fillRect/>
          </a:stretch>
        </p:blipFill>
        <p:spPr>
          <a:xfrm>
            <a:off x="6676400" y="1265450"/>
            <a:ext cx="914400" cy="400050"/>
          </a:xfrm>
          <a:prstGeom prst="rect">
            <a:avLst/>
          </a:prstGeom>
          <a:noFill/>
          <a:ln>
            <a:noFill/>
          </a:ln>
        </p:spPr>
      </p:pic>
      <p:sp>
        <p:nvSpPr>
          <p:cNvPr id="110" name="Google Shape;110;p19"/>
          <p:cNvSpPr txBox="1"/>
          <p:nvPr/>
        </p:nvSpPr>
        <p:spPr>
          <a:xfrm>
            <a:off x="751025" y="3568200"/>
            <a:ext cx="7404000" cy="1079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1100"/>
          </a:p>
          <a:p>
            <a:pPr indent="0" lvl="0" marL="0" rtl="0" algn="just">
              <a:lnSpc>
                <a:spcPct val="150000"/>
              </a:lnSpc>
              <a:spcBef>
                <a:spcPts val="0"/>
              </a:spcBef>
              <a:spcAft>
                <a:spcPts val="0"/>
              </a:spcAft>
              <a:buNone/>
            </a:pPr>
            <a:r>
              <a:rPr b="1" i="1" lang="tr" sz="1200">
                <a:solidFill>
                  <a:srgbClr val="FF0000"/>
                </a:solidFill>
                <a:latin typeface="Times New Roman"/>
                <a:ea typeface="Times New Roman"/>
                <a:cs typeface="Times New Roman"/>
                <a:sym typeface="Times New Roman"/>
              </a:rPr>
              <a:t>UYARI:</a:t>
            </a:r>
            <a:r>
              <a:rPr lang="tr" sz="1200">
                <a:solidFill>
                  <a:srgbClr val="FF0000"/>
                </a:solidFill>
                <a:latin typeface="Times New Roman"/>
                <a:ea typeface="Times New Roman"/>
                <a:cs typeface="Times New Roman"/>
                <a:sym typeface="Times New Roman"/>
              </a:rPr>
              <a:t> </a:t>
            </a:r>
            <a:r>
              <a:rPr lang="tr" sz="1200">
                <a:latin typeface="Times New Roman"/>
                <a:ea typeface="Times New Roman"/>
                <a:cs typeface="Times New Roman"/>
                <a:sym typeface="Times New Roman"/>
              </a:rPr>
              <a:t>Yukarıda verilen</a:t>
            </a:r>
            <a:r>
              <a:rPr lang="tr" sz="1200">
                <a:solidFill>
                  <a:srgbClr val="FF0000"/>
                </a:solidFill>
                <a:latin typeface="Times New Roman"/>
                <a:ea typeface="Times New Roman"/>
                <a:cs typeface="Times New Roman"/>
                <a:sym typeface="Times New Roman"/>
              </a:rPr>
              <a:t> </a:t>
            </a:r>
            <a:r>
              <a:rPr lang="tr" sz="1200">
                <a:latin typeface="Times New Roman"/>
                <a:ea typeface="Times New Roman"/>
                <a:cs typeface="Times New Roman"/>
                <a:sym typeface="Times New Roman"/>
              </a:rPr>
              <a:t>anahtar kelimeleri yanlışlıkla değişken adı olarak kullanmayın. Örneğin, “short” bir sayıyı temsil etmek için ayrılmış bir kelimedir ve bu kelimeyi bir değişken adı olarak kullanmaya çalışırsanız, program oluşturulduğunda derleyici size bir hata verecektir.</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 İsmi Olamazlar!!!</a:t>
            </a:r>
            <a:endParaRPr/>
          </a:p>
          <a:p>
            <a:pPr indent="0" lvl="0" marL="0" rtl="0" algn="l">
              <a:spcBef>
                <a:spcPts val="0"/>
              </a:spcBef>
              <a:spcAft>
                <a:spcPts val="0"/>
              </a:spcAft>
              <a:buNone/>
            </a:pPr>
            <a:r>
              <a:t/>
            </a:r>
            <a:endParaRPr/>
          </a:p>
        </p:txBody>
      </p:sp>
      <p:sp>
        <p:nvSpPr>
          <p:cNvPr id="116" name="Google Shape;116;p20"/>
          <p:cNvSpPr txBox="1"/>
          <p:nvPr/>
        </p:nvSpPr>
        <p:spPr>
          <a:xfrm>
            <a:off x="551675" y="3651175"/>
            <a:ext cx="78027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sp>
        <p:nvSpPr>
          <p:cNvPr id="117" name="Google Shape;117;p20"/>
          <p:cNvSpPr txBox="1"/>
          <p:nvPr/>
        </p:nvSpPr>
        <p:spPr>
          <a:xfrm>
            <a:off x="697700" y="1397400"/>
            <a:ext cx="7437600" cy="2070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tr" sz="1500">
                <a:solidFill>
                  <a:srgbClr val="FF0000"/>
                </a:solidFill>
                <a:latin typeface="PT Sans Narrow"/>
                <a:ea typeface="PT Sans Narrow"/>
                <a:cs typeface="PT Sans Narrow"/>
                <a:sym typeface="PT Sans Narrow"/>
              </a:rPr>
              <a:t>İPUCU</a:t>
            </a:r>
            <a:r>
              <a:rPr b="1" i="1" lang="tr" sz="1200">
                <a:solidFill>
                  <a:srgbClr val="FF0000"/>
                </a:solidFill>
                <a:latin typeface="Times New Roman"/>
                <a:ea typeface="Times New Roman"/>
                <a:cs typeface="Times New Roman"/>
                <a:sym typeface="Times New Roman"/>
              </a:rPr>
              <a:t>:</a:t>
            </a:r>
            <a:r>
              <a:rPr b="1" i="1" lang="tr" sz="1200">
                <a:latin typeface="Times New Roman"/>
                <a:ea typeface="Times New Roman"/>
                <a:cs typeface="Times New Roman"/>
                <a:sym typeface="Times New Roman"/>
              </a:rPr>
              <a:t> </a:t>
            </a:r>
            <a:endParaRPr b="1" i="1" sz="12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tr" sz="1700">
                <a:solidFill>
                  <a:srgbClr val="0D0D0D"/>
                </a:solidFill>
                <a:latin typeface="PT Sans Narrow"/>
                <a:ea typeface="PT Sans Narrow"/>
                <a:cs typeface="PT Sans Narrow"/>
                <a:sym typeface="PT Sans Narrow"/>
              </a:rPr>
              <a:t>C++ programlamada, değişkenlerin adları için küçük harfler kullanmak standart bir uygulamadır. Ayrıca programlarınızın okunabilirliğini artırmak için, ogrenci_yas, sinav_notu vb. gibi daha uzun ve daha açıklayıcı adlar seçebilirsiniz.</a:t>
            </a:r>
            <a:endParaRPr i="1" sz="1800">
              <a:solidFill>
                <a:srgbClr val="0D0D0D"/>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500">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lin ang="5400012" scaled="0"/>
        </a:gradFill>
      </p:bgPr>
    </p:bg>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Değişkenlere İsim Verelim: Grup Etkinliği 2</a:t>
            </a:r>
            <a:endParaRPr/>
          </a:p>
        </p:txBody>
      </p:sp>
      <p:sp>
        <p:nvSpPr>
          <p:cNvPr id="123" name="Google Shape;123;p21"/>
          <p:cNvSpPr txBox="1"/>
          <p:nvPr/>
        </p:nvSpPr>
        <p:spPr>
          <a:xfrm>
            <a:off x="643375" y="1625725"/>
            <a:ext cx="7681800" cy="2229300"/>
          </a:xfrm>
          <a:prstGeom prst="rect">
            <a:avLst/>
          </a:prstGeom>
          <a:noFill/>
          <a:ln>
            <a:noFill/>
          </a:ln>
        </p:spPr>
        <p:txBody>
          <a:bodyPr anchorCtr="0" anchor="ctr" bIns="91425" lIns="91425" spcFirstLastPara="1" rIns="91425" wrap="square" tIns="91425">
            <a:noAutofit/>
          </a:bodyPr>
          <a:lstStyle/>
          <a:p>
            <a:pPr indent="0" lvl="0" marL="457200" marR="0" rtl="0" algn="just">
              <a:lnSpc>
                <a:spcPct val="115000"/>
              </a:lnSpc>
              <a:spcBef>
                <a:spcPts val="0"/>
              </a:spcBef>
              <a:spcAft>
                <a:spcPts val="0"/>
              </a:spcAft>
              <a:buNone/>
            </a:pPr>
            <a:r>
              <a:rPr lang="tr" sz="1600">
                <a:solidFill>
                  <a:schemeClr val="lt1"/>
                </a:solidFill>
                <a:latin typeface="PT Sans Narrow"/>
                <a:ea typeface="PT Sans Narrow"/>
                <a:cs typeface="PT Sans Narrow"/>
                <a:sym typeface="PT Sans Narrow"/>
              </a:rPr>
              <a:t>Şimdi tekrar gruplara rasgele dağılacağız. Bu defa önceki gruplar değişecek ve farklı odalara atanacaksınız. Belki de aynı odaya atanırsınız :) </a:t>
            </a:r>
            <a:endParaRPr sz="1600">
              <a:solidFill>
                <a:schemeClr val="lt1"/>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t/>
            </a:r>
            <a:endParaRPr sz="16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b="1" lang="tr" sz="1700">
                <a:solidFill>
                  <a:srgbClr val="EF6C00"/>
                </a:solidFill>
                <a:latin typeface="PT Sans Narrow"/>
                <a:ea typeface="PT Sans Narrow"/>
                <a:cs typeface="PT Sans Narrow"/>
                <a:sym typeface="PT Sans Narrow"/>
              </a:rPr>
              <a:t>GÖREV! </a:t>
            </a:r>
            <a:endParaRPr b="1" sz="1700">
              <a:solidFill>
                <a:srgbClr val="EF6C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tr" sz="1600">
                <a:solidFill>
                  <a:schemeClr val="lt1"/>
                </a:solidFill>
                <a:latin typeface="PT Sans Narrow"/>
                <a:ea typeface="PT Sans Narrow"/>
                <a:cs typeface="PT Sans Narrow"/>
                <a:sym typeface="PT Sans Narrow"/>
              </a:rPr>
              <a:t>Atandığınız odada bulunan değişken ismi verme kuralını kullanarak üç farklı değişken ismi oluşturunuz. </a:t>
            </a:r>
            <a:endParaRPr sz="16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sz="15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tr" sz="1500">
                <a:solidFill>
                  <a:schemeClr val="lt1"/>
                </a:solidFill>
                <a:latin typeface="PT Sans Narrow"/>
                <a:ea typeface="PT Sans Narrow"/>
                <a:cs typeface="PT Sans Narrow"/>
                <a:sym typeface="PT Sans Narrow"/>
              </a:rPr>
              <a:t>Süre 10 dk.</a:t>
            </a:r>
            <a:endParaRPr sz="1500">
              <a:solidFill>
                <a:schemeClr val="lt1"/>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