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PT Sans Narrow"/>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hjeS9aOdhyYVxkzqRfvbEuZA6G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5CBAB7-D306-4274-B7D6-6DD73F85CBF2}">
  <a:tblStyle styleId="{835CBAB7-D306-4274-B7D6-6DD73F85CBF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EBCF307-6089-4C67-AC4E-C26DEBC1B54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5629121-B767-4BD6-9E6D-FB6DFC12D9BE}"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Economica-regular.fntdata"/><Relationship Id="rId32" Type="http://schemas.openxmlformats.org/officeDocument/2006/relationships/slide" Target="slides/slide25.xml"/><Relationship Id="rId35" Type="http://schemas.openxmlformats.org/officeDocument/2006/relationships/font" Target="fonts/Economica-italic.fntdata"/><Relationship Id="rId34" Type="http://schemas.openxmlformats.org/officeDocument/2006/relationships/font" Target="fonts/Economica-bold.fntdata"/><Relationship Id="rId37" Type="http://schemas.openxmlformats.org/officeDocument/2006/relationships/font" Target="fonts/Roboto-regular.fntdata"/><Relationship Id="rId36" Type="http://schemas.openxmlformats.org/officeDocument/2006/relationships/font" Target="fonts/Economica-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customschemas.google.com/relationships/presentationmetadata" Target="metadata"/><Relationship Id="rId5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db1a878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cdb1a878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tr" sz="1200">
                <a:solidFill>
                  <a:schemeClr val="dk1"/>
                </a:solidFill>
                <a:latin typeface="Times New Roman"/>
                <a:ea typeface="Times New Roman"/>
                <a:cs typeface="Times New Roman"/>
                <a:sym typeface="Times New Roman"/>
              </a:rPr>
              <a:t>Eğitmen tüm öğrencilerin derse katılımını beklerken eğlenceli bir müzik açarak öğrencilerini karşılar. Öğrencilerin derse girişi tamamlandıktan sonra, eğitmen ilk olarak kendi ismini ve isminin baş harfi ile bir özelliğini açıklar. Örneğin </a:t>
            </a:r>
            <a:r>
              <a:rPr b="1" lang="tr" sz="1200">
                <a:solidFill>
                  <a:schemeClr val="dk1"/>
                </a:solidFill>
                <a:latin typeface="Times New Roman"/>
                <a:ea typeface="Times New Roman"/>
                <a:cs typeface="Times New Roman"/>
                <a:sym typeface="Times New Roman"/>
              </a:rPr>
              <a:t>S</a:t>
            </a:r>
            <a:r>
              <a:rPr lang="tr" sz="1200">
                <a:solidFill>
                  <a:schemeClr val="dk1"/>
                </a:solidFill>
                <a:latin typeface="Times New Roman"/>
                <a:ea typeface="Times New Roman"/>
                <a:cs typeface="Times New Roman"/>
                <a:sym typeface="Times New Roman"/>
              </a:rPr>
              <a:t>evil. Özelliğim ise “</a:t>
            </a:r>
            <a:r>
              <a:rPr b="1" lang="tr" sz="1200">
                <a:solidFill>
                  <a:schemeClr val="dk1"/>
                </a:solidFill>
                <a:latin typeface="Times New Roman"/>
                <a:ea typeface="Times New Roman"/>
                <a:cs typeface="Times New Roman"/>
                <a:sym typeface="Times New Roman"/>
              </a:rPr>
              <a:t>S</a:t>
            </a:r>
            <a:r>
              <a:rPr lang="tr" sz="1200">
                <a:solidFill>
                  <a:schemeClr val="dk1"/>
                </a:solidFill>
                <a:latin typeface="Times New Roman"/>
                <a:ea typeface="Times New Roman"/>
                <a:cs typeface="Times New Roman"/>
                <a:sym typeface="Times New Roman"/>
              </a:rPr>
              <a:t>essizlikten hoşlanmaz.” Ardından eğitmen topu öğrencilerden birine atar. Bu sefer topu alan öğrenci kendi ismini ve isminin baş harfi ile bir özelliğini söyler. Daha sonra topu sınıftan bir başka arkadaşına atar. Oyun bu şekilde devam eder. Eğitmen bu oyuna hareketlilik de katabilir. Örneğin isminin özelliğini söyledikten sonra kendine özgü bir hareket gösterir. Bu hareket öğrencinin sınıftaki arkadaşlarını selamlama şekli de olabilir.  Topu attığı öğrencilerin de bu şekilde yapmasını ister. En son herkesin söz hakkı bittikten sonra rastgele bir öğrencinin adını söyler. Herkesin söylediği kişinin hareketini birlikte tekrar etmesini ister. Bu şekilde öğrencilerin birbirlerini takip etmelerini de sağlar. Eğitmen sınıftaki herkesin konuşmasını sağlamak için takipte olmalıdır. Öğrencilerin birbirlerine topu atma aşamalarında konuşmayanları onlara hatırlatmalıdır.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Öğrencilere padlet linki verilir ve padlet ortamındaki görevleri yapmaları istenir.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5093f9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25093f9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25093f9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25093f9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25093f9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25093f9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i="1" lang="tr" sz="1200">
                <a:solidFill>
                  <a:schemeClr val="dk1"/>
                </a:solidFill>
                <a:latin typeface="Times New Roman"/>
                <a:ea typeface="Times New Roman"/>
                <a:cs typeface="Times New Roman"/>
                <a:sym typeface="Times New Roman"/>
              </a:rPr>
              <a:t>Öğretmen sözlü olarak her soruyu şu şekilde sorabilir: “Sizlere söyleyeceğim ifadeyi lütfen dikkatlice dinleyin. İlk kelimemiz </a:t>
            </a:r>
            <a:r>
              <a:rPr b="1" i="1" lang="tr" sz="1200">
                <a:solidFill>
                  <a:schemeClr val="dk1"/>
                </a:solidFill>
                <a:latin typeface="Times New Roman"/>
                <a:ea typeface="Times New Roman"/>
                <a:cs typeface="Times New Roman"/>
                <a:sym typeface="Times New Roman"/>
              </a:rPr>
              <a:t>Girdi:</a:t>
            </a:r>
            <a:r>
              <a:rPr i="1" lang="tr" sz="1200">
                <a:solidFill>
                  <a:schemeClr val="dk1"/>
                </a:solidFill>
                <a:latin typeface="Times New Roman"/>
                <a:ea typeface="Times New Roman"/>
                <a:cs typeface="Times New Roman"/>
                <a:sym typeface="Times New Roman"/>
              </a:rPr>
              <a:t> </a:t>
            </a:r>
            <a:r>
              <a:rPr b="1" i="1" lang="tr" sz="1200">
                <a:solidFill>
                  <a:schemeClr val="dk1"/>
                </a:solidFill>
                <a:latin typeface="Times New Roman"/>
                <a:ea typeface="Times New Roman"/>
                <a:cs typeface="Times New Roman"/>
                <a:sym typeface="Times New Roman"/>
              </a:rPr>
              <a:t>Bilgisayarlar Girdi ile beslenir.</a:t>
            </a:r>
            <a:r>
              <a:rPr i="1" lang="tr" sz="1200">
                <a:solidFill>
                  <a:schemeClr val="dk1"/>
                </a:solidFill>
                <a:latin typeface="Times New Roman"/>
                <a:ea typeface="Times New Roman"/>
                <a:cs typeface="Times New Roman"/>
                <a:sym typeface="Times New Roman"/>
              </a:rPr>
              <a:t> Bilgisayarın çalışmasına yönelik verdiğim bu ifadeyi ekranda gördüğünüz insan organlarından hangisi ile eşleştirebilirsiniz? Ankete cevaplayınız.”</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tr" sz="1200">
                <a:solidFill>
                  <a:schemeClr val="dk1"/>
                </a:solidFill>
                <a:latin typeface="Times New Roman"/>
                <a:ea typeface="Times New Roman"/>
                <a:cs typeface="Times New Roman"/>
                <a:sym typeface="Times New Roman"/>
              </a:rPr>
              <a:t>Anket Soruları: </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latin typeface="Times New Roman"/>
                <a:ea typeface="Times New Roman"/>
                <a:cs typeface="Times New Roman"/>
                <a:sym typeface="Times New Roman"/>
              </a:rPr>
              <a:t>Girdi</a:t>
            </a:r>
            <a:r>
              <a:rPr b="1" i="1" lang="tr" sz="1200">
                <a:solidFill>
                  <a:schemeClr val="dk1"/>
                </a:solidFill>
                <a:latin typeface="Times New Roman"/>
                <a:ea typeface="Times New Roman"/>
                <a:cs typeface="Times New Roman"/>
                <a:sym typeface="Times New Roman"/>
              </a:rPr>
              <a:t>: Bilgisayarlar Girdi ile beslenir.</a:t>
            </a:r>
            <a:endParaRPr b="1" i="1"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Kontrol Birimi: </a:t>
            </a:r>
            <a:r>
              <a:rPr i="1" lang="tr" sz="1200">
                <a:solidFill>
                  <a:schemeClr val="dk1"/>
                </a:solidFill>
                <a:highlight>
                  <a:srgbClr val="FFFFFF"/>
                </a:highlight>
                <a:latin typeface="Times New Roman"/>
                <a:ea typeface="Times New Roman"/>
                <a:cs typeface="Times New Roman"/>
                <a:sym typeface="Times New Roman"/>
              </a:rPr>
              <a:t>(İşlemci kontrol birimi tarafından yönlendirilir)</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Aritmetik Birimi </a:t>
            </a:r>
            <a:r>
              <a:rPr i="1" lang="tr" sz="1200">
                <a:solidFill>
                  <a:schemeClr val="dk1"/>
                </a:solidFill>
                <a:highlight>
                  <a:srgbClr val="FFFFFF"/>
                </a:highlight>
                <a:latin typeface="Times New Roman"/>
                <a:ea typeface="Times New Roman"/>
                <a:cs typeface="Times New Roman"/>
                <a:sym typeface="Times New Roman"/>
              </a:rPr>
              <a:t>(Bilgisayardaki işlevleri gerçekleştiren merkezi birimdir )</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Bellek (</a:t>
            </a:r>
            <a:r>
              <a:rPr i="1" lang="tr" sz="1200">
                <a:solidFill>
                  <a:schemeClr val="dk1"/>
                </a:solidFill>
                <a:highlight>
                  <a:srgbClr val="FFFFFF"/>
                </a:highlight>
                <a:latin typeface="Times New Roman"/>
                <a:ea typeface="Times New Roman"/>
                <a:cs typeface="Times New Roman"/>
                <a:sym typeface="Times New Roman"/>
              </a:rPr>
              <a:t>Bilgisayarın belleği tüm verileri kalıcı olarak kaydeder)</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Çıktı</a:t>
            </a:r>
            <a:r>
              <a:rPr i="1" lang="tr" sz="1200">
                <a:solidFill>
                  <a:schemeClr val="dk1"/>
                </a:solidFill>
                <a:highlight>
                  <a:srgbClr val="FFFFFF"/>
                </a:highlight>
                <a:latin typeface="Times New Roman"/>
                <a:ea typeface="Times New Roman"/>
                <a:cs typeface="Times New Roman"/>
                <a:sym typeface="Times New Roman"/>
              </a:rPr>
              <a:t>(Bilgisayar sonuçları çıktı ile üretir)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3"/>
          <p:cNvGrpSpPr/>
          <p:nvPr/>
        </p:nvGrpSpPr>
        <p:grpSpPr>
          <a:xfrm>
            <a:off x="255200" y="592"/>
            <a:ext cx="2250363" cy="1044300"/>
            <a:chOff x="255200" y="592"/>
            <a:chExt cx="2250363" cy="1044300"/>
          </a:xfrm>
        </p:grpSpPr>
        <p:sp>
          <p:nvSpPr>
            <p:cNvPr id="15" name="Google Shape;15;p2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3"/>
          <p:cNvGrpSpPr/>
          <p:nvPr/>
        </p:nvGrpSpPr>
        <p:grpSpPr>
          <a:xfrm>
            <a:off x="905395" y="592"/>
            <a:ext cx="2250363" cy="1044300"/>
            <a:chOff x="905395" y="592"/>
            <a:chExt cx="2250363" cy="1044300"/>
          </a:xfrm>
        </p:grpSpPr>
        <p:sp>
          <p:nvSpPr>
            <p:cNvPr id="19" name="Google Shape;19;p2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3"/>
          <p:cNvGrpSpPr/>
          <p:nvPr/>
        </p:nvGrpSpPr>
        <p:grpSpPr>
          <a:xfrm>
            <a:off x="7057468" y="5088"/>
            <a:ext cx="1851282" cy="752108"/>
            <a:chOff x="6917201" y="0"/>
            <a:chExt cx="2227777" cy="863400"/>
          </a:xfrm>
        </p:grpSpPr>
        <p:sp>
          <p:nvSpPr>
            <p:cNvPr id="23" name="Google Shape;23;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3"/>
          <p:cNvGrpSpPr/>
          <p:nvPr/>
        </p:nvGrpSpPr>
        <p:grpSpPr>
          <a:xfrm>
            <a:off x="6553032" y="4217852"/>
            <a:ext cx="2389068" cy="925737"/>
            <a:chOff x="6917201" y="0"/>
            <a:chExt cx="2227777" cy="863400"/>
          </a:xfrm>
        </p:grpSpPr>
        <p:sp>
          <p:nvSpPr>
            <p:cNvPr id="27" name="Google Shape;27;p2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3"/>
          <p:cNvGrpSpPr/>
          <p:nvPr/>
        </p:nvGrpSpPr>
        <p:grpSpPr>
          <a:xfrm>
            <a:off x="199149" y="4055652"/>
            <a:ext cx="2795413" cy="1083308"/>
            <a:chOff x="6917201" y="0"/>
            <a:chExt cx="2227777" cy="863400"/>
          </a:xfrm>
        </p:grpSpPr>
        <p:sp>
          <p:nvSpPr>
            <p:cNvPr id="31" name="Google Shape;31;p2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4"/>
          <p:cNvGrpSpPr/>
          <p:nvPr/>
        </p:nvGrpSpPr>
        <p:grpSpPr>
          <a:xfrm>
            <a:off x="5959222" y="4119576"/>
            <a:ext cx="2520951" cy="1024165"/>
            <a:chOff x="6917201" y="0"/>
            <a:chExt cx="2227777" cy="863400"/>
          </a:xfrm>
        </p:grpSpPr>
        <p:sp>
          <p:nvSpPr>
            <p:cNvPr id="112" name="Google Shape;112;p3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4"/>
          <p:cNvGrpSpPr/>
          <p:nvPr/>
        </p:nvGrpSpPr>
        <p:grpSpPr>
          <a:xfrm>
            <a:off x="199149" y="2"/>
            <a:ext cx="2795413" cy="1083308"/>
            <a:chOff x="6917201" y="0"/>
            <a:chExt cx="2227777" cy="863400"/>
          </a:xfrm>
        </p:grpSpPr>
        <p:sp>
          <p:nvSpPr>
            <p:cNvPr id="116" name="Google Shape;116;p3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31" name="Google Shape;131;p2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3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35" name="Google Shape;135;p3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36" name="Google Shape;136;p36"/>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7" name="Google Shape;137;p36"/>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38" name="Google Shape;13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3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41" name="Google Shape;141;p3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42" name="Google Shape;142;p3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43" name="Google Shape;1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46" name="Google Shape;146;p38"/>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7" name="Google Shape;147;p38"/>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8" name="Google Shape;14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51" name="Google Shape;15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4" name="Google Shape;154;p40"/>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5" name="Google Shape;15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4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1"/>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9" name="Google Shape;15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0" name="Shape 160"/>
        <p:cNvGrpSpPr/>
        <p:nvPr/>
      </p:nvGrpSpPr>
      <p:grpSpPr>
        <a:xfrm>
          <a:off x="0" y="0"/>
          <a:ext cx="0" cy="0"/>
          <a:chOff x="0" y="0"/>
          <a:chExt cx="0" cy="0"/>
        </a:xfrm>
      </p:grpSpPr>
      <p:sp>
        <p:nvSpPr>
          <p:cNvPr id="161" name="Google Shape;161;p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4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63" name="Google Shape;163;p42"/>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164" name="Google Shape;164;p42"/>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65" name="Google Shape;165;p4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66" name="Google Shape;16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7" name="Shape 167"/>
        <p:cNvGrpSpPr/>
        <p:nvPr/>
      </p:nvGrpSpPr>
      <p:grpSpPr>
        <a:xfrm>
          <a:off x="0" y="0"/>
          <a:ext cx="0" cy="0"/>
          <a:chOff x="0" y="0"/>
          <a:chExt cx="0" cy="0"/>
        </a:xfrm>
      </p:grpSpPr>
      <p:sp>
        <p:nvSpPr>
          <p:cNvPr id="168" name="Google Shape;168;p43"/>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69" name="Google Shape;16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4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4"/>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173" name="Google Shape;173;p44"/>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4" name="Google Shape;17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7"/>
          <p:cNvGrpSpPr/>
          <p:nvPr/>
        </p:nvGrpSpPr>
        <p:grpSpPr>
          <a:xfrm>
            <a:off x="5594190" y="3961115"/>
            <a:ext cx="2910144" cy="1182340"/>
            <a:chOff x="6917201" y="0"/>
            <a:chExt cx="2227777" cy="863400"/>
          </a:xfrm>
        </p:grpSpPr>
        <p:sp>
          <p:nvSpPr>
            <p:cNvPr id="47" name="Google Shape;47;p2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7"/>
          <p:cNvGrpSpPr/>
          <p:nvPr/>
        </p:nvGrpSpPr>
        <p:grpSpPr>
          <a:xfrm>
            <a:off x="199149" y="2"/>
            <a:ext cx="2795413" cy="1083308"/>
            <a:chOff x="6917201" y="0"/>
            <a:chExt cx="2227777" cy="863400"/>
          </a:xfrm>
        </p:grpSpPr>
        <p:sp>
          <p:nvSpPr>
            <p:cNvPr id="51" name="Google Shape;51;p2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3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3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1"/>
          <p:cNvGrpSpPr/>
          <p:nvPr/>
        </p:nvGrpSpPr>
        <p:grpSpPr>
          <a:xfrm>
            <a:off x="255991" y="-118"/>
            <a:ext cx="2251347" cy="1043408"/>
            <a:chOff x="3961956" y="4383950"/>
            <a:chExt cx="1160548" cy="548700"/>
          </a:xfrm>
        </p:grpSpPr>
        <p:sp>
          <p:nvSpPr>
            <p:cNvPr id="81" name="Google Shape;81;p3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31"/>
          <p:cNvGrpSpPr/>
          <p:nvPr/>
        </p:nvGrpSpPr>
        <p:grpSpPr>
          <a:xfrm>
            <a:off x="34934" y="4522125"/>
            <a:ext cx="1593306" cy="617072"/>
            <a:chOff x="6917201" y="0"/>
            <a:chExt cx="2227777" cy="863400"/>
          </a:xfrm>
        </p:grpSpPr>
        <p:sp>
          <p:nvSpPr>
            <p:cNvPr id="86" name="Google Shape;86;p3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31"/>
          <p:cNvGrpSpPr/>
          <p:nvPr/>
        </p:nvGrpSpPr>
        <p:grpSpPr>
          <a:xfrm>
            <a:off x="5886353" y="1243"/>
            <a:ext cx="3257454" cy="1261514"/>
            <a:chOff x="6917201" y="0"/>
            <a:chExt cx="2227777" cy="863400"/>
          </a:xfrm>
        </p:grpSpPr>
        <p:sp>
          <p:nvSpPr>
            <p:cNvPr id="90" name="Google Shape;90;p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3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3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3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3"/>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3"/>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3"/>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126" name="Google Shape;126;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127" name="Google Shape;1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ordwall.net/resource/1193572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padlet.com/trdeneyap/sayisisteml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learningapps.org/watch?v=pvcunocbc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type="ctrTitle"/>
          </p:nvPr>
        </p:nvSpPr>
        <p:spPr>
          <a:xfrm>
            <a:off x="1322150" y="1202250"/>
            <a:ext cx="6561300" cy="2317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DENE-YAP TÜRKİYE</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tr"/>
              <a:t>Yazılım Teknolojileri Dersi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tr"/>
              <a:t>Hafta 1: Programlamaya Giriş</a:t>
            </a:r>
            <a:endParaRPr/>
          </a:p>
        </p:txBody>
      </p:sp>
      <p:sp>
        <p:nvSpPr>
          <p:cNvPr id="182" name="Google Shape;182;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t/>
            </a:r>
            <a:endParaRPr/>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tr"/>
              <a:t>Bilgisayar Verileri Nasıl Saklar?</a:t>
            </a:r>
            <a:endParaRPr/>
          </a:p>
        </p:txBody>
      </p:sp>
      <p:sp>
        <p:nvSpPr>
          <p:cNvPr id="236" name="Google Shape;236;p7"/>
          <p:cNvSpPr txBox="1"/>
          <p:nvPr>
            <p:ph idx="1" type="body"/>
          </p:nvPr>
        </p:nvSpPr>
        <p:spPr>
          <a:xfrm>
            <a:off x="819150" y="1581425"/>
            <a:ext cx="7505700" cy="2692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p:txBody>
      </p:sp>
      <p:pic>
        <p:nvPicPr>
          <p:cNvPr id="237" name="Google Shape;237;p7"/>
          <p:cNvPicPr preferRelativeResize="0"/>
          <p:nvPr/>
        </p:nvPicPr>
        <p:blipFill rotWithShape="1">
          <a:blip r:embed="rId3">
            <a:alphaModFix/>
          </a:blip>
          <a:srcRect b="0" l="0" r="0" t="0"/>
          <a:stretch/>
        </p:blipFill>
        <p:spPr>
          <a:xfrm>
            <a:off x="629250" y="1862154"/>
            <a:ext cx="7505700" cy="1857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title"/>
          </p:nvPr>
        </p:nvSpPr>
        <p:spPr>
          <a:xfrm>
            <a:off x="3281350" y="845600"/>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İşleçler </a:t>
            </a:r>
            <a:endParaRPr/>
          </a:p>
        </p:txBody>
      </p:sp>
      <p:sp>
        <p:nvSpPr>
          <p:cNvPr id="243" name="Google Shape;243;p8"/>
          <p:cNvSpPr txBox="1"/>
          <p:nvPr>
            <p:ph idx="1" type="body"/>
          </p:nvPr>
        </p:nvSpPr>
        <p:spPr>
          <a:xfrm>
            <a:off x="819150" y="1573400"/>
            <a:ext cx="7505700" cy="2448000"/>
          </a:xfrm>
          <a:prstGeom prst="rect">
            <a:avLst/>
          </a:prstGeom>
          <a:noFill/>
          <a:ln>
            <a:noFill/>
          </a:ln>
        </p:spPr>
        <p:txBody>
          <a:bodyPr anchorCtr="0" anchor="t" bIns="91425" lIns="91425" spcFirstLastPara="1" rIns="91425" wrap="square" tIns="91425">
            <a:noAutofit/>
          </a:bodyPr>
          <a:lstStyle/>
          <a:p>
            <a:pPr indent="457200" lvl="0" marL="0" rtl="0" algn="just">
              <a:lnSpc>
                <a:spcPct val="180000"/>
              </a:lnSpc>
              <a:spcBef>
                <a:spcPts val="0"/>
              </a:spcBef>
              <a:spcAft>
                <a:spcPts val="0"/>
              </a:spcAft>
              <a:buSzPts val="1018"/>
              <a:buNone/>
            </a:pPr>
            <a:r>
              <a:rPr lang="tr" sz="1500">
                <a:solidFill>
                  <a:srgbClr val="000000"/>
                </a:solidFill>
                <a:latin typeface="Times New Roman"/>
                <a:ea typeface="Times New Roman"/>
                <a:cs typeface="Times New Roman"/>
                <a:sym typeface="Times New Roman"/>
              </a:rPr>
              <a:t>Programlama dillerinde kendi başlarına kullanımlarında herhangi bir anlam ifade etmeyen fakat program akışına katkıda bulunan sembol veya sembol topluluklarına işleç denir. Buna örnek olarak toplama ya da çıkarma işleci verilebilir. + sembolü tek başına bir anlam ifade etmezken iki sayı arasında yer aldığında toplama işlemi yapılmasını sağlar.</a:t>
            </a:r>
            <a:endParaRPr sz="1500">
              <a:solidFill>
                <a:srgbClr val="000000"/>
              </a:solidFill>
              <a:latin typeface="Times New Roman"/>
              <a:ea typeface="Times New Roman"/>
              <a:cs typeface="Times New Roman"/>
              <a:sym typeface="Times New Roman"/>
            </a:endParaRPr>
          </a:p>
          <a:p>
            <a:pPr indent="457200" lvl="0" marL="0" rtl="0" algn="just">
              <a:lnSpc>
                <a:spcPct val="180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rPr lang="tr" sz="1500">
                <a:solidFill>
                  <a:srgbClr val="000000"/>
                </a:solidFill>
                <a:latin typeface="Times New Roman"/>
                <a:ea typeface="Times New Roman"/>
                <a:cs typeface="Times New Roman"/>
                <a:sym typeface="Times New Roman"/>
              </a:rPr>
              <a:t>İşleçler </a:t>
            </a:r>
            <a:r>
              <a:rPr i="1" lang="tr" sz="1500">
                <a:solidFill>
                  <a:srgbClr val="000000"/>
                </a:solidFill>
                <a:latin typeface="Times New Roman"/>
                <a:ea typeface="Times New Roman"/>
                <a:cs typeface="Times New Roman"/>
                <a:sym typeface="Times New Roman"/>
              </a:rPr>
              <a:t>aritmetik, karşılaştırmalı </a:t>
            </a:r>
            <a:r>
              <a:rPr lang="tr" sz="1500">
                <a:solidFill>
                  <a:srgbClr val="000000"/>
                </a:solidFill>
                <a:latin typeface="Times New Roman"/>
                <a:ea typeface="Times New Roman"/>
                <a:cs typeface="Times New Roman"/>
                <a:sym typeface="Times New Roman"/>
              </a:rPr>
              <a:t>ve </a:t>
            </a:r>
            <a:r>
              <a:rPr i="1" lang="tr" sz="1500">
                <a:solidFill>
                  <a:srgbClr val="000000"/>
                </a:solidFill>
                <a:latin typeface="Times New Roman"/>
                <a:ea typeface="Times New Roman"/>
                <a:cs typeface="Times New Roman"/>
                <a:sym typeface="Times New Roman"/>
              </a:rPr>
              <a:t>mantıksal</a:t>
            </a:r>
            <a:r>
              <a:rPr lang="tr" sz="1500">
                <a:solidFill>
                  <a:srgbClr val="000000"/>
                </a:solidFill>
                <a:latin typeface="Times New Roman"/>
                <a:ea typeface="Times New Roman"/>
                <a:cs typeface="Times New Roman"/>
                <a:sym typeface="Times New Roman"/>
              </a:rPr>
              <a:t> olmak üzere 3 gruba ayrılır. </a:t>
            </a:r>
            <a:endParaRPr sz="15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018"/>
              <a:buNone/>
            </a:pPr>
            <a:r>
              <a:rPr b="1" i="1" lang="tr" sz="1600">
                <a:solidFill>
                  <a:srgbClr val="000000"/>
                </a:solidFill>
                <a:latin typeface="Times New Roman"/>
                <a:ea typeface="Times New Roman"/>
                <a:cs typeface="Times New Roman"/>
                <a:sym typeface="Times New Roman"/>
              </a:rPr>
              <a:t>Oyun Zamanı: Beni bul ve eşleştir! </a:t>
            </a:r>
            <a:endParaRPr b="1" i="1" sz="1600">
              <a:solidFill>
                <a:srgbClr val="000000"/>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018"/>
              <a:buNone/>
            </a:pPr>
            <a:r>
              <a:rPr b="1" i="1" lang="tr" sz="1600">
                <a:solidFill>
                  <a:srgbClr val="000000"/>
                </a:solidFill>
                <a:latin typeface="Times New Roman"/>
                <a:ea typeface="Times New Roman"/>
                <a:cs typeface="Times New Roman"/>
                <a:sym typeface="Times New Roman"/>
              </a:rPr>
              <a:t>Oyun linki: </a:t>
            </a:r>
            <a:r>
              <a:rPr b="1" i="1" lang="tr" sz="1600" u="sng">
                <a:solidFill>
                  <a:schemeClr val="hlink"/>
                </a:solidFill>
                <a:latin typeface="Times New Roman"/>
                <a:ea typeface="Times New Roman"/>
                <a:cs typeface="Times New Roman"/>
                <a:sym typeface="Times New Roman"/>
                <a:hlinkClick r:id="rId3"/>
              </a:rPr>
              <a:t>https://wordwall.net/resource/11935729</a:t>
            </a:r>
            <a:endParaRPr b="1" i="1"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
          <p:cNvSpPr txBox="1"/>
          <p:nvPr>
            <p:ph type="title"/>
          </p:nvPr>
        </p:nvSpPr>
        <p:spPr>
          <a:xfrm>
            <a:off x="3281350" y="626500"/>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Örnek Olay</a:t>
            </a:r>
            <a:endParaRPr/>
          </a:p>
        </p:txBody>
      </p:sp>
      <p:sp>
        <p:nvSpPr>
          <p:cNvPr id="249" name="Google Shape;249;p9"/>
          <p:cNvSpPr txBox="1"/>
          <p:nvPr>
            <p:ph idx="1" type="body"/>
          </p:nvPr>
        </p:nvSpPr>
        <p:spPr>
          <a:xfrm>
            <a:off x="975675" y="1427350"/>
            <a:ext cx="7505700" cy="313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tr" sz="1400">
                <a:solidFill>
                  <a:srgbClr val="000000"/>
                </a:solidFill>
                <a:highlight>
                  <a:srgbClr val="FFFFFF"/>
                </a:highlight>
                <a:latin typeface="Times New Roman"/>
                <a:ea typeface="Times New Roman"/>
                <a:cs typeface="Times New Roman"/>
                <a:sym typeface="Times New Roman"/>
              </a:rPr>
              <a:t>Bir okulda yaşı 15’in üzerinde olan ve 9. sınıfta okuyan öğrenciler için gezi planı yapılıyor. Okul müdürü sizden bu öğrencilerin isimlerini istedi. Bu durumda bu kriterlere uygun öğrencilerin ismini listelemek için aşağıdaki gibi bir ifade oluşturmalıyız.</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tr" sz="1400">
                <a:solidFill>
                  <a:srgbClr val="000000"/>
                </a:solidFill>
                <a:highlight>
                  <a:srgbClr val="FFFFFF"/>
                </a:highlight>
                <a:latin typeface="Times New Roman"/>
                <a:ea typeface="Times New Roman"/>
                <a:cs typeface="Times New Roman"/>
                <a:sym typeface="Times New Roman"/>
              </a:rPr>
              <a:t>Bu örnekte iki koşul bulunmaktadır. Bu iki koşulun da doğru (1) olması gerekmektedir. Bunun için,</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tr" sz="1400">
                <a:solidFill>
                  <a:srgbClr val="000000"/>
                </a:solidFill>
                <a:highlight>
                  <a:srgbClr val="FFFFFF"/>
                </a:highlight>
                <a:latin typeface="Times New Roman"/>
                <a:ea typeface="Times New Roman"/>
                <a:cs typeface="Times New Roman"/>
                <a:sym typeface="Times New Roman"/>
              </a:rPr>
              <a:t>Eğer</a:t>
            </a:r>
            <a:r>
              <a:rPr lang="tr" sz="1400">
                <a:solidFill>
                  <a:srgbClr val="FF0000"/>
                </a:solidFill>
                <a:highlight>
                  <a:srgbClr val="FFFFFF"/>
                </a:highlight>
                <a:latin typeface="Times New Roman"/>
                <a:ea typeface="Times New Roman"/>
                <a:cs typeface="Times New Roman"/>
                <a:sym typeface="Times New Roman"/>
              </a:rPr>
              <a:t> Yaş &gt; 15</a:t>
            </a:r>
            <a:r>
              <a:rPr lang="tr" sz="1400">
                <a:solidFill>
                  <a:srgbClr val="000000"/>
                </a:solidFill>
                <a:highlight>
                  <a:srgbClr val="FFFFFF"/>
                </a:highlight>
                <a:latin typeface="Times New Roman"/>
                <a:ea typeface="Times New Roman"/>
                <a:cs typeface="Times New Roman"/>
                <a:sym typeface="Times New Roman"/>
              </a:rPr>
              <a:t> </a:t>
            </a:r>
            <a:r>
              <a:rPr b="1" lang="tr" sz="1400">
                <a:solidFill>
                  <a:srgbClr val="000000"/>
                </a:solidFill>
                <a:highlight>
                  <a:srgbClr val="FFFFFF"/>
                </a:highlight>
                <a:latin typeface="Times New Roman"/>
                <a:ea typeface="Times New Roman"/>
                <a:cs typeface="Times New Roman"/>
                <a:sym typeface="Times New Roman"/>
              </a:rPr>
              <a:t>&amp;&amp;</a:t>
            </a:r>
            <a:r>
              <a:rPr lang="tr" sz="1400">
                <a:solidFill>
                  <a:srgbClr val="FF0000"/>
                </a:solidFill>
                <a:highlight>
                  <a:srgbClr val="FFFFFF"/>
                </a:highlight>
                <a:latin typeface="Times New Roman"/>
                <a:ea typeface="Times New Roman"/>
                <a:cs typeface="Times New Roman"/>
                <a:sym typeface="Times New Roman"/>
              </a:rPr>
              <a:t> Sınıf == 9</a:t>
            </a:r>
            <a:r>
              <a:rPr lang="tr" sz="1400">
                <a:solidFill>
                  <a:srgbClr val="000000"/>
                </a:solidFill>
                <a:highlight>
                  <a:srgbClr val="FFFFFF"/>
                </a:highlight>
                <a:latin typeface="Times New Roman"/>
                <a:ea typeface="Times New Roman"/>
                <a:cs typeface="Times New Roman"/>
                <a:sym typeface="Times New Roman"/>
              </a:rPr>
              <a:t> ise, öğrenci ismi yaz</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tr" sz="1400">
                <a:solidFill>
                  <a:srgbClr val="000000"/>
                </a:solidFill>
                <a:highlight>
                  <a:srgbClr val="FFFFFF"/>
                </a:highlight>
                <a:latin typeface="Times New Roman"/>
                <a:ea typeface="Times New Roman"/>
                <a:cs typeface="Times New Roman"/>
                <a:sym typeface="Times New Roman"/>
              </a:rPr>
              <a:t>         1. Koşul          2. Koşul</a:t>
            </a:r>
            <a:endParaRPr sz="14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b="1" lang="tr" sz="1400">
                <a:solidFill>
                  <a:srgbClr val="000000"/>
                </a:solidFill>
                <a:latin typeface="Times New Roman"/>
                <a:ea typeface="Times New Roman"/>
                <a:cs typeface="Times New Roman"/>
                <a:sym typeface="Times New Roman"/>
              </a:rPr>
              <a:t>GÖREV: </a:t>
            </a:r>
            <a:r>
              <a:rPr lang="tr" sz="1400">
                <a:solidFill>
                  <a:srgbClr val="000000"/>
                </a:solidFill>
                <a:latin typeface="Times New Roman"/>
                <a:ea typeface="Times New Roman"/>
                <a:cs typeface="Times New Roman"/>
                <a:sym typeface="Times New Roman"/>
              </a:rPr>
              <a:t>Örnek olayda verilen aritmetik, mantıksal ve karşılaştırmalı işleçleri bulup, yenisi ile değiştirin. Önceki sonuçlar ile yeni sonuçları karşılaştırıp, tartışın. Süre içinde en çok yeni koşul ifadesi yazan grup birinci gelir.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txBox="1"/>
          <p:nvPr>
            <p:ph type="title"/>
          </p:nvPr>
        </p:nvSpPr>
        <p:spPr>
          <a:xfrm>
            <a:off x="1115075" y="6496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
        <p:nvSpPr>
          <p:cNvPr id="255" name="Google Shape;255;p10"/>
          <p:cNvSpPr txBox="1"/>
          <p:nvPr>
            <p:ph idx="1" type="body"/>
          </p:nvPr>
        </p:nvSpPr>
        <p:spPr>
          <a:xfrm>
            <a:off x="738075" y="1438950"/>
            <a:ext cx="7505700" cy="3132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rPr lang="tr" sz="1500">
                <a:solidFill>
                  <a:srgbClr val="000000"/>
                </a:solidFill>
                <a:highlight>
                  <a:srgbClr val="FFFFFF"/>
                </a:highlight>
                <a:latin typeface="Times New Roman"/>
                <a:ea typeface="Times New Roman"/>
                <a:cs typeface="Times New Roman"/>
                <a:sym typeface="Times New Roman"/>
              </a:rPr>
              <a:t>Bir değişkene değer atamak için kullanılır. Atama operatörünün sol taraftaki işleneni değişkendir ve atama operatörünün sağ taraftaki işleneni bir değerdir. </a:t>
            </a:r>
            <a:endParaRPr sz="15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b="1" lang="tr" sz="1600">
                <a:solidFill>
                  <a:srgbClr val="FF0000"/>
                </a:solidFill>
                <a:latin typeface="Roboto"/>
                <a:ea typeface="Roboto"/>
                <a:cs typeface="Roboto"/>
                <a:sym typeface="Roboto"/>
              </a:rPr>
              <a:t>x  =  5</a:t>
            </a:r>
            <a:endParaRPr>
              <a:solidFill>
                <a:srgbClr val="000000"/>
              </a:solidFill>
              <a:latin typeface="Arial"/>
              <a:ea typeface="Arial"/>
              <a:cs typeface="Arial"/>
              <a:sym typeface="Arial"/>
            </a:endParaRPr>
          </a:p>
          <a:p>
            <a:pPr indent="0" lvl="0" marL="0" rtl="0" algn="ctr">
              <a:lnSpc>
                <a:spcPct val="100000"/>
              </a:lnSpc>
              <a:spcBef>
                <a:spcPts val="750"/>
              </a:spcBef>
              <a:spcAft>
                <a:spcPts val="0"/>
              </a:spcAft>
              <a:buSzPts val="1300"/>
              <a:buNone/>
            </a:pPr>
            <a:r>
              <a:rPr lang="tr" sz="1500">
                <a:solidFill>
                  <a:srgbClr val="000000"/>
                </a:solidFill>
                <a:latin typeface="Times New Roman"/>
                <a:ea typeface="Times New Roman"/>
                <a:cs typeface="Times New Roman"/>
                <a:sym typeface="Times New Roman"/>
              </a:rPr>
              <a:t>x değişkenine 5 değeri atanıyor.</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300"/>
              <a:buNone/>
            </a:pPr>
            <a:r>
              <a:t/>
            </a:r>
            <a:endParaRPr sz="1500">
              <a:solidFill>
                <a:srgbClr val="000000"/>
              </a:solidFill>
              <a:latin typeface="Times New Roman"/>
              <a:ea typeface="Times New Roman"/>
              <a:cs typeface="Times New Roman"/>
              <a:sym typeface="Times New Roman"/>
            </a:endParaRPr>
          </a:p>
          <a:p>
            <a:pPr indent="0" lvl="0" marL="0" rtl="0" algn="ctr">
              <a:lnSpc>
                <a:spcPct val="150000"/>
              </a:lnSpc>
              <a:spcBef>
                <a:spcPts val="750"/>
              </a:spcBef>
              <a:spcAft>
                <a:spcPts val="0"/>
              </a:spcAft>
              <a:buSzPts val="1300"/>
              <a:buNone/>
            </a:pPr>
            <a:r>
              <a:rPr b="1" lang="tr" sz="1900">
                <a:solidFill>
                  <a:srgbClr val="000000"/>
                </a:solidFill>
                <a:highlight>
                  <a:srgbClr val="FFFFFF"/>
                </a:highlight>
                <a:latin typeface="Times New Roman"/>
                <a:ea typeface="Times New Roman"/>
                <a:cs typeface="Times New Roman"/>
                <a:sym typeface="Times New Roman"/>
              </a:rPr>
              <a:t>Görev</a:t>
            </a:r>
            <a:endParaRPr b="1" sz="19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lang="tr" sz="1500">
                <a:solidFill>
                  <a:srgbClr val="000000"/>
                </a:solidFill>
                <a:latin typeface="Times New Roman"/>
                <a:ea typeface="Times New Roman"/>
                <a:cs typeface="Times New Roman"/>
                <a:sym typeface="Times New Roman"/>
              </a:rPr>
              <a:t>Örnekteki  =  atama işlecinin ardından +=   işlecini uygulayın ve sonucu tahmin etmeye çalışın.</a:t>
            </a:r>
            <a:endParaRPr sz="15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sz="15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5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300"/>
              <a:buNone/>
            </a:pPr>
            <a:r>
              <a:rPr b="1" lang="tr" sz="1500">
                <a:solidFill>
                  <a:srgbClr val="FF0000"/>
                </a:solidFill>
                <a:latin typeface="Times New Roman"/>
                <a:ea typeface="Times New Roman"/>
                <a:cs typeface="Times New Roman"/>
                <a:sym typeface="Times New Roman"/>
              </a:rPr>
              <a:t>İpucu:</a:t>
            </a:r>
            <a:r>
              <a:rPr b="1" lang="tr" sz="1500">
                <a:solidFill>
                  <a:srgbClr val="000000"/>
                </a:solidFill>
                <a:latin typeface="Times New Roman"/>
                <a:ea typeface="Times New Roman"/>
                <a:cs typeface="Times New Roman"/>
                <a:sym typeface="Times New Roman"/>
              </a:rPr>
              <a:t> </a:t>
            </a:r>
            <a:r>
              <a:rPr lang="tr" sz="1500">
                <a:solidFill>
                  <a:srgbClr val="000000"/>
                </a:solidFill>
                <a:latin typeface="Times New Roman"/>
                <a:ea typeface="Times New Roman"/>
                <a:cs typeface="Times New Roman"/>
                <a:sym typeface="Times New Roman"/>
              </a:rPr>
              <a:t>+= atama işleci ‘+’ ve ‘=’ operatörlerinin birleşimidir. Önce soldaki değişkenin geçerli değerini sağdaki değere ekler ve ardından sonucu soldaki değişkene atar.</a:t>
            </a:r>
            <a:endParaRPr sz="15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1115075" y="6496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
        <p:nvSpPr>
          <p:cNvPr id="261" name="Google Shape;261;p11"/>
          <p:cNvSpPr txBox="1"/>
          <p:nvPr>
            <p:ph idx="1" type="body"/>
          </p:nvPr>
        </p:nvSpPr>
        <p:spPr>
          <a:xfrm>
            <a:off x="738075" y="1438950"/>
            <a:ext cx="7505700" cy="3132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rPr lang="tr" sz="1200">
                <a:solidFill>
                  <a:srgbClr val="000000"/>
                </a:solidFill>
                <a:highlight>
                  <a:srgbClr val="FFFFFF"/>
                </a:highlight>
                <a:latin typeface="Times New Roman"/>
                <a:ea typeface="Times New Roman"/>
                <a:cs typeface="Times New Roman"/>
                <a:sym typeface="Times New Roman"/>
              </a:rPr>
              <a:t>Bir değişkene değer atamak için kullanılır. Atama operatörünün sol taraftaki işleneni değişkendir ve atama operatörünün sağ taraftaki işleneni bir değerdir.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b="1" lang="tr">
                <a:solidFill>
                  <a:srgbClr val="FF0000"/>
                </a:solidFill>
                <a:latin typeface="Roboto"/>
                <a:ea typeface="Roboto"/>
                <a:cs typeface="Roboto"/>
                <a:sym typeface="Roboto"/>
              </a:rPr>
              <a:t>x  =  5</a:t>
            </a:r>
            <a:endParaRPr sz="1000">
              <a:solidFill>
                <a:srgbClr val="000000"/>
              </a:solidFill>
              <a:latin typeface="Arial"/>
              <a:ea typeface="Arial"/>
              <a:cs typeface="Arial"/>
              <a:sym typeface="Arial"/>
            </a:endParaRPr>
          </a:p>
          <a:p>
            <a:pPr indent="0" lvl="0" marL="0" rtl="0" algn="ctr">
              <a:lnSpc>
                <a:spcPct val="100000"/>
              </a:lnSpc>
              <a:spcBef>
                <a:spcPts val="750"/>
              </a:spcBef>
              <a:spcAft>
                <a:spcPts val="0"/>
              </a:spcAft>
              <a:buSzPts val="1300"/>
              <a:buNone/>
            </a:pPr>
            <a:r>
              <a:rPr lang="tr" sz="1200">
                <a:solidFill>
                  <a:srgbClr val="000000"/>
                </a:solidFill>
                <a:latin typeface="Times New Roman"/>
                <a:ea typeface="Times New Roman"/>
                <a:cs typeface="Times New Roman"/>
                <a:sym typeface="Times New Roman"/>
              </a:rPr>
              <a:t>x değişkenine 5 değeri atanıyor.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750"/>
              </a:spcBef>
              <a:spcAft>
                <a:spcPts val="0"/>
              </a:spcAft>
              <a:buSzPts val="1300"/>
              <a:buNone/>
            </a:pPr>
            <a:r>
              <a:rPr b="1" lang="tr" sz="1600">
                <a:solidFill>
                  <a:srgbClr val="000000"/>
                </a:solidFill>
                <a:highlight>
                  <a:srgbClr val="FFFFFF"/>
                </a:highlight>
                <a:latin typeface="Times New Roman"/>
                <a:ea typeface="Times New Roman"/>
                <a:cs typeface="Times New Roman"/>
                <a:sym typeface="Times New Roman"/>
              </a:rPr>
              <a:t>Görev</a:t>
            </a:r>
            <a:endParaRPr b="1" sz="16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lang="tr" sz="1200">
                <a:solidFill>
                  <a:srgbClr val="000000"/>
                </a:solidFill>
                <a:latin typeface="Times New Roman"/>
                <a:ea typeface="Times New Roman"/>
                <a:cs typeface="Times New Roman"/>
                <a:sym typeface="Times New Roman"/>
              </a:rPr>
              <a:t>Örnekteki  =  atama işlecinin ardından, - =   işlecini uygulayın ve sonucu tahmin etmeye çalışın.</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300"/>
              <a:buNone/>
            </a:pPr>
            <a:r>
              <a:rPr b="1" lang="tr" sz="1200">
                <a:solidFill>
                  <a:srgbClr val="000000"/>
                </a:solidFill>
                <a:latin typeface="Times New Roman"/>
                <a:ea typeface="Times New Roman"/>
                <a:cs typeface="Times New Roman"/>
                <a:sym typeface="Times New Roman"/>
              </a:rPr>
              <a:t>İpucu: </a:t>
            </a:r>
            <a:r>
              <a:rPr lang="tr" sz="1200">
                <a:solidFill>
                  <a:srgbClr val="000000"/>
                </a:solidFill>
                <a:latin typeface="Times New Roman"/>
                <a:ea typeface="Times New Roman"/>
                <a:cs typeface="Times New Roman"/>
                <a:sym typeface="Times New Roman"/>
              </a:rPr>
              <a:t>‘-’ ve ‘=’ operatörlerinin birleşimidir. Önce soldaki değişkenin geçerli değerini sağdaki değerden çıkarır ve ardından sonucu soldaki değişkene atar.</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txBox="1"/>
          <p:nvPr>
            <p:ph type="title"/>
          </p:nvPr>
        </p:nvSpPr>
        <p:spPr>
          <a:xfrm>
            <a:off x="1115075" y="6496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
        <p:nvSpPr>
          <p:cNvPr id="267" name="Google Shape;267;p12"/>
          <p:cNvSpPr txBox="1"/>
          <p:nvPr>
            <p:ph idx="1" type="body"/>
          </p:nvPr>
        </p:nvSpPr>
        <p:spPr>
          <a:xfrm>
            <a:off x="738075" y="1438950"/>
            <a:ext cx="7505700" cy="3132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rPr lang="tr" sz="1200">
                <a:solidFill>
                  <a:srgbClr val="000000"/>
                </a:solidFill>
                <a:highlight>
                  <a:srgbClr val="FFFFFF"/>
                </a:highlight>
                <a:latin typeface="Times New Roman"/>
                <a:ea typeface="Times New Roman"/>
                <a:cs typeface="Times New Roman"/>
                <a:sym typeface="Times New Roman"/>
              </a:rPr>
              <a:t>Bir değişkene değer atamak için kullanılır. Atama operatörünün sol taraftaki işleneni değişkendir ve atama operatörünün sağ taraftaki işleneni bir değerdir.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b="1" lang="tr">
                <a:solidFill>
                  <a:srgbClr val="FF0000"/>
                </a:solidFill>
                <a:latin typeface="Roboto"/>
                <a:ea typeface="Roboto"/>
                <a:cs typeface="Roboto"/>
                <a:sym typeface="Roboto"/>
              </a:rPr>
              <a:t>x  =  5</a:t>
            </a:r>
            <a:endParaRPr sz="1000">
              <a:solidFill>
                <a:srgbClr val="000000"/>
              </a:solidFill>
              <a:latin typeface="Arial"/>
              <a:ea typeface="Arial"/>
              <a:cs typeface="Arial"/>
              <a:sym typeface="Arial"/>
            </a:endParaRPr>
          </a:p>
          <a:p>
            <a:pPr indent="0" lvl="0" marL="0" rtl="0" algn="ctr">
              <a:lnSpc>
                <a:spcPct val="100000"/>
              </a:lnSpc>
              <a:spcBef>
                <a:spcPts val="750"/>
              </a:spcBef>
              <a:spcAft>
                <a:spcPts val="0"/>
              </a:spcAft>
              <a:buSzPts val="1300"/>
              <a:buNone/>
            </a:pPr>
            <a:r>
              <a:rPr lang="tr" sz="1200">
                <a:solidFill>
                  <a:srgbClr val="000000"/>
                </a:solidFill>
                <a:latin typeface="Times New Roman"/>
                <a:ea typeface="Times New Roman"/>
                <a:cs typeface="Times New Roman"/>
                <a:sym typeface="Times New Roman"/>
              </a:rPr>
              <a:t>x değişkenine 5 değeri atanıyor.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750"/>
              </a:spcBef>
              <a:spcAft>
                <a:spcPts val="0"/>
              </a:spcAft>
              <a:buSzPts val="1300"/>
              <a:buNone/>
            </a:pPr>
            <a:r>
              <a:rPr b="1" lang="tr" sz="1600">
                <a:solidFill>
                  <a:srgbClr val="000000"/>
                </a:solidFill>
                <a:highlight>
                  <a:srgbClr val="FFFFFF"/>
                </a:highlight>
                <a:latin typeface="Times New Roman"/>
                <a:ea typeface="Times New Roman"/>
                <a:cs typeface="Times New Roman"/>
                <a:sym typeface="Times New Roman"/>
              </a:rPr>
              <a:t>Görev</a:t>
            </a:r>
            <a:endParaRPr b="1" sz="16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lang="tr" sz="1200">
                <a:solidFill>
                  <a:srgbClr val="000000"/>
                </a:solidFill>
                <a:latin typeface="Times New Roman"/>
                <a:ea typeface="Times New Roman"/>
                <a:cs typeface="Times New Roman"/>
                <a:sym typeface="Times New Roman"/>
              </a:rPr>
              <a:t>Örnekteki  =  atama işlecinin ardından, *=   işlecini uygulayın ve sonucu tahmin etmeye çalışın.</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300"/>
              <a:buNone/>
            </a:pPr>
            <a:r>
              <a:rPr b="1" lang="tr" sz="1200">
                <a:solidFill>
                  <a:srgbClr val="000000"/>
                </a:solidFill>
                <a:latin typeface="Times New Roman"/>
                <a:ea typeface="Times New Roman"/>
                <a:cs typeface="Times New Roman"/>
                <a:sym typeface="Times New Roman"/>
              </a:rPr>
              <a:t>İpucu: </a:t>
            </a:r>
            <a:r>
              <a:rPr lang="tr" sz="1200">
                <a:solidFill>
                  <a:srgbClr val="000000"/>
                </a:solidFill>
                <a:latin typeface="Times New Roman"/>
                <a:ea typeface="Times New Roman"/>
                <a:cs typeface="Times New Roman"/>
                <a:sym typeface="Times New Roman"/>
              </a:rPr>
              <a:t>"*" ve "=" operatörlerinin birleşimidir. Önce soldaki değişkenin geçerli değerini sağdaki değerle çarpar ve ardından sonucu soldaki değişkene atar.</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ph type="title"/>
          </p:nvPr>
        </p:nvSpPr>
        <p:spPr>
          <a:xfrm>
            <a:off x="1115075" y="6496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
        <p:nvSpPr>
          <p:cNvPr id="273" name="Google Shape;273;p13"/>
          <p:cNvSpPr txBox="1"/>
          <p:nvPr>
            <p:ph idx="1" type="body"/>
          </p:nvPr>
        </p:nvSpPr>
        <p:spPr>
          <a:xfrm>
            <a:off x="738075" y="1438950"/>
            <a:ext cx="7505700" cy="3132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rPr lang="tr" sz="1200">
                <a:solidFill>
                  <a:srgbClr val="000000"/>
                </a:solidFill>
                <a:highlight>
                  <a:srgbClr val="FFFFFF"/>
                </a:highlight>
                <a:latin typeface="Times New Roman"/>
                <a:ea typeface="Times New Roman"/>
                <a:cs typeface="Times New Roman"/>
                <a:sym typeface="Times New Roman"/>
              </a:rPr>
              <a:t>Bir değişkene değer atamak için kullanılır. Atama operatörünün sol taraftaki işleneni değişkendir ve atama operatörünün sağ taraftaki işleneni bir değerdir.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b="1" lang="tr">
                <a:solidFill>
                  <a:srgbClr val="FF0000"/>
                </a:solidFill>
                <a:latin typeface="Roboto"/>
                <a:ea typeface="Roboto"/>
                <a:cs typeface="Roboto"/>
                <a:sym typeface="Roboto"/>
              </a:rPr>
              <a:t>x  =  5</a:t>
            </a:r>
            <a:endParaRPr sz="1000">
              <a:solidFill>
                <a:srgbClr val="000000"/>
              </a:solidFill>
              <a:latin typeface="Arial"/>
              <a:ea typeface="Arial"/>
              <a:cs typeface="Arial"/>
              <a:sym typeface="Arial"/>
            </a:endParaRPr>
          </a:p>
          <a:p>
            <a:pPr indent="0" lvl="0" marL="0" rtl="0" algn="ctr">
              <a:lnSpc>
                <a:spcPct val="100000"/>
              </a:lnSpc>
              <a:spcBef>
                <a:spcPts val="750"/>
              </a:spcBef>
              <a:spcAft>
                <a:spcPts val="0"/>
              </a:spcAft>
              <a:buSzPts val="1300"/>
              <a:buNone/>
            </a:pPr>
            <a:r>
              <a:rPr lang="tr" sz="1200">
                <a:solidFill>
                  <a:srgbClr val="000000"/>
                </a:solidFill>
                <a:latin typeface="Times New Roman"/>
                <a:ea typeface="Times New Roman"/>
                <a:cs typeface="Times New Roman"/>
                <a:sym typeface="Times New Roman"/>
              </a:rPr>
              <a:t>x değişkenine 5 değeri atanıyor.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750"/>
              </a:spcBef>
              <a:spcAft>
                <a:spcPts val="0"/>
              </a:spcAft>
              <a:buSzPts val="1300"/>
              <a:buNone/>
            </a:pPr>
            <a:r>
              <a:rPr b="1" lang="tr" sz="1600">
                <a:solidFill>
                  <a:srgbClr val="000000"/>
                </a:solidFill>
                <a:highlight>
                  <a:srgbClr val="FFFFFF"/>
                </a:highlight>
                <a:latin typeface="Times New Roman"/>
                <a:ea typeface="Times New Roman"/>
                <a:cs typeface="Times New Roman"/>
                <a:sym typeface="Times New Roman"/>
              </a:rPr>
              <a:t>Görev</a:t>
            </a:r>
            <a:endParaRPr b="1" sz="16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lang="tr" sz="1200">
                <a:solidFill>
                  <a:srgbClr val="000000"/>
                </a:solidFill>
                <a:latin typeface="Times New Roman"/>
                <a:ea typeface="Times New Roman"/>
                <a:cs typeface="Times New Roman"/>
                <a:sym typeface="Times New Roman"/>
              </a:rPr>
              <a:t>Örnekteki  =  atama işlecinin ardından  /=   işlecini uygulayın ve sonucu tahmin etmeye çalışın.</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300"/>
              <a:buNone/>
            </a:pPr>
            <a:r>
              <a:rPr b="1" lang="tr" sz="1200">
                <a:solidFill>
                  <a:srgbClr val="000000"/>
                </a:solidFill>
                <a:latin typeface="Times New Roman"/>
                <a:ea typeface="Times New Roman"/>
                <a:cs typeface="Times New Roman"/>
                <a:sym typeface="Times New Roman"/>
              </a:rPr>
              <a:t>İpucu: </a:t>
            </a:r>
            <a:r>
              <a:rPr lang="tr" sz="1200">
                <a:solidFill>
                  <a:srgbClr val="000000"/>
                </a:solidFill>
                <a:latin typeface="Times New Roman"/>
                <a:ea typeface="Times New Roman"/>
                <a:cs typeface="Times New Roman"/>
                <a:sym typeface="Times New Roman"/>
              </a:rPr>
              <a:t>"/" ve "=" operatörlerinin birleşimidir. Önce soldaki değişkenin geçerli değerini sağdaki değere böler ve ardından sonucu soldaki değişkene atar.</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1115075" y="6496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
        <p:nvSpPr>
          <p:cNvPr id="279" name="Google Shape;279;p14"/>
          <p:cNvSpPr txBox="1"/>
          <p:nvPr>
            <p:ph idx="1" type="body"/>
          </p:nvPr>
        </p:nvSpPr>
        <p:spPr>
          <a:xfrm>
            <a:off x="738075" y="1438950"/>
            <a:ext cx="7505700" cy="3132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300"/>
              <a:buNone/>
            </a:pPr>
            <a:r>
              <a:rPr lang="tr" sz="1200">
                <a:solidFill>
                  <a:srgbClr val="000000"/>
                </a:solidFill>
                <a:highlight>
                  <a:srgbClr val="FFFFFF"/>
                </a:highlight>
                <a:latin typeface="Times New Roman"/>
                <a:ea typeface="Times New Roman"/>
                <a:cs typeface="Times New Roman"/>
                <a:sym typeface="Times New Roman"/>
              </a:rPr>
              <a:t>Bir değişkene değer atamak için kullanılır. Atama operatörünün sol taraftaki işleneni değişkendir ve atama operatörünün sağ taraftaki işleneni bir değerdir.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b="1" lang="tr">
                <a:solidFill>
                  <a:srgbClr val="FF0000"/>
                </a:solidFill>
                <a:latin typeface="Roboto"/>
                <a:ea typeface="Roboto"/>
                <a:cs typeface="Roboto"/>
                <a:sym typeface="Roboto"/>
              </a:rPr>
              <a:t>x  =  5</a:t>
            </a:r>
            <a:endParaRPr sz="1000">
              <a:solidFill>
                <a:srgbClr val="000000"/>
              </a:solidFill>
              <a:latin typeface="Arial"/>
              <a:ea typeface="Arial"/>
              <a:cs typeface="Arial"/>
              <a:sym typeface="Arial"/>
            </a:endParaRPr>
          </a:p>
          <a:p>
            <a:pPr indent="0" lvl="0" marL="0" rtl="0" algn="ctr">
              <a:lnSpc>
                <a:spcPct val="100000"/>
              </a:lnSpc>
              <a:spcBef>
                <a:spcPts val="750"/>
              </a:spcBef>
              <a:spcAft>
                <a:spcPts val="0"/>
              </a:spcAft>
              <a:buSzPts val="1300"/>
              <a:buNone/>
            </a:pPr>
            <a:r>
              <a:rPr lang="tr" sz="1200">
                <a:solidFill>
                  <a:srgbClr val="000000"/>
                </a:solidFill>
                <a:latin typeface="Times New Roman"/>
                <a:ea typeface="Times New Roman"/>
                <a:cs typeface="Times New Roman"/>
                <a:sym typeface="Times New Roman"/>
              </a:rPr>
              <a:t>x değişkenine 5 değeri atanıyor.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750"/>
              </a:spcBef>
              <a:spcAft>
                <a:spcPts val="0"/>
              </a:spcAft>
              <a:buSzPts val="1300"/>
              <a:buNone/>
            </a:pPr>
            <a:r>
              <a:rPr b="1" lang="tr" sz="1600">
                <a:solidFill>
                  <a:srgbClr val="000000"/>
                </a:solidFill>
                <a:highlight>
                  <a:srgbClr val="FFFFFF"/>
                </a:highlight>
                <a:latin typeface="Times New Roman"/>
                <a:ea typeface="Times New Roman"/>
                <a:cs typeface="Times New Roman"/>
                <a:sym typeface="Times New Roman"/>
              </a:rPr>
              <a:t>Görev</a:t>
            </a:r>
            <a:endParaRPr b="1" sz="1600">
              <a:solidFill>
                <a:srgbClr val="000000"/>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rPr lang="tr" sz="1200">
                <a:solidFill>
                  <a:srgbClr val="000000"/>
                </a:solidFill>
                <a:latin typeface="Times New Roman"/>
                <a:ea typeface="Times New Roman"/>
                <a:cs typeface="Times New Roman"/>
                <a:sym typeface="Times New Roman"/>
              </a:rPr>
              <a:t>Örnekteki  =  atama işlecinin ardından   %=   işlecini uygulayın ve sonucu tahmin etmeye çalışın.</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300"/>
              <a:buNone/>
            </a:pPr>
            <a:r>
              <a:rPr b="1" lang="tr" sz="1200">
                <a:solidFill>
                  <a:srgbClr val="000000"/>
                </a:solidFill>
                <a:latin typeface="Times New Roman"/>
                <a:ea typeface="Times New Roman"/>
                <a:cs typeface="Times New Roman"/>
                <a:sym typeface="Times New Roman"/>
              </a:rPr>
              <a:t>İpucu: </a:t>
            </a:r>
            <a:r>
              <a:rPr lang="tr" sz="1200">
                <a:solidFill>
                  <a:srgbClr val="000000"/>
                </a:solidFill>
                <a:latin typeface="Times New Roman"/>
                <a:ea typeface="Times New Roman"/>
                <a:cs typeface="Times New Roman"/>
                <a:sym typeface="Times New Roman"/>
              </a:rPr>
              <a:t>"%" ve "=" operatörlerinin birleşimidir. Önce soldaki değişkenin geçerli değerini sağdaki değere göre modunu alır ve ardından sonucu soldaki değişkene atar.</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300"/>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gcdb1a87889_0_0"/>
          <p:cNvGraphicFramePr/>
          <p:nvPr/>
        </p:nvGraphicFramePr>
        <p:xfrm>
          <a:off x="690700" y="794650"/>
          <a:ext cx="3000000" cy="3000000"/>
        </p:xfrm>
        <a:graphic>
          <a:graphicData uri="http://schemas.openxmlformats.org/drawingml/2006/table">
            <a:tbl>
              <a:tblPr>
                <a:noFill/>
                <a:tableStyleId>{835CBAB7-D306-4274-B7D6-6DD73F85CBF2}</a:tableStyleId>
              </a:tblPr>
              <a:tblGrid>
                <a:gridCol w="1009850"/>
                <a:gridCol w="5620500"/>
                <a:gridCol w="949950"/>
              </a:tblGrid>
              <a:tr h="307050">
                <a:tc>
                  <a:txBody>
                    <a:bodyPr/>
                    <a:lstStyle/>
                    <a:p>
                      <a:pPr indent="0" lvl="0" marL="0" rtl="0" algn="ctr">
                        <a:spcBef>
                          <a:spcPts val="0"/>
                        </a:spcBef>
                        <a:spcAft>
                          <a:spcPts val="0"/>
                        </a:spcAft>
                        <a:buNone/>
                      </a:pPr>
                      <a:r>
                        <a:rPr b="1" lang="tr">
                          <a:latin typeface="PT Sans Narrow"/>
                          <a:ea typeface="PT Sans Narrow"/>
                          <a:cs typeface="PT Sans Narrow"/>
                          <a:sym typeface="PT Sans Narrow"/>
                        </a:rPr>
                        <a:t>İşleç</a:t>
                      </a:r>
                      <a:endParaRPr b="1">
                        <a:latin typeface="PT Sans Narrow"/>
                        <a:ea typeface="PT Sans Narrow"/>
                        <a:cs typeface="PT Sans Narrow"/>
                        <a:sym typeface="PT Sans Narrow"/>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tr">
                          <a:latin typeface="PT Sans Narrow"/>
                          <a:ea typeface="PT Sans Narrow"/>
                          <a:cs typeface="PT Sans Narrow"/>
                          <a:sym typeface="PT Sans Narrow"/>
                        </a:rPr>
                        <a:t>Açıklama</a:t>
                      </a:r>
                      <a:endParaRPr b="1">
                        <a:latin typeface="PT Sans Narrow"/>
                        <a:ea typeface="PT Sans Narrow"/>
                        <a:cs typeface="PT Sans Narrow"/>
                        <a:sym typeface="PT Sans Narrow"/>
                      </a:endParaRPr>
                    </a:p>
                  </a:txBody>
                  <a:tcPr marT="63500" marB="63500" marR="63500" marL="63500">
                    <a:lnL cap="flat" cmpd="sng" w="12700">
                      <a:solidFill>
                        <a:schemeClr val="lt1"/>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tr">
                          <a:latin typeface="PT Sans Narrow"/>
                          <a:ea typeface="PT Sans Narrow"/>
                          <a:cs typeface="PT Sans Narrow"/>
                          <a:sym typeface="PT Sans Narrow"/>
                        </a:rPr>
                        <a:t>Kullanım</a:t>
                      </a:r>
                      <a:endParaRPr b="1">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r>
              <a:tr h="48750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Sağdaki değeri soldaki değişkene atamak için kullanılır.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 = 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z=10</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ekler ve ardından sonucu soldaki değişkene atar.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değerden çıkarır ve ardından sonucu soldaki değişkene atar.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değerle çarpar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böler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göre modunu alır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85" name="Google Shape;285;gcdb1a87889_0_0"/>
          <p:cNvSpPr txBox="1"/>
          <p:nvPr>
            <p:ph type="title"/>
          </p:nvPr>
        </p:nvSpPr>
        <p:spPr>
          <a:xfrm>
            <a:off x="1115075" y="19247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tr"/>
              <a:t>Farklı Değer Atama Şekillerini Tanıyalım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nvSpPr>
        <p:spPr>
          <a:xfrm>
            <a:off x="862000" y="720200"/>
            <a:ext cx="7404900" cy="34539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rPr b="1" i="0" lang="tr" sz="1200" u="none" cap="none" strike="noStrike">
                <a:solidFill>
                  <a:schemeClr val="dk1"/>
                </a:solidFill>
                <a:highlight>
                  <a:srgbClr val="FFFFFF"/>
                </a:highlight>
                <a:latin typeface="Times New Roman"/>
                <a:ea typeface="Times New Roman"/>
                <a:cs typeface="Times New Roman"/>
                <a:sym typeface="Times New Roman"/>
              </a:rPr>
              <a:t>SAYI SİSTEMLERİ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chemeClr val="dk1"/>
                </a:solidFill>
                <a:highlight>
                  <a:srgbClr val="FFFFFF"/>
                </a:highlight>
                <a:latin typeface="Times New Roman"/>
                <a:ea typeface="Times New Roman"/>
                <a:cs typeface="Times New Roman"/>
                <a:sym typeface="Times New Roman"/>
              </a:rPr>
              <a:t>Bilgisayarlar sadece sayıları anlayabildiğinden bazı harfleri ve kelimeleri yazdığımızda bunları otomatik olarak sayıya çevirmektedir. Sayıları temsil etme ve bunlarla çalışma tekniğine </a:t>
            </a:r>
            <a:r>
              <a:rPr b="1" i="0" lang="tr" sz="1200" u="none" cap="none" strike="noStrike">
                <a:solidFill>
                  <a:schemeClr val="dk1"/>
                </a:solidFill>
                <a:highlight>
                  <a:srgbClr val="FFFFFF"/>
                </a:highlight>
                <a:latin typeface="Times New Roman"/>
                <a:ea typeface="Times New Roman"/>
                <a:cs typeface="Times New Roman"/>
                <a:sym typeface="Times New Roman"/>
              </a:rPr>
              <a:t>sayı sistemi</a:t>
            </a:r>
            <a:r>
              <a:rPr b="0" i="0" lang="tr" sz="1200" u="none" cap="none" strike="noStrike">
                <a:solidFill>
                  <a:schemeClr val="dk1"/>
                </a:solidFill>
                <a:highlight>
                  <a:srgbClr val="FFFFFF"/>
                </a:highlight>
                <a:latin typeface="Times New Roman"/>
                <a:ea typeface="Times New Roman"/>
                <a:cs typeface="Times New Roman"/>
                <a:sym typeface="Times New Roman"/>
              </a:rPr>
              <a:t> denir.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chemeClr val="dk1"/>
              </a:buClr>
              <a:buSzPts val="1200"/>
              <a:buFont typeface="Times New Roman"/>
              <a:buChar char="●"/>
            </a:pPr>
            <a:r>
              <a:rPr b="0" i="0" lang="tr" sz="1200" u="none" cap="none" strike="noStrike">
                <a:solidFill>
                  <a:schemeClr val="dk1"/>
                </a:solidFill>
                <a:highlight>
                  <a:srgbClr val="FFFFFF"/>
                </a:highlight>
                <a:latin typeface="Times New Roman"/>
                <a:ea typeface="Times New Roman"/>
                <a:cs typeface="Times New Roman"/>
                <a:sym typeface="Times New Roman"/>
              </a:rPr>
              <a:t>Sayı sistemlerinde bir doğal sayıyı oluşturan her bir rakam bir </a:t>
            </a:r>
            <a:r>
              <a:rPr b="1" i="0" lang="tr" sz="1200" u="none" cap="none" strike="noStrike">
                <a:solidFill>
                  <a:schemeClr val="dk1"/>
                </a:solidFill>
                <a:highlight>
                  <a:srgbClr val="FFFFFF"/>
                </a:highlight>
                <a:latin typeface="Times New Roman"/>
                <a:ea typeface="Times New Roman"/>
                <a:cs typeface="Times New Roman"/>
                <a:sym typeface="Times New Roman"/>
              </a:rPr>
              <a:t>basamak</a:t>
            </a:r>
            <a:r>
              <a:rPr b="0" i="0" lang="tr" sz="1200" u="none" cap="none" strike="noStrike">
                <a:solidFill>
                  <a:schemeClr val="dk1"/>
                </a:solidFill>
                <a:highlight>
                  <a:srgbClr val="FFFFFF"/>
                </a:highlight>
                <a:latin typeface="Times New Roman"/>
                <a:ea typeface="Times New Roman"/>
                <a:cs typeface="Times New Roman"/>
                <a:sym typeface="Times New Roman"/>
              </a:rPr>
              <a:t>,</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chemeClr val="dk1"/>
              </a:buClr>
              <a:buSzPts val="1200"/>
              <a:buFont typeface="Times New Roman"/>
              <a:buChar char="●"/>
            </a:pPr>
            <a:r>
              <a:rPr b="0" i="0" lang="tr" sz="1200" u="none" cap="none" strike="noStrike">
                <a:solidFill>
                  <a:schemeClr val="dk1"/>
                </a:solidFill>
                <a:highlight>
                  <a:srgbClr val="FFFFFF"/>
                </a:highlight>
                <a:latin typeface="Times New Roman"/>
                <a:ea typeface="Times New Roman"/>
                <a:cs typeface="Times New Roman"/>
                <a:sym typeface="Times New Roman"/>
              </a:rPr>
              <a:t>rakamların bulundukları yerdeki değerine </a:t>
            </a:r>
            <a:r>
              <a:rPr b="1" i="0" lang="tr" sz="1200" u="none" cap="none" strike="noStrike">
                <a:solidFill>
                  <a:schemeClr val="dk1"/>
                </a:solidFill>
                <a:highlight>
                  <a:srgbClr val="FFFFFF"/>
                </a:highlight>
                <a:latin typeface="Times New Roman"/>
                <a:ea typeface="Times New Roman"/>
                <a:cs typeface="Times New Roman"/>
                <a:sym typeface="Times New Roman"/>
              </a:rPr>
              <a:t>basamak değeri</a:t>
            </a:r>
            <a:r>
              <a:rPr b="0" i="0" lang="tr" sz="1200" u="none" cap="none" strike="noStrike">
                <a:solidFill>
                  <a:schemeClr val="dk1"/>
                </a:solidFill>
                <a:highlight>
                  <a:srgbClr val="FFFFFF"/>
                </a:highlight>
                <a:latin typeface="Times New Roman"/>
                <a:ea typeface="Times New Roman"/>
                <a:cs typeface="Times New Roman"/>
                <a:sym typeface="Times New Roman"/>
              </a:rPr>
              <a:t>,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chemeClr val="dk1"/>
              </a:buClr>
              <a:buSzPts val="1200"/>
              <a:buFont typeface="Times New Roman"/>
              <a:buChar char="●"/>
            </a:pPr>
            <a:r>
              <a:rPr b="0" i="0" lang="tr" sz="1200" u="none" cap="none" strike="noStrike">
                <a:solidFill>
                  <a:schemeClr val="dk1"/>
                </a:solidFill>
                <a:highlight>
                  <a:srgbClr val="FFFFFF"/>
                </a:highlight>
                <a:latin typeface="Times New Roman"/>
                <a:ea typeface="Times New Roman"/>
                <a:cs typeface="Times New Roman"/>
                <a:sym typeface="Times New Roman"/>
              </a:rPr>
              <a:t>her basamağın sahip olacağı üstel ifadeye </a:t>
            </a:r>
            <a:r>
              <a:rPr b="1" i="0" lang="tr" sz="1200" u="none" cap="none" strike="noStrike">
                <a:solidFill>
                  <a:schemeClr val="dk1"/>
                </a:solidFill>
                <a:highlight>
                  <a:srgbClr val="FFFFFF"/>
                </a:highlight>
                <a:latin typeface="Times New Roman"/>
                <a:ea typeface="Times New Roman"/>
                <a:cs typeface="Times New Roman"/>
                <a:sym typeface="Times New Roman"/>
              </a:rPr>
              <a:t>basamak ağırlığı</a:t>
            </a:r>
            <a:r>
              <a:rPr b="0" i="0" lang="tr" sz="1200" u="none" cap="none" strike="noStrike">
                <a:solidFill>
                  <a:schemeClr val="dk1"/>
                </a:solidFill>
                <a:highlight>
                  <a:srgbClr val="FFFFFF"/>
                </a:highlight>
                <a:latin typeface="Times New Roman"/>
                <a:ea typeface="Times New Roman"/>
                <a:cs typeface="Times New Roman"/>
                <a:sym typeface="Times New Roman"/>
              </a:rPr>
              <a:t>,</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chemeClr val="dk1"/>
              </a:buClr>
              <a:buSzPts val="1200"/>
              <a:buFont typeface="Times New Roman"/>
              <a:buChar char="●"/>
            </a:pPr>
            <a:r>
              <a:rPr b="0" i="0" lang="tr" sz="1200" u="none" cap="none" strike="noStrike">
                <a:solidFill>
                  <a:schemeClr val="dk1"/>
                </a:solidFill>
                <a:highlight>
                  <a:srgbClr val="FFFFFF"/>
                </a:highlight>
                <a:latin typeface="Times New Roman"/>
                <a:ea typeface="Times New Roman"/>
                <a:cs typeface="Times New Roman"/>
                <a:sym typeface="Times New Roman"/>
              </a:rPr>
              <a:t>bu doğal sayının tanımlandığı sayı sistemine de </a:t>
            </a:r>
            <a:r>
              <a:rPr b="1" i="0" lang="tr" sz="1200" u="none" cap="none" strike="noStrike">
                <a:solidFill>
                  <a:schemeClr val="dk1"/>
                </a:solidFill>
                <a:highlight>
                  <a:srgbClr val="FFFFFF"/>
                </a:highlight>
                <a:latin typeface="Times New Roman"/>
                <a:ea typeface="Times New Roman"/>
                <a:cs typeface="Times New Roman"/>
                <a:sym typeface="Times New Roman"/>
              </a:rPr>
              <a:t>sayı tabanı</a:t>
            </a:r>
            <a:r>
              <a:rPr b="0" i="0" lang="tr" sz="1200" u="none" cap="none" strike="noStrike">
                <a:solidFill>
                  <a:schemeClr val="dk1"/>
                </a:solidFill>
                <a:highlight>
                  <a:srgbClr val="FFFFFF"/>
                </a:highlight>
                <a:latin typeface="Times New Roman"/>
                <a:ea typeface="Times New Roman"/>
                <a:cs typeface="Times New Roman"/>
                <a:sym typeface="Times New Roman"/>
              </a:rPr>
              <a:t> denir.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200"/>
              <a:buFont typeface="Arial"/>
              <a:buNone/>
            </a:pPr>
            <a:r>
              <a:rPr b="0" i="0" lang="tr" sz="1200" u="none" cap="none" strike="noStrike">
                <a:solidFill>
                  <a:schemeClr val="dk1"/>
                </a:solidFill>
                <a:highlight>
                  <a:srgbClr val="FFFFFF"/>
                </a:highlight>
                <a:latin typeface="Times New Roman"/>
                <a:ea typeface="Times New Roman"/>
                <a:cs typeface="Times New Roman"/>
                <a:sym typeface="Times New Roman"/>
              </a:rPr>
              <a:t>Şimdi bir örnekle bunu keşfedelim…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title"/>
          </p:nvPr>
        </p:nvSpPr>
        <p:spPr>
          <a:xfrm>
            <a:off x="919300" y="186752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tr"/>
              <a:t>Kaynaşma Oyunu: Ritmini Keşfet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a:off x="680450" y="720200"/>
            <a:ext cx="7891200" cy="24936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rPr b="1" i="0" lang="tr" sz="1200" u="none" cap="none" strike="noStrike">
                <a:solidFill>
                  <a:schemeClr val="dk1"/>
                </a:solidFill>
                <a:highlight>
                  <a:srgbClr val="FFFFFF"/>
                </a:highlight>
                <a:latin typeface="Times New Roman"/>
                <a:ea typeface="Times New Roman"/>
                <a:cs typeface="Times New Roman"/>
                <a:sym typeface="Times New Roman"/>
              </a:rPr>
              <a:t>VERİLERİ DÖNÜŞTÜRME</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chemeClr val="dk1"/>
                </a:solidFill>
                <a:highlight>
                  <a:srgbClr val="FFFFFF"/>
                </a:highlight>
                <a:latin typeface="Times New Roman"/>
                <a:ea typeface="Times New Roman"/>
                <a:cs typeface="Times New Roman"/>
                <a:sym typeface="Times New Roman"/>
              </a:rPr>
              <a:t>Bizler günlük yaşantımızda onlu sayı sistemini kullanırken, bilgisayar sistemleri ikili sayı sistemini kullanırlar. Onlu sistemde taban 10, ikili sistemde ise taban 2’dir.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chemeClr val="dk1"/>
                </a:solidFill>
                <a:highlight>
                  <a:srgbClr val="FFFFFF"/>
                </a:highlight>
                <a:latin typeface="Times New Roman"/>
                <a:ea typeface="Times New Roman"/>
                <a:cs typeface="Times New Roman"/>
                <a:sym typeface="Times New Roman"/>
              </a:rPr>
              <a:t>Onlu sayı sistemlerinde her bir rakam ondalık basamak ya da sadece basamak olarak adlandırılırken, ikili sayı sistemlerinde ikili basamak ya da sadece bit olarak adlandırılır. Sayı sembolleri 0 ile (taban–1) arasında değer almaktadır.</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tr" sz="1200">
                <a:highlight>
                  <a:srgbClr val="FFFFFF"/>
                </a:highlight>
                <a:latin typeface="Times New Roman"/>
                <a:ea typeface="Times New Roman"/>
                <a:cs typeface="Times New Roman"/>
                <a:sym typeface="Times New Roman"/>
              </a:rPr>
              <a:t>.</a:t>
            </a:r>
            <a:endParaRPr sz="120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a:p>
        </p:txBody>
      </p:sp>
      <p:sp>
        <p:nvSpPr>
          <p:cNvPr id="301" name="Google Shape;301;p17"/>
          <p:cNvSpPr/>
          <p:nvPr/>
        </p:nvSpPr>
        <p:spPr>
          <a:xfrm>
            <a:off x="885250" y="2147750"/>
            <a:ext cx="1176600" cy="831300"/>
          </a:xfrm>
          <a:prstGeom prst="upArrowCallout">
            <a:avLst>
              <a:gd fmla="val 14825" name="adj1"/>
              <a:gd fmla="val 25000" name="adj2"/>
              <a:gd fmla="val 25000" name="adj3"/>
              <a:gd fmla="val 55515" name="adj4"/>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Arial"/>
                <a:ea typeface="Arial"/>
                <a:cs typeface="Arial"/>
                <a:sym typeface="Arial"/>
              </a:rPr>
              <a:t>SAYI</a:t>
            </a:r>
            <a:endParaRPr b="1" i="0" sz="1400" u="none" cap="none" strike="noStrike">
              <a:solidFill>
                <a:srgbClr val="FFFFFF"/>
              </a:solidFill>
              <a:latin typeface="Arial"/>
              <a:ea typeface="Arial"/>
              <a:cs typeface="Arial"/>
              <a:sym typeface="Arial"/>
            </a:endParaRPr>
          </a:p>
        </p:txBody>
      </p:sp>
      <p:sp>
        <p:nvSpPr>
          <p:cNvPr id="302" name="Google Shape;302;p17"/>
          <p:cNvSpPr/>
          <p:nvPr/>
        </p:nvSpPr>
        <p:spPr>
          <a:xfrm>
            <a:off x="3180150" y="660225"/>
            <a:ext cx="1098300" cy="831300"/>
          </a:xfrm>
          <a:prstGeom prst="downArrowCallout">
            <a:avLst>
              <a:gd fmla="val 25000" name="adj1"/>
              <a:gd fmla="val 25000" name="adj2"/>
              <a:gd fmla="val 25000" name="adj3"/>
              <a:gd fmla="val 64977" name="adj4"/>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Times New Roman"/>
                <a:ea typeface="Times New Roman"/>
                <a:cs typeface="Times New Roman"/>
                <a:sym typeface="Times New Roman"/>
              </a:rPr>
              <a:t>Sayı Tabanı</a:t>
            </a:r>
            <a:endParaRPr b="1" i="0" sz="1400" u="none" cap="none" strike="noStrike">
              <a:solidFill>
                <a:srgbClr val="FFFFFF"/>
              </a:solidFill>
              <a:latin typeface="Times New Roman"/>
              <a:ea typeface="Times New Roman"/>
              <a:cs typeface="Times New Roman"/>
              <a:sym typeface="Times New Roman"/>
            </a:endParaRPr>
          </a:p>
        </p:txBody>
      </p:sp>
      <p:sp>
        <p:nvSpPr>
          <p:cNvPr id="303" name="Google Shape;303;p17"/>
          <p:cNvSpPr/>
          <p:nvPr/>
        </p:nvSpPr>
        <p:spPr>
          <a:xfrm>
            <a:off x="4253750" y="2147750"/>
            <a:ext cx="1176600" cy="831300"/>
          </a:xfrm>
          <a:prstGeom prst="upArrowCallout">
            <a:avLst>
              <a:gd fmla="val 14825" name="adj1"/>
              <a:gd fmla="val 25000" name="adj2"/>
              <a:gd fmla="val 25000" name="adj3"/>
              <a:gd fmla="val 55515" name="adj4"/>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Arial"/>
                <a:ea typeface="Arial"/>
                <a:cs typeface="Arial"/>
                <a:sym typeface="Arial"/>
              </a:rPr>
              <a:t>Basamak değeri</a:t>
            </a:r>
            <a:endParaRPr b="1" i="0" sz="1400" u="none" cap="none" strike="noStrike">
              <a:solidFill>
                <a:srgbClr val="FFFFFF"/>
              </a:solidFill>
              <a:latin typeface="Arial"/>
              <a:ea typeface="Arial"/>
              <a:cs typeface="Arial"/>
              <a:sym typeface="Arial"/>
            </a:endParaRPr>
          </a:p>
        </p:txBody>
      </p:sp>
      <p:sp>
        <p:nvSpPr>
          <p:cNvPr id="304" name="Google Shape;304;p17"/>
          <p:cNvSpPr txBox="1"/>
          <p:nvPr/>
        </p:nvSpPr>
        <p:spPr>
          <a:xfrm>
            <a:off x="818050" y="1544500"/>
            <a:ext cx="13110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3  8  7</a:t>
            </a:r>
            <a:endParaRPr b="0" i="0" sz="1400" u="none" cap="none" strike="noStrike">
              <a:solidFill>
                <a:srgbClr val="000000"/>
              </a:solidFill>
              <a:latin typeface="Open Sans"/>
              <a:ea typeface="Open Sans"/>
              <a:cs typeface="Open Sans"/>
              <a:sym typeface="Open Sans"/>
            </a:endParaRPr>
          </a:p>
        </p:txBody>
      </p:sp>
      <p:sp>
        <p:nvSpPr>
          <p:cNvPr id="305" name="Google Shape;305;p17"/>
          <p:cNvSpPr txBox="1"/>
          <p:nvPr/>
        </p:nvSpPr>
        <p:spPr>
          <a:xfrm>
            <a:off x="2454200"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3</a:t>
            </a:r>
            <a:endParaRPr b="1" i="0" sz="1400" u="none" cap="none" strike="noStrike">
              <a:solidFill>
                <a:srgbClr val="9900FF"/>
              </a:solidFill>
              <a:latin typeface="Open Sans"/>
              <a:ea typeface="Open Sans"/>
              <a:cs typeface="Open Sans"/>
              <a:sym typeface="Open Sans"/>
            </a:endParaRPr>
          </a:p>
        </p:txBody>
      </p:sp>
      <p:sp>
        <p:nvSpPr>
          <p:cNvPr id="306" name="Google Shape;306;p17"/>
          <p:cNvSpPr txBox="1"/>
          <p:nvPr/>
        </p:nvSpPr>
        <p:spPr>
          <a:xfrm>
            <a:off x="1994700" y="1612750"/>
            <a:ext cx="699300" cy="438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rgbClr val="000000"/>
              </a:solidFill>
              <a:latin typeface="Open Sans"/>
              <a:ea typeface="Open Sans"/>
              <a:cs typeface="Open Sans"/>
              <a:sym typeface="Open Sans"/>
            </a:endParaRPr>
          </a:p>
        </p:txBody>
      </p:sp>
      <p:sp>
        <p:nvSpPr>
          <p:cNvPr id="307" name="Google Shape;307;p17"/>
          <p:cNvSpPr txBox="1"/>
          <p:nvPr/>
        </p:nvSpPr>
        <p:spPr>
          <a:xfrm>
            <a:off x="5044925" y="16127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p:txBody>
      </p:sp>
      <p:sp>
        <p:nvSpPr>
          <p:cNvPr id="308" name="Google Shape;308;p17"/>
          <p:cNvSpPr txBox="1"/>
          <p:nvPr/>
        </p:nvSpPr>
        <p:spPr>
          <a:xfrm>
            <a:off x="2880075"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309" name="Google Shape;309;p17"/>
          <p:cNvSpPr txBox="1"/>
          <p:nvPr/>
        </p:nvSpPr>
        <p:spPr>
          <a:xfrm>
            <a:off x="3406663"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310" name="Google Shape;310;p17"/>
          <p:cNvSpPr txBox="1"/>
          <p:nvPr/>
        </p:nvSpPr>
        <p:spPr>
          <a:xfrm>
            <a:off x="4114888"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1" i="0" sz="1400" u="none" cap="none" strike="noStrike">
              <a:solidFill>
                <a:srgbClr val="000000"/>
              </a:solidFill>
              <a:latin typeface="Open Sans"/>
              <a:ea typeface="Open Sans"/>
              <a:cs typeface="Open Sans"/>
              <a:sym typeface="Open Sans"/>
            </a:endParaRPr>
          </a:p>
        </p:txBody>
      </p:sp>
      <p:sp>
        <p:nvSpPr>
          <p:cNvPr id="311" name="Google Shape;311;p17"/>
          <p:cNvSpPr txBox="1"/>
          <p:nvPr/>
        </p:nvSpPr>
        <p:spPr>
          <a:xfrm>
            <a:off x="3825750" y="1378525"/>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2</a:t>
            </a:r>
            <a:endParaRPr b="1" i="0" sz="500" u="none" cap="none" strike="noStrike">
              <a:solidFill>
                <a:srgbClr val="0000FF"/>
              </a:solidFill>
              <a:latin typeface="Open Sans"/>
              <a:ea typeface="Open Sans"/>
              <a:cs typeface="Open Sans"/>
              <a:sym typeface="Open Sans"/>
            </a:endParaRPr>
          </a:p>
        </p:txBody>
      </p:sp>
      <p:sp>
        <p:nvSpPr>
          <p:cNvPr id="312" name="Google Shape;312;p17"/>
          <p:cNvSpPr txBox="1"/>
          <p:nvPr/>
        </p:nvSpPr>
        <p:spPr>
          <a:xfrm>
            <a:off x="4524825"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8</a:t>
            </a:r>
            <a:endParaRPr b="1" i="0" sz="1400" u="none" cap="none" strike="noStrike">
              <a:solidFill>
                <a:srgbClr val="9900FF"/>
              </a:solidFill>
              <a:latin typeface="Open Sans"/>
              <a:ea typeface="Open Sans"/>
              <a:cs typeface="Open Sans"/>
              <a:sym typeface="Open Sans"/>
            </a:endParaRPr>
          </a:p>
        </p:txBody>
      </p:sp>
      <p:sp>
        <p:nvSpPr>
          <p:cNvPr id="313" name="Google Shape;313;p17"/>
          <p:cNvSpPr txBox="1"/>
          <p:nvPr/>
        </p:nvSpPr>
        <p:spPr>
          <a:xfrm>
            <a:off x="4950700"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314" name="Google Shape;314;p17"/>
          <p:cNvSpPr txBox="1"/>
          <p:nvPr/>
        </p:nvSpPr>
        <p:spPr>
          <a:xfrm>
            <a:off x="5477288"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315" name="Google Shape;315;p17"/>
          <p:cNvSpPr txBox="1"/>
          <p:nvPr/>
        </p:nvSpPr>
        <p:spPr>
          <a:xfrm>
            <a:off x="6185513"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1" i="0" sz="1400" u="none" cap="none" strike="noStrike">
              <a:solidFill>
                <a:srgbClr val="000000"/>
              </a:solidFill>
              <a:latin typeface="Open Sans"/>
              <a:ea typeface="Open Sans"/>
              <a:cs typeface="Open Sans"/>
              <a:sym typeface="Open Sans"/>
            </a:endParaRPr>
          </a:p>
        </p:txBody>
      </p:sp>
      <p:sp>
        <p:nvSpPr>
          <p:cNvPr id="316" name="Google Shape;316;p17"/>
          <p:cNvSpPr txBox="1"/>
          <p:nvPr/>
        </p:nvSpPr>
        <p:spPr>
          <a:xfrm>
            <a:off x="5896375" y="1389288"/>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1</a:t>
            </a:r>
            <a:endParaRPr b="1" i="0" sz="500" u="none" cap="none" strike="noStrike">
              <a:solidFill>
                <a:srgbClr val="0000FF"/>
              </a:solidFill>
              <a:latin typeface="Open Sans"/>
              <a:ea typeface="Open Sans"/>
              <a:cs typeface="Open Sans"/>
              <a:sym typeface="Open Sans"/>
            </a:endParaRPr>
          </a:p>
        </p:txBody>
      </p:sp>
      <p:sp>
        <p:nvSpPr>
          <p:cNvPr id="317" name="Google Shape;317;p17"/>
          <p:cNvSpPr txBox="1"/>
          <p:nvPr/>
        </p:nvSpPr>
        <p:spPr>
          <a:xfrm>
            <a:off x="6595450"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7</a:t>
            </a:r>
            <a:endParaRPr b="1" i="0" sz="1400" u="none" cap="none" strike="noStrike">
              <a:solidFill>
                <a:srgbClr val="9900FF"/>
              </a:solidFill>
              <a:latin typeface="Open Sans"/>
              <a:ea typeface="Open Sans"/>
              <a:cs typeface="Open Sans"/>
              <a:sym typeface="Open Sans"/>
            </a:endParaRPr>
          </a:p>
        </p:txBody>
      </p:sp>
      <p:sp>
        <p:nvSpPr>
          <p:cNvPr id="318" name="Google Shape;318;p17"/>
          <p:cNvSpPr txBox="1"/>
          <p:nvPr/>
        </p:nvSpPr>
        <p:spPr>
          <a:xfrm>
            <a:off x="7021325"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319" name="Google Shape;319;p17"/>
          <p:cNvSpPr txBox="1"/>
          <p:nvPr/>
        </p:nvSpPr>
        <p:spPr>
          <a:xfrm>
            <a:off x="7547913"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320" name="Google Shape;320;p17"/>
          <p:cNvSpPr txBox="1"/>
          <p:nvPr/>
        </p:nvSpPr>
        <p:spPr>
          <a:xfrm>
            <a:off x="7967000" y="1381338"/>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0</a:t>
            </a:r>
            <a:endParaRPr b="1" i="0" sz="500" u="none" cap="none" strike="noStrike">
              <a:solidFill>
                <a:srgbClr val="0000FF"/>
              </a:solidFill>
              <a:latin typeface="Open Sans"/>
              <a:ea typeface="Open Sans"/>
              <a:cs typeface="Open Sans"/>
              <a:sym typeface="Open Sans"/>
            </a:endParaRPr>
          </a:p>
        </p:txBody>
      </p:sp>
      <p:sp>
        <p:nvSpPr>
          <p:cNvPr id="321" name="Google Shape;321;p17"/>
          <p:cNvSpPr/>
          <p:nvPr/>
        </p:nvSpPr>
        <p:spPr>
          <a:xfrm>
            <a:off x="7568000" y="660225"/>
            <a:ext cx="1098300" cy="831300"/>
          </a:xfrm>
          <a:prstGeom prst="downArrowCallout">
            <a:avLst>
              <a:gd fmla="val 25000" name="adj1"/>
              <a:gd fmla="val 25000" name="adj2"/>
              <a:gd fmla="val 25000" name="adj3"/>
              <a:gd fmla="val 64977" name="adj4"/>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Times New Roman"/>
                <a:ea typeface="Times New Roman"/>
                <a:cs typeface="Times New Roman"/>
                <a:sym typeface="Times New Roman"/>
              </a:rPr>
              <a:t>Basamak</a:t>
            </a:r>
            <a:endParaRPr b="1" i="0" sz="1400" u="none" cap="none" strike="noStrike">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000"/>
                                        <p:tgtEl>
                                          <p:spTgt spid="304"/>
                                        </p:tgtEl>
                                        <p:attrNameLst>
                                          <p:attrName>ppt_w</p:attrName>
                                        </p:attrNameLst>
                                      </p:cBhvr>
                                      <p:tavLst>
                                        <p:tav fmla="" tm="0">
                                          <p:val>
                                            <p:strVal val="0"/>
                                          </p:val>
                                        </p:tav>
                                        <p:tav fmla="" tm="100000">
                                          <p:val>
                                            <p:strVal val="#ppt_w"/>
                                          </p:val>
                                        </p:tav>
                                      </p:tavLst>
                                    </p:anim>
                                    <p:anim calcmode="lin" valueType="num">
                                      <p:cBhvr additive="base">
                                        <p:cTn dur="1000"/>
                                        <p:tgtEl>
                                          <p:spTgt spid="30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1000"/>
                                        <p:tgtEl>
                                          <p:spTgt spid="305"/>
                                        </p:tgtEl>
                                        <p:attrNameLst>
                                          <p:attrName>ppt_w</p:attrName>
                                        </p:attrNameLst>
                                      </p:cBhvr>
                                      <p:tavLst>
                                        <p:tav fmla="" tm="0">
                                          <p:val>
                                            <p:strVal val="0"/>
                                          </p:val>
                                        </p:tav>
                                        <p:tav fmla="" tm="100000">
                                          <p:val>
                                            <p:strVal val="#ppt_w"/>
                                          </p:val>
                                        </p:tav>
                                      </p:tavLst>
                                    </p:anim>
                                    <p:anim calcmode="lin" valueType="num">
                                      <p:cBhvr additive="base">
                                        <p:cTn dur="1000"/>
                                        <p:tgtEl>
                                          <p:spTgt spid="30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000"/>
                                        <p:tgtEl>
                                          <p:spTgt spid="312"/>
                                        </p:tgtEl>
                                        <p:attrNameLst>
                                          <p:attrName>ppt_w</p:attrName>
                                        </p:attrNameLst>
                                      </p:cBhvr>
                                      <p:tavLst>
                                        <p:tav fmla="" tm="0">
                                          <p:val>
                                            <p:strVal val="0"/>
                                          </p:val>
                                        </p:tav>
                                        <p:tav fmla="" tm="100000">
                                          <p:val>
                                            <p:strVal val="#ppt_w"/>
                                          </p:val>
                                        </p:tav>
                                      </p:tavLst>
                                    </p:anim>
                                    <p:anim calcmode="lin" valueType="num">
                                      <p:cBhvr additive="base">
                                        <p:cTn dur="1000"/>
                                        <p:tgtEl>
                                          <p:spTgt spid="3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ppt_w</p:attrName>
                                        </p:attrNameLst>
                                      </p:cBhvr>
                                      <p:tavLst>
                                        <p:tav fmla="" tm="0">
                                          <p:val>
                                            <p:strVal val="0"/>
                                          </p:val>
                                        </p:tav>
                                        <p:tav fmla="" tm="100000">
                                          <p:val>
                                            <p:strVal val="#ppt_w"/>
                                          </p:val>
                                        </p:tav>
                                      </p:tavLst>
                                    </p:anim>
                                    <p:anim calcmode="lin" valueType="num">
                                      <p:cBhvr additive="base">
                                        <p:cTn dur="1000"/>
                                        <p:tgtEl>
                                          <p:spTgt spid="31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2700"/>
                                        <p:tgtEl>
                                          <p:spTgt spid="309"/>
                                        </p:tgtEl>
                                        <p:attrNameLst>
                                          <p:attrName>ppt_w</p:attrName>
                                        </p:attrNameLst>
                                      </p:cBhvr>
                                      <p:tavLst>
                                        <p:tav fmla="" tm="0">
                                          <p:val>
                                            <p:strVal val="0"/>
                                          </p:val>
                                        </p:tav>
                                        <p:tav fmla="" tm="100000">
                                          <p:val>
                                            <p:strVal val="#ppt_w"/>
                                          </p:val>
                                        </p:tav>
                                      </p:tavLst>
                                    </p:anim>
                                    <p:anim calcmode="lin" valueType="num">
                                      <p:cBhvr additive="base">
                                        <p:cTn dur="2700"/>
                                        <p:tgtEl>
                                          <p:spTgt spid="3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2500"/>
                                        <p:tgtEl>
                                          <p:spTgt spid="314"/>
                                        </p:tgtEl>
                                        <p:attrNameLst>
                                          <p:attrName>ppt_w</p:attrName>
                                        </p:attrNameLst>
                                      </p:cBhvr>
                                      <p:tavLst>
                                        <p:tav fmla="" tm="0">
                                          <p:val>
                                            <p:strVal val="0"/>
                                          </p:val>
                                        </p:tav>
                                        <p:tav fmla="" tm="100000">
                                          <p:val>
                                            <p:strVal val="#ppt_w"/>
                                          </p:val>
                                        </p:tav>
                                      </p:tavLst>
                                    </p:anim>
                                    <p:anim calcmode="lin" valueType="num">
                                      <p:cBhvr additive="base">
                                        <p:cTn dur="2500"/>
                                        <p:tgtEl>
                                          <p:spTgt spid="3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2600"/>
                                        <p:tgtEl>
                                          <p:spTgt spid="319"/>
                                        </p:tgtEl>
                                        <p:attrNameLst>
                                          <p:attrName>ppt_w</p:attrName>
                                        </p:attrNameLst>
                                      </p:cBhvr>
                                      <p:tavLst>
                                        <p:tav fmla="" tm="0">
                                          <p:val>
                                            <p:strVal val="0"/>
                                          </p:val>
                                        </p:tav>
                                        <p:tav fmla="" tm="100000">
                                          <p:val>
                                            <p:strVal val="#ppt_w"/>
                                          </p:val>
                                        </p:tav>
                                      </p:tavLst>
                                    </p:anim>
                                    <p:anim calcmode="lin" valueType="num">
                                      <p:cBhvr additive="base">
                                        <p:cTn dur="26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2700"/>
                            </p:stCondLst>
                            <p:childTnLst>
                              <p:par>
                                <p:cTn fill="hold" nodeType="afterEffect" presetClass="entr" presetID="2" presetSubtype="4">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ppt_w</p:attrName>
                                        </p:attrNameLst>
                                      </p:cBhvr>
                                      <p:tavLst>
                                        <p:tav fmla="" tm="0">
                                          <p:val>
                                            <p:strVal val="0"/>
                                          </p:val>
                                        </p:tav>
                                        <p:tav fmla="" tm="100000">
                                          <p:val>
                                            <p:strVal val="#ppt_w"/>
                                          </p:val>
                                        </p:tav>
                                      </p:tavLst>
                                    </p:anim>
                                    <p:anim calcmode="lin" valueType="num">
                                      <p:cBhvr additive="base">
                                        <p:cTn dur="1000"/>
                                        <p:tgtEl>
                                          <p:spTgt spid="3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ppt_w</p:attrName>
                                        </p:attrNameLst>
                                      </p:cBhvr>
                                      <p:tavLst>
                                        <p:tav fmla="" tm="0">
                                          <p:val>
                                            <p:strVal val="0"/>
                                          </p:val>
                                        </p:tav>
                                        <p:tav fmla="" tm="100000">
                                          <p:val>
                                            <p:strVal val="#ppt_w"/>
                                          </p:val>
                                        </p:tav>
                                      </p:tavLst>
                                    </p:anim>
                                    <p:anim calcmode="lin" valueType="num">
                                      <p:cBhvr additive="base">
                                        <p:cTn dur="1000"/>
                                        <p:tgtEl>
                                          <p:spTgt spid="3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ppt_w</p:attrName>
                                        </p:attrNameLst>
                                      </p:cBhvr>
                                      <p:tavLst>
                                        <p:tav fmla="" tm="0">
                                          <p:val>
                                            <p:strVal val="0"/>
                                          </p:val>
                                        </p:tav>
                                        <p:tav fmla="" tm="100000">
                                          <p:val>
                                            <p:strVal val="#ppt_w"/>
                                          </p:val>
                                        </p:tav>
                                      </p:tavLst>
                                    </p:anim>
                                    <p:anim calcmode="lin" valueType="num">
                                      <p:cBhvr additive="base">
                                        <p:cTn dur="1000"/>
                                        <p:tgtEl>
                                          <p:spTgt spid="32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000"/>
                                        <p:tgtEl>
                                          <p:spTgt spid="3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8"/>
          <p:cNvSpPr txBox="1"/>
          <p:nvPr/>
        </p:nvSpPr>
        <p:spPr>
          <a:xfrm>
            <a:off x="933500" y="678025"/>
            <a:ext cx="7891200" cy="37680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rPr b="1" i="0" lang="tr" sz="1200" u="none" cap="none" strike="noStrike">
                <a:solidFill>
                  <a:schemeClr val="dk1"/>
                </a:solidFill>
                <a:highlight>
                  <a:srgbClr val="FFFFFF"/>
                </a:highlight>
                <a:latin typeface="Times New Roman"/>
                <a:ea typeface="Times New Roman"/>
                <a:cs typeface="Times New Roman"/>
                <a:sym typeface="Times New Roman"/>
              </a:rPr>
              <a:t>ONLU SAYI SİSTEMİ</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Onlu sayı sisteminde 0 ile 9 arasında yalnızca on rakam vardır. Bu sayı sisteminde her sayı 0,1,2,3,4,5,6,7,8 ve 9 ile temsil edilir. Onlu sayı sisteminin tabanı 10’dur, çünkü yalnızca 10 rakam kullanılır. Bu sistemde her bir basamak ağırlığı şu şekilde gösterilebilir:</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	</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1" i="0" lang="tr" sz="1200" u="none" cap="none" strike="noStrike">
                <a:solidFill>
                  <a:srgbClr val="000000"/>
                </a:solidFill>
                <a:highlight>
                  <a:srgbClr val="FFFFFF"/>
                </a:highlight>
                <a:latin typeface="Times New Roman"/>
                <a:ea typeface="Times New Roman"/>
                <a:cs typeface="Times New Roman"/>
                <a:sym typeface="Times New Roman"/>
              </a:rPr>
              <a:t>Örnek:</a:t>
            </a:r>
            <a:r>
              <a:rPr b="0" i="0" lang="tr" sz="1200" u="none" cap="none" strike="noStrike">
                <a:solidFill>
                  <a:srgbClr val="000000"/>
                </a:solidFill>
                <a:highlight>
                  <a:srgbClr val="FFFFFF"/>
                </a:highlight>
                <a:latin typeface="Times New Roman"/>
                <a:ea typeface="Times New Roman"/>
                <a:cs typeface="Times New Roman"/>
                <a:sym typeface="Times New Roman"/>
              </a:rPr>
              <a:t> Aşağıdaki onlu sayıların basamak analizini inceleyiniz.</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328 = 3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2</a:t>
            </a:r>
            <a:r>
              <a:rPr b="0" i="0" lang="tr" sz="1200" u="none" cap="none" strike="noStrike">
                <a:solidFill>
                  <a:srgbClr val="000000"/>
                </a:solidFill>
                <a:highlight>
                  <a:srgbClr val="FFFFFF"/>
                </a:highlight>
                <a:latin typeface="Times New Roman"/>
                <a:ea typeface="Times New Roman"/>
                <a:cs typeface="Times New Roman"/>
                <a:sym typeface="Times New Roman"/>
              </a:rPr>
              <a:t> + 2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1</a:t>
            </a:r>
            <a:r>
              <a:rPr b="0" i="0" lang="tr" sz="1200" u="none" cap="none" strike="noStrike">
                <a:solidFill>
                  <a:srgbClr val="000000"/>
                </a:solidFill>
                <a:highlight>
                  <a:srgbClr val="FFFFFF"/>
                </a:highlight>
                <a:latin typeface="Times New Roman"/>
                <a:ea typeface="Times New Roman"/>
                <a:cs typeface="Times New Roman"/>
                <a:sym typeface="Times New Roman"/>
              </a:rPr>
              <a:t> + 8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0</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59 = 5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1</a:t>
            </a:r>
            <a:r>
              <a:rPr b="0" i="0" lang="tr" sz="1200" u="none" cap="none" strike="noStrike">
                <a:solidFill>
                  <a:srgbClr val="000000"/>
                </a:solidFill>
                <a:highlight>
                  <a:srgbClr val="FFFFFF"/>
                </a:highlight>
                <a:latin typeface="Times New Roman"/>
                <a:ea typeface="Times New Roman"/>
                <a:cs typeface="Times New Roman"/>
                <a:sym typeface="Times New Roman"/>
              </a:rPr>
              <a:t> + 9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0</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7401 = 7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3</a:t>
            </a:r>
            <a:r>
              <a:rPr b="0" i="0" lang="tr" sz="1200" u="none" cap="none" strike="noStrike">
                <a:solidFill>
                  <a:srgbClr val="000000"/>
                </a:solidFill>
                <a:highlight>
                  <a:srgbClr val="FFFFFF"/>
                </a:highlight>
                <a:latin typeface="Times New Roman"/>
                <a:ea typeface="Times New Roman"/>
                <a:cs typeface="Times New Roman"/>
                <a:sym typeface="Times New Roman"/>
              </a:rPr>
              <a:t> + 4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2</a:t>
            </a:r>
            <a:r>
              <a:rPr b="0" i="0" lang="tr" sz="1200" u="none" cap="none" strike="noStrike">
                <a:solidFill>
                  <a:srgbClr val="000000"/>
                </a:solidFill>
                <a:highlight>
                  <a:srgbClr val="FFFFFF"/>
                </a:highlight>
                <a:latin typeface="Times New Roman"/>
                <a:ea typeface="Times New Roman"/>
                <a:cs typeface="Times New Roman"/>
                <a:sym typeface="Times New Roman"/>
              </a:rPr>
              <a:t> + 0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1</a:t>
            </a:r>
            <a:r>
              <a:rPr b="0" i="0" lang="tr" sz="1200" u="none" cap="none" strike="noStrike">
                <a:solidFill>
                  <a:srgbClr val="000000"/>
                </a:solidFill>
                <a:highlight>
                  <a:srgbClr val="FFFFFF"/>
                </a:highlight>
                <a:latin typeface="Times New Roman"/>
                <a:ea typeface="Times New Roman"/>
                <a:cs typeface="Times New Roman"/>
                <a:sym typeface="Times New Roman"/>
              </a:rPr>
              <a:t> + 1 x 10</a:t>
            </a:r>
            <a:r>
              <a:rPr b="0" baseline="30000" i="0" lang="tr" sz="1200" u="none" cap="none" strike="noStrike">
                <a:solidFill>
                  <a:srgbClr val="000000"/>
                </a:solidFill>
                <a:highlight>
                  <a:srgbClr val="FFFFFF"/>
                </a:highlight>
                <a:latin typeface="Times New Roman"/>
                <a:ea typeface="Times New Roman"/>
                <a:cs typeface="Times New Roman"/>
                <a:sym typeface="Times New Roman"/>
              </a:rPr>
              <a:t>0</a:t>
            </a:r>
            <a:endParaRPr b="0" baseline="30000" i="0" sz="12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327" name="Google Shape;327;p18"/>
          <p:cNvGraphicFramePr/>
          <p:nvPr/>
        </p:nvGraphicFramePr>
        <p:xfrm>
          <a:off x="3601700" y="1468350"/>
          <a:ext cx="3000000" cy="3000000"/>
        </p:xfrm>
        <a:graphic>
          <a:graphicData uri="http://schemas.openxmlformats.org/drawingml/2006/table">
            <a:tbl>
              <a:tblPr>
                <a:noFill/>
                <a:tableStyleId>{E5629121-B767-4BD6-9E6D-FB6DFC12D9BE}</a:tableStyleId>
              </a:tblPr>
              <a:tblGrid>
                <a:gridCol w="365750"/>
                <a:gridCol w="365750"/>
                <a:gridCol w="365750"/>
                <a:gridCol w="365750"/>
                <a:gridCol w="365750"/>
                <a:gridCol w="365750"/>
                <a:gridCol w="365750"/>
                <a:gridCol w="365750"/>
              </a:tblGrid>
              <a:tr h="215900">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7</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6</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5</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4</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3</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2</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1</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10</a:t>
                      </a:r>
                      <a:r>
                        <a:rPr baseline="30000" lang="tr" sz="1200" u="none" cap="none" strike="noStrike">
                          <a:highlight>
                            <a:srgbClr val="FFFFFF"/>
                          </a:highlight>
                          <a:latin typeface="Times New Roman"/>
                          <a:ea typeface="Times New Roman"/>
                          <a:cs typeface="Times New Roman"/>
                          <a:sym typeface="Times New Roman"/>
                        </a:rPr>
                        <a:t>0</a:t>
                      </a:r>
                      <a:endParaRPr baseline="30000"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nvSpPr>
        <p:spPr>
          <a:xfrm>
            <a:off x="883900" y="1638150"/>
            <a:ext cx="7191000" cy="30000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1"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highlight>
                  <a:srgbClr val="FFFFFF"/>
                </a:highlight>
                <a:latin typeface="Times New Roman"/>
                <a:ea typeface="Times New Roman"/>
                <a:cs typeface="Times New Roman"/>
                <a:sym typeface="Times New Roman"/>
              </a:rPr>
              <a:t>İkili sayı sisteminde yalnızca 0 ve 1 olmak üzere iki rakam bulunur. Her sayı, bu sayı sisteminde 0 ve 1 ile gösterilir. İkili sayı sisteminin tabanı 2’dir, çünkü sadece iki rakam kullanılır. Her ikili basamak ayrıca bit olarak ifade edilir. Bu sistemde her bir basamak ağırlığı şu şekilde gösterilebilir:	</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rgbClr val="000000"/>
                </a:solidFill>
                <a:latin typeface="Times New Roman"/>
                <a:ea typeface="Times New Roman"/>
                <a:cs typeface="Times New Roman"/>
                <a:sym typeface="Times New Roman"/>
              </a:rPr>
              <a:t>Verilen bu sayının onlu eşdeğeri, basamak değeri ile her bir basamak ağırlığının çarpımının toplamıdır.</a:t>
            </a:r>
            <a:endParaRPr b="1"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1" i="0" lang="tr" sz="1200" u="none" cap="none" strike="noStrike">
                <a:solidFill>
                  <a:srgbClr val="000000"/>
                </a:solidFill>
                <a:highlight>
                  <a:srgbClr val="FFFFFF"/>
                </a:highlight>
                <a:latin typeface="Times New Roman"/>
                <a:ea typeface="Times New Roman"/>
                <a:cs typeface="Times New Roman"/>
                <a:sym typeface="Times New Roman"/>
              </a:rPr>
              <a:t>Örnek:</a:t>
            </a:r>
            <a:r>
              <a:rPr b="0" i="0" lang="tr" sz="1200" u="none" cap="none" strike="noStrike">
                <a:solidFill>
                  <a:srgbClr val="000000"/>
                </a:solidFill>
                <a:highlight>
                  <a:srgbClr val="FFFFFF"/>
                </a:highlight>
                <a:latin typeface="Times New Roman"/>
                <a:ea typeface="Times New Roman"/>
                <a:cs typeface="Times New Roman"/>
                <a:sym typeface="Times New Roman"/>
              </a:rPr>
              <a:t> Aşağıdaki ikili sayının basamak analizini inceleyiniz. Ayrıca ikili sayı sisteminin 10’lu sayı sistemine dönüştüğüne dikkat ediniz. </a:t>
            </a:r>
            <a:endParaRPr b="0" i="0" sz="1200" u="none" cap="none" strike="noStrike">
              <a:solidFill>
                <a:srgbClr val="000000"/>
              </a:solidFill>
              <a:highlight>
                <a:srgbClr val="FFFFFF"/>
              </a:highlight>
              <a:latin typeface="Times New Roman"/>
              <a:ea typeface="Times New Roman"/>
              <a:cs typeface="Times New Roman"/>
              <a:sym typeface="Times New Roman"/>
            </a:endParaRPr>
          </a:p>
          <a:p>
            <a:pPr indent="0" lvl="0" marL="487680" marR="30480" rtl="0" algn="just">
              <a:lnSpc>
                <a:spcPct val="100000"/>
              </a:lnSpc>
              <a:spcBef>
                <a:spcPts val="600"/>
              </a:spcBef>
              <a:spcAft>
                <a:spcPts val="0"/>
              </a:spcAft>
              <a:buClr>
                <a:srgbClr val="000000"/>
              </a:buClr>
              <a:buSzPts val="1200"/>
              <a:buFont typeface="Arial"/>
              <a:buNone/>
            </a:pPr>
            <a:r>
              <a:rPr b="0" i="0" lang="tr" sz="1200" u="none" cap="none" strike="noStrike">
                <a:solidFill>
                  <a:srgbClr val="000000"/>
                </a:solidFill>
                <a:latin typeface="Times New Roman"/>
                <a:ea typeface="Times New Roman"/>
                <a:cs typeface="Times New Roman"/>
                <a:sym typeface="Times New Roman"/>
              </a:rPr>
              <a:t>(1010)</a:t>
            </a:r>
            <a:r>
              <a:rPr b="0" baseline="-25000" i="0" lang="tr" sz="1200" u="none" cap="none" strike="noStrike">
                <a:solidFill>
                  <a:srgbClr val="000000"/>
                </a:solidFill>
                <a:latin typeface="Times New Roman"/>
                <a:ea typeface="Times New Roman"/>
                <a:cs typeface="Times New Roman"/>
                <a:sym typeface="Times New Roman"/>
              </a:rPr>
              <a:t>2</a:t>
            </a:r>
            <a:r>
              <a:rPr b="0" i="0" lang="tr" sz="1200" u="none" cap="none" strike="noStrike">
                <a:solidFill>
                  <a:srgbClr val="000000"/>
                </a:solidFill>
                <a:latin typeface="Times New Roman"/>
                <a:ea typeface="Times New Roman"/>
                <a:cs typeface="Times New Roman"/>
                <a:sym typeface="Times New Roman"/>
              </a:rPr>
              <a:t> = 1×2</a:t>
            </a:r>
            <a:r>
              <a:rPr b="0" baseline="30000" i="0" lang="tr" sz="1200" u="none" cap="none" strike="noStrike">
                <a:solidFill>
                  <a:srgbClr val="000000"/>
                </a:solidFill>
                <a:latin typeface="Times New Roman"/>
                <a:ea typeface="Times New Roman"/>
                <a:cs typeface="Times New Roman"/>
                <a:sym typeface="Times New Roman"/>
              </a:rPr>
              <a:t>3</a:t>
            </a:r>
            <a:r>
              <a:rPr b="0" i="0" lang="tr" sz="1200" u="none" cap="none" strike="noStrike">
                <a:solidFill>
                  <a:srgbClr val="000000"/>
                </a:solidFill>
                <a:latin typeface="Times New Roman"/>
                <a:ea typeface="Times New Roman"/>
                <a:cs typeface="Times New Roman"/>
                <a:sym typeface="Times New Roman"/>
              </a:rPr>
              <a:t> + 0×2</a:t>
            </a:r>
            <a:r>
              <a:rPr b="0" baseline="30000" i="0" lang="tr" sz="1200" u="none" cap="none" strike="noStrike">
                <a:solidFill>
                  <a:srgbClr val="000000"/>
                </a:solidFill>
                <a:latin typeface="Times New Roman"/>
                <a:ea typeface="Times New Roman"/>
                <a:cs typeface="Times New Roman"/>
                <a:sym typeface="Times New Roman"/>
              </a:rPr>
              <a:t>2</a:t>
            </a:r>
            <a:r>
              <a:rPr b="0" i="0" lang="tr" sz="1200" u="none" cap="none" strike="noStrike">
                <a:solidFill>
                  <a:srgbClr val="000000"/>
                </a:solidFill>
                <a:latin typeface="Times New Roman"/>
                <a:ea typeface="Times New Roman"/>
                <a:cs typeface="Times New Roman"/>
                <a:sym typeface="Times New Roman"/>
              </a:rPr>
              <a:t> + 1×2</a:t>
            </a:r>
            <a:r>
              <a:rPr b="0" baseline="30000" i="0" lang="tr" sz="1200" u="none" cap="none" strike="noStrike">
                <a:solidFill>
                  <a:srgbClr val="000000"/>
                </a:solidFill>
                <a:latin typeface="Times New Roman"/>
                <a:ea typeface="Times New Roman"/>
                <a:cs typeface="Times New Roman"/>
                <a:sym typeface="Times New Roman"/>
              </a:rPr>
              <a:t>1</a:t>
            </a:r>
            <a:r>
              <a:rPr b="0" i="0" lang="tr" sz="1200" u="none" cap="none" strike="noStrike">
                <a:solidFill>
                  <a:srgbClr val="000000"/>
                </a:solidFill>
                <a:latin typeface="Times New Roman"/>
                <a:ea typeface="Times New Roman"/>
                <a:cs typeface="Times New Roman"/>
                <a:sym typeface="Times New Roman"/>
              </a:rPr>
              <a:t> + 0×2</a:t>
            </a:r>
            <a:r>
              <a:rPr b="0" baseline="30000" i="0" lang="tr" sz="1200" u="none" cap="none" strike="noStrike">
                <a:solidFill>
                  <a:srgbClr val="000000"/>
                </a:solidFill>
                <a:latin typeface="Times New Roman"/>
                <a:ea typeface="Times New Roman"/>
                <a:cs typeface="Times New Roman"/>
                <a:sym typeface="Times New Roman"/>
              </a:rPr>
              <a:t>0</a:t>
            </a:r>
            <a:endParaRPr b="0" i="0" sz="1200" u="none" cap="none" strike="noStrike">
              <a:solidFill>
                <a:srgbClr val="000000"/>
              </a:solidFill>
              <a:latin typeface="Times New Roman"/>
              <a:ea typeface="Times New Roman"/>
              <a:cs typeface="Times New Roman"/>
              <a:sym typeface="Times New Roman"/>
            </a:endParaRPr>
          </a:p>
          <a:p>
            <a:pPr indent="426719" lvl="0" marL="487680" marR="30480" rtl="0" algn="just">
              <a:lnSpc>
                <a:spcPct val="100000"/>
              </a:lnSpc>
              <a:spcBef>
                <a:spcPts val="720"/>
              </a:spcBef>
              <a:spcAft>
                <a:spcPts val="0"/>
              </a:spcAft>
              <a:buClr>
                <a:srgbClr val="000000"/>
              </a:buClr>
              <a:buSzPts val="1200"/>
              <a:buFont typeface="Arial"/>
              <a:buNone/>
            </a:pPr>
            <a:r>
              <a:rPr b="0" i="0" lang="tr" sz="1200" u="none" cap="none" strike="noStrike">
                <a:solidFill>
                  <a:srgbClr val="000000"/>
                </a:solidFill>
                <a:latin typeface="Times New Roman"/>
                <a:ea typeface="Times New Roman"/>
                <a:cs typeface="Times New Roman"/>
                <a:sym typeface="Times New Roman"/>
              </a:rPr>
              <a:t>= 8 + 0 + 2 + 0</a:t>
            </a:r>
            <a:endParaRPr b="0" i="0" sz="1200" u="none" cap="none" strike="noStrike">
              <a:solidFill>
                <a:srgbClr val="000000"/>
              </a:solidFill>
              <a:latin typeface="Times New Roman"/>
              <a:ea typeface="Times New Roman"/>
              <a:cs typeface="Times New Roman"/>
              <a:sym typeface="Times New Roman"/>
            </a:endParaRPr>
          </a:p>
          <a:p>
            <a:pPr indent="426719" lvl="0" marL="487680" marR="30480" rtl="0" algn="just">
              <a:lnSpc>
                <a:spcPct val="100000"/>
              </a:lnSpc>
              <a:spcBef>
                <a:spcPts val="720"/>
              </a:spcBef>
              <a:spcAft>
                <a:spcPts val="720"/>
              </a:spcAft>
              <a:buClr>
                <a:srgbClr val="000000"/>
              </a:buClr>
              <a:buSzPts val="1200"/>
              <a:buFont typeface="Arial"/>
              <a:buNone/>
            </a:pPr>
            <a:r>
              <a:rPr b="0" i="0" lang="tr" sz="1200" u="none" cap="none" strike="noStrike">
                <a:solidFill>
                  <a:srgbClr val="000000"/>
                </a:solidFill>
                <a:latin typeface="Times New Roman"/>
                <a:ea typeface="Times New Roman"/>
                <a:cs typeface="Times New Roman"/>
                <a:sym typeface="Times New Roman"/>
              </a:rPr>
              <a:t>= (10)</a:t>
            </a:r>
            <a:r>
              <a:rPr b="0" baseline="-25000" i="0" lang="tr" sz="1200" u="none" cap="none" strike="noStrike">
                <a:solidFill>
                  <a:srgbClr val="000000"/>
                </a:solidFill>
                <a:latin typeface="Times New Roman"/>
                <a:ea typeface="Times New Roman"/>
                <a:cs typeface="Times New Roman"/>
                <a:sym typeface="Times New Roman"/>
              </a:rPr>
              <a:t>10</a:t>
            </a:r>
            <a:endParaRPr b="1" i="0" sz="1200" u="none" cap="none" strike="noStrike">
              <a:solidFill>
                <a:srgbClr val="000000"/>
              </a:solidFill>
              <a:highlight>
                <a:srgbClr val="FFFFFF"/>
              </a:highlight>
              <a:latin typeface="Times New Roman"/>
              <a:ea typeface="Times New Roman"/>
              <a:cs typeface="Times New Roman"/>
              <a:sym typeface="Times New Roman"/>
            </a:endParaRPr>
          </a:p>
        </p:txBody>
      </p:sp>
      <p:sp>
        <p:nvSpPr>
          <p:cNvPr id="333" name="Google Shape;333;p19"/>
          <p:cNvSpPr txBox="1"/>
          <p:nvPr/>
        </p:nvSpPr>
        <p:spPr>
          <a:xfrm>
            <a:off x="933500" y="678025"/>
            <a:ext cx="7891200" cy="18564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rPr b="1" i="0" lang="tr" sz="1200" u="none" cap="none" strike="noStrike">
                <a:solidFill>
                  <a:schemeClr val="dk1"/>
                </a:solidFill>
                <a:highlight>
                  <a:srgbClr val="FFFFFF"/>
                </a:highlight>
                <a:latin typeface="Times New Roman"/>
                <a:ea typeface="Times New Roman"/>
                <a:cs typeface="Times New Roman"/>
                <a:sym typeface="Times New Roman"/>
              </a:rPr>
              <a:t>İKİLİ SAYI SİSTEMİ</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334" name="Google Shape;334;p19"/>
          <p:cNvGraphicFramePr/>
          <p:nvPr/>
        </p:nvGraphicFramePr>
        <p:xfrm>
          <a:off x="3324100" y="1452238"/>
          <a:ext cx="3000000" cy="3000000"/>
        </p:xfrm>
        <a:graphic>
          <a:graphicData uri="http://schemas.openxmlformats.org/drawingml/2006/table">
            <a:tbl>
              <a:tblPr>
                <a:noFill/>
                <a:tableStyleId>{E5629121-B767-4BD6-9E6D-FB6DFC12D9BE}</a:tableStyleId>
              </a:tblPr>
              <a:tblGrid>
                <a:gridCol w="365750"/>
                <a:gridCol w="365750"/>
                <a:gridCol w="365750"/>
                <a:gridCol w="365750"/>
                <a:gridCol w="365750"/>
                <a:gridCol w="365750"/>
                <a:gridCol w="365750"/>
                <a:gridCol w="365750"/>
              </a:tblGrid>
              <a:tr h="215900">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7</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6</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5</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4</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3</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2</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1</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highlight>
                            <a:srgbClr val="FFFFFF"/>
                          </a:highlight>
                          <a:latin typeface="Times New Roman"/>
                          <a:ea typeface="Times New Roman"/>
                          <a:cs typeface="Times New Roman"/>
                          <a:sym typeface="Times New Roman"/>
                        </a:rPr>
                        <a:t>2</a:t>
                      </a:r>
                      <a:r>
                        <a:rPr baseline="30000" lang="tr" sz="1200" u="none" cap="none" strike="noStrike">
                          <a:highlight>
                            <a:srgbClr val="FFFFFF"/>
                          </a:highlight>
                          <a:latin typeface="Times New Roman"/>
                          <a:ea typeface="Times New Roman"/>
                          <a:cs typeface="Times New Roman"/>
                          <a:sym typeface="Times New Roman"/>
                        </a:rPr>
                        <a:t>0</a:t>
                      </a:r>
                      <a:endParaRPr baseline="30000" sz="1200" u="none" cap="none" strike="noStrike">
                        <a:highlight>
                          <a:srgbClr val="FFFFFF"/>
                        </a:highlight>
                        <a:latin typeface="Times New Roman"/>
                        <a:ea typeface="Times New Roman"/>
                        <a:cs typeface="Times New Roman"/>
                        <a:sym typeface="Times New Roman"/>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nvSpPr>
        <p:spPr>
          <a:xfrm>
            <a:off x="933500" y="678025"/>
            <a:ext cx="7891200" cy="33432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rPr b="1" i="0" lang="tr" sz="1200" u="none" cap="none" strike="noStrike">
                <a:solidFill>
                  <a:schemeClr val="dk1"/>
                </a:solidFill>
                <a:highlight>
                  <a:srgbClr val="FFFFFF"/>
                </a:highlight>
                <a:latin typeface="Times New Roman"/>
                <a:ea typeface="Times New Roman"/>
                <a:cs typeface="Times New Roman"/>
                <a:sym typeface="Times New Roman"/>
              </a:rPr>
              <a:t>Onlu Sayı Sisteminden İkili Sayı Sistemine Dönüştürme</a:t>
            </a:r>
            <a:endParaRPr b="1" i="0" sz="1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rPr b="0" i="0" lang="tr" sz="1200" u="none" cap="none" strike="noStrike">
                <a:solidFill>
                  <a:schemeClr val="dk1"/>
                </a:solidFill>
                <a:latin typeface="Times New Roman"/>
                <a:ea typeface="Times New Roman"/>
                <a:cs typeface="Times New Roman"/>
                <a:sym typeface="Times New Roman"/>
              </a:rPr>
              <a:t>İkili sayı sisteminden onlu sayı sistemine ve onlu sayı sisteminden ikili sayı sistemine dönüştürme işlemleri tüm bilgisayar sistemlerinin temelini oluşturduğundan önemli bir kavramdır. Yukarıdaki bölümde ikili sayı sisteminden onlu sayıya dönüştürmenin nasıl yapıldığını örneklerle gösterdik. Onlu sayı sisteminden ikili sayı sistemine dönüştürme için aşağıdaki adımlar kullanılır:</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15000"/>
              </a:lnSpc>
              <a:spcBef>
                <a:spcPts val="0"/>
              </a:spcBef>
              <a:spcAft>
                <a:spcPts val="0"/>
              </a:spcAft>
              <a:buClr>
                <a:schemeClr val="dk1"/>
              </a:buClr>
              <a:buSzPts val="1200"/>
              <a:buFont typeface="Times New Roman"/>
              <a:buAutoNum type="arabicPeriod"/>
            </a:pPr>
            <a:r>
              <a:rPr b="0" i="0" lang="tr" sz="1200" u="none" cap="none" strike="noStrike">
                <a:solidFill>
                  <a:schemeClr val="dk1"/>
                </a:solidFill>
                <a:latin typeface="Times New Roman"/>
                <a:ea typeface="Times New Roman"/>
                <a:cs typeface="Times New Roman"/>
                <a:sym typeface="Times New Roman"/>
              </a:rPr>
              <a:t>Sayıyı 2 ile bölünüz.</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15000"/>
              </a:lnSpc>
              <a:spcBef>
                <a:spcPts val="0"/>
              </a:spcBef>
              <a:spcAft>
                <a:spcPts val="0"/>
              </a:spcAft>
              <a:buClr>
                <a:schemeClr val="dk1"/>
              </a:buClr>
              <a:buSzPts val="1200"/>
              <a:buFont typeface="Times New Roman"/>
              <a:buAutoNum type="arabicPeriod"/>
            </a:pPr>
            <a:r>
              <a:rPr b="0" i="0" lang="tr" sz="1200" u="none" cap="none" strike="noStrike">
                <a:solidFill>
                  <a:schemeClr val="dk1"/>
                </a:solidFill>
                <a:latin typeface="Times New Roman"/>
                <a:ea typeface="Times New Roman"/>
                <a:cs typeface="Times New Roman"/>
                <a:sym typeface="Times New Roman"/>
              </a:rPr>
              <a:t>Sonraki yineleme için tamsayı bölümünü alın.</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15000"/>
              </a:lnSpc>
              <a:spcBef>
                <a:spcPts val="0"/>
              </a:spcBef>
              <a:spcAft>
                <a:spcPts val="0"/>
              </a:spcAft>
              <a:buClr>
                <a:schemeClr val="dk1"/>
              </a:buClr>
              <a:buSzPts val="1200"/>
              <a:buFont typeface="Times New Roman"/>
              <a:buAutoNum type="arabicPeriod"/>
            </a:pPr>
            <a:r>
              <a:rPr b="0" i="0" lang="tr" sz="1200" u="none" cap="none" strike="noStrike">
                <a:solidFill>
                  <a:schemeClr val="dk1"/>
                </a:solidFill>
                <a:latin typeface="Times New Roman"/>
                <a:ea typeface="Times New Roman"/>
                <a:cs typeface="Times New Roman"/>
                <a:sym typeface="Times New Roman"/>
              </a:rPr>
              <a:t>İkili sayının oluşturulması için kalanı alın.</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15000"/>
              </a:lnSpc>
              <a:spcBef>
                <a:spcPts val="0"/>
              </a:spcBef>
              <a:spcAft>
                <a:spcPts val="0"/>
              </a:spcAft>
              <a:buClr>
                <a:schemeClr val="dk1"/>
              </a:buClr>
              <a:buSzPts val="1200"/>
              <a:buFont typeface="Times New Roman"/>
              <a:buAutoNum type="arabicPeriod"/>
            </a:pPr>
            <a:r>
              <a:rPr b="0" i="0" lang="tr" sz="1200" u="none" cap="none" strike="noStrike">
                <a:solidFill>
                  <a:schemeClr val="dk1"/>
                </a:solidFill>
                <a:latin typeface="Times New Roman"/>
                <a:ea typeface="Times New Roman"/>
                <a:cs typeface="Times New Roman"/>
                <a:sym typeface="Times New Roman"/>
              </a:rPr>
              <a:t>Bölüm 0’a eşit olana kadar adımları tekrarlayın.</a:t>
            </a:r>
            <a:endParaRPr b="0" i="0" sz="1200" u="none" cap="none" strike="noStrike">
              <a:solidFill>
                <a:schemeClr val="dk1"/>
              </a:solidFill>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nvSpPr>
        <p:spPr>
          <a:xfrm>
            <a:off x="534650" y="912750"/>
            <a:ext cx="7891200" cy="3860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rPr b="1" i="0" lang="tr" sz="1800" u="none" cap="none" strike="noStrike">
                <a:solidFill>
                  <a:schemeClr val="dk1"/>
                </a:solidFill>
                <a:highlight>
                  <a:srgbClr val="FFFFFF"/>
                </a:highlight>
                <a:latin typeface="Times New Roman"/>
                <a:ea typeface="Times New Roman"/>
                <a:cs typeface="Times New Roman"/>
                <a:sym typeface="Times New Roman"/>
              </a:rPr>
              <a:t>SIRA SİZDE :)</a:t>
            </a:r>
            <a:endParaRPr/>
          </a:p>
          <a:p>
            <a:pPr indent="0" lvl="0" marL="0" marR="0" rtl="0" algn="ctr">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tr" sz="1800" u="sng" cap="none" strike="noStrike">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https://padlet.com/trdeneyap/sayisistemleri</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tr" sz="1800" u="none" cap="none" strike="noStrike">
                <a:solidFill>
                  <a:schemeClr val="dk1"/>
                </a:solidFill>
                <a:highlight>
                  <a:srgbClr val="FFFFFF"/>
                </a:highlight>
                <a:latin typeface="Times New Roman"/>
                <a:ea typeface="Times New Roman"/>
                <a:cs typeface="Times New Roman"/>
                <a:sym typeface="Times New Roman"/>
              </a:rPr>
              <a:t>Dörderli Gruplara Dağılalım.. </a:t>
            </a:r>
            <a:endParaRPr/>
          </a:p>
          <a:p>
            <a:pPr indent="0" lvl="0" marL="0" marR="0" rtl="0" algn="ctr">
              <a:lnSpc>
                <a:spcPct val="115000"/>
              </a:lnSpc>
              <a:spcBef>
                <a:spcPts val="0"/>
              </a:spcBef>
              <a:spcAft>
                <a:spcPts val="0"/>
              </a:spcAft>
              <a:buNone/>
            </a:pPr>
            <a:r>
              <a:rPr b="1" i="0" lang="tr" sz="1800" u="none" cap="none" strike="noStrike">
                <a:solidFill>
                  <a:schemeClr val="dk1"/>
                </a:solidFill>
                <a:highlight>
                  <a:srgbClr val="FFFFFF"/>
                </a:highlight>
                <a:latin typeface="Times New Roman"/>
                <a:ea typeface="Times New Roman"/>
                <a:cs typeface="Times New Roman"/>
                <a:sym typeface="Times New Roman"/>
              </a:rPr>
              <a:t>Süre: 10 dk</a:t>
            </a:r>
            <a:endParaRPr/>
          </a:p>
          <a:p>
            <a:pPr indent="0" lvl="0" marL="0" marR="0" rtl="0" algn="ctr">
              <a:lnSpc>
                <a:spcPct val="115000"/>
              </a:lnSpc>
              <a:spcBef>
                <a:spcPts val="0"/>
              </a:spcBef>
              <a:spcAft>
                <a:spcPts val="0"/>
              </a:spcAft>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755575" y="1388550"/>
            <a:ext cx="7505700" cy="954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000"/>
              <a:buNone/>
            </a:pPr>
            <a:r>
              <a:rPr lang="tr" sz="1700">
                <a:solidFill>
                  <a:srgbClr val="000000"/>
                </a:solidFill>
                <a:latin typeface="PT Sans Narrow"/>
                <a:ea typeface="PT Sans Narrow"/>
                <a:cs typeface="PT Sans Narrow"/>
                <a:sym typeface="PT Sans Narrow"/>
              </a:rPr>
              <a:t>Bu haftanın amacı programlama dünyasına giriş yapılarak, öğrencilerin temel düzeyde matematiksel, karşılaştırma ve mantıksal işleçleri kullanmalarını sağlamaktır.</a:t>
            </a:r>
            <a:endParaRPr sz="3500">
              <a:latin typeface="PT Sans Narrow"/>
              <a:ea typeface="PT Sans Narrow"/>
              <a:cs typeface="PT Sans Narrow"/>
              <a:sym typeface="PT Sans Narrow"/>
            </a:endParaRPr>
          </a:p>
        </p:txBody>
      </p:sp>
      <p:sp>
        <p:nvSpPr>
          <p:cNvPr id="193" name="Google Shape;193;p3"/>
          <p:cNvSpPr txBox="1"/>
          <p:nvPr>
            <p:ph idx="1" type="body"/>
          </p:nvPr>
        </p:nvSpPr>
        <p:spPr>
          <a:xfrm>
            <a:off x="819150" y="2156275"/>
            <a:ext cx="7505700" cy="2448000"/>
          </a:xfrm>
          <a:prstGeom prst="rect">
            <a:avLst/>
          </a:prstGeom>
          <a:noFill/>
          <a:ln>
            <a:noFill/>
          </a:ln>
        </p:spPr>
        <p:txBody>
          <a:bodyPr anchorCtr="0" anchor="t" bIns="91425" lIns="91425" spcFirstLastPara="1" rIns="91425" wrap="square" tIns="91425">
            <a:noAutofit/>
          </a:bodyPr>
          <a:lstStyle/>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K1. Temel programlama terimlerini öğrenir.</a:t>
            </a:r>
            <a:endParaRPr sz="1500">
              <a:solidFill>
                <a:srgbClr val="000000"/>
              </a:solidFill>
              <a:latin typeface="PT Sans Narrow"/>
              <a:ea typeface="PT Sans Narrow"/>
              <a:cs typeface="PT Sans Narrow"/>
              <a:sym typeface="PT Sans Narrow"/>
            </a:endParaRPr>
          </a:p>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K2. Bilgisayarın temel birimlerini kavrar. </a:t>
            </a:r>
            <a:endParaRPr sz="1500">
              <a:solidFill>
                <a:srgbClr val="000000"/>
              </a:solidFill>
              <a:latin typeface="PT Sans Narrow"/>
              <a:ea typeface="PT Sans Narrow"/>
              <a:cs typeface="PT Sans Narrow"/>
              <a:sym typeface="PT Sans Narrow"/>
            </a:endParaRPr>
          </a:p>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K3. Veri saklama birimlerini anlar. </a:t>
            </a:r>
            <a:endParaRPr sz="1500">
              <a:solidFill>
                <a:srgbClr val="000000"/>
              </a:solidFill>
              <a:latin typeface="PT Sans Narrow"/>
              <a:ea typeface="PT Sans Narrow"/>
              <a:cs typeface="PT Sans Narrow"/>
              <a:sym typeface="PT Sans Narrow"/>
            </a:endParaRPr>
          </a:p>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K4. Programlamadaki aritmetik işleçlerin işlevini kavrar.</a:t>
            </a:r>
            <a:endParaRPr sz="1500">
              <a:solidFill>
                <a:srgbClr val="000000"/>
              </a:solidFill>
              <a:latin typeface="PT Sans Narrow"/>
              <a:ea typeface="PT Sans Narrow"/>
              <a:cs typeface="PT Sans Narrow"/>
              <a:sym typeface="PT Sans Narrow"/>
            </a:endParaRPr>
          </a:p>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K5. Programlamadaki karşılaştırma işleçlerinin işlevini kavrar.</a:t>
            </a:r>
            <a:endParaRPr sz="1500">
              <a:solidFill>
                <a:srgbClr val="000000"/>
              </a:solidFill>
              <a:latin typeface="PT Sans Narrow"/>
              <a:ea typeface="PT Sans Narrow"/>
              <a:cs typeface="PT Sans Narrow"/>
              <a:sym typeface="PT Sans Narrow"/>
            </a:endParaRPr>
          </a:p>
          <a:p>
            <a:pPr indent="0" lvl="0" marL="269999" rtl="0" algn="just">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K6. Programlamadaki mantıksal işleçlerin işlevini kavrar.</a:t>
            </a:r>
            <a:endParaRPr sz="1500">
              <a:solidFill>
                <a:srgbClr val="000000"/>
              </a:solidFill>
              <a:latin typeface="PT Sans Narrow"/>
              <a:ea typeface="PT Sans Narrow"/>
              <a:cs typeface="PT Sans Narrow"/>
              <a:sym typeface="PT Sans Narrow"/>
            </a:endParaRPr>
          </a:p>
          <a:p>
            <a:pPr indent="0" lvl="0" marL="0" rtl="0" algn="l">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       K7. Değişkenlere değer atama türlerini tanır.</a:t>
            </a:r>
            <a:endParaRPr sz="1500">
              <a:solidFill>
                <a:srgbClr val="000000"/>
              </a:solidFill>
              <a:latin typeface="PT Sans Narrow"/>
              <a:ea typeface="PT Sans Narrow"/>
              <a:cs typeface="PT Sans Narrow"/>
              <a:sym typeface="PT Sans Narrow"/>
            </a:endParaRPr>
          </a:p>
          <a:p>
            <a:pPr indent="0" lvl="0" marL="0" rtl="0" algn="l">
              <a:lnSpc>
                <a:spcPct val="140000"/>
              </a:lnSpc>
              <a:spcBef>
                <a:spcPts val="0"/>
              </a:spcBef>
              <a:spcAft>
                <a:spcPts val="0"/>
              </a:spcAft>
              <a:buSzPts val="1405"/>
              <a:buNone/>
            </a:pPr>
            <a:r>
              <a:rPr lang="tr" sz="1500">
                <a:solidFill>
                  <a:srgbClr val="000000"/>
                </a:solidFill>
                <a:latin typeface="PT Sans Narrow"/>
                <a:ea typeface="PT Sans Narrow"/>
                <a:cs typeface="PT Sans Narrow"/>
                <a:sym typeface="PT Sans Narrow"/>
              </a:rPr>
              <a:t>       K8. İkili ve onlu sayı sistemlerini bilir.</a:t>
            </a:r>
            <a:endParaRPr sz="1500">
              <a:solidFill>
                <a:srgbClr val="000000"/>
              </a:solidFill>
              <a:latin typeface="PT Sans Narrow"/>
              <a:ea typeface="PT Sans Narrow"/>
              <a:cs typeface="PT Sans Narrow"/>
              <a:sym typeface="PT Sans Narrow"/>
            </a:endParaRPr>
          </a:p>
          <a:p>
            <a:pPr indent="0" lvl="0" marL="0" rtl="0" algn="l">
              <a:lnSpc>
                <a:spcPct val="140000"/>
              </a:lnSpc>
              <a:spcBef>
                <a:spcPts val="0"/>
              </a:spcBef>
              <a:spcAft>
                <a:spcPts val="0"/>
              </a:spcAft>
              <a:buSzPts val="1405"/>
              <a:buNone/>
            </a:pPr>
            <a:r>
              <a:rPr lang="tr" sz="1400">
                <a:solidFill>
                  <a:srgbClr val="000000"/>
                </a:solidFill>
                <a:latin typeface="PT Sans Narrow"/>
                <a:ea typeface="PT Sans Narrow"/>
                <a:cs typeface="PT Sans Narrow"/>
                <a:sym typeface="PT Sans Narrow"/>
              </a:rPr>
              <a:t>     </a:t>
            </a:r>
            <a:endParaRPr sz="1500">
              <a:latin typeface="PT Sans Narrow"/>
              <a:ea typeface="PT Sans Narrow"/>
              <a:cs typeface="PT Sans Narrow"/>
              <a:sym typeface="PT Sans Narrow"/>
            </a:endParaRPr>
          </a:p>
        </p:txBody>
      </p:sp>
      <p:sp>
        <p:nvSpPr>
          <p:cNvPr id="194" name="Google Shape;194;p3"/>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tr"/>
              <a:t>Haftanın Amacı</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25093f946_0_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Aklına Ne Geliyor?</a:t>
            </a:r>
            <a:endParaRPr/>
          </a:p>
        </p:txBody>
      </p:sp>
      <p:sp>
        <p:nvSpPr>
          <p:cNvPr id="200" name="Google Shape;200;gd25093f946_0_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lang="tr" sz="1500">
                <a:solidFill>
                  <a:srgbClr val="FF0000"/>
                </a:solidFill>
                <a:latin typeface="PT Sans Narrow"/>
                <a:ea typeface="PT Sans Narrow"/>
                <a:cs typeface="PT Sans Narrow"/>
                <a:sym typeface="PT Sans Narrow"/>
              </a:rPr>
              <a:t>PROGRAMLAMA </a:t>
            </a:r>
            <a:r>
              <a:rPr lang="tr" sz="1500">
                <a:solidFill>
                  <a:srgbClr val="000000"/>
                </a:solidFill>
                <a:latin typeface="PT Sans Narrow"/>
                <a:ea typeface="PT Sans Narrow"/>
                <a:cs typeface="PT Sans Narrow"/>
                <a:sym typeface="PT Sans Narrow"/>
              </a:rPr>
              <a:t>dediğimde, aklınıza gelen ilk kelimeyi sohbet kısmından herkese açık olacak şekilde yazın.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Süre :1 dk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Sizler yazarken haydi bir de müzik dinleyelim.</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d25093f946_0_1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Aklına Ne Geliyor?</a:t>
            </a:r>
            <a:endParaRPr/>
          </a:p>
        </p:txBody>
      </p:sp>
      <p:sp>
        <p:nvSpPr>
          <p:cNvPr id="206" name="Google Shape;206;gd25093f946_0_1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 Peki Programlama yerine, </a:t>
            </a:r>
            <a:r>
              <a:rPr b="1" lang="tr" sz="1500">
                <a:solidFill>
                  <a:srgbClr val="FF0000"/>
                </a:solidFill>
                <a:latin typeface="PT Sans Narrow"/>
                <a:ea typeface="PT Sans Narrow"/>
                <a:cs typeface="PT Sans Narrow"/>
                <a:sym typeface="PT Sans Narrow"/>
              </a:rPr>
              <a:t>PROGRAMLAMA DİLİ</a:t>
            </a:r>
            <a:r>
              <a:rPr lang="tr" sz="1500">
                <a:solidFill>
                  <a:srgbClr val="000000"/>
                </a:solidFill>
                <a:latin typeface="PT Sans Narrow"/>
                <a:ea typeface="PT Sans Narrow"/>
                <a:cs typeface="PT Sans Narrow"/>
                <a:sym typeface="PT Sans Narrow"/>
              </a:rPr>
              <a:t> deseydim, aklınıza gelen kelimeler ne olurdu?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Lütfen tekrar sohbetten hızlıca yazın</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Süre :1 dk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Sizler yazarken haydi bir de müzik dinleyelim.</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d25093f946_0_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Aklına Ne Geliyor?</a:t>
            </a:r>
            <a:endParaRPr/>
          </a:p>
          <a:p>
            <a:pPr indent="0" lvl="0" marL="0" rtl="0" algn="l">
              <a:spcBef>
                <a:spcPts val="0"/>
              </a:spcBef>
              <a:spcAft>
                <a:spcPts val="0"/>
              </a:spcAft>
              <a:buNone/>
            </a:pPr>
            <a:r>
              <a:t/>
            </a:r>
            <a:endParaRPr/>
          </a:p>
        </p:txBody>
      </p:sp>
      <p:graphicFrame>
        <p:nvGraphicFramePr>
          <p:cNvPr id="212" name="Google Shape;212;gd25093f946_0_15"/>
          <p:cNvGraphicFramePr/>
          <p:nvPr/>
        </p:nvGraphicFramePr>
        <p:xfrm>
          <a:off x="1424800" y="1484275"/>
          <a:ext cx="3000000" cy="3000000"/>
        </p:xfrm>
        <a:graphic>
          <a:graphicData uri="http://schemas.openxmlformats.org/drawingml/2006/table">
            <a:tbl>
              <a:tblPr>
                <a:noFill/>
                <a:tableStyleId>{835CBAB7-D306-4274-B7D6-6DD73F85CBF2}</a:tableStyleId>
              </a:tblPr>
              <a:tblGrid>
                <a:gridCol w="3011150"/>
                <a:gridCol w="3279975"/>
              </a:tblGrid>
              <a:tr h="632875">
                <a:tc>
                  <a:txBody>
                    <a:bodyPr/>
                    <a:lstStyle/>
                    <a:p>
                      <a:pPr indent="0" lvl="0" marL="0" marR="0" rtl="0" algn="ctr">
                        <a:lnSpc>
                          <a:spcPct val="100000"/>
                        </a:lnSpc>
                        <a:spcBef>
                          <a:spcPts val="0"/>
                        </a:spcBef>
                        <a:spcAft>
                          <a:spcPts val="0"/>
                        </a:spcAft>
                        <a:buNone/>
                      </a:pPr>
                      <a:r>
                        <a:rPr b="1" i="1" lang="tr" sz="1500">
                          <a:latin typeface="PT Sans Narrow"/>
                          <a:ea typeface="PT Sans Narrow"/>
                          <a:cs typeface="PT Sans Narrow"/>
                          <a:sym typeface="PT Sans Narrow"/>
                        </a:rPr>
                        <a:t>Programlama</a:t>
                      </a:r>
                      <a:endParaRPr b="1" i="1" sz="1500">
                        <a:latin typeface="PT Sans Narrow"/>
                        <a:ea typeface="PT Sans Narrow"/>
                        <a:cs typeface="PT Sans Narrow"/>
                        <a:sym typeface="PT Sans Narrow"/>
                      </a:endParaRPr>
                    </a:p>
                  </a:txBody>
                  <a:tcPr marT="63500" marB="63500" marR="63500" marL="63500" anchor="ctr"/>
                </a:tc>
                <a:tc>
                  <a:txBody>
                    <a:bodyPr/>
                    <a:lstStyle/>
                    <a:p>
                      <a:pPr indent="0" lvl="0" marL="0" marR="0" rtl="0" algn="ctr">
                        <a:lnSpc>
                          <a:spcPct val="100000"/>
                        </a:lnSpc>
                        <a:spcBef>
                          <a:spcPts val="0"/>
                        </a:spcBef>
                        <a:spcAft>
                          <a:spcPts val="0"/>
                        </a:spcAft>
                        <a:buNone/>
                      </a:pPr>
                      <a:r>
                        <a:rPr b="1" i="1" lang="tr" sz="1500">
                          <a:latin typeface="PT Sans Narrow"/>
                          <a:ea typeface="PT Sans Narrow"/>
                          <a:cs typeface="PT Sans Narrow"/>
                          <a:sym typeface="PT Sans Narrow"/>
                        </a:rPr>
                        <a:t>Programlama Dili</a:t>
                      </a:r>
                      <a:endParaRPr b="1" i="1" sz="1500">
                        <a:latin typeface="PT Sans Narrow"/>
                        <a:ea typeface="PT Sans Narrow"/>
                        <a:cs typeface="PT Sans Narrow"/>
                        <a:sym typeface="PT Sans Narrow"/>
                      </a:endParaRPr>
                    </a:p>
                  </a:txBody>
                  <a:tcPr marT="63500" marB="63500" marR="63500" marL="63500" anchor="ctr"/>
                </a:tc>
              </a:tr>
              <a:tr h="2530350">
                <a:tc>
                  <a:txBody>
                    <a:bodyPr/>
                    <a:lstStyle/>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Algoritma, Akış diyagramı</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Yazılım, Kodlama</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Talimat verme</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kontrolü</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görevi</a:t>
                      </a:r>
                      <a:endParaRPr sz="1500">
                        <a:latin typeface="PT Sans Narrow"/>
                        <a:ea typeface="PT Sans Narrow"/>
                        <a:cs typeface="PT Sans Narrow"/>
                        <a:sym typeface="PT Sans Narrow"/>
                      </a:endParaRPr>
                    </a:p>
                  </a:txBody>
                  <a:tcPr marT="63500" marB="63500" marR="63500" marL="63500" anchor="ctr"/>
                </a:tc>
                <a:tc>
                  <a:txBody>
                    <a:bodyPr/>
                    <a:lstStyle/>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ile konuşma</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Bilgisayarla iletişim dili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Kod dizisi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Sözdizimi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C, C++, Python, Java</a:t>
                      </a:r>
                      <a:endParaRPr sz="1500">
                        <a:latin typeface="PT Sans Narrow"/>
                        <a:ea typeface="PT Sans Narrow"/>
                        <a:cs typeface="PT Sans Narrow"/>
                        <a:sym typeface="PT Sans Narrow"/>
                      </a:endParaRPr>
                    </a:p>
                  </a:txBody>
                  <a:tcPr marT="63500" marB="63500" marR="63500" marL="635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Anket: Bilgisayarın Çalışması Neye Benzer?</a:t>
            </a:r>
            <a:endParaRPr/>
          </a:p>
        </p:txBody>
      </p:sp>
      <p:sp>
        <p:nvSpPr>
          <p:cNvPr id="218" name="Google Shape;218;p4"/>
          <p:cNvSpPr txBox="1"/>
          <p:nvPr>
            <p:ph idx="1" type="body"/>
          </p:nvPr>
        </p:nvSpPr>
        <p:spPr>
          <a:xfrm>
            <a:off x="819150" y="1581425"/>
            <a:ext cx="7505700" cy="2692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SzPct val="154761"/>
              <a:buNone/>
            </a:pPr>
            <a:r>
              <a:t/>
            </a:r>
            <a:endParaRPr b="1" sz="120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Kulak  </a:t>
            </a:r>
            <a:r>
              <a:rPr i="1" lang="tr" sz="2150">
                <a:solidFill>
                  <a:srgbClr val="000000"/>
                </a:solidFill>
                <a:highlight>
                  <a:srgbClr val="FFFFFF"/>
                </a:highlight>
                <a:latin typeface="Times New Roman"/>
                <a:ea typeface="Times New Roman"/>
                <a:cs typeface="Times New Roman"/>
                <a:sym typeface="Times New Roman"/>
              </a:rPr>
              <a:t>(Vücudumuz kulak yolu ile dış dünyadan verileri alır)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Sinir Sistemi (</a:t>
            </a:r>
            <a:r>
              <a:rPr i="1" lang="tr" sz="2150">
                <a:solidFill>
                  <a:srgbClr val="000000"/>
                </a:solidFill>
                <a:highlight>
                  <a:srgbClr val="FFFFFF"/>
                </a:highlight>
                <a:latin typeface="Times New Roman"/>
                <a:ea typeface="Times New Roman"/>
                <a:cs typeface="Times New Roman"/>
                <a:sym typeface="Times New Roman"/>
              </a:rPr>
              <a:t>Vücut sinir sistemi ile sinyallerin farklı bölgelere iletimini sağlar)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Beyin </a:t>
            </a:r>
            <a:r>
              <a:rPr i="1" lang="tr" sz="2150">
                <a:solidFill>
                  <a:srgbClr val="000000"/>
                </a:solidFill>
                <a:highlight>
                  <a:srgbClr val="FFFFFF"/>
                </a:highlight>
                <a:latin typeface="Times New Roman"/>
                <a:ea typeface="Times New Roman"/>
                <a:cs typeface="Times New Roman"/>
                <a:sym typeface="Times New Roman"/>
              </a:rPr>
              <a:t>(Vücudun işlevlerini gerçekleştiren merkezi birimdir)</a:t>
            </a:r>
            <a:endParaRPr b="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Hafıza </a:t>
            </a:r>
            <a:r>
              <a:rPr i="1" lang="tr" sz="2150">
                <a:solidFill>
                  <a:srgbClr val="000000"/>
                </a:solidFill>
                <a:highlight>
                  <a:srgbClr val="FFFFFF"/>
                </a:highlight>
                <a:latin typeface="Times New Roman"/>
                <a:ea typeface="Times New Roman"/>
                <a:cs typeface="Times New Roman"/>
                <a:sym typeface="Times New Roman"/>
              </a:rPr>
              <a:t>(İnsan hafızası tüm bilgileri kalıcı olarak kaydeder)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Ağız </a:t>
            </a:r>
            <a:r>
              <a:rPr i="1" lang="tr" sz="2150">
                <a:solidFill>
                  <a:srgbClr val="000000"/>
                </a:solidFill>
                <a:highlight>
                  <a:srgbClr val="FFFFFF"/>
                </a:highlight>
                <a:latin typeface="Times New Roman"/>
                <a:ea typeface="Times New Roman"/>
                <a:cs typeface="Times New Roman"/>
                <a:sym typeface="Times New Roman"/>
              </a:rPr>
              <a:t>(İnsan çıktıları konuşarak üretir)</a:t>
            </a:r>
            <a:endParaRPr sz="225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
          <p:cNvSpPr txBox="1"/>
          <p:nvPr/>
        </p:nvSpPr>
        <p:spPr>
          <a:xfrm>
            <a:off x="5832100" y="417300"/>
            <a:ext cx="4778400" cy="23475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550"/>
              <a:buFont typeface="Arial"/>
              <a:buNone/>
            </a:pPr>
            <a:r>
              <a:t/>
            </a:r>
            <a:endParaRPr b="0" i="1" sz="155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550"/>
              <a:buFont typeface="Arial"/>
              <a:buNone/>
            </a:pPr>
            <a:r>
              <a:t/>
            </a:r>
            <a:endParaRPr b="0" i="1" sz="155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550"/>
              <a:buFont typeface="Arial"/>
              <a:buNone/>
            </a:pPr>
            <a:r>
              <a:t/>
            </a:r>
            <a:endParaRPr b="1" i="0" sz="155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550"/>
              <a:buFont typeface="Arial"/>
              <a:buNone/>
            </a:pPr>
            <a:r>
              <a:t/>
            </a:r>
            <a:endParaRPr b="0" i="1" sz="155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650"/>
              <a:buFont typeface="Arial"/>
              <a:buNone/>
            </a:pPr>
            <a:r>
              <a:t/>
            </a:r>
            <a:endParaRPr b="0" i="0" sz="1650" u="none" cap="none" strike="noStrike">
              <a:solidFill>
                <a:schemeClr val="dk2"/>
              </a:solidFill>
              <a:latin typeface="Times New Roman"/>
              <a:ea typeface="Times New Roman"/>
              <a:cs typeface="Times New Roman"/>
              <a:sym typeface="Times New Roman"/>
            </a:endParaRPr>
          </a:p>
        </p:txBody>
      </p:sp>
      <p:graphicFrame>
        <p:nvGraphicFramePr>
          <p:cNvPr id="224" name="Google Shape;224;p5"/>
          <p:cNvGraphicFramePr/>
          <p:nvPr/>
        </p:nvGraphicFramePr>
        <p:xfrm>
          <a:off x="733375" y="268055"/>
          <a:ext cx="3000000" cy="3000000"/>
        </p:xfrm>
        <a:graphic>
          <a:graphicData uri="http://schemas.openxmlformats.org/drawingml/2006/table">
            <a:tbl>
              <a:tblPr>
                <a:noFill/>
                <a:tableStyleId>{8EBCF307-6089-4C67-AC4E-C26DEBC1B549}</a:tableStyleId>
              </a:tblPr>
              <a:tblGrid>
                <a:gridCol w="3755450"/>
                <a:gridCol w="3755450"/>
              </a:tblGrid>
              <a:tr h="703750">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Girdi</a:t>
                      </a:r>
                      <a:endParaRPr b="1" i="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Bilgisayarlar Girdi ile beslenir.</a:t>
                      </a:r>
                      <a:endParaRPr i="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Kulak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Vücudumuz kulak yolu ile dış dünyadan verileri alır</a:t>
                      </a:r>
                      <a:endParaRPr sz="1400" u="none" cap="none" strike="noStrike"/>
                    </a:p>
                  </a:txBody>
                  <a:tcPr marT="91425" marB="91425" marR="91425" marL="91425"/>
                </a:tc>
              </a:tr>
              <a:tr h="1046250">
                <a:tc>
                  <a:txBody>
                    <a:bodyPr/>
                    <a:lstStyle/>
                    <a:p>
                      <a:pPr indent="0" lvl="0" marL="0" marR="0" rtl="0" algn="l">
                        <a:lnSpc>
                          <a:spcPct val="115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Kontrol Birimi</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İşlemci kontrol birimi tarafından yönlendirilir</a:t>
                      </a:r>
                      <a:endParaRPr i="1" sz="155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Sinir Sistemi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Vücut sinir sistemi ile sinyallerin farklı bölgelere iletimini sağlar</a:t>
                      </a:r>
                      <a:endParaRPr sz="1400" u="none" cap="none" strike="noStrike"/>
                    </a:p>
                  </a:txBody>
                  <a:tcPr marT="91425" marB="91425" marR="91425" marL="91425"/>
                </a:tc>
              </a:tr>
              <a:tr h="841950">
                <a:tc>
                  <a:txBody>
                    <a:bodyPr/>
                    <a:lstStyle/>
                    <a:p>
                      <a:pPr indent="0" lvl="0" marL="0" marR="0" rtl="0" algn="l">
                        <a:lnSpc>
                          <a:spcPct val="115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Aritmetik Birimi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Bilgisayardaki işlevleri gerçekleştiren merkezi birimdir </a:t>
                      </a:r>
                      <a:endParaRPr i="1" sz="155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Beyin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Vücudun işlevlerini gerçekleştiren merkezi birimdir</a:t>
                      </a:r>
                      <a:endParaRPr i="1" sz="1550" u="none" cap="none" strike="noStrike">
                        <a:highlight>
                          <a:srgbClr val="FFFFFF"/>
                        </a:highlight>
                        <a:latin typeface="Times New Roman"/>
                        <a:ea typeface="Times New Roman"/>
                        <a:cs typeface="Times New Roman"/>
                        <a:sym typeface="Times New Roman"/>
                      </a:endParaRPr>
                    </a:p>
                  </a:txBody>
                  <a:tcPr marT="91425" marB="91425" marR="91425" marL="91425"/>
                </a:tc>
              </a:tr>
              <a:tr h="841950">
                <a:tc>
                  <a:txBody>
                    <a:bodyPr/>
                    <a:lstStyle/>
                    <a:p>
                      <a:pPr indent="0" lvl="0" marL="0" marR="0" rtl="0" algn="l">
                        <a:lnSpc>
                          <a:spcPct val="115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Bellek</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Bilgisayarın belleği tüm verileri kalıcı olarak kaydeder</a:t>
                      </a:r>
                      <a:endParaRPr i="1" sz="155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Hafıza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İnsan hafızası tüm bilgileri kalıcı olarak kaydeder</a:t>
                      </a:r>
                      <a:endParaRPr sz="1400" u="none" cap="none" strike="noStrike"/>
                    </a:p>
                  </a:txBody>
                  <a:tcPr marT="91425" marB="91425" marR="91425" marL="91425"/>
                </a:tc>
              </a:tr>
              <a:tr h="656600">
                <a:tc>
                  <a:txBody>
                    <a:bodyPr/>
                    <a:lstStyle/>
                    <a:p>
                      <a:pPr indent="0" lvl="0" marL="0" marR="0" rtl="0" algn="l">
                        <a:lnSpc>
                          <a:spcPct val="115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Çıktı</a:t>
                      </a:r>
                      <a:r>
                        <a:rPr i="1" lang="tr" sz="1550" u="none" cap="none" strike="noStrike">
                          <a:highlight>
                            <a:srgbClr val="FFFFFF"/>
                          </a:highlight>
                          <a:latin typeface="Times New Roman"/>
                          <a:ea typeface="Times New Roman"/>
                          <a:cs typeface="Times New Roman"/>
                          <a:sym typeface="Times New Roman"/>
                        </a:rPr>
                        <a:t> </a:t>
                      </a:r>
                      <a:endParaRPr i="1" sz="1550" u="none" cap="none" strike="noStrike">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Bilgisayar sonuçları çıktı ile üretir</a:t>
                      </a:r>
                      <a:endParaRPr i="1" sz="155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tr" sz="1550" u="none" cap="none" strike="noStrike">
                          <a:highlight>
                            <a:srgbClr val="FFFFFF"/>
                          </a:highlight>
                          <a:latin typeface="Times New Roman"/>
                          <a:ea typeface="Times New Roman"/>
                          <a:cs typeface="Times New Roman"/>
                          <a:sym typeface="Times New Roman"/>
                        </a:rPr>
                        <a:t>Ağız </a:t>
                      </a:r>
                      <a:endParaRPr b="1" sz="155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50"/>
                        <a:buFont typeface="Arial"/>
                        <a:buNone/>
                      </a:pPr>
                      <a:r>
                        <a:rPr i="1" lang="tr" sz="1550" u="none" cap="none" strike="noStrike">
                          <a:highlight>
                            <a:srgbClr val="FFFFFF"/>
                          </a:highlight>
                          <a:latin typeface="Times New Roman"/>
                          <a:ea typeface="Times New Roman"/>
                          <a:cs typeface="Times New Roman"/>
                          <a:sym typeface="Times New Roman"/>
                        </a:rPr>
                        <a:t>İnsan çıktıları konuşarak üretir</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tr"/>
              <a:t>Bilgisayar Verileri Nasıl Saklar?</a:t>
            </a:r>
            <a:endParaRPr/>
          </a:p>
        </p:txBody>
      </p:sp>
      <p:sp>
        <p:nvSpPr>
          <p:cNvPr id="230" name="Google Shape;230;p6"/>
          <p:cNvSpPr txBox="1"/>
          <p:nvPr>
            <p:ph idx="1" type="body"/>
          </p:nvPr>
        </p:nvSpPr>
        <p:spPr>
          <a:xfrm>
            <a:off x="819150" y="1581425"/>
            <a:ext cx="7505700" cy="2692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rPr lang="tr" sz="1600">
                <a:solidFill>
                  <a:srgbClr val="000000"/>
                </a:solidFill>
                <a:latin typeface="Times New Roman"/>
                <a:ea typeface="Times New Roman"/>
                <a:cs typeface="Times New Roman"/>
                <a:sym typeface="Times New Roman"/>
              </a:rPr>
              <a:t>Nasıl olur da sayılarla çalışan bilgisayar benim resimlerimi depolayabilir?</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rPr lang="tr" sz="1600">
                <a:solidFill>
                  <a:srgbClr val="000000"/>
                </a:solidFill>
                <a:latin typeface="Times New Roman"/>
                <a:ea typeface="Times New Roman"/>
                <a:cs typeface="Times New Roman"/>
                <a:sym typeface="Times New Roman"/>
              </a:rPr>
              <a:t>Sıralama Oyununa Gidin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300"/>
              <a:buNone/>
            </a:pPr>
            <a:r>
              <a:rPr lang="tr" sz="1600" u="sng">
                <a:solidFill>
                  <a:schemeClr val="hlink"/>
                </a:solidFill>
                <a:latin typeface="Times New Roman"/>
                <a:ea typeface="Times New Roman"/>
                <a:cs typeface="Times New Roman"/>
                <a:sym typeface="Times New Roman"/>
                <a:hlinkClick r:id="rId3"/>
              </a:rPr>
              <a:t>https://learningapps.org/watch?v=pvcunocbc21</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