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PT Sans Narrow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3FAAF2-5DB1-476E-B1D5-FEDE3C04D7B2}">
  <a:tblStyle styleId="{EB3FAAF2-5DB1-476E-B1D5-FEDE3C04D7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4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3.xml"/><Relationship Id="rId21" Type="http://schemas.openxmlformats.org/officeDocument/2006/relationships/font" Target="fonts/Nunito-italic.fntdata"/><Relationship Id="rId13" Type="http://schemas.openxmlformats.org/officeDocument/2006/relationships/slide" Target="slides/slide6.xml"/><Relationship Id="rId24" Type="http://schemas.openxmlformats.org/officeDocument/2006/relationships/font" Target="fonts/PTSansNarrow-bold.fntdata"/><Relationship Id="rId12" Type="http://schemas.openxmlformats.org/officeDocument/2006/relationships/slide" Target="slides/slide5.xml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U81I6LK2StDe2s8mWg9fgCEr8FdznSOCiLgzxxnNDvE/edit?usp=sharing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TvfjXGb7AoXmOvBNy4R0QOoznLEOFYhh1kkf5pGkYRc/edit?usp=shar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2eef5537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2eef5537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a379dcc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a379dcc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ccb6f46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ccb6f46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2eef5537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2eef5537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2e44fa0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2e44fa0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2eef5537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2eef5537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t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Verilen algoritmalar arasındaki benzerlik ve farklılıkları düşünün. En iyi yazılan kek algoritması hangisidir? Anketime yanıt vererek cevabınızı iletin.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2f923c0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2f923c0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cd66f55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cd66f5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1"/>
                </a:solidFill>
              </a:rPr>
              <a:t>Eğitmen burada çalışma kağıdını kendi ekranında paylaşır ve doldurmak üzere açar.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Çalışma kağıdı Linki: </a:t>
            </a:r>
            <a:r>
              <a:rPr lang="tr" u="sng">
                <a:solidFill>
                  <a:schemeClr val="hlink"/>
                </a:solidFill>
                <a:hlinkClick r:id="rId2"/>
              </a:rPr>
              <a:t>https://docs.google.com/document/d/1U81I6LK2StDe2s8mWg9fgCEr8FdznSOCiLgzxxnNDvE/edit?usp=sharing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ccb6f45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ccb6f45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2f923c0c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2f923c0c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ccb6f46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ccb6f46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EK 4. Çıkartma algoritması eşleştirme kağıdı bağlantısı: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2"/>
              </a:rPr>
              <a:t> https://docs.google.com/document/d/1TvfjXGb7AoXmOvBNy4R0QOoznLEOFYhh1kkf5pGkYRc/edit?usp=sharing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SqU3ZhzZitVDAJxaYY3fa3DxJnUxMhqc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322150" y="1202250"/>
            <a:ext cx="6561300" cy="23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DENE-YAP TÜRKİYE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Yazılım Teknolojileri Dersi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Hafta 2: Algoritma Tasarımı</a:t>
            </a:r>
            <a:endParaRPr/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3229700" y="1320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Çıkartma </a:t>
            </a:r>
            <a:endParaRPr sz="3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Algoritması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200" y="212199"/>
            <a:ext cx="3362801" cy="479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Draw.io ile Akış Diyagramı Çizme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1498600" y="1320800"/>
            <a:ext cx="62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541800" y="1257300"/>
            <a:ext cx="80604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700">
                <a:solidFill>
                  <a:srgbClr val="FF0000"/>
                </a:solidFill>
              </a:rPr>
              <a:t>Aşama 1</a:t>
            </a:r>
            <a:endParaRPr b="1" sz="17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tr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 grup kendi görevini tartışıp, tartışma panosunda grup yanıtını oluştursun. 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Birlikte </a:t>
            </a:r>
            <a:r>
              <a:rPr lang="tr" sz="17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Draw.io kullanım kılavuzunu </a:t>
            </a:r>
            <a:r>
              <a:rPr lang="tr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inceleyelim. 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700">
                <a:solidFill>
                  <a:srgbClr val="FF0000"/>
                </a:solidFill>
              </a:rPr>
              <a:t>Aşama 2 </a:t>
            </a:r>
            <a:endParaRPr b="1" sz="180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tr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Tekrar gruplara dağılalım. Önceki grubun yanıtında düzenlenecek kısımları düşünüp, varsa yeni grup yanıtınızı oluşturun. 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tr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Yeni yanıta ait akış diyagramını draw.io programında çizip, ekran görüntüsünü ilgili görev altına yapıştırın (Bireysel olarak herkes tarafından gönderi yapılacaktır.)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819150" y="1165225"/>
            <a:ext cx="7505700" cy="31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Kazanımlar 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K1. Algoritma temel kavramlarını bilir.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K2. İhtiyaç duyulan algoritmanın tasarımını sağlar.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K3. Bir algoritmayı akış şemasında gösterir.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K4. Bir algoritmanın akış şemasını bilgisayar ortamında çizer.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Amaç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Haftanın amacı bir problemi algoritma ve akış diyagramları kullanarak çözmek ve problemin çözümünü bilgisayar kullanarak aktarmaktır.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359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Aklına Ne Geliyor?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tr" sz="2366">
                <a:solidFill>
                  <a:srgbClr val="000000"/>
                </a:solidFill>
              </a:rPr>
              <a:t>Algoritma </a:t>
            </a:r>
            <a:r>
              <a:rPr b="0" lang="tr" sz="2366">
                <a:solidFill>
                  <a:srgbClr val="000000"/>
                </a:solidFill>
              </a:rPr>
              <a:t>dediğimde, aklınıza gelen ilk kelimeyi sohbet kısmından herkese açık olacak şekilde yazınız.</a:t>
            </a:r>
            <a:endParaRPr sz="326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28"/>
          <p:cNvGraphicFramePr/>
          <p:nvPr/>
        </p:nvGraphicFramePr>
        <p:xfrm>
          <a:off x="776825" y="7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{EB3FAAF2-5DB1-476E-B1D5-FEDE3C04D7B2}</a:tableStyleId>
              </a:tblPr>
              <a:tblGrid>
                <a:gridCol w="3775075"/>
                <a:gridCol w="4035425"/>
              </a:tblGrid>
              <a:tr h="2121425"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Başla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Sebzeleri hazırla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Tencereye suyu koy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Ocağı aç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Suyun kaynamasını bekle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Sebzeleri tencereye koy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Baharatları ekle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dakika bekle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Ocağı kapat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Bitir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Başla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Sebzeleri hazırla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Tencereye suyu koy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Ocağı aç ve suyun kaynamasını bekle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Sebzeleri tencereye koy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Baharatları ekle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dakika bekle ve ocağı kapat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Bitir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921400"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Sebzeleri hazırla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Tencereye suyu koy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Ocağı aç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Suyun kaynamasını bekle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Sebzeleri tencereye koy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Baharatları ekle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dakika bekle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Ocağı kapat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Sebzeleri hazırla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Tencereye suyu koy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Ocağı aç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Suyun kaynamasını bekle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Sebzeleri tencereye koy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Baharatları ekle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Dördüncü adıma geri dön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dakika bekle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eriod"/>
                      </a:pPr>
                      <a:r>
                        <a:rPr lang="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Ocağı kapat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90" name="Google Shape;190;p28"/>
          <p:cNvSpPr txBox="1"/>
          <p:nvPr/>
        </p:nvSpPr>
        <p:spPr>
          <a:xfrm>
            <a:off x="907925" y="1143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Anket: Doğru</a:t>
            </a:r>
            <a:r>
              <a:rPr b="1" lang="tr"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tr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 hangisi?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386675" y="1286925"/>
            <a:ext cx="59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900"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3500975" y="3445925"/>
            <a:ext cx="59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900">
                <a:latin typeface="Calibri"/>
                <a:ea typeface="Calibri"/>
                <a:cs typeface="Calibri"/>
                <a:sym typeface="Calibri"/>
              </a:rPr>
              <a:t>C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7603075" y="1286925"/>
            <a:ext cx="59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900"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7603075" y="3445925"/>
            <a:ext cx="59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900">
                <a:latin typeface="Calibri"/>
                <a:ea typeface="Calibri"/>
                <a:cs typeface="Calibri"/>
                <a:sym typeface="Calibri"/>
              </a:rPr>
              <a:t>D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Algoritmanın Özellikleri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1498600" y="1320800"/>
            <a:ext cx="6269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i="1" lang="tr">
                <a:latin typeface="Times New Roman"/>
                <a:ea typeface="Times New Roman"/>
                <a:cs typeface="Times New Roman"/>
                <a:sym typeface="Times New Roman"/>
              </a:rPr>
              <a:t>Bir başlangıç noktası olmalı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i="1" lang="tr">
                <a:latin typeface="Times New Roman"/>
                <a:ea typeface="Times New Roman"/>
                <a:cs typeface="Times New Roman"/>
                <a:sym typeface="Times New Roman"/>
              </a:rPr>
              <a:t>Basit olmalı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i="1" lang="tr">
                <a:latin typeface="Times New Roman"/>
                <a:ea typeface="Times New Roman"/>
                <a:cs typeface="Times New Roman"/>
                <a:sym typeface="Times New Roman"/>
              </a:rPr>
              <a:t>Algoritma içindeki ifadeler herkes tarafından aynı şekilde anlaşılabilir olmalı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i="1" lang="tr">
                <a:latin typeface="Times New Roman"/>
                <a:ea typeface="Times New Roman"/>
                <a:cs typeface="Times New Roman"/>
                <a:sym typeface="Times New Roman"/>
              </a:rPr>
              <a:t>Yorum gerektirmemeli ve belirsiz ifadelere sahip olmamalı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i="1" lang="tr">
                <a:latin typeface="Times New Roman"/>
                <a:ea typeface="Times New Roman"/>
                <a:cs typeface="Times New Roman"/>
                <a:sym typeface="Times New Roman"/>
              </a:rPr>
              <a:t>Her adımda tek bir iş yapılmalı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i="1" lang="tr">
                <a:latin typeface="Times New Roman"/>
                <a:ea typeface="Times New Roman"/>
                <a:cs typeface="Times New Roman"/>
                <a:sym typeface="Times New Roman"/>
              </a:rPr>
              <a:t>Adımların gerçekleşme sırası doğru olmalı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i="1" lang="tr">
                <a:latin typeface="Times New Roman"/>
                <a:ea typeface="Times New Roman"/>
                <a:cs typeface="Times New Roman"/>
                <a:sym typeface="Times New Roman"/>
              </a:rPr>
              <a:t>Mümkün olan en az adım ile en kısa sürede gerçekleşmeli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i="1" lang="tr">
                <a:latin typeface="Times New Roman"/>
                <a:ea typeface="Times New Roman"/>
                <a:cs typeface="Times New Roman"/>
                <a:sym typeface="Times New Roman"/>
              </a:rPr>
              <a:t>Sonsuz döngüye girmemeli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i="1" lang="tr">
                <a:latin typeface="Times New Roman"/>
                <a:ea typeface="Times New Roman"/>
                <a:cs typeface="Times New Roman"/>
                <a:sym typeface="Times New Roman"/>
              </a:rPr>
              <a:t>Bir bitiş noktası olmalı</a:t>
            </a:r>
            <a:endParaRPr i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/>
              <a:t>Algoritmaları Eşleştirelim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tr" sz="2366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Algoritmaları Eşleştirelim Çalışma Kağıdını </a:t>
            </a:r>
            <a:r>
              <a:rPr lang="tr" sz="2366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birlikte dolduralım. </a:t>
            </a:r>
            <a:endParaRPr sz="2366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6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 sz="2366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*</a:t>
            </a:r>
            <a:r>
              <a:rPr i="1" lang="tr" sz="2366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Çalışma kağıdına erişmek için linki sizlere paylaşılan notlar kısmından iletiyorum</a:t>
            </a:r>
            <a:r>
              <a:rPr b="1" i="1" lang="tr" sz="1500"/>
              <a:t>. 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Akış Diyagramları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1498600" y="1320800"/>
            <a:ext cx="62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41800" y="1257300"/>
            <a:ext cx="8060400" cy="3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r" sz="2366">
                <a:latin typeface="PT Sans Narrow"/>
                <a:ea typeface="PT Sans Narrow"/>
                <a:cs typeface="PT Sans Narrow"/>
                <a:sym typeface="PT Sans Narrow"/>
              </a:rPr>
              <a:t>Akış diyagramlarının çizilmesi: </a:t>
            </a:r>
            <a:r>
              <a:rPr lang="tr" sz="2366">
                <a:latin typeface="PT Sans Narrow"/>
                <a:ea typeface="PT Sans Narrow"/>
                <a:cs typeface="PT Sans Narrow"/>
                <a:sym typeface="PT Sans Narrow"/>
              </a:rPr>
              <a:t>Problemin çözüm adımları, görsel olarak simge ya da sembollerle gösterilir. </a:t>
            </a:r>
            <a:endParaRPr sz="2366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6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366">
                <a:latin typeface="PT Sans Narrow"/>
                <a:ea typeface="PT Sans Narrow"/>
                <a:cs typeface="PT Sans Narrow"/>
                <a:sym typeface="PT Sans Narrow"/>
              </a:rPr>
              <a:t>Akış şemalarının algoritmadan farkı, algoritma adımlarının semboller şeklinde kutulara yazılması ve adımlar arasındaki ilişki ve yönün oklar ile gösterilmesidir.</a:t>
            </a:r>
            <a:endParaRPr sz="2366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Akış Diyagramları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1498600" y="1320800"/>
            <a:ext cx="62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541800" y="1257300"/>
            <a:ext cx="80604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Sıra Sizde! Çalışma odalarına dağılalım. Herkesin kendine özgü bir görevi olacak (Süre: 10 dk). </a:t>
            </a:r>
            <a:endParaRPr b="1" sz="1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500" y="353675"/>
            <a:ext cx="55054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/>
        </p:nvSpPr>
        <p:spPr>
          <a:xfrm>
            <a:off x="882525" y="431800"/>
            <a:ext cx="767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Çıkartma Algoritması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498600" y="1320800"/>
            <a:ext cx="62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541800" y="1257300"/>
            <a:ext cx="80604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Çıkartma algoritması eşleştirme kağıdını birlikte dolduralım.</a:t>
            </a:r>
            <a:endParaRPr sz="2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