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PT Sans Narrow"/>
      <p:regular r:id="rId19"/>
      <p:bold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5" roundtripDataSignature="AMtx7mhmi0jgEFbuF0DEgq6M/wSK4SiA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B896545-2613-416D-AB1A-C7DB05BFA6AF}">
  <a:tblStyle styleId="{8B896545-2613-416D-AB1A-C7DB05BFA6AF}"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bold.fntdata"/><Relationship Id="rId22" Type="http://schemas.openxmlformats.org/officeDocument/2006/relationships/font" Target="fonts/OpenSans-bold.fntdata"/><Relationship Id="rId21" Type="http://schemas.openxmlformats.org/officeDocument/2006/relationships/font" Target="fonts/OpenSans-regular.fntdata"/><Relationship Id="rId24" Type="http://schemas.openxmlformats.org/officeDocument/2006/relationships/font" Target="fonts/OpenSans-boldItalic.fntdata"/><Relationship Id="rId23"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PTSansNarrow-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3bc9b47d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e3bc9b47d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3bc9b47da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e3bc9b47da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3bc9b47da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e3bc9b47da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35d60ea1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e35d60ea1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35d60ea14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e35d60ea1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35d60ea14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e35d60ea14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35d60ea14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e35d60ea14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35e368f1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e35e368f1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364ac042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e364ac042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35e368f18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e35e368f18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7"/>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7"/>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7"/>
          <p:cNvGrpSpPr/>
          <p:nvPr/>
        </p:nvGrpSpPr>
        <p:grpSpPr>
          <a:xfrm>
            <a:off x="1004144" y="1022025"/>
            <a:ext cx="7136669" cy="152400"/>
            <a:chOff x="1346429" y="1011300"/>
            <a:chExt cx="6452100" cy="152400"/>
          </a:xfrm>
        </p:grpSpPr>
        <p:cxnSp>
          <p:nvCxnSpPr>
            <p:cNvPr id="13" name="Google Shape;13;p27"/>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7"/>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7"/>
          <p:cNvGrpSpPr/>
          <p:nvPr/>
        </p:nvGrpSpPr>
        <p:grpSpPr>
          <a:xfrm>
            <a:off x="1004151" y="3969100"/>
            <a:ext cx="7136669" cy="152400"/>
            <a:chOff x="1346435" y="3969088"/>
            <a:chExt cx="6452100" cy="152400"/>
          </a:xfrm>
        </p:grpSpPr>
        <p:cxnSp>
          <p:nvCxnSpPr>
            <p:cNvPr id="16" name="Google Shape;16;p27"/>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7"/>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7"/>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27"/>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36"/>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6"/>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36"/>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9" name="Google Shape;59;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28"/>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2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29"/>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9"/>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3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30"/>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30"/>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3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3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3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33"/>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34"/>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34"/>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34"/>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34"/>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3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35"/>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2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www.baamboozle.com/classic/55602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1304425" y="659500"/>
            <a:ext cx="6561300" cy="3281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90"/>
              <a:buNone/>
            </a:pPr>
            <a:r>
              <a:t/>
            </a:r>
            <a:endParaRPr sz="3559"/>
          </a:p>
          <a:p>
            <a:pPr indent="0" lvl="0" marL="0" rtl="0" algn="ctr">
              <a:lnSpc>
                <a:spcPct val="100000"/>
              </a:lnSpc>
              <a:spcBef>
                <a:spcPts val="0"/>
              </a:spcBef>
              <a:spcAft>
                <a:spcPts val="0"/>
              </a:spcAft>
              <a:buSzPts val="990"/>
              <a:buNone/>
            </a:pPr>
            <a:r>
              <a:rPr lang="tr-TR" sz="3559"/>
              <a:t>DENE-YAP TÜRKİYE </a:t>
            </a:r>
            <a:endParaRPr sz="3559"/>
          </a:p>
          <a:p>
            <a:pPr indent="0" lvl="0" marL="0" rtl="0" algn="ctr">
              <a:lnSpc>
                <a:spcPct val="100000"/>
              </a:lnSpc>
              <a:spcBef>
                <a:spcPts val="0"/>
              </a:spcBef>
              <a:spcAft>
                <a:spcPts val="0"/>
              </a:spcAft>
              <a:buSzPts val="990"/>
              <a:buNone/>
            </a:pPr>
            <a:r>
              <a:rPr lang="tr-TR" sz="3559"/>
              <a:t>Yazılım Teknolojileri Dersi </a:t>
            </a:r>
            <a:endParaRPr sz="3559"/>
          </a:p>
          <a:p>
            <a:pPr indent="0" lvl="0" marL="0" rtl="0" algn="l">
              <a:lnSpc>
                <a:spcPct val="100000"/>
              </a:lnSpc>
              <a:spcBef>
                <a:spcPts val="0"/>
              </a:spcBef>
              <a:spcAft>
                <a:spcPts val="0"/>
              </a:spcAft>
              <a:buSzPts val="990"/>
              <a:buNone/>
            </a:pPr>
            <a:r>
              <a:t/>
            </a:r>
            <a:endParaRPr sz="3559"/>
          </a:p>
          <a:p>
            <a:pPr indent="0" lvl="0" marL="0" rtl="0" algn="ctr">
              <a:lnSpc>
                <a:spcPct val="100000"/>
              </a:lnSpc>
              <a:spcBef>
                <a:spcPts val="0"/>
              </a:spcBef>
              <a:spcAft>
                <a:spcPts val="0"/>
              </a:spcAft>
              <a:buSzPts val="990"/>
              <a:buNone/>
            </a:pPr>
            <a:r>
              <a:rPr lang="tr-TR" sz="3559"/>
              <a:t>Hafta 10</a:t>
            </a:r>
            <a:endParaRPr sz="3559"/>
          </a:p>
          <a:p>
            <a:pPr indent="0" lvl="0" marL="0" rtl="0" algn="ctr">
              <a:lnSpc>
                <a:spcPct val="100000"/>
              </a:lnSpc>
              <a:spcBef>
                <a:spcPts val="0"/>
              </a:spcBef>
              <a:spcAft>
                <a:spcPts val="0"/>
              </a:spcAft>
              <a:buSzPts val="990"/>
              <a:buNone/>
            </a:pPr>
            <a:r>
              <a:rPr lang="tr-TR" sz="3559"/>
              <a:t>Fonksiyonlar ve Sınıf Dosyaları</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e3bc9b47da_0_0"/>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TR"/>
              <a:t>EL KALDIR : GÖREV 1</a:t>
            </a:r>
            <a:endParaRPr/>
          </a:p>
        </p:txBody>
      </p:sp>
      <p:sp>
        <p:nvSpPr>
          <p:cNvPr id="123" name="Google Shape;123;ge3bc9b47da_0_0"/>
          <p:cNvSpPr txBox="1"/>
          <p:nvPr/>
        </p:nvSpPr>
        <p:spPr>
          <a:xfrm>
            <a:off x="555875" y="1190125"/>
            <a:ext cx="8168100" cy="29553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tr-TR" sz="1800">
                <a:latin typeface="PT Sans Narrow"/>
                <a:ea typeface="PT Sans Narrow"/>
                <a:cs typeface="PT Sans Narrow"/>
                <a:sym typeface="PT Sans Narrow"/>
              </a:rPr>
              <a:t>“Ogrenci” isimli bir sınıf tanımlayarak, bu sınıfta iki öğrenci nesnesi oluşturmak istenmektedir. Sınıf tanımı içerisinde öğrenci numarası, ad ve soyad üyeleri tutulacaktır.  Sınıf içerisinde ana fonksiyondan gelen bilgileri atamak için “deger_ata” ve atanan bilgileri göstermek için de “goster” isimli fonksiyon oluşturulması istenmektedir. </a:t>
            </a:r>
            <a:endParaRPr sz="1800">
              <a:latin typeface="PT Sans Narrow"/>
              <a:ea typeface="PT Sans Narrow"/>
              <a:cs typeface="PT Sans Narrow"/>
              <a:sym typeface="PT Sans Narrow"/>
            </a:endParaRPr>
          </a:p>
          <a:p>
            <a:pPr indent="0" lvl="0" marL="0" rtl="0" algn="just">
              <a:lnSpc>
                <a:spcPct val="150000"/>
              </a:lnSpc>
              <a:spcBef>
                <a:spcPts val="0"/>
              </a:spcBef>
              <a:spcAft>
                <a:spcPts val="0"/>
              </a:spcAft>
              <a:buNone/>
            </a:pPr>
            <a:r>
              <a:t/>
            </a:r>
            <a:endParaRPr sz="1800">
              <a:latin typeface="PT Sans Narrow"/>
              <a:ea typeface="PT Sans Narrow"/>
              <a:cs typeface="PT Sans Narrow"/>
              <a:sym typeface="PT Sans Narrow"/>
            </a:endParaRPr>
          </a:p>
          <a:p>
            <a:pPr indent="0" lvl="0" marL="0" rtl="0" algn="just">
              <a:lnSpc>
                <a:spcPct val="150000"/>
              </a:lnSpc>
              <a:spcBef>
                <a:spcPts val="0"/>
              </a:spcBef>
              <a:spcAft>
                <a:spcPts val="0"/>
              </a:spcAft>
              <a:buNone/>
            </a:pPr>
            <a:r>
              <a:rPr lang="tr-TR" sz="1800">
                <a:latin typeface="PT Sans Narrow"/>
                <a:ea typeface="PT Sans Narrow"/>
                <a:cs typeface="PT Sans Narrow"/>
                <a:sym typeface="PT Sans Narrow"/>
              </a:rPr>
              <a:t>Ana fonksiyonda iki öğrenci nesnesi tanımlayarak “deger_ata” fonksiyonu ile iki adet öğrenci bilgisini gönderin ve “goster” fonksyionu kullanarak da öğrenci bilgilerini ekrana yazdırınız.</a:t>
            </a:r>
            <a:endParaRPr sz="1800">
              <a:latin typeface="PT Sans Narrow"/>
              <a:ea typeface="PT Sans Narrow"/>
              <a:cs typeface="PT Sans Narrow"/>
              <a:sym typeface="PT Sans Narro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e3bc9b47da_0_14"/>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TR"/>
              <a:t>EL KALDIR : GÖREV 2</a:t>
            </a:r>
            <a:endParaRPr/>
          </a:p>
        </p:txBody>
      </p:sp>
      <p:sp>
        <p:nvSpPr>
          <p:cNvPr id="129" name="Google Shape;129;ge3bc9b47da_0_14"/>
          <p:cNvSpPr txBox="1"/>
          <p:nvPr/>
        </p:nvSpPr>
        <p:spPr>
          <a:xfrm>
            <a:off x="555875" y="1190125"/>
            <a:ext cx="8168100" cy="37866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tr-TR" sz="1800">
                <a:latin typeface="PT Sans Narrow"/>
                <a:ea typeface="PT Sans Narrow"/>
                <a:cs typeface="PT Sans Narrow"/>
                <a:sym typeface="PT Sans Narrow"/>
              </a:rPr>
              <a:t>“Ceptelefonu” isimli bir sınıf tanımlayarak, bu sınıfta iki cep telefonu nesnesi oluşturmak istenmektedir. Sınıf tanımı içerisinde marka, model, fiyat, arama durum ve mesaj durum üyeleri tanımlanacaktır. Arama durum ve mesaj durum değişkenleri bool olarak tanımlanacaktır. </a:t>
            </a:r>
            <a:endParaRPr sz="1800">
              <a:latin typeface="PT Sans Narrow"/>
              <a:ea typeface="PT Sans Narrow"/>
              <a:cs typeface="PT Sans Narrow"/>
              <a:sym typeface="PT Sans Narrow"/>
            </a:endParaRPr>
          </a:p>
          <a:p>
            <a:pPr indent="0" lvl="0" marL="0" rtl="0" algn="just">
              <a:lnSpc>
                <a:spcPct val="150000"/>
              </a:lnSpc>
              <a:spcBef>
                <a:spcPts val="0"/>
              </a:spcBef>
              <a:spcAft>
                <a:spcPts val="0"/>
              </a:spcAft>
              <a:buNone/>
            </a:pPr>
            <a:r>
              <a:t/>
            </a:r>
            <a:endParaRPr sz="1800">
              <a:latin typeface="PT Sans Narrow"/>
              <a:ea typeface="PT Sans Narrow"/>
              <a:cs typeface="PT Sans Narrow"/>
              <a:sym typeface="PT Sans Narrow"/>
            </a:endParaRPr>
          </a:p>
          <a:p>
            <a:pPr indent="0" lvl="0" marL="0" rtl="0" algn="just">
              <a:lnSpc>
                <a:spcPct val="150000"/>
              </a:lnSpc>
              <a:spcBef>
                <a:spcPts val="0"/>
              </a:spcBef>
              <a:spcAft>
                <a:spcPts val="0"/>
              </a:spcAft>
              <a:buNone/>
            </a:pPr>
            <a:r>
              <a:rPr lang="tr-TR" sz="1800">
                <a:latin typeface="PT Sans Narrow"/>
                <a:ea typeface="PT Sans Narrow"/>
                <a:cs typeface="PT Sans Narrow"/>
                <a:sym typeface="PT Sans Narrow"/>
              </a:rPr>
              <a:t>Sınıf içerisinde ana fonksiyondan gelen fiyat bilgisini atamak için bir yapıcı fonksiyon tanımlayınız.  Sınıf içerisinde tanımlayacağınız “arama” ve “mesaj” isimli iki fonksiyon ile cep telefonu arama ve mesaj durumu bilgisini ekrana yazdırınız.. Ana fonksiyonda iki cep telefonu nesnesi tanımlayarak ürün fiyatlarını ekrana yazdırınız.</a:t>
            </a:r>
            <a:endParaRPr sz="1800">
              <a:latin typeface="PT Sans Narrow"/>
              <a:ea typeface="PT Sans Narrow"/>
              <a:cs typeface="PT Sans Narrow"/>
              <a:sym typeface="PT Sans Narrow"/>
            </a:endParaRPr>
          </a:p>
          <a:p>
            <a:pPr indent="0" lvl="0" marL="0" rtl="0" algn="just">
              <a:lnSpc>
                <a:spcPct val="150000"/>
              </a:lnSpc>
              <a:spcBef>
                <a:spcPts val="0"/>
              </a:spcBef>
              <a:spcAft>
                <a:spcPts val="0"/>
              </a:spcAft>
              <a:buNone/>
            </a:pPr>
            <a:r>
              <a:t/>
            </a:r>
            <a:endParaRPr sz="1800">
              <a:latin typeface="PT Sans Narrow"/>
              <a:ea typeface="PT Sans Narrow"/>
              <a:cs typeface="PT Sans Narrow"/>
              <a:sym typeface="PT Sans Narro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e3bc9b47da_0_19"/>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TR"/>
              <a:t>EL KALDIR : GÖREV 3</a:t>
            </a:r>
            <a:endParaRPr/>
          </a:p>
        </p:txBody>
      </p:sp>
      <p:sp>
        <p:nvSpPr>
          <p:cNvPr id="135" name="Google Shape;135;ge3bc9b47da_0_19"/>
          <p:cNvSpPr txBox="1"/>
          <p:nvPr/>
        </p:nvSpPr>
        <p:spPr>
          <a:xfrm>
            <a:off x="555875" y="1190125"/>
            <a:ext cx="8168100" cy="46176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tr-TR" sz="1800">
                <a:latin typeface="PT Sans Narrow"/>
                <a:ea typeface="PT Sans Narrow"/>
                <a:cs typeface="PT Sans Narrow"/>
                <a:sym typeface="PT Sans Narrow"/>
              </a:rPr>
              <a:t>Oda sınıfına ait tasarladığınız bir suit odanın ölçü bilgilerini kullanıcıdan alarak suit odanın alan ve hacmini hesaplayan programı yazınız. Program içerisinde tanımlayacağınız Oda sınıfının uzunluk, genişlik ve yükseklik isimli üyeleri olacaktır. </a:t>
            </a:r>
            <a:endParaRPr sz="1800">
              <a:latin typeface="PT Sans Narrow"/>
              <a:ea typeface="PT Sans Narrow"/>
              <a:cs typeface="PT Sans Narrow"/>
              <a:sym typeface="PT Sans Narrow"/>
            </a:endParaRPr>
          </a:p>
          <a:p>
            <a:pPr indent="0" lvl="0" marL="0" rtl="0" algn="just">
              <a:lnSpc>
                <a:spcPct val="150000"/>
              </a:lnSpc>
              <a:spcBef>
                <a:spcPts val="0"/>
              </a:spcBef>
              <a:spcAft>
                <a:spcPts val="0"/>
              </a:spcAft>
              <a:buNone/>
            </a:pPr>
            <a:r>
              <a:t/>
            </a:r>
            <a:endParaRPr sz="1800">
              <a:latin typeface="PT Sans Narrow"/>
              <a:ea typeface="PT Sans Narrow"/>
              <a:cs typeface="PT Sans Narrow"/>
              <a:sym typeface="PT Sans Narrow"/>
            </a:endParaRPr>
          </a:p>
          <a:p>
            <a:pPr indent="0" lvl="0" marL="0" rtl="0" algn="just">
              <a:lnSpc>
                <a:spcPct val="150000"/>
              </a:lnSpc>
              <a:spcBef>
                <a:spcPts val="0"/>
              </a:spcBef>
              <a:spcAft>
                <a:spcPts val="0"/>
              </a:spcAft>
              <a:buNone/>
            </a:pPr>
            <a:r>
              <a:rPr lang="tr-TR" sz="1800">
                <a:latin typeface="PT Sans Narrow"/>
                <a:ea typeface="PT Sans Narrow"/>
                <a:cs typeface="PT Sans Narrow"/>
                <a:sym typeface="PT Sans Narrow"/>
              </a:rPr>
              <a:t>Sınıf içerisinde tanımlayacağınız “veriAl” fonksiyonu ile ana fonksiyondan gelen verileri alacaksınız. Sınıf içerisinde yazacağınız “alanHesapla” fonksiyonu ile alanı, “hacimHesapla” fonksiyonu ile hacmi hesaplayınız. Ana fonksiyonda bir adet Oda nesnesi oluşturarak uzunluk, genişlik ve yükseklik bilgilerini “veriAl” fonksiyonunu çağırarak atayınız. Daha sonra odanın alanını ve hacmini ekrana yazdırınız.</a:t>
            </a:r>
            <a:endParaRPr sz="1800">
              <a:latin typeface="PT Sans Narrow"/>
              <a:ea typeface="PT Sans Narrow"/>
              <a:cs typeface="PT Sans Narrow"/>
              <a:sym typeface="PT Sans Narrow"/>
            </a:endParaRPr>
          </a:p>
          <a:p>
            <a:pPr indent="0" lvl="0" marL="0" rtl="0" algn="just">
              <a:lnSpc>
                <a:spcPct val="150000"/>
              </a:lnSpc>
              <a:spcBef>
                <a:spcPts val="0"/>
              </a:spcBef>
              <a:spcAft>
                <a:spcPts val="0"/>
              </a:spcAft>
              <a:buNone/>
            </a:pPr>
            <a:r>
              <a:t/>
            </a:r>
            <a:endParaRPr sz="1800">
              <a:latin typeface="PT Sans Narrow"/>
              <a:ea typeface="PT Sans Narrow"/>
              <a:cs typeface="PT Sans Narrow"/>
              <a:sym typeface="PT Sans Narrow"/>
            </a:endParaRPr>
          </a:p>
          <a:p>
            <a:pPr indent="0" lvl="0" marL="0" rtl="0" algn="just">
              <a:lnSpc>
                <a:spcPct val="150000"/>
              </a:lnSpc>
              <a:spcBef>
                <a:spcPts val="0"/>
              </a:spcBef>
              <a:spcAft>
                <a:spcPts val="0"/>
              </a:spcAft>
              <a:buNone/>
            </a:pPr>
            <a:r>
              <a:t/>
            </a:r>
            <a:endParaRPr sz="1800">
              <a:latin typeface="PT Sans Narrow"/>
              <a:ea typeface="PT Sans Narrow"/>
              <a:cs typeface="PT Sans Narrow"/>
              <a:sym typeface="PT Sans Narr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2"/>
          <p:cNvSpPr txBox="1"/>
          <p:nvPr>
            <p:ph type="title"/>
          </p:nvPr>
        </p:nvSpPr>
        <p:spPr>
          <a:xfrm>
            <a:off x="400725" y="1386149"/>
            <a:ext cx="8596900" cy="903425"/>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b="0" lang="tr-TR" sz="2000">
                <a:solidFill>
                  <a:srgbClr val="000000"/>
                </a:solidFill>
              </a:rPr>
              <a:t>Bu haftanın amacı yapıcı, yıkıcı ve sabit fonksiyonları kullanmak, sınıf dosyaları ile büyük boyutlu projeler hazırlamayı anlamaktır</a:t>
            </a:r>
            <a:r>
              <a:rPr b="0" lang="tr-TR" sz="1200">
                <a:solidFill>
                  <a:srgbClr val="000000"/>
                </a:solidFill>
                <a:latin typeface="Times New Roman"/>
                <a:ea typeface="Times New Roman"/>
                <a:cs typeface="Times New Roman"/>
                <a:sym typeface="Times New Roman"/>
              </a:rPr>
              <a:t>. </a:t>
            </a:r>
            <a:endParaRPr b="0" sz="2000">
              <a:solidFill>
                <a:srgbClr val="000000"/>
              </a:solidFill>
            </a:endParaRPr>
          </a:p>
        </p:txBody>
      </p:sp>
      <p:sp>
        <p:nvSpPr>
          <p:cNvPr id="72" name="Google Shape;72;p2"/>
          <p:cNvSpPr txBox="1"/>
          <p:nvPr>
            <p:ph idx="1" type="body"/>
          </p:nvPr>
        </p:nvSpPr>
        <p:spPr>
          <a:xfrm>
            <a:off x="941200" y="2289575"/>
            <a:ext cx="8520600" cy="1907400"/>
          </a:xfrm>
          <a:prstGeom prst="rect">
            <a:avLst/>
          </a:prstGeom>
          <a:noFill/>
          <a:ln>
            <a:noFill/>
          </a:ln>
        </p:spPr>
        <p:txBody>
          <a:bodyPr anchorCtr="0" anchor="t" bIns="91425" lIns="91425" spcFirstLastPara="1" rIns="91425" wrap="square" tIns="91425">
            <a:normAutofit/>
          </a:bodyPr>
          <a:lstStyle/>
          <a:p>
            <a:pPr indent="0" lvl="0" marL="0" marR="0" rtl="0" algn="just">
              <a:lnSpc>
                <a:spcPct val="115000"/>
              </a:lnSpc>
              <a:spcBef>
                <a:spcPts val="0"/>
              </a:spcBef>
              <a:spcAft>
                <a:spcPts val="0"/>
              </a:spcAft>
              <a:buSzPts val="1800"/>
              <a:buNone/>
            </a:pPr>
            <a:r>
              <a:rPr lang="tr-TR" sz="2000">
                <a:solidFill>
                  <a:srgbClr val="000000"/>
                </a:solidFill>
                <a:latin typeface="PT Sans Narrow"/>
                <a:ea typeface="PT Sans Narrow"/>
                <a:cs typeface="PT Sans Narrow"/>
                <a:sym typeface="PT Sans Narrow"/>
              </a:rPr>
              <a:t>K1. Yapıcı ve yıkıcı fonksiyon arasındaki farkı ayırt eder.</a:t>
            </a:r>
            <a:endParaRPr sz="2000">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SzPts val="1800"/>
              <a:buNone/>
            </a:pPr>
            <a:r>
              <a:rPr lang="tr-TR" sz="2000">
                <a:solidFill>
                  <a:srgbClr val="000000"/>
                </a:solidFill>
                <a:latin typeface="PT Sans Narrow"/>
                <a:ea typeface="PT Sans Narrow"/>
                <a:cs typeface="PT Sans Narrow"/>
                <a:sym typeface="PT Sans Narrow"/>
              </a:rPr>
              <a:t>K2. Yapıcı fonksiyonları kullanarak program geliştirir.</a:t>
            </a:r>
            <a:endParaRPr sz="2000">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SzPts val="1800"/>
              <a:buNone/>
            </a:pPr>
            <a:r>
              <a:rPr lang="tr-TR" sz="2000">
                <a:solidFill>
                  <a:srgbClr val="000000"/>
                </a:solidFill>
                <a:latin typeface="PT Sans Narrow"/>
                <a:ea typeface="PT Sans Narrow"/>
                <a:cs typeface="PT Sans Narrow"/>
                <a:sym typeface="PT Sans Narrow"/>
              </a:rPr>
              <a:t>K3. Yıkıcı fonksiyonları kullanarak program geliştirir.    	</a:t>
            </a:r>
            <a:endParaRPr sz="2000">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SzPts val="1800"/>
              <a:buNone/>
            </a:pPr>
            <a:r>
              <a:t/>
            </a:r>
            <a:endParaRPr sz="2400"/>
          </a:p>
        </p:txBody>
      </p:sp>
      <p:sp>
        <p:nvSpPr>
          <p:cNvPr id="73" name="Google Shape;73;p2"/>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TR"/>
              <a:t>Haftanın Amacı</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e35d60ea14_0_0"/>
          <p:cNvSpPr txBox="1"/>
          <p:nvPr>
            <p:ph type="title"/>
          </p:nvPr>
        </p:nvSpPr>
        <p:spPr>
          <a:xfrm>
            <a:off x="400725" y="1386149"/>
            <a:ext cx="8596800" cy="9033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3600"/>
              <a:buNone/>
            </a:pPr>
            <a:r>
              <a:rPr i="1" lang="tr-TR" sz="2000">
                <a:solidFill>
                  <a:srgbClr val="000000"/>
                </a:solidFill>
              </a:rPr>
              <a:t>Talimatlar: </a:t>
            </a:r>
            <a:endParaRPr i="1" sz="2000">
              <a:solidFill>
                <a:srgbClr val="000000"/>
              </a:solidFill>
            </a:endParaRPr>
          </a:p>
        </p:txBody>
      </p:sp>
      <p:sp>
        <p:nvSpPr>
          <p:cNvPr id="79" name="Google Shape;79;ge35d60ea14_0_0"/>
          <p:cNvSpPr txBox="1"/>
          <p:nvPr>
            <p:ph idx="1" type="body"/>
          </p:nvPr>
        </p:nvSpPr>
        <p:spPr>
          <a:xfrm>
            <a:off x="573425" y="1855525"/>
            <a:ext cx="4458300" cy="3288000"/>
          </a:xfrm>
          <a:prstGeom prst="rect">
            <a:avLst/>
          </a:prstGeom>
          <a:noFill/>
          <a:ln>
            <a:noFill/>
          </a:ln>
        </p:spPr>
        <p:txBody>
          <a:bodyPr anchorCtr="0" anchor="t" bIns="91425" lIns="91425" spcFirstLastPara="1" rIns="91425" wrap="square" tIns="91425">
            <a:normAutofit fontScale="85000" lnSpcReduction="20000"/>
          </a:bodyPr>
          <a:lstStyle/>
          <a:p>
            <a:pPr indent="-336550" lvl="0" marL="457200" marR="0" rtl="0" algn="just">
              <a:lnSpc>
                <a:spcPct val="115000"/>
              </a:lnSpc>
              <a:spcBef>
                <a:spcPts val="0"/>
              </a:spcBef>
              <a:spcAft>
                <a:spcPts val="0"/>
              </a:spcAft>
              <a:buClr>
                <a:srgbClr val="000000"/>
              </a:buClr>
              <a:buSzPct val="100000"/>
              <a:buFont typeface="PT Sans Narrow"/>
              <a:buChar char="●"/>
            </a:pPr>
            <a:r>
              <a:rPr lang="tr-TR" sz="2000">
                <a:solidFill>
                  <a:srgbClr val="000000"/>
                </a:solidFill>
                <a:latin typeface="PT Sans Narrow"/>
                <a:ea typeface="PT Sans Narrow"/>
                <a:cs typeface="PT Sans Narrow"/>
                <a:sym typeface="PT Sans Narrow"/>
              </a:rPr>
              <a:t>Oyun iki grupla oynanır. </a:t>
            </a:r>
            <a:endParaRPr sz="2000">
              <a:solidFill>
                <a:srgbClr val="000000"/>
              </a:solidFill>
              <a:latin typeface="PT Sans Narrow"/>
              <a:ea typeface="PT Sans Narrow"/>
              <a:cs typeface="PT Sans Narrow"/>
              <a:sym typeface="PT Sans Narrow"/>
            </a:endParaRPr>
          </a:p>
          <a:p>
            <a:pPr indent="-336550" lvl="0" marL="457200" marR="0" rtl="0" algn="just">
              <a:lnSpc>
                <a:spcPct val="115000"/>
              </a:lnSpc>
              <a:spcBef>
                <a:spcPts val="0"/>
              </a:spcBef>
              <a:spcAft>
                <a:spcPts val="0"/>
              </a:spcAft>
              <a:buClr>
                <a:srgbClr val="000000"/>
              </a:buClr>
              <a:buSzPct val="100000"/>
              <a:buFont typeface="PT Sans Narrow"/>
              <a:buChar char="●"/>
            </a:pPr>
            <a:r>
              <a:rPr lang="tr-TR" sz="2000">
                <a:solidFill>
                  <a:srgbClr val="000000"/>
                </a:solidFill>
                <a:latin typeface="PT Sans Narrow"/>
                <a:ea typeface="PT Sans Narrow"/>
                <a:cs typeface="PT Sans Narrow"/>
                <a:sym typeface="PT Sans Narrow"/>
              </a:rPr>
              <a:t>Gruplar sırayla bir kart numarası seçer. (Grup üyelerinden sohbette yazan ilk numara grup kartı olarak seçilir.)</a:t>
            </a:r>
            <a:endParaRPr sz="2000">
              <a:solidFill>
                <a:srgbClr val="000000"/>
              </a:solidFill>
              <a:latin typeface="PT Sans Narrow"/>
              <a:ea typeface="PT Sans Narrow"/>
              <a:cs typeface="PT Sans Narrow"/>
              <a:sym typeface="PT Sans Narrow"/>
            </a:endParaRPr>
          </a:p>
          <a:p>
            <a:pPr indent="-336550" lvl="0" marL="457200" marR="0" rtl="0" algn="just">
              <a:lnSpc>
                <a:spcPct val="115000"/>
              </a:lnSpc>
              <a:spcBef>
                <a:spcPts val="0"/>
              </a:spcBef>
              <a:spcAft>
                <a:spcPts val="0"/>
              </a:spcAft>
              <a:buClr>
                <a:srgbClr val="000000"/>
              </a:buClr>
              <a:buSzPct val="100000"/>
              <a:buFont typeface="PT Sans Narrow"/>
              <a:buChar char="●"/>
            </a:pPr>
            <a:r>
              <a:rPr lang="tr-TR" sz="2000">
                <a:solidFill>
                  <a:srgbClr val="000000"/>
                </a:solidFill>
                <a:latin typeface="PT Sans Narrow"/>
                <a:ea typeface="PT Sans Narrow"/>
                <a:cs typeface="PT Sans Narrow"/>
                <a:sym typeface="PT Sans Narrow"/>
              </a:rPr>
              <a:t>Görev kartı açılır ve grup yanıtı üyelerden toplanan anket ile alınır. </a:t>
            </a:r>
            <a:endParaRPr sz="2000">
              <a:solidFill>
                <a:srgbClr val="000000"/>
              </a:solidFill>
              <a:latin typeface="PT Sans Narrow"/>
              <a:ea typeface="PT Sans Narrow"/>
              <a:cs typeface="PT Sans Narrow"/>
              <a:sym typeface="PT Sans Narrow"/>
            </a:endParaRPr>
          </a:p>
          <a:p>
            <a:pPr indent="-336550" lvl="0" marL="457200" marR="0" rtl="0" algn="just">
              <a:lnSpc>
                <a:spcPct val="115000"/>
              </a:lnSpc>
              <a:spcBef>
                <a:spcPts val="0"/>
              </a:spcBef>
              <a:spcAft>
                <a:spcPts val="0"/>
              </a:spcAft>
              <a:buClr>
                <a:srgbClr val="000000"/>
              </a:buClr>
              <a:buSzPct val="100000"/>
              <a:buFont typeface="PT Sans Narrow"/>
              <a:buChar char="●"/>
            </a:pPr>
            <a:r>
              <a:rPr lang="tr-TR" sz="2000">
                <a:solidFill>
                  <a:srgbClr val="000000"/>
                </a:solidFill>
                <a:latin typeface="PT Sans Narrow"/>
                <a:ea typeface="PT Sans Narrow"/>
                <a:cs typeface="PT Sans Narrow"/>
                <a:sym typeface="PT Sans Narrow"/>
              </a:rPr>
              <a:t>Oyunda “Check” butonu tıklanarak grup yanıtı kontrol edilir. </a:t>
            </a:r>
            <a:endParaRPr sz="2000">
              <a:solidFill>
                <a:srgbClr val="000000"/>
              </a:solidFill>
              <a:latin typeface="PT Sans Narrow"/>
              <a:ea typeface="PT Sans Narrow"/>
              <a:cs typeface="PT Sans Narrow"/>
              <a:sym typeface="PT Sans Narrow"/>
            </a:endParaRPr>
          </a:p>
          <a:p>
            <a:pPr indent="-336550" lvl="0" marL="457200" marR="0" rtl="0" algn="just">
              <a:lnSpc>
                <a:spcPct val="115000"/>
              </a:lnSpc>
              <a:spcBef>
                <a:spcPts val="0"/>
              </a:spcBef>
              <a:spcAft>
                <a:spcPts val="0"/>
              </a:spcAft>
              <a:buClr>
                <a:srgbClr val="000000"/>
              </a:buClr>
              <a:buSzPct val="100000"/>
              <a:buFont typeface="PT Sans Narrow"/>
              <a:buChar char="●"/>
            </a:pPr>
            <a:r>
              <a:rPr lang="tr-TR" sz="2000">
                <a:solidFill>
                  <a:srgbClr val="000000"/>
                </a:solidFill>
                <a:latin typeface="PT Sans Narrow"/>
                <a:ea typeface="PT Sans Narrow"/>
                <a:cs typeface="PT Sans Narrow"/>
                <a:sym typeface="PT Sans Narrow"/>
              </a:rPr>
              <a:t>Yanıt doğru ise, “Okay!” değilse, “Oops!” tıklanır.</a:t>
            </a:r>
            <a:endParaRPr sz="2000">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SzPct val="105882"/>
              <a:buNone/>
            </a:pPr>
            <a:r>
              <a:t/>
            </a:r>
            <a:endParaRPr sz="2000">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SzPct val="105882"/>
              <a:buNone/>
            </a:pPr>
            <a:r>
              <a:rPr lang="tr-TR" sz="2000">
                <a:solidFill>
                  <a:srgbClr val="000000"/>
                </a:solidFill>
                <a:latin typeface="PT Sans Narrow"/>
                <a:ea typeface="PT Sans Narrow"/>
                <a:cs typeface="PT Sans Narrow"/>
                <a:sym typeface="PT Sans Narrow"/>
              </a:rPr>
              <a:t>Böylece grup puan kaybeder, kazanır ya da karşı gruba puan kazandırır. </a:t>
            </a:r>
            <a:endParaRPr sz="2000">
              <a:solidFill>
                <a:srgbClr val="000000"/>
              </a:solidFill>
              <a:latin typeface="PT Sans Narrow"/>
              <a:ea typeface="PT Sans Narrow"/>
              <a:cs typeface="PT Sans Narrow"/>
              <a:sym typeface="PT Sans Narrow"/>
            </a:endParaRPr>
          </a:p>
        </p:txBody>
      </p:sp>
      <p:sp>
        <p:nvSpPr>
          <p:cNvPr id="80" name="Google Shape;80;ge35d60ea14_0_0"/>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TR"/>
              <a:t>Oyun Oynayalım: Yarış Benimle! </a:t>
            </a:r>
            <a:endParaRPr/>
          </a:p>
        </p:txBody>
      </p:sp>
      <p:pic>
        <p:nvPicPr>
          <p:cNvPr id="81" name="Google Shape;81;ge35d60ea14_0_0"/>
          <p:cNvPicPr preferRelativeResize="0"/>
          <p:nvPr/>
        </p:nvPicPr>
        <p:blipFill rotWithShape="1">
          <a:blip r:embed="rId3">
            <a:alphaModFix/>
          </a:blip>
          <a:srcRect b="0" l="0" r="0" t="0"/>
          <a:stretch/>
        </p:blipFill>
        <p:spPr>
          <a:xfrm>
            <a:off x="5618750" y="1536600"/>
            <a:ext cx="3215400" cy="3144049"/>
          </a:xfrm>
          <a:prstGeom prst="rect">
            <a:avLst/>
          </a:prstGeom>
          <a:noFill/>
          <a:ln>
            <a:noFill/>
          </a:ln>
        </p:spPr>
      </p:pic>
      <p:sp>
        <p:nvSpPr>
          <p:cNvPr id="82" name="Google Shape;82;ge35d60ea14_0_0"/>
          <p:cNvSpPr txBox="1"/>
          <p:nvPr/>
        </p:nvSpPr>
        <p:spPr>
          <a:xfrm>
            <a:off x="5864100" y="4680650"/>
            <a:ext cx="35847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tr-TR" sz="1300" u="sng" cap="none" strike="noStrike">
                <a:solidFill>
                  <a:schemeClr val="hlink"/>
                </a:solidFill>
                <a:latin typeface="PT Sans Narrow"/>
                <a:ea typeface="PT Sans Narrow"/>
                <a:cs typeface="PT Sans Narrow"/>
                <a:sym typeface="PT Sans Narrow"/>
                <a:hlinkClick r:id="rId4"/>
              </a:rPr>
              <a:t>https://www.baamboozle.com/classic/556028</a:t>
            </a:r>
            <a:endParaRPr b="0" i="0" sz="1300" u="none" cap="none" strike="noStrike">
              <a:solidFill>
                <a:srgbClr val="000000"/>
              </a:solidFill>
              <a:latin typeface="PT Sans Narrow"/>
              <a:ea typeface="PT Sans Narrow"/>
              <a:cs typeface="PT Sans Narrow"/>
              <a:sym typeface="PT Sans Narro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graphicFrame>
        <p:nvGraphicFramePr>
          <p:cNvPr id="87" name="Google Shape;87;ge35d60ea14_0_10"/>
          <p:cNvGraphicFramePr/>
          <p:nvPr/>
        </p:nvGraphicFramePr>
        <p:xfrm>
          <a:off x="952500" y="829076"/>
          <a:ext cx="3000000" cy="3000000"/>
        </p:xfrm>
        <a:graphic>
          <a:graphicData uri="http://schemas.openxmlformats.org/drawingml/2006/table">
            <a:tbl>
              <a:tblPr>
                <a:noFill/>
                <a:tableStyleId>{8B896545-2613-416D-AB1A-C7DB05BFA6AF}</a:tableStyleId>
              </a:tblPr>
              <a:tblGrid>
                <a:gridCol w="3271575"/>
                <a:gridCol w="3738200"/>
              </a:tblGrid>
              <a:tr h="1122550">
                <a:tc>
                  <a:txBody>
                    <a:bodyPr/>
                    <a:lstStyle/>
                    <a:p>
                      <a:pPr indent="0" lvl="0" marL="0" marR="0" rtl="0" algn="ctr">
                        <a:lnSpc>
                          <a:spcPct val="100000"/>
                        </a:lnSpc>
                        <a:spcBef>
                          <a:spcPts val="0"/>
                        </a:spcBef>
                        <a:spcAft>
                          <a:spcPts val="0"/>
                        </a:spcAft>
                        <a:buClr>
                          <a:srgbClr val="000000"/>
                        </a:buClr>
                        <a:buSzPts val="1800"/>
                        <a:buFont typeface="Arial"/>
                        <a:buNone/>
                      </a:pPr>
                      <a:r>
                        <a:rPr b="1" lang="tr-TR" sz="1800" u="none" cap="none" strike="noStrike">
                          <a:solidFill>
                            <a:schemeClr val="accent1"/>
                          </a:solidFill>
                          <a:latin typeface="PT Sans Narrow"/>
                          <a:ea typeface="PT Sans Narrow"/>
                          <a:cs typeface="PT Sans Narrow"/>
                          <a:sym typeface="PT Sans Narrow"/>
                        </a:rPr>
                        <a:t>Yapıcı Fonksiyonlar (Constructors)</a:t>
                      </a:r>
                      <a:endParaRPr b="1" sz="1800" u="none" cap="none" strike="noStrike">
                        <a:solidFill>
                          <a:schemeClr val="accent1"/>
                        </a:solidFill>
                        <a:latin typeface="PT Sans Narrow"/>
                        <a:ea typeface="PT Sans Narrow"/>
                        <a:cs typeface="PT Sans Narrow"/>
                        <a:sym typeface="PT Sans Narrow"/>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b="1" lang="tr-TR" sz="1800" u="none" cap="none" strike="noStrike">
                          <a:solidFill>
                            <a:schemeClr val="accent1"/>
                          </a:solidFill>
                          <a:latin typeface="PT Sans Narrow"/>
                          <a:ea typeface="PT Sans Narrow"/>
                          <a:cs typeface="PT Sans Narrow"/>
                          <a:sym typeface="PT Sans Narrow"/>
                        </a:rPr>
                        <a:t>Yıkıcı Fonksiyonlar (Destructors)</a:t>
                      </a:r>
                      <a:endParaRPr b="1" sz="1800" u="none" cap="none" strike="noStrike">
                        <a:solidFill>
                          <a:schemeClr val="accent1"/>
                        </a:solidFill>
                        <a:latin typeface="PT Sans Narrow"/>
                        <a:ea typeface="PT Sans Narrow"/>
                        <a:cs typeface="PT Sans Narrow"/>
                        <a:sym typeface="PT Sans Narrow"/>
                      </a:endParaRPr>
                    </a:p>
                  </a:txBody>
                  <a:tcPr marT="91425" marB="91425" marR="91425" marL="91425"/>
                </a:tc>
              </a:tr>
              <a:tr h="1119925">
                <a:tc>
                  <a:txBody>
                    <a:bodyPr/>
                    <a:lstStyle/>
                    <a:p>
                      <a:pPr indent="0" lvl="0" marL="0" marR="63500" rtl="0" algn="l">
                        <a:lnSpc>
                          <a:spcPct val="115000"/>
                        </a:lnSpc>
                        <a:spcBef>
                          <a:spcPts val="0"/>
                        </a:spcBef>
                        <a:spcAft>
                          <a:spcPts val="0"/>
                        </a:spcAft>
                        <a:buClr>
                          <a:srgbClr val="000000"/>
                        </a:buClr>
                        <a:buSzPts val="1400"/>
                        <a:buFont typeface="Arial"/>
                        <a:buNone/>
                      </a:pPr>
                      <a:r>
                        <a:rPr lang="tr-TR" sz="1400" u="none" cap="none" strike="noStrike">
                          <a:solidFill>
                            <a:srgbClr val="333333"/>
                          </a:solidFill>
                          <a:latin typeface="PT Sans Narrow"/>
                          <a:ea typeface="PT Sans Narrow"/>
                          <a:cs typeface="PT Sans Narrow"/>
                          <a:sym typeface="PT Sans Narrow"/>
                        </a:rPr>
                        <a:t>Sınıftan bir nesne oluşturulduğu anda otomatik çalışır.</a:t>
                      </a:r>
                      <a:endParaRPr sz="1400" u="none" cap="none" strike="noStrike">
                        <a:latin typeface="PT Sans Narrow"/>
                        <a:ea typeface="PT Sans Narrow"/>
                        <a:cs typeface="PT Sans Narrow"/>
                        <a:sym typeface="PT Sans Narrow"/>
                      </a:endParaRPr>
                    </a:p>
                  </a:txBody>
                  <a:tcPr marT="91425" marB="91425" marR="91425" marL="91425"/>
                </a:tc>
                <a:tc>
                  <a:txBody>
                    <a:bodyPr/>
                    <a:lstStyle/>
                    <a:p>
                      <a:pPr indent="0" lvl="0" marL="63500" marR="63500" rtl="0" algn="l">
                        <a:lnSpc>
                          <a:spcPct val="115000"/>
                        </a:lnSpc>
                        <a:spcBef>
                          <a:spcPts val="0"/>
                        </a:spcBef>
                        <a:spcAft>
                          <a:spcPts val="0"/>
                        </a:spcAft>
                        <a:buClr>
                          <a:srgbClr val="000000"/>
                        </a:buClr>
                        <a:buSzPts val="1400"/>
                        <a:buFont typeface="Arial"/>
                        <a:buNone/>
                      </a:pPr>
                      <a:r>
                        <a:rPr lang="tr-TR" sz="1400" u="none" cap="none" strike="noStrike">
                          <a:solidFill>
                            <a:srgbClr val="333333"/>
                          </a:solidFill>
                          <a:latin typeface="PT Sans Narrow"/>
                          <a:ea typeface="PT Sans Narrow"/>
                          <a:cs typeface="PT Sans Narrow"/>
                          <a:sym typeface="PT Sans Narrow"/>
                        </a:rPr>
                        <a:t>Nesne kullanımı bittiği zaman temizle görevi için son olarak çalışır.</a:t>
                      </a:r>
                      <a:endParaRPr sz="1400" u="none" cap="none" strike="noStrike">
                        <a:latin typeface="PT Sans Narrow"/>
                        <a:ea typeface="PT Sans Narrow"/>
                        <a:cs typeface="PT Sans Narrow"/>
                        <a:sym typeface="PT Sans Narrow"/>
                      </a:endParaRPr>
                    </a:p>
                  </a:txBody>
                  <a:tcPr marT="91425" marB="91425" marR="91425" marL="91425"/>
                </a:tc>
              </a:tr>
              <a:tr h="600550">
                <a:tc>
                  <a:txBody>
                    <a:bodyPr/>
                    <a:lstStyle/>
                    <a:p>
                      <a:pPr indent="0" lvl="0" marL="0" marR="63500" rtl="0" algn="l">
                        <a:lnSpc>
                          <a:spcPct val="115000"/>
                        </a:lnSpc>
                        <a:spcBef>
                          <a:spcPts val="0"/>
                        </a:spcBef>
                        <a:spcAft>
                          <a:spcPts val="0"/>
                        </a:spcAft>
                        <a:buClr>
                          <a:srgbClr val="000000"/>
                        </a:buClr>
                        <a:buSzPts val="1400"/>
                        <a:buFont typeface="Arial"/>
                        <a:buNone/>
                      </a:pPr>
                      <a:r>
                        <a:rPr lang="tr-TR" sz="1400" u="none" cap="none" strike="noStrike">
                          <a:solidFill>
                            <a:srgbClr val="333333"/>
                          </a:solidFill>
                          <a:latin typeface="PT Sans Narrow"/>
                          <a:ea typeface="PT Sans Narrow"/>
                          <a:cs typeface="PT Sans Narrow"/>
                          <a:sym typeface="PT Sans Narrow"/>
                        </a:rPr>
                        <a:t>Her zaman sınıfla aynı isimdedir.</a:t>
                      </a:r>
                      <a:endParaRPr sz="1400" u="none" cap="none" strike="noStrike">
                        <a:solidFill>
                          <a:srgbClr val="333333"/>
                        </a:solidFill>
                        <a:latin typeface="PT Sans Narrow"/>
                        <a:ea typeface="PT Sans Narrow"/>
                        <a:cs typeface="PT Sans Narrow"/>
                        <a:sym typeface="PT Sans Narrow"/>
                      </a:endParaRPr>
                    </a:p>
                  </a:txBody>
                  <a:tcPr marT="91425" marB="91425" marR="91425" marL="91425"/>
                </a:tc>
                <a:tc>
                  <a:txBody>
                    <a:bodyPr/>
                    <a:lstStyle/>
                    <a:p>
                      <a:pPr indent="0" lvl="0" marL="63500" marR="63500" rtl="0" algn="l">
                        <a:lnSpc>
                          <a:spcPct val="115000"/>
                        </a:lnSpc>
                        <a:spcBef>
                          <a:spcPts val="0"/>
                        </a:spcBef>
                        <a:spcAft>
                          <a:spcPts val="0"/>
                        </a:spcAft>
                        <a:buClr>
                          <a:srgbClr val="000000"/>
                        </a:buClr>
                        <a:buSzPts val="1400"/>
                        <a:buFont typeface="Arial"/>
                        <a:buNone/>
                      </a:pPr>
                      <a:r>
                        <a:rPr lang="tr-TR" sz="1400" u="none" cap="none" strike="noStrike">
                          <a:solidFill>
                            <a:srgbClr val="333333"/>
                          </a:solidFill>
                          <a:latin typeface="PT Sans Narrow"/>
                          <a:ea typeface="PT Sans Narrow"/>
                          <a:cs typeface="PT Sans Narrow"/>
                          <a:sym typeface="PT Sans Narrow"/>
                        </a:rPr>
                        <a:t>Her zaman sınıfla aynı isimdedir.</a:t>
                      </a:r>
                      <a:endParaRPr sz="1400" u="none" cap="none" strike="noStrike">
                        <a:latin typeface="PT Sans Narrow"/>
                        <a:ea typeface="PT Sans Narrow"/>
                        <a:cs typeface="PT Sans Narrow"/>
                        <a:sym typeface="PT Sans Narrow"/>
                      </a:endParaRPr>
                    </a:p>
                  </a:txBody>
                  <a:tcPr marT="91425" marB="91425" marR="91425" marL="91425"/>
                </a:tc>
              </a:tr>
              <a:tr h="598425">
                <a:tc>
                  <a:txBody>
                    <a:bodyPr/>
                    <a:lstStyle/>
                    <a:p>
                      <a:pPr indent="0" lvl="0" marL="0" marR="63500" rtl="0" algn="l">
                        <a:lnSpc>
                          <a:spcPct val="115000"/>
                        </a:lnSpc>
                        <a:spcBef>
                          <a:spcPts val="0"/>
                        </a:spcBef>
                        <a:spcAft>
                          <a:spcPts val="0"/>
                        </a:spcAft>
                        <a:buClr>
                          <a:srgbClr val="000000"/>
                        </a:buClr>
                        <a:buSzPts val="1400"/>
                        <a:buFont typeface="Arial"/>
                        <a:buNone/>
                      </a:pPr>
                      <a:r>
                        <a:rPr lang="tr-TR" sz="1400" u="none" cap="none" strike="noStrike">
                          <a:solidFill>
                            <a:srgbClr val="333333"/>
                          </a:solidFill>
                          <a:latin typeface="PT Sans Narrow"/>
                          <a:ea typeface="PT Sans Narrow"/>
                          <a:cs typeface="PT Sans Narrow"/>
                          <a:sym typeface="PT Sans Narrow"/>
                        </a:rPr>
                        <a:t>int, void vb. herhangi bir dönüş tipi alamaz.</a:t>
                      </a:r>
                      <a:endParaRPr sz="1400" u="none" cap="none" strike="noStrike">
                        <a:solidFill>
                          <a:srgbClr val="333333"/>
                        </a:solidFill>
                        <a:latin typeface="PT Sans Narrow"/>
                        <a:ea typeface="PT Sans Narrow"/>
                        <a:cs typeface="PT Sans Narrow"/>
                        <a:sym typeface="PT Sans Narrow"/>
                      </a:endParaRPr>
                    </a:p>
                  </a:txBody>
                  <a:tcPr marT="91425" marB="91425" marR="91425" marL="91425"/>
                </a:tc>
                <a:tc>
                  <a:txBody>
                    <a:bodyPr/>
                    <a:lstStyle/>
                    <a:p>
                      <a:pPr indent="0" lvl="0" marL="63500" marR="63500" rtl="0" algn="l">
                        <a:lnSpc>
                          <a:spcPct val="115000"/>
                        </a:lnSpc>
                        <a:spcBef>
                          <a:spcPts val="0"/>
                        </a:spcBef>
                        <a:spcAft>
                          <a:spcPts val="0"/>
                        </a:spcAft>
                        <a:buClr>
                          <a:srgbClr val="000000"/>
                        </a:buClr>
                        <a:buSzPts val="1400"/>
                        <a:buFont typeface="Arial"/>
                        <a:buNone/>
                      </a:pPr>
                      <a:r>
                        <a:rPr lang="tr-TR" sz="1400" u="none" cap="none" strike="noStrike">
                          <a:solidFill>
                            <a:srgbClr val="333333"/>
                          </a:solidFill>
                          <a:latin typeface="PT Sans Narrow"/>
                          <a:ea typeface="PT Sans Narrow"/>
                          <a:cs typeface="PT Sans Narrow"/>
                          <a:sym typeface="PT Sans Narrow"/>
                        </a:rPr>
                        <a:t>int, void vb. herhangi bir dönüş tipi alamaz.</a:t>
                      </a:r>
                      <a:endParaRPr sz="1400" u="none" cap="none" strike="noStrike">
                        <a:solidFill>
                          <a:srgbClr val="333333"/>
                        </a:solidFill>
                        <a:latin typeface="PT Sans Narrow"/>
                        <a:ea typeface="PT Sans Narrow"/>
                        <a:cs typeface="PT Sans Narrow"/>
                        <a:sym typeface="PT Sans Narrow"/>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e35d60ea14_0_34"/>
          <p:cNvSpPr txBox="1"/>
          <p:nvPr/>
        </p:nvSpPr>
        <p:spPr>
          <a:xfrm>
            <a:off x="4618925" y="1342225"/>
            <a:ext cx="3284100" cy="28536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700"/>
              <a:buFont typeface="Arial"/>
              <a:buNone/>
            </a:pPr>
            <a:r>
              <a:rPr b="1" i="0" lang="tr-TR" sz="1700" u="none" cap="none" strike="noStrike">
                <a:solidFill>
                  <a:srgbClr val="FF0000"/>
                </a:solidFill>
                <a:latin typeface="PT Sans Narrow"/>
                <a:ea typeface="PT Sans Narrow"/>
                <a:cs typeface="PT Sans Narrow"/>
                <a:sym typeface="PT Sans Narrow"/>
              </a:rPr>
              <a:t>class </a:t>
            </a:r>
            <a:r>
              <a:rPr b="1" i="0" lang="tr-TR" sz="1700" u="none" cap="none" strike="noStrike">
                <a:solidFill>
                  <a:srgbClr val="0070C0"/>
                </a:solidFill>
                <a:latin typeface="PT Sans Narrow"/>
                <a:ea typeface="PT Sans Narrow"/>
                <a:cs typeface="PT Sans Narrow"/>
                <a:sym typeface="PT Sans Narrow"/>
              </a:rPr>
              <a:t>SınıfAdı</a:t>
            </a:r>
            <a:endParaRPr b="1" i="0" sz="1700" u="none" cap="none" strike="noStrike">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700"/>
              <a:buFont typeface="Arial"/>
              <a:buNone/>
            </a:pPr>
            <a:r>
              <a:rPr b="1" i="0" lang="tr-TR" sz="1700" u="none" cap="none" strike="noStrike">
                <a:solidFill>
                  <a:srgbClr val="000000"/>
                </a:solidFill>
                <a:latin typeface="PT Sans Narrow"/>
                <a:ea typeface="PT Sans Narrow"/>
                <a:cs typeface="PT Sans Narrow"/>
                <a:sym typeface="PT Sans Narrow"/>
              </a:rPr>
              <a:t>{</a:t>
            </a:r>
            <a:endParaRPr b="1" i="0" sz="1700" u="none" cap="none" strike="noStrike">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700"/>
              <a:buFont typeface="Arial"/>
              <a:buNone/>
            </a:pPr>
            <a:r>
              <a:rPr b="1" i="0" lang="tr-TR" sz="1700" u="none" cap="none" strike="noStrike">
                <a:solidFill>
                  <a:srgbClr val="00B050"/>
                </a:solidFill>
                <a:latin typeface="PT Sans Narrow"/>
                <a:ea typeface="PT Sans Narrow"/>
                <a:cs typeface="PT Sans Narrow"/>
                <a:sym typeface="PT Sans Narrow"/>
              </a:rPr>
              <a:t>SınıfAdi (</a:t>
            </a:r>
            <a:r>
              <a:rPr b="1" i="0" lang="tr-TR" sz="1700" u="none" cap="none" strike="noStrike">
                <a:solidFill>
                  <a:srgbClr val="7030A0"/>
                </a:solidFill>
                <a:latin typeface="PT Sans Narrow"/>
                <a:ea typeface="PT Sans Narrow"/>
                <a:cs typeface="PT Sans Narrow"/>
                <a:sym typeface="PT Sans Narrow"/>
              </a:rPr>
              <a:t>parametre listesi</a:t>
            </a:r>
            <a:r>
              <a:rPr b="1" i="0" lang="tr-TR" sz="1700" u="none" cap="none" strike="noStrike">
                <a:solidFill>
                  <a:srgbClr val="00B050"/>
                </a:solidFill>
                <a:latin typeface="PT Sans Narrow"/>
                <a:ea typeface="PT Sans Narrow"/>
                <a:cs typeface="PT Sans Narrow"/>
                <a:sym typeface="PT Sans Narrow"/>
              </a:rPr>
              <a:t>){</a:t>
            </a:r>
            <a:endParaRPr b="1" i="0" sz="1700" u="none" cap="none" strike="noStrike">
              <a:solidFill>
                <a:srgbClr val="00B050"/>
              </a:solidFill>
              <a:latin typeface="PT Sans Narrow"/>
              <a:ea typeface="PT Sans Narrow"/>
              <a:cs typeface="PT Sans Narrow"/>
              <a:sym typeface="PT Sans Narrow"/>
            </a:endParaRPr>
          </a:p>
          <a:p>
            <a:pPr indent="449580" lvl="0" marL="0" marR="0" rtl="0" algn="just">
              <a:lnSpc>
                <a:spcPct val="115000"/>
              </a:lnSpc>
              <a:spcBef>
                <a:spcPts val="0"/>
              </a:spcBef>
              <a:spcAft>
                <a:spcPts val="0"/>
              </a:spcAft>
              <a:buClr>
                <a:srgbClr val="000000"/>
              </a:buClr>
              <a:buSzPts val="1700"/>
              <a:buFont typeface="Arial"/>
              <a:buNone/>
            </a:pPr>
            <a:r>
              <a:rPr b="1" i="0" lang="tr-TR" sz="1700" u="none" cap="none" strike="noStrike">
                <a:solidFill>
                  <a:srgbClr val="00B050"/>
                </a:solidFill>
                <a:latin typeface="PT Sans Narrow"/>
                <a:ea typeface="PT Sans Narrow"/>
                <a:cs typeface="PT Sans Narrow"/>
                <a:sym typeface="PT Sans Narrow"/>
              </a:rPr>
              <a:t>yapıcı fonksiyon gövdesi</a:t>
            </a:r>
            <a:endParaRPr b="1" i="0" sz="1700" u="none" cap="none" strike="noStrike">
              <a:solidFill>
                <a:srgbClr val="00B05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700"/>
              <a:buFont typeface="Arial"/>
              <a:buNone/>
            </a:pPr>
            <a:r>
              <a:rPr b="1" i="0" lang="tr-TR" sz="1700" u="none" cap="none" strike="noStrike">
                <a:solidFill>
                  <a:srgbClr val="00B050"/>
                </a:solidFill>
                <a:latin typeface="PT Sans Narrow"/>
                <a:ea typeface="PT Sans Narrow"/>
                <a:cs typeface="PT Sans Narrow"/>
                <a:sym typeface="PT Sans Narrow"/>
              </a:rPr>
              <a:t>}</a:t>
            </a:r>
            <a:endParaRPr b="1" i="0" sz="1700" u="none" cap="none" strike="noStrike">
              <a:solidFill>
                <a:srgbClr val="7030A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700"/>
              <a:buFont typeface="Arial"/>
              <a:buNone/>
            </a:pPr>
            <a:r>
              <a:rPr b="1" i="0" lang="tr-TR" sz="1700" u="none" cap="none" strike="noStrike">
                <a:solidFill>
                  <a:srgbClr val="C55911"/>
                </a:solidFill>
                <a:latin typeface="PT Sans Narrow"/>
                <a:ea typeface="PT Sans Narrow"/>
                <a:cs typeface="PT Sans Narrow"/>
                <a:sym typeface="PT Sans Narrow"/>
              </a:rPr>
              <a:t>~SınıfAdi (){</a:t>
            </a:r>
            <a:endParaRPr b="1" i="0" sz="1700" u="none" cap="none" strike="noStrike">
              <a:solidFill>
                <a:srgbClr val="C55911"/>
              </a:solidFill>
              <a:latin typeface="PT Sans Narrow"/>
              <a:ea typeface="PT Sans Narrow"/>
              <a:cs typeface="PT Sans Narrow"/>
              <a:sym typeface="PT Sans Narrow"/>
            </a:endParaRPr>
          </a:p>
          <a:p>
            <a:pPr indent="449580" lvl="0" marL="0" marR="0" rtl="0" algn="just">
              <a:lnSpc>
                <a:spcPct val="115000"/>
              </a:lnSpc>
              <a:spcBef>
                <a:spcPts val="0"/>
              </a:spcBef>
              <a:spcAft>
                <a:spcPts val="0"/>
              </a:spcAft>
              <a:buClr>
                <a:srgbClr val="000000"/>
              </a:buClr>
              <a:buSzPts val="1700"/>
              <a:buFont typeface="Arial"/>
              <a:buNone/>
            </a:pPr>
            <a:r>
              <a:rPr b="1" i="0" lang="tr-TR" sz="1700" u="none" cap="none" strike="noStrike">
                <a:solidFill>
                  <a:srgbClr val="C55911"/>
                </a:solidFill>
                <a:latin typeface="PT Sans Narrow"/>
                <a:ea typeface="PT Sans Narrow"/>
                <a:cs typeface="PT Sans Narrow"/>
                <a:sym typeface="PT Sans Narrow"/>
              </a:rPr>
              <a:t>yıkıcı fonksiyon gövdesi</a:t>
            </a:r>
            <a:endParaRPr b="1" i="0" sz="1700" u="none" cap="none" strike="noStrike">
              <a:solidFill>
                <a:srgbClr val="C55911"/>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700"/>
              <a:buFont typeface="Arial"/>
              <a:buNone/>
            </a:pPr>
            <a:r>
              <a:rPr b="1" i="0" lang="tr-TR" sz="1700" u="none" cap="none" strike="noStrike">
                <a:solidFill>
                  <a:srgbClr val="C55911"/>
                </a:solidFill>
                <a:latin typeface="PT Sans Narrow"/>
                <a:ea typeface="PT Sans Narrow"/>
                <a:cs typeface="PT Sans Narrow"/>
                <a:sym typeface="PT Sans Narrow"/>
              </a:rPr>
              <a:t>}</a:t>
            </a:r>
            <a:endParaRPr b="1" i="0" sz="1700" u="none" cap="none" strike="noStrike">
              <a:solidFill>
                <a:srgbClr val="C55911"/>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700"/>
              <a:buFont typeface="Arial"/>
              <a:buNone/>
            </a:pPr>
            <a:r>
              <a:rPr b="1" i="0" lang="tr-TR" sz="1700" u="none" cap="none" strike="noStrike">
                <a:solidFill>
                  <a:srgbClr val="000000"/>
                </a:solidFill>
                <a:latin typeface="PT Sans Narrow"/>
                <a:ea typeface="PT Sans Narrow"/>
                <a:cs typeface="PT Sans Narrow"/>
                <a:sym typeface="PT Sans Narrow"/>
              </a:rPr>
              <a:t>};</a:t>
            </a:r>
            <a:endParaRPr b="0" i="0" sz="1850" u="none" cap="none" strike="noStrike">
              <a:solidFill>
                <a:srgbClr val="333333"/>
              </a:solidFill>
              <a:latin typeface="PT Sans Narrow"/>
              <a:ea typeface="PT Sans Narrow"/>
              <a:cs typeface="PT Sans Narrow"/>
              <a:sym typeface="PT Sans Narrow"/>
            </a:endParaRPr>
          </a:p>
        </p:txBody>
      </p:sp>
      <p:sp>
        <p:nvSpPr>
          <p:cNvPr id="93" name="Google Shape;93;ge35d60ea14_0_34"/>
          <p:cNvSpPr txBox="1"/>
          <p:nvPr/>
        </p:nvSpPr>
        <p:spPr>
          <a:xfrm>
            <a:off x="922075" y="1276500"/>
            <a:ext cx="3339300" cy="18870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400"/>
              <a:buFont typeface="Arial"/>
              <a:buNone/>
            </a:pPr>
            <a:r>
              <a:rPr b="1" i="0" lang="tr-TR" sz="1400" u="none" cap="none" strike="noStrike">
                <a:solidFill>
                  <a:srgbClr val="FF0000"/>
                </a:solidFill>
                <a:latin typeface="PT Sans Narrow"/>
                <a:ea typeface="PT Sans Narrow"/>
                <a:cs typeface="PT Sans Narrow"/>
                <a:sym typeface="PT Sans Narrow"/>
              </a:rPr>
              <a:t>DİKKAT!</a:t>
            </a:r>
            <a:endParaRPr b="1" i="0" sz="1400" u="none" cap="none" strike="noStrike">
              <a:solidFill>
                <a:srgbClr val="FF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400"/>
              <a:buFont typeface="Arial"/>
              <a:buNone/>
            </a:pPr>
            <a:r>
              <a:rPr b="0" i="0" lang="tr-TR" sz="1400" u="none" cap="none" strike="noStrike">
                <a:solidFill>
                  <a:srgbClr val="000000"/>
                </a:solidFill>
                <a:latin typeface="PT Sans Narrow"/>
                <a:ea typeface="PT Sans Narrow"/>
                <a:cs typeface="PT Sans Narrow"/>
                <a:sym typeface="PT Sans Narrow"/>
              </a:rPr>
              <a:t>Hem yapıcı hem de yıkıcı fonksiyonlar diğer fonksiyonlar gibi tanımlanır ve uygulanır. </a:t>
            </a:r>
            <a:endParaRPr b="0" i="0" sz="1400" u="none" cap="none" strike="noStrike">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400"/>
              <a:buFont typeface="Arial"/>
              <a:buNone/>
            </a:pPr>
            <a:r>
              <a:rPr b="0" i="0" lang="tr-TR" sz="1400" u="none" cap="none" strike="noStrike">
                <a:solidFill>
                  <a:srgbClr val="000000"/>
                </a:solidFill>
                <a:latin typeface="PT Sans Narrow"/>
                <a:ea typeface="PT Sans Narrow"/>
                <a:cs typeface="PT Sans Narrow"/>
                <a:sym typeface="PT Sans Narrow"/>
              </a:rPr>
              <a:t>Sınıf içinde eş zamanlı olarak tanımlamaları yapılacaksa yandaki gibi sözdizimi kullanılır.</a:t>
            </a:r>
            <a:endParaRPr b="0" i="0" sz="1400" u="none" cap="none" strike="noStrike">
              <a:solidFill>
                <a:srgbClr val="000000"/>
              </a:solidFill>
              <a:latin typeface="PT Sans Narrow"/>
              <a:ea typeface="PT Sans Narrow"/>
              <a:cs typeface="PT Sans Narrow"/>
              <a:sym typeface="PT Sans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e35d60ea14_0_40"/>
          <p:cNvSpPr txBox="1"/>
          <p:nvPr/>
        </p:nvSpPr>
        <p:spPr>
          <a:xfrm>
            <a:off x="4618925" y="1276500"/>
            <a:ext cx="3339300" cy="35463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600"/>
              <a:buFont typeface="Arial"/>
              <a:buNone/>
            </a:pPr>
            <a:r>
              <a:rPr b="1" i="0" lang="tr-TR" sz="1600" u="none" cap="none" strike="noStrike">
                <a:solidFill>
                  <a:srgbClr val="FF0000"/>
                </a:solidFill>
                <a:latin typeface="PT Sans Narrow"/>
                <a:ea typeface="PT Sans Narrow"/>
                <a:cs typeface="PT Sans Narrow"/>
                <a:sym typeface="PT Sans Narrow"/>
              </a:rPr>
              <a:t>class </a:t>
            </a:r>
            <a:r>
              <a:rPr b="1" i="0" lang="tr-TR" sz="1600" u="none" cap="none" strike="noStrike">
                <a:solidFill>
                  <a:srgbClr val="0070C0"/>
                </a:solidFill>
                <a:latin typeface="PT Sans Narrow"/>
                <a:ea typeface="PT Sans Narrow"/>
                <a:cs typeface="PT Sans Narrow"/>
                <a:sym typeface="PT Sans Narrow"/>
              </a:rPr>
              <a:t>SınıfAdı</a:t>
            </a:r>
            <a:endParaRPr b="1" i="0" sz="1600" u="none" cap="none" strike="noStrike">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600"/>
              <a:buFont typeface="Arial"/>
              <a:buNone/>
            </a:pPr>
            <a:r>
              <a:rPr b="1" i="0" lang="tr-TR" sz="1600" u="none" cap="none" strike="noStrike">
                <a:solidFill>
                  <a:srgbClr val="000000"/>
                </a:solidFill>
                <a:latin typeface="PT Sans Narrow"/>
                <a:ea typeface="PT Sans Narrow"/>
                <a:cs typeface="PT Sans Narrow"/>
                <a:sym typeface="PT Sans Narrow"/>
              </a:rPr>
              <a:t>{</a:t>
            </a:r>
            <a:endParaRPr b="1" i="0" sz="1600" u="none" cap="none" strike="noStrike">
              <a:solidFill>
                <a:srgbClr val="000000"/>
              </a:solidFill>
              <a:latin typeface="PT Sans Narrow"/>
              <a:ea typeface="PT Sans Narrow"/>
              <a:cs typeface="PT Sans Narrow"/>
              <a:sym typeface="PT Sans Narrow"/>
            </a:endParaRPr>
          </a:p>
          <a:p>
            <a:pPr indent="449580" lvl="0" marL="0" marR="0" rtl="0" algn="just">
              <a:lnSpc>
                <a:spcPct val="115000"/>
              </a:lnSpc>
              <a:spcBef>
                <a:spcPts val="0"/>
              </a:spcBef>
              <a:spcAft>
                <a:spcPts val="0"/>
              </a:spcAft>
              <a:buClr>
                <a:srgbClr val="000000"/>
              </a:buClr>
              <a:buSzPts val="1600"/>
              <a:buFont typeface="Arial"/>
              <a:buNone/>
            </a:pPr>
            <a:r>
              <a:rPr b="1" i="0" lang="tr-TR" sz="1600" u="none" cap="none" strike="noStrike">
                <a:solidFill>
                  <a:srgbClr val="00B050"/>
                </a:solidFill>
                <a:latin typeface="PT Sans Narrow"/>
                <a:ea typeface="PT Sans Narrow"/>
                <a:cs typeface="PT Sans Narrow"/>
                <a:sym typeface="PT Sans Narrow"/>
              </a:rPr>
              <a:t>SınıfAdi (</a:t>
            </a:r>
            <a:r>
              <a:rPr b="1" i="0" lang="tr-TR" sz="1600" u="none" cap="none" strike="noStrike">
                <a:solidFill>
                  <a:srgbClr val="7030A0"/>
                </a:solidFill>
                <a:latin typeface="PT Sans Narrow"/>
                <a:ea typeface="PT Sans Narrow"/>
                <a:cs typeface="PT Sans Narrow"/>
                <a:sym typeface="PT Sans Narrow"/>
              </a:rPr>
              <a:t>parametre listesi</a:t>
            </a:r>
            <a:r>
              <a:rPr b="1" i="0" lang="tr-TR" sz="1600" u="none" cap="none" strike="noStrike">
                <a:solidFill>
                  <a:srgbClr val="00B050"/>
                </a:solidFill>
                <a:latin typeface="PT Sans Narrow"/>
                <a:ea typeface="PT Sans Narrow"/>
                <a:cs typeface="PT Sans Narrow"/>
                <a:sym typeface="PT Sans Narrow"/>
              </a:rPr>
              <a:t>);</a:t>
            </a:r>
            <a:endParaRPr b="1" i="0" sz="1600" u="none" cap="none" strike="noStrike">
              <a:solidFill>
                <a:srgbClr val="00B050"/>
              </a:solidFill>
              <a:latin typeface="PT Sans Narrow"/>
              <a:ea typeface="PT Sans Narrow"/>
              <a:cs typeface="PT Sans Narrow"/>
              <a:sym typeface="PT Sans Narrow"/>
            </a:endParaRPr>
          </a:p>
          <a:p>
            <a:pPr indent="449580" lvl="0" marL="0" marR="0" rtl="0" algn="just">
              <a:lnSpc>
                <a:spcPct val="115000"/>
              </a:lnSpc>
              <a:spcBef>
                <a:spcPts val="0"/>
              </a:spcBef>
              <a:spcAft>
                <a:spcPts val="0"/>
              </a:spcAft>
              <a:buClr>
                <a:srgbClr val="000000"/>
              </a:buClr>
              <a:buSzPts val="1600"/>
              <a:buFont typeface="Arial"/>
              <a:buNone/>
            </a:pPr>
            <a:r>
              <a:rPr b="1" i="0" lang="tr-TR" sz="1600" u="none" cap="none" strike="noStrike">
                <a:solidFill>
                  <a:srgbClr val="C55911"/>
                </a:solidFill>
                <a:latin typeface="PT Sans Narrow"/>
                <a:ea typeface="PT Sans Narrow"/>
                <a:cs typeface="PT Sans Narrow"/>
                <a:sym typeface="PT Sans Narrow"/>
              </a:rPr>
              <a:t>~SınıfAdi ();</a:t>
            </a:r>
            <a:endParaRPr b="1" i="0" sz="1600" u="none" cap="none" strike="noStrike">
              <a:solidFill>
                <a:srgbClr val="C55911"/>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600"/>
              <a:buFont typeface="Arial"/>
              <a:buNone/>
            </a:pPr>
            <a:r>
              <a:rPr b="1" i="0" lang="tr-TR" sz="1600" u="none" cap="none" strike="noStrike">
                <a:solidFill>
                  <a:srgbClr val="000000"/>
                </a:solidFill>
                <a:latin typeface="PT Sans Narrow"/>
                <a:ea typeface="PT Sans Narrow"/>
                <a:cs typeface="PT Sans Narrow"/>
                <a:sym typeface="PT Sans Narrow"/>
              </a:rPr>
              <a:t>};</a:t>
            </a:r>
            <a:endParaRPr b="1" i="0" sz="1600" u="none" cap="none" strike="noStrike">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600"/>
              <a:buFont typeface="Arial"/>
              <a:buNone/>
            </a:pPr>
            <a:r>
              <a:t/>
            </a:r>
            <a:endParaRPr b="1" i="0" sz="1600" u="none" cap="none" strike="noStrike">
              <a:solidFill>
                <a:srgbClr val="00B05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600"/>
              <a:buFont typeface="Arial"/>
              <a:buNone/>
            </a:pPr>
            <a:r>
              <a:rPr b="1" i="0" lang="tr-TR" sz="1600" u="none" cap="none" strike="noStrike">
                <a:solidFill>
                  <a:srgbClr val="0070C0"/>
                </a:solidFill>
                <a:latin typeface="PT Sans Narrow"/>
                <a:ea typeface="PT Sans Narrow"/>
                <a:cs typeface="PT Sans Narrow"/>
                <a:sym typeface="PT Sans Narrow"/>
              </a:rPr>
              <a:t>SınıfAdı</a:t>
            </a:r>
            <a:r>
              <a:rPr b="1" i="0" lang="tr-TR" sz="1600" u="none" cap="none" strike="noStrike">
                <a:solidFill>
                  <a:srgbClr val="FF0000"/>
                </a:solidFill>
                <a:latin typeface="PT Sans Narrow"/>
                <a:ea typeface="PT Sans Narrow"/>
                <a:cs typeface="PT Sans Narrow"/>
                <a:sym typeface="PT Sans Narrow"/>
              </a:rPr>
              <a:t>::</a:t>
            </a:r>
            <a:r>
              <a:rPr b="1" i="0" lang="tr-TR" sz="1600" u="none" cap="none" strike="noStrike">
                <a:solidFill>
                  <a:srgbClr val="00B050"/>
                </a:solidFill>
                <a:latin typeface="PT Sans Narrow"/>
                <a:ea typeface="PT Sans Narrow"/>
                <a:cs typeface="PT Sans Narrow"/>
                <a:sym typeface="PT Sans Narrow"/>
              </a:rPr>
              <a:t>SınıfAdi (</a:t>
            </a:r>
            <a:r>
              <a:rPr b="1" i="0" lang="tr-TR" sz="1600" u="none" cap="none" strike="noStrike">
                <a:solidFill>
                  <a:srgbClr val="7030A0"/>
                </a:solidFill>
                <a:latin typeface="PT Sans Narrow"/>
                <a:ea typeface="PT Sans Narrow"/>
                <a:cs typeface="PT Sans Narrow"/>
                <a:sym typeface="PT Sans Narrow"/>
              </a:rPr>
              <a:t>parametre listesi</a:t>
            </a:r>
            <a:r>
              <a:rPr b="1" i="0" lang="tr-TR" sz="1600" u="none" cap="none" strike="noStrike">
                <a:solidFill>
                  <a:srgbClr val="00B050"/>
                </a:solidFill>
                <a:latin typeface="PT Sans Narrow"/>
                <a:ea typeface="PT Sans Narrow"/>
                <a:cs typeface="PT Sans Narrow"/>
                <a:sym typeface="PT Sans Narrow"/>
              </a:rPr>
              <a:t>){</a:t>
            </a:r>
            <a:endParaRPr b="1" i="0" sz="1600" u="none" cap="none" strike="noStrike">
              <a:solidFill>
                <a:srgbClr val="00B050"/>
              </a:solidFill>
              <a:latin typeface="PT Sans Narrow"/>
              <a:ea typeface="PT Sans Narrow"/>
              <a:cs typeface="PT Sans Narrow"/>
              <a:sym typeface="PT Sans Narrow"/>
            </a:endParaRPr>
          </a:p>
          <a:p>
            <a:pPr indent="449580" lvl="0" marL="0" marR="0" rtl="0" algn="just">
              <a:lnSpc>
                <a:spcPct val="115000"/>
              </a:lnSpc>
              <a:spcBef>
                <a:spcPts val="0"/>
              </a:spcBef>
              <a:spcAft>
                <a:spcPts val="0"/>
              </a:spcAft>
              <a:buClr>
                <a:srgbClr val="000000"/>
              </a:buClr>
              <a:buSzPts val="1600"/>
              <a:buFont typeface="Arial"/>
              <a:buNone/>
            </a:pPr>
            <a:r>
              <a:rPr b="1" i="0" lang="tr-TR" sz="1600" u="none" cap="none" strike="noStrike">
                <a:solidFill>
                  <a:srgbClr val="00B050"/>
                </a:solidFill>
                <a:latin typeface="PT Sans Narrow"/>
                <a:ea typeface="PT Sans Narrow"/>
                <a:cs typeface="PT Sans Narrow"/>
                <a:sym typeface="PT Sans Narrow"/>
              </a:rPr>
              <a:t>yapıcı fonksiyon gövdesi</a:t>
            </a:r>
            <a:endParaRPr b="1" i="0" sz="1600" u="none" cap="none" strike="noStrike">
              <a:solidFill>
                <a:srgbClr val="00B05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600"/>
              <a:buFont typeface="Arial"/>
              <a:buNone/>
            </a:pPr>
            <a:r>
              <a:rPr b="1" i="0" lang="tr-TR" sz="1600" u="none" cap="none" strike="noStrike">
                <a:solidFill>
                  <a:srgbClr val="00B050"/>
                </a:solidFill>
                <a:latin typeface="PT Sans Narrow"/>
                <a:ea typeface="PT Sans Narrow"/>
                <a:cs typeface="PT Sans Narrow"/>
                <a:sym typeface="PT Sans Narrow"/>
              </a:rPr>
              <a:t>}</a:t>
            </a:r>
            <a:endParaRPr b="1" i="0" sz="1600" u="none" cap="none" strike="noStrike">
              <a:solidFill>
                <a:srgbClr val="7030A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600"/>
              <a:buFont typeface="Arial"/>
              <a:buNone/>
            </a:pPr>
            <a:r>
              <a:rPr b="1" i="0" lang="tr-TR" sz="1600" u="none" cap="none" strike="noStrike">
                <a:solidFill>
                  <a:srgbClr val="0070C0"/>
                </a:solidFill>
                <a:latin typeface="PT Sans Narrow"/>
                <a:ea typeface="PT Sans Narrow"/>
                <a:cs typeface="PT Sans Narrow"/>
                <a:sym typeface="PT Sans Narrow"/>
              </a:rPr>
              <a:t>SınıfAdı</a:t>
            </a:r>
            <a:r>
              <a:rPr b="1" i="0" lang="tr-TR" sz="1600" u="none" cap="none" strike="noStrike">
                <a:solidFill>
                  <a:srgbClr val="FF0000"/>
                </a:solidFill>
                <a:latin typeface="PT Sans Narrow"/>
                <a:ea typeface="PT Sans Narrow"/>
                <a:cs typeface="PT Sans Narrow"/>
                <a:sym typeface="PT Sans Narrow"/>
              </a:rPr>
              <a:t>::</a:t>
            </a:r>
            <a:r>
              <a:rPr b="1" i="0" lang="tr-TR" sz="1600" u="none" cap="none" strike="noStrike">
                <a:solidFill>
                  <a:srgbClr val="C55911"/>
                </a:solidFill>
                <a:latin typeface="PT Sans Narrow"/>
                <a:ea typeface="PT Sans Narrow"/>
                <a:cs typeface="PT Sans Narrow"/>
                <a:sym typeface="PT Sans Narrow"/>
              </a:rPr>
              <a:t>~SınıfAdi (){</a:t>
            </a:r>
            <a:endParaRPr b="1" i="0" sz="1600" u="none" cap="none" strike="noStrike">
              <a:solidFill>
                <a:srgbClr val="C55911"/>
              </a:solidFill>
              <a:latin typeface="PT Sans Narrow"/>
              <a:ea typeface="PT Sans Narrow"/>
              <a:cs typeface="PT Sans Narrow"/>
              <a:sym typeface="PT Sans Narrow"/>
            </a:endParaRPr>
          </a:p>
          <a:p>
            <a:pPr indent="449580" lvl="0" marL="0" marR="0" rtl="0" algn="just">
              <a:lnSpc>
                <a:spcPct val="115000"/>
              </a:lnSpc>
              <a:spcBef>
                <a:spcPts val="0"/>
              </a:spcBef>
              <a:spcAft>
                <a:spcPts val="0"/>
              </a:spcAft>
              <a:buClr>
                <a:srgbClr val="000000"/>
              </a:buClr>
              <a:buSzPts val="1600"/>
              <a:buFont typeface="Arial"/>
              <a:buNone/>
            </a:pPr>
            <a:r>
              <a:rPr b="1" i="0" lang="tr-TR" sz="1600" u="none" cap="none" strike="noStrike">
                <a:solidFill>
                  <a:srgbClr val="C55911"/>
                </a:solidFill>
                <a:latin typeface="PT Sans Narrow"/>
                <a:ea typeface="PT Sans Narrow"/>
                <a:cs typeface="PT Sans Narrow"/>
                <a:sym typeface="PT Sans Narrow"/>
              </a:rPr>
              <a:t>yıkıcı fonksiyon gövdesi</a:t>
            </a:r>
            <a:endParaRPr b="1" i="0" sz="1600" u="none" cap="none" strike="noStrike">
              <a:solidFill>
                <a:srgbClr val="C55911"/>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600"/>
              <a:buFont typeface="Arial"/>
              <a:buNone/>
            </a:pPr>
            <a:r>
              <a:rPr b="1" i="0" lang="tr-TR" sz="1600" u="none" cap="none" strike="noStrike">
                <a:solidFill>
                  <a:srgbClr val="C55911"/>
                </a:solidFill>
                <a:latin typeface="PT Sans Narrow"/>
                <a:ea typeface="PT Sans Narrow"/>
                <a:cs typeface="PT Sans Narrow"/>
                <a:sym typeface="PT Sans Narrow"/>
              </a:rPr>
              <a:t>}</a:t>
            </a:r>
            <a:endParaRPr b="1" i="0" sz="2000" u="none" cap="none" strike="noStrike">
              <a:solidFill>
                <a:srgbClr val="FF0000"/>
              </a:solidFill>
              <a:latin typeface="PT Sans Narrow"/>
              <a:ea typeface="PT Sans Narrow"/>
              <a:cs typeface="PT Sans Narrow"/>
              <a:sym typeface="PT Sans Narrow"/>
            </a:endParaRPr>
          </a:p>
        </p:txBody>
      </p:sp>
      <p:sp>
        <p:nvSpPr>
          <p:cNvPr id="99" name="Google Shape;99;ge35d60ea14_0_40"/>
          <p:cNvSpPr txBox="1"/>
          <p:nvPr/>
        </p:nvSpPr>
        <p:spPr>
          <a:xfrm>
            <a:off x="922075" y="1276500"/>
            <a:ext cx="3339300" cy="13914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400"/>
              <a:buFont typeface="Arial"/>
              <a:buNone/>
            </a:pPr>
            <a:r>
              <a:rPr b="1" i="0" lang="tr-TR" sz="1400" u="none" cap="none" strike="noStrike">
                <a:solidFill>
                  <a:srgbClr val="FF0000"/>
                </a:solidFill>
                <a:latin typeface="PT Sans Narrow"/>
                <a:ea typeface="PT Sans Narrow"/>
                <a:cs typeface="PT Sans Narrow"/>
                <a:sym typeface="PT Sans Narrow"/>
              </a:rPr>
              <a:t>DİKKAT!</a:t>
            </a:r>
            <a:endParaRPr b="1" i="0" sz="1400" u="none" cap="none" strike="noStrike">
              <a:solidFill>
                <a:srgbClr val="FF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400"/>
              <a:buFont typeface="Arial"/>
              <a:buNone/>
            </a:pPr>
            <a:r>
              <a:rPr b="0" i="0" lang="tr-TR" sz="1400" u="none" cap="none" strike="noStrike">
                <a:solidFill>
                  <a:srgbClr val="000000"/>
                </a:solidFill>
                <a:latin typeface="PT Sans Narrow"/>
                <a:ea typeface="PT Sans Narrow"/>
                <a:cs typeface="PT Sans Narrow"/>
                <a:sym typeface="PT Sans Narrow"/>
              </a:rPr>
              <a:t>Yapıcı ve yıkıcı fonksiyonların tanımlamaları daha sonra yapılacaksa yandaki sözdizimi kullanılır.</a:t>
            </a:r>
            <a:endParaRPr b="0" i="0" sz="1400" u="none" cap="none" strike="noStrike">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PT Sans Narrow"/>
              <a:ea typeface="PT Sans Narrow"/>
              <a:cs typeface="PT Sans Narrow"/>
              <a:sym typeface="PT Sans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e35e368f18_0_0"/>
          <p:cNvSpPr txBox="1"/>
          <p:nvPr/>
        </p:nvSpPr>
        <p:spPr>
          <a:xfrm>
            <a:off x="4734875" y="335100"/>
            <a:ext cx="3909000" cy="46062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600"/>
              <a:buFont typeface="Arial"/>
              <a:buNone/>
            </a:pPr>
            <a:r>
              <a:rPr b="1" lang="tr-TR" sz="1500">
                <a:solidFill>
                  <a:srgbClr val="0000A0"/>
                </a:solidFill>
                <a:latin typeface="PT Sans Narrow"/>
                <a:ea typeface="PT Sans Narrow"/>
                <a:cs typeface="PT Sans Narrow"/>
                <a:sym typeface="PT Sans Narrow"/>
              </a:rPr>
              <a:t>class </a:t>
            </a:r>
            <a:r>
              <a:rPr lang="tr-TR" sz="1500">
                <a:highlight>
                  <a:srgbClr val="FFFFFF"/>
                </a:highlight>
                <a:latin typeface="PT Sans Narrow"/>
                <a:ea typeface="PT Sans Narrow"/>
                <a:cs typeface="PT Sans Narrow"/>
                <a:sym typeface="PT Sans Narrow"/>
              </a:rPr>
              <a:t>Ceptelefonu</a:t>
            </a:r>
            <a:endParaRPr sz="1500">
              <a:highlight>
                <a:srgbClr val="FFFFFF"/>
              </a:highlight>
              <a:latin typeface="PT Sans Narrow"/>
              <a:ea typeface="PT Sans Narrow"/>
              <a:cs typeface="PT Sans Narrow"/>
              <a:sym typeface="PT Sans Narrow"/>
            </a:endParaRPr>
          </a:p>
          <a:p>
            <a:pPr indent="0" lvl="0" marL="0" rtl="0" algn="l">
              <a:spcBef>
                <a:spcPts val="0"/>
              </a:spcBef>
              <a:spcAft>
                <a:spcPts val="0"/>
              </a:spcAft>
              <a:buNone/>
            </a:pPr>
            <a:r>
              <a:rPr lang="tr-TR" sz="1500">
                <a:solidFill>
                  <a:srgbClr val="FF0000"/>
                </a:solidFill>
                <a:latin typeface="PT Sans Narrow"/>
                <a:ea typeface="PT Sans Narrow"/>
                <a:cs typeface="PT Sans Narrow"/>
                <a:sym typeface="PT Sans Narrow"/>
              </a:rPr>
              <a:t>{</a:t>
            </a:r>
            <a:endParaRPr sz="15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b="1" lang="tr-TR" sz="1500">
                <a:solidFill>
                  <a:srgbClr val="0000A0"/>
                </a:solidFill>
                <a:latin typeface="PT Sans Narrow"/>
                <a:ea typeface="PT Sans Narrow"/>
                <a:cs typeface="PT Sans Narrow"/>
                <a:sym typeface="PT Sans Narrow"/>
              </a:rPr>
              <a:t>public</a:t>
            </a:r>
            <a:r>
              <a:rPr lang="tr-TR" sz="1500">
                <a:solidFill>
                  <a:srgbClr val="FF0000"/>
                </a:solidFill>
                <a:latin typeface="PT Sans Narrow"/>
                <a:ea typeface="PT Sans Narrow"/>
                <a:cs typeface="PT Sans Narrow"/>
                <a:sym typeface="PT Sans Narrow"/>
              </a:rPr>
              <a:t>:</a:t>
            </a:r>
            <a:endParaRPr sz="15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TR" sz="1500">
                <a:solidFill>
                  <a:srgbClr val="FF0000"/>
                </a:solidFill>
                <a:latin typeface="PT Sans Narrow"/>
                <a:ea typeface="PT Sans Narrow"/>
                <a:cs typeface="PT Sans Narrow"/>
                <a:sym typeface="PT Sans Narrow"/>
              </a:rPr>
              <a:t>    </a:t>
            </a:r>
            <a:r>
              <a:rPr b="1" lang="tr-TR" sz="1500">
                <a:solidFill>
                  <a:srgbClr val="0000A0"/>
                </a:solidFill>
                <a:latin typeface="PT Sans Narrow"/>
                <a:ea typeface="PT Sans Narrow"/>
                <a:cs typeface="PT Sans Narrow"/>
                <a:sym typeface="PT Sans Narrow"/>
              </a:rPr>
              <a:t>char </a:t>
            </a:r>
            <a:r>
              <a:rPr lang="tr-TR" sz="1500">
                <a:highlight>
                  <a:srgbClr val="FFFFFF"/>
                </a:highlight>
                <a:latin typeface="PT Sans Narrow"/>
                <a:ea typeface="PT Sans Narrow"/>
                <a:cs typeface="PT Sans Narrow"/>
                <a:sym typeface="PT Sans Narrow"/>
              </a:rPr>
              <a:t>model</a:t>
            </a:r>
            <a:r>
              <a:rPr lang="tr-TR" sz="1500">
                <a:solidFill>
                  <a:srgbClr val="FF0000"/>
                </a:solidFill>
                <a:latin typeface="PT Sans Narrow"/>
                <a:ea typeface="PT Sans Narrow"/>
                <a:cs typeface="PT Sans Narrow"/>
                <a:sym typeface="PT Sans Narrow"/>
              </a:rPr>
              <a:t>[</a:t>
            </a:r>
            <a:r>
              <a:rPr lang="tr-TR" sz="1500">
                <a:solidFill>
                  <a:srgbClr val="F000F0"/>
                </a:solidFill>
                <a:latin typeface="PT Sans Narrow"/>
                <a:ea typeface="PT Sans Narrow"/>
                <a:cs typeface="PT Sans Narrow"/>
                <a:sym typeface="PT Sans Narrow"/>
              </a:rPr>
              <a:t>30</a:t>
            </a:r>
            <a:r>
              <a:rPr lang="tr-TR" sz="1500">
                <a:solidFill>
                  <a:srgbClr val="FF0000"/>
                </a:solidFill>
                <a:latin typeface="PT Sans Narrow"/>
                <a:ea typeface="PT Sans Narrow"/>
                <a:cs typeface="PT Sans Narrow"/>
                <a:sym typeface="PT Sans Narrow"/>
              </a:rPr>
              <a:t>];</a:t>
            </a:r>
            <a:endParaRPr sz="15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TR" sz="1500">
                <a:solidFill>
                  <a:srgbClr val="FF0000"/>
                </a:solidFill>
                <a:latin typeface="PT Sans Narrow"/>
                <a:ea typeface="PT Sans Narrow"/>
                <a:cs typeface="PT Sans Narrow"/>
                <a:sym typeface="PT Sans Narrow"/>
              </a:rPr>
              <a:t>    </a:t>
            </a:r>
            <a:r>
              <a:rPr b="1" lang="tr-TR" sz="1500">
                <a:solidFill>
                  <a:srgbClr val="0000A0"/>
                </a:solidFill>
                <a:latin typeface="PT Sans Narrow"/>
                <a:ea typeface="PT Sans Narrow"/>
                <a:cs typeface="PT Sans Narrow"/>
                <a:sym typeface="PT Sans Narrow"/>
              </a:rPr>
              <a:t>float </a:t>
            </a:r>
            <a:r>
              <a:rPr lang="tr-TR" sz="1500">
                <a:highlight>
                  <a:srgbClr val="FFFFFF"/>
                </a:highlight>
                <a:latin typeface="PT Sans Narrow"/>
                <a:ea typeface="PT Sans Narrow"/>
                <a:cs typeface="PT Sans Narrow"/>
                <a:sym typeface="PT Sans Narrow"/>
              </a:rPr>
              <a:t>fiyat</a:t>
            </a:r>
            <a:r>
              <a:rPr lang="tr-TR" sz="1500">
                <a:solidFill>
                  <a:srgbClr val="FF0000"/>
                </a:solidFill>
                <a:latin typeface="PT Sans Narrow"/>
                <a:ea typeface="PT Sans Narrow"/>
                <a:cs typeface="PT Sans Narrow"/>
                <a:sym typeface="PT Sans Narrow"/>
              </a:rPr>
              <a:t>;</a:t>
            </a:r>
            <a:endParaRPr sz="15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TR" sz="1500">
                <a:solidFill>
                  <a:srgbClr val="FF0000"/>
                </a:solidFill>
                <a:latin typeface="PT Sans Narrow"/>
                <a:ea typeface="PT Sans Narrow"/>
                <a:cs typeface="PT Sans Narrow"/>
                <a:sym typeface="PT Sans Narrow"/>
              </a:rPr>
              <a:t>    </a:t>
            </a:r>
            <a:r>
              <a:rPr b="1" lang="tr-TR" sz="1500">
                <a:solidFill>
                  <a:srgbClr val="0000A0"/>
                </a:solidFill>
                <a:latin typeface="PT Sans Narrow"/>
                <a:ea typeface="PT Sans Narrow"/>
                <a:cs typeface="PT Sans Narrow"/>
                <a:sym typeface="PT Sans Narrow"/>
              </a:rPr>
              <a:t>bool </a:t>
            </a:r>
            <a:r>
              <a:rPr lang="tr-TR" sz="1500">
                <a:highlight>
                  <a:srgbClr val="FFFFFF"/>
                </a:highlight>
                <a:latin typeface="PT Sans Narrow"/>
                <a:ea typeface="PT Sans Narrow"/>
                <a:cs typeface="PT Sans Narrow"/>
                <a:sym typeface="PT Sans Narrow"/>
              </a:rPr>
              <a:t>aramaDurum</a:t>
            </a:r>
            <a:r>
              <a:rPr lang="tr-TR" sz="1500">
                <a:solidFill>
                  <a:srgbClr val="FF0000"/>
                </a:solidFill>
                <a:latin typeface="PT Sans Narrow"/>
                <a:ea typeface="PT Sans Narrow"/>
                <a:cs typeface="PT Sans Narrow"/>
                <a:sym typeface="PT Sans Narrow"/>
              </a:rPr>
              <a:t>;</a:t>
            </a:r>
            <a:endParaRPr sz="15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TR" sz="1500">
                <a:solidFill>
                  <a:srgbClr val="FF0000"/>
                </a:solidFill>
                <a:latin typeface="PT Sans Narrow"/>
                <a:ea typeface="PT Sans Narrow"/>
                <a:cs typeface="PT Sans Narrow"/>
                <a:sym typeface="PT Sans Narrow"/>
              </a:rPr>
              <a:t>    </a:t>
            </a:r>
            <a:r>
              <a:rPr b="1" lang="tr-TR" sz="1500">
                <a:solidFill>
                  <a:srgbClr val="0000A0"/>
                </a:solidFill>
                <a:latin typeface="PT Sans Narrow"/>
                <a:ea typeface="PT Sans Narrow"/>
                <a:cs typeface="PT Sans Narrow"/>
                <a:sym typeface="PT Sans Narrow"/>
              </a:rPr>
              <a:t>bool </a:t>
            </a:r>
            <a:r>
              <a:rPr lang="tr-TR" sz="1500">
                <a:highlight>
                  <a:srgbClr val="FFFFFF"/>
                </a:highlight>
                <a:latin typeface="PT Sans Narrow"/>
                <a:ea typeface="PT Sans Narrow"/>
                <a:cs typeface="PT Sans Narrow"/>
                <a:sym typeface="PT Sans Narrow"/>
              </a:rPr>
              <a:t>mesajDurum</a:t>
            </a:r>
            <a:r>
              <a:rPr lang="tr-TR" sz="1500">
                <a:solidFill>
                  <a:srgbClr val="FF0000"/>
                </a:solidFill>
                <a:latin typeface="PT Sans Narrow"/>
                <a:ea typeface="PT Sans Narrow"/>
                <a:cs typeface="PT Sans Narrow"/>
                <a:sym typeface="PT Sans Narrow"/>
              </a:rPr>
              <a:t>;</a:t>
            </a:r>
            <a:endParaRPr sz="15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t/>
            </a:r>
            <a:endParaRPr sz="15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TR" sz="1500">
                <a:solidFill>
                  <a:srgbClr val="FF0000"/>
                </a:solidFill>
                <a:latin typeface="PT Sans Narrow"/>
                <a:ea typeface="PT Sans Narrow"/>
                <a:cs typeface="PT Sans Narrow"/>
                <a:sym typeface="PT Sans Narrow"/>
              </a:rPr>
              <a:t>    </a:t>
            </a:r>
            <a:r>
              <a:rPr b="1" lang="tr-TR" sz="1500">
                <a:solidFill>
                  <a:srgbClr val="0000A0"/>
                </a:solidFill>
                <a:latin typeface="PT Sans Narrow"/>
                <a:ea typeface="PT Sans Narrow"/>
                <a:cs typeface="PT Sans Narrow"/>
                <a:sym typeface="PT Sans Narrow"/>
              </a:rPr>
              <a:t>void </a:t>
            </a:r>
            <a:r>
              <a:rPr lang="tr-TR" sz="1500">
                <a:highlight>
                  <a:srgbClr val="FFFFFF"/>
                </a:highlight>
                <a:latin typeface="PT Sans Narrow"/>
                <a:ea typeface="PT Sans Narrow"/>
                <a:cs typeface="PT Sans Narrow"/>
                <a:sym typeface="PT Sans Narrow"/>
              </a:rPr>
              <a:t>arama</a:t>
            </a:r>
            <a:r>
              <a:rPr lang="tr-TR" sz="1500">
                <a:solidFill>
                  <a:srgbClr val="FF0000"/>
                </a:solidFill>
                <a:latin typeface="PT Sans Narrow"/>
                <a:ea typeface="PT Sans Narrow"/>
                <a:cs typeface="PT Sans Narrow"/>
                <a:sym typeface="PT Sans Narrow"/>
              </a:rPr>
              <a:t>();</a:t>
            </a:r>
            <a:endParaRPr sz="15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TR" sz="1500">
                <a:solidFill>
                  <a:srgbClr val="FF0000"/>
                </a:solidFill>
                <a:latin typeface="PT Sans Narrow"/>
                <a:ea typeface="PT Sans Narrow"/>
                <a:cs typeface="PT Sans Narrow"/>
                <a:sym typeface="PT Sans Narrow"/>
              </a:rPr>
              <a:t>    </a:t>
            </a:r>
            <a:r>
              <a:rPr b="1" lang="tr-TR" sz="1500">
                <a:solidFill>
                  <a:srgbClr val="0000A0"/>
                </a:solidFill>
                <a:latin typeface="PT Sans Narrow"/>
                <a:ea typeface="PT Sans Narrow"/>
                <a:cs typeface="PT Sans Narrow"/>
                <a:sym typeface="PT Sans Narrow"/>
              </a:rPr>
              <a:t>void </a:t>
            </a:r>
            <a:r>
              <a:rPr lang="tr-TR" sz="1500">
                <a:highlight>
                  <a:srgbClr val="FFFFFF"/>
                </a:highlight>
                <a:latin typeface="PT Sans Narrow"/>
                <a:ea typeface="PT Sans Narrow"/>
                <a:cs typeface="PT Sans Narrow"/>
                <a:sym typeface="PT Sans Narrow"/>
              </a:rPr>
              <a:t>mesaj_gonder</a:t>
            </a:r>
            <a:r>
              <a:rPr lang="tr-TR" sz="1500">
                <a:solidFill>
                  <a:srgbClr val="FF0000"/>
                </a:solidFill>
                <a:latin typeface="PT Sans Narrow"/>
                <a:ea typeface="PT Sans Narrow"/>
                <a:cs typeface="PT Sans Narrow"/>
                <a:sym typeface="PT Sans Narrow"/>
              </a:rPr>
              <a:t>();</a:t>
            </a:r>
            <a:endParaRPr sz="15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t/>
            </a:r>
            <a:endParaRPr sz="15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TR" sz="1500">
                <a:solidFill>
                  <a:srgbClr val="FF0000"/>
                </a:solidFill>
                <a:latin typeface="PT Sans Narrow"/>
                <a:ea typeface="PT Sans Narrow"/>
                <a:cs typeface="PT Sans Narrow"/>
                <a:sym typeface="PT Sans Narrow"/>
              </a:rPr>
              <a:t>    </a:t>
            </a:r>
            <a:r>
              <a:rPr lang="tr-TR" sz="1500">
                <a:highlight>
                  <a:srgbClr val="FFFFFF"/>
                </a:highlight>
                <a:latin typeface="PT Sans Narrow"/>
                <a:ea typeface="PT Sans Narrow"/>
                <a:cs typeface="PT Sans Narrow"/>
                <a:sym typeface="PT Sans Narrow"/>
              </a:rPr>
              <a:t>Ceptelefonu</a:t>
            </a:r>
            <a:r>
              <a:rPr lang="tr-TR" sz="1500">
                <a:solidFill>
                  <a:srgbClr val="FF0000"/>
                </a:solidFill>
                <a:latin typeface="PT Sans Narrow"/>
                <a:ea typeface="PT Sans Narrow"/>
                <a:cs typeface="PT Sans Narrow"/>
                <a:sym typeface="PT Sans Narrow"/>
              </a:rPr>
              <a:t>(){</a:t>
            </a:r>
            <a:endParaRPr sz="15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TR" sz="1500">
                <a:solidFill>
                  <a:srgbClr val="FF0000"/>
                </a:solidFill>
                <a:latin typeface="PT Sans Narrow"/>
                <a:ea typeface="PT Sans Narrow"/>
                <a:cs typeface="PT Sans Narrow"/>
                <a:sym typeface="PT Sans Narrow"/>
              </a:rPr>
              <a:t>        </a:t>
            </a:r>
            <a:r>
              <a:rPr lang="tr-TR" sz="1500">
                <a:highlight>
                  <a:srgbClr val="FFFFFF"/>
                </a:highlight>
                <a:latin typeface="PT Sans Narrow"/>
                <a:ea typeface="PT Sans Narrow"/>
                <a:cs typeface="PT Sans Narrow"/>
                <a:sym typeface="PT Sans Narrow"/>
              </a:rPr>
              <a:t>aramaDurum </a:t>
            </a:r>
            <a:r>
              <a:rPr lang="tr-TR" sz="1500">
                <a:solidFill>
                  <a:srgbClr val="FF0000"/>
                </a:solidFill>
                <a:latin typeface="PT Sans Narrow"/>
                <a:ea typeface="PT Sans Narrow"/>
                <a:cs typeface="PT Sans Narrow"/>
                <a:sym typeface="PT Sans Narrow"/>
              </a:rPr>
              <a:t>= </a:t>
            </a:r>
            <a:r>
              <a:rPr b="1" lang="tr-TR" sz="1500">
                <a:solidFill>
                  <a:srgbClr val="0000A0"/>
                </a:solidFill>
                <a:latin typeface="PT Sans Narrow"/>
                <a:ea typeface="PT Sans Narrow"/>
                <a:cs typeface="PT Sans Narrow"/>
                <a:sym typeface="PT Sans Narrow"/>
              </a:rPr>
              <a:t>false</a:t>
            </a:r>
            <a:r>
              <a:rPr lang="tr-TR" sz="1500">
                <a:solidFill>
                  <a:srgbClr val="FF0000"/>
                </a:solidFill>
                <a:latin typeface="PT Sans Narrow"/>
                <a:ea typeface="PT Sans Narrow"/>
                <a:cs typeface="PT Sans Narrow"/>
                <a:sym typeface="PT Sans Narrow"/>
              </a:rPr>
              <a:t>;</a:t>
            </a:r>
            <a:endParaRPr sz="15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TR" sz="1500">
                <a:solidFill>
                  <a:srgbClr val="FF0000"/>
                </a:solidFill>
                <a:latin typeface="PT Sans Narrow"/>
                <a:ea typeface="PT Sans Narrow"/>
                <a:cs typeface="PT Sans Narrow"/>
                <a:sym typeface="PT Sans Narrow"/>
              </a:rPr>
              <a:t>        </a:t>
            </a:r>
            <a:r>
              <a:rPr lang="tr-TR" sz="1500">
                <a:highlight>
                  <a:srgbClr val="FFFFFF"/>
                </a:highlight>
                <a:latin typeface="PT Sans Narrow"/>
                <a:ea typeface="PT Sans Narrow"/>
                <a:cs typeface="PT Sans Narrow"/>
                <a:sym typeface="PT Sans Narrow"/>
              </a:rPr>
              <a:t>mesajDurum </a:t>
            </a:r>
            <a:r>
              <a:rPr lang="tr-TR" sz="1500">
                <a:solidFill>
                  <a:srgbClr val="FF0000"/>
                </a:solidFill>
                <a:latin typeface="PT Sans Narrow"/>
                <a:ea typeface="PT Sans Narrow"/>
                <a:cs typeface="PT Sans Narrow"/>
                <a:sym typeface="PT Sans Narrow"/>
              </a:rPr>
              <a:t>= </a:t>
            </a:r>
            <a:r>
              <a:rPr b="1" lang="tr-TR" sz="1500">
                <a:solidFill>
                  <a:srgbClr val="0000A0"/>
                </a:solidFill>
                <a:latin typeface="PT Sans Narrow"/>
                <a:ea typeface="PT Sans Narrow"/>
                <a:cs typeface="PT Sans Narrow"/>
                <a:sym typeface="PT Sans Narrow"/>
              </a:rPr>
              <a:t>false</a:t>
            </a:r>
            <a:r>
              <a:rPr lang="tr-TR" sz="1500">
                <a:solidFill>
                  <a:srgbClr val="FF0000"/>
                </a:solidFill>
                <a:latin typeface="PT Sans Narrow"/>
                <a:ea typeface="PT Sans Narrow"/>
                <a:cs typeface="PT Sans Narrow"/>
                <a:sym typeface="PT Sans Narrow"/>
              </a:rPr>
              <a:t>;</a:t>
            </a:r>
            <a:endParaRPr sz="15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TR" sz="1500">
                <a:solidFill>
                  <a:srgbClr val="FF0000"/>
                </a:solidFill>
                <a:latin typeface="PT Sans Narrow"/>
                <a:ea typeface="PT Sans Narrow"/>
                <a:cs typeface="PT Sans Narrow"/>
                <a:sym typeface="PT Sans Narrow"/>
              </a:rPr>
              <a:t>    }</a:t>
            </a:r>
            <a:endParaRPr sz="15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TR" sz="1500">
                <a:solidFill>
                  <a:srgbClr val="FF0000"/>
                </a:solidFill>
                <a:latin typeface="PT Sans Narrow"/>
                <a:ea typeface="PT Sans Narrow"/>
                <a:cs typeface="PT Sans Narrow"/>
                <a:sym typeface="PT Sans Narrow"/>
              </a:rPr>
              <a:t>    ~</a:t>
            </a:r>
            <a:r>
              <a:rPr lang="tr-TR" sz="1500">
                <a:highlight>
                  <a:srgbClr val="FFFFFF"/>
                </a:highlight>
                <a:latin typeface="PT Sans Narrow"/>
                <a:ea typeface="PT Sans Narrow"/>
                <a:cs typeface="PT Sans Narrow"/>
                <a:sym typeface="PT Sans Narrow"/>
              </a:rPr>
              <a:t>Ceptelefonu</a:t>
            </a:r>
            <a:r>
              <a:rPr lang="tr-TR" sz="1500">
                <a:solidFill>
                  <a:srgbClr val="FF0000"/>
                </a:solidFill>
                <a:latin typeface="PT Sans Narrow"/>
                <a:ea typeface="PT Sans Narrow"/>
                <a:cs typeface="PT Sans Narrow"/>
                <a:sym typeface="PT Sans Narrow"/>
              </a:rPr>
              <a:t>(){</a:t>
            </a:r>
            <a:endParaRPr sz="15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TR" sz="1500">
                <a:solidFill>
                  <a:srgbClr val="FF0000"/>
                </a:solidFill>
                <a:latin typeface="PT Sans Narrow"/>
                <a:ea typeface="PT Sans Narrow"/>
                <a:cs typeface="PT Sans Narrow"/>
                <a:sym typeface="PT Sans Narrow"/>
              </a:rPr>
              <a:t>        </a:t>
            </a:r>
            <a:r>
              <a:rPr b="1" lang="tr-TR" sz="1500">
                <a:solidFill>
                  <a:srgbClr val="00A000"/>
                </a:solidFill>
                <a:latin typeface="PT Sans Narrow"/>
                <a:ea typeface="PT Sans Narrow"/>
                <a:cs typeface="PT Sans Narrow"/>
                <a:sym typeface="PT Sans Narrow"/>
              </a:rPr>
              <a:t>cout </a:t>
            </a:r>
            <a:r>
              <a:rPr lang="tr-TR" sz="1500">
                <a:solidFill>
                  <a:srgbClr val="FF0000"/>
                </a:solidFill>
                <a:latin typeface="PT Sans Narrow"/>
                <a:ea typeface="PT Sans Narrow"/>
                <a:cs typeface="PT Sans Narrow"/>
                <a:sym typeface="PT Sans Narrow"/>
              </a:rPr>
              <a:t>&lt;&lt; </a:t>
            </a:r>
            <a:r>
              <a:rPr lang="tr-TR" sz="1500">
                <a:solidFill>
                  <a:srgbClr val="0000FF"/>
                </a:solidFill>
                <a:latin typeface="PT Sans Narrow"/>
                <a:ea typeface="PT Sans Narrow"/>
                <a:cs typeface="PT Sans Narrow"/>
                <a:sym typeface="PT Sans Narrow"/>
              </a:rPr>
              <a:t>"Nesne yok edildi." </a:t>
            </a:r>
            <a:r>
              <a:rPr lang="tr-TR" sz="1500">
                <a:solidFill>
                  <a:srgbClr val="FF0000"/>
                </a:solidFill>
                <a:latin typeface="PT Sans Narrow"/>
                <a:ea typeface="PT Sans Narrow"/>
                <a:cs typeface="PT Sans Narrow"/>
                <a:sym typeface="PT Sans Narrow"/>
              </a:rPr>
              <a:t>&lt;&lt; </a:t>
            </a:r>
            <a:r>
              <a:rPr b="1" lang="tr-TR" sz="1500">
                <a:solidFill>
                  <a:srgbClr val="00A000"/>
                </a:solidFill>
                <a:latin typeface="PT Sans Narrow"/>
                <a:ea typeface="PT Sans Narrow"/>
                <a:cs typeface="PT Sans Narrow"/>
                <a:sym typeface="PT Sans Narrow"/>
              </a:rPr>
              <a:t>endl</a:t>
            </a:r>
            <a:r>
              <a:rPr lang="tr-TR" sz="1500">
                <a:solidFill>
                  <a:srgbClr val="FF0000"/>
                </a:solidFill>
                <a:latin typeface="PT Sans Narrow"/>
                <a:ea typeface="PT Sans Narrow"/>
                <a:cs typeface="PT Sans Narrow"/>
                <a:sym typeface="PT Sans Narrow"/>
              </a:rPr>
              <a:t>;</a:t>
            </a:r>
            <a:endParaRPr sz="15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TR" sz="1500">
                <a:solidFill>
                  <a:srgbClr val="FF0000"/>
                </a:solidFill>
                <a:latin typeface="PT Sans Narrow"/>
                <a:ea typeface="PT Sans Narrow"/>
                <a:cs typeface="PT Sans Narrow"/>
                <a:sym typeface="PT Sans Narrow"/>
              </a:rPr>
              <a:t>    }</a:t>
            </a:r>
            <a:endParaRPr sz="15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TR" sz="1500">
                <a:solidFill>
                  <a:srgbClr val="FF0000"/>
                </a:solidFill>
                <a:latin typeface="PT Sans Narrow"/>
                <a:ea typeface="PT Sans Narrow"/>
                <a:cs typeface="PT Sans Narrow"/>
                <a:sym typeface="PT Sans Narrow"/>
              </a:rPr>
              <a:t>};</a:t>
            </a:r>
            <a:endParaRPr b="1" sz="1600">
              <a:solidFill>
                <a:srgbClr val="FF0000"/>
              </a:solidFill>
              <a:latin typeface="PT Sans Narrow"/>
              <a:ea typeface="PT Sans Narrow"/>
              <a:cs typeface="PT Sans Narrow"/>
              <a:sym typeface="PT Sans Narrow"/>
            </a:endParaRPr>
          </a:p>
        </p:txBody>
      </p:sp>
      <p:sp>
        <p:nvSpPr>
          <p:cNvPr id="105" name="Google Shape;105;ge35e368f18_0_0"/>
          <p:cNvSpPr txBox="1"/>
          <p:nvPr/>
        </p:nvSpPr>
        <p:spPr>
          <a:xfrm>
            <a:off x="536725" y="583800"/>
            <a:ext cx="3704700" cy="39759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400"/>
              <a:buFont typeface="Arial"/>
              <a:buNone/>
            </a:pPr>
            <a:r>
              <a:rPr b="1" i="0" lang="tr-TR" sz="1400" u="none" cap="none" strike="noStrike">
                <a:solidFill>
                  <a:srgbClr val="FF0000"/>
                </a:solidFill>
                <a:latin typeface="PT Sans Narrow"/>
                <a:ea typeface="PT Sans Narrow"/>
                <a:cs typeface="PT Sans Narrow"/>
                <a:sym typeface="PT Sans Narrow"/>
              </a:rPr>
              <a:t>DİKKAT!</a:t>
            </a:r>
            <a:endParaRPr b="1" i="0" sz="1400" u="none" cap="none" strike="noStrike">
              <a:solidFill>
                <a:srgbClr val="FF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lang="tr-TR" sz="1600">
                <a:latin typeface="PT Sans Narrow"/>
                <a:ea typeface="PT Sans Narrow"/>
                <a:cs typeface="PT Sans Narrow"/>
                <a:sym typeface="PT Sans Narrow"/>
              </a:rPr>
              <a:t>Yapıcı fonksiyonun parametre alabileceğine dikkat ediniz. Parametre alabilen bir kurucu fonksiyon oluşturursanız, sınıfın kullanımı sırasında nesne oluştururken bu parametreler için değerler sağlanmalıdır. </a:t>
            </a:r>
            <a:endParaRPr sz="1600">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sz="1600">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lang="tr-TR" sz="1600">
                <a:latin typeface="PT Sans Narrow"/>
                <a:ea typeface="PT Sans Narrow"/>
                <a:cs typeface="PT Sans Narrow"/>
                <a:sym typeface="PT Sans Narrow"/>
              </a:rPr>
              <a:t>Diğer taraftan, yıkıcı fonksiyonlar parametre alamaz. Otomatik olarak çağrıldığından, kullanıcının bağımsız değişken sağlama şansı yoktur.</a:t>
            </a:r>
            <a:endParaRPr sz="1600">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400"/>
              <a:buFont typeface="Arial"/>
              <a:buNone/>
            </a:pPr>
            <a:r>
              <a:t/>
            </a:r>
            <a:endParaRPr>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PT Sans Narrow"/>
              <a:ea typeface="PT Sans Narrow"/>
              <a:cs typeface="PT Sans Narrow"/>
              <a:sym typeface="PT Sans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e364ac042f_0_0"/>
          <p:cNvSpPr txBox="1"/>
          <p:nvPr>
            <p:ph type="title"/>
          </p:nvPr>
        </p:nvSpPr>
        <p:spPr>
          <a:xfrm>
            <a:off x="400725" y="1386152"/>
            <a:ext cx="8596800" cy="3186000"/>
          </a:xfrm>
          <a:prstGeom prst="rect">
            <a:avLst/>
          </a:prstGeom>
          <a:noFill/>
          <a:ln>
            <a:noFill/>
          </a:ln>
        </p:spPr>
        <p:txBody>
          <a:bodyPr anchorCtr="0" anchor="t" bIns="91425" lIns="91425" spcFirstLastPara="1" rIns="91425" wrap="square" tIns="91425">
            <a:normAutofit/>
          </a:bodyPr>
          <a:lstStyle/>
          <a:p>
            <a:pPr indent="0" lvl="0" marL="0" rtl="0" algn="just">
              <a:lnSpc>
                <a:spcPct val="150000"/>
              </a:lnSpc>
              <a:spcBef>
                <a:spcPts val="0"/>
              </a:spcBef>
              <a:spcAft>
                <a:spcPts val="0"/>
              </a:spcAft>
              <a:buSzPts val="3600"/>
              <a:buNone/>
            </a:pPr>
            <a:r>
              <a:t/>
            </a:r>
            <a:endParaRPr b="0" sz="1600">
              <a:solidFill>
                <a:srgbClr val="000000"/>
              </a:solidFill>
            </a:endParaRPr>
          </a:p>
          <a:p>
            <a:pPr indent="0" lvl="0" marL="0" rtl="0" algn="just">
              <a:lnSpc>
                <a:spcPct val="150000"/>
              </a:lnSpc>
              <a:spcBef>
                <a:spcPts val="0"/>
              </a:spcBef>
              <a:spcAft>
                <a:spcPts val="0"/>
              </a:spcAft>
              <a:buSzPts val="3600"/>
              <a:buNone/>
            </a:pPr>
            <a:r>
              <a:rPr b="0" lang="tr-TR" sz="2000">
                <a:solidFill>
                  <a:srgbClr val="000000"/>
                </a:solidFill>
              </a:rPr>
              <a:t>Eksik satırları bulunan kod satırlarını birlikte tamamlayınız.  Grup yanıtınızın ekran görüntüsünü dijital panoya gönderiniz. </a:t>
            </a:r>
            <a:endParaRPr b="0" sz="2000">
              <a:solidFill>
                <a:srgbClr val="000000"/>
              </a:solidFill>
            </a:endParaRPr>
          </a:p>
          <a:p>
            <a:pPr indent="0" lvl="0" marL="2286000" marR="0" rtl="0" algn="just">
              <a:lnSpc>
                <a:spcPct val="150000"/>
              </a:lnSpc>
              <a:spcBef>
                <a:spcPts val="1200"/>
              </a:spcBef>
              <a:spcAft>
                <a:spcPts val="0"/>
              </a:spcAft>
              <a:buSzPts val="3600"/>
              <a:buNone/>
            </a:pPr>
            <a:r>
              <a:rPr b="0" lang="tr-TR" sz="2000">
                <a:solidFill>
                  <a:srgbClr val="000000"/>
                </a:solidFill>
              </a:rPr>
              <a:t>Grup Çalışması </a:t>
            </a:r>
            <a:endParaRPr b="0" sz="2000">
              <a:solidFill>
                <a:srgbClr val="000000"/>
              </a:solidFill>
            </a:endParaRPr>
          </a:p>
          <a:p>
            <a:pPr indent="0" lvl="0" marL="2286000" marR="0" rtl="0" algn="just">
              <a:lnSpc>
                <a:spcPct val="150000"/>
              </a:lnSpc>
              <a:spcBef>
                <a:spcPts val="1200"/>
              </a:spcBef>
              <a:spcAft>
                <a:spcPts val="1200"/>
              </a:spcAft>
              <a:buSzPts val="3600"/>
              <a:buNone/>
            </a:pPr>
            <a:r>
              <a:rPr b="0" lang="tr-TR" sz="2000">
                <a:solidFill>
                  <a:srgbClr val="000000"/>
                </a:solidFill>
              </a:rPr>
              <a:t>Süre:  15 dk.</a:t>
            </a:r>
            <a:endParaRPr b="0" sz="2000">
              <a:solidFill>
                <a:srgbClr val="000000"/>
              </a:solidFill>
            </a:endParaRPr>
          </a:p>
        </p:txBody>
      </p:sp>
      <p:sp>
        <p:nvSpPr>
          <p:cNvPr id="111" name="Google Shape;111;ge364ac042f_0_0"/>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TR"/>
              <a:t>Kod Satırlarını Tamamla!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e35e368f18_1_0"/>
          <p:cNvSpPr txBox="1"/>
          <p:nvPr>
            <p:ph type="title"/>
          </p:nvPr>
        </p:nvSpPr>
        <p:spPr>
          <a:xfrm>
            <a:off x="400725" y="1386152"/>
            <a:ext cx="8596800" cy="3186000"/>
          </a:xfrm>
          <a:prstGeom prst="rect">
            <a:avLst/>
          </a:prstGeom>
          <a:noFill/>
          <a:ln>
            <a:noFill/>
          </a:ln>
        </p:spPr>
        <p:txBody>
          <a:bodyPr anchorCtr="0" anchor="t" bIns="91425" lIns="91425" spcFirstLastPara="1" rIns="91425" wrap="square" tIns="91425">
            <a:normAutofit/>
          </a:bodyPr>
          <a:lstStyle/>
          <a:p>
            <a:pPr indent="-355600" lvl="0" marL="457200" marR="0" rtl="0" algn="just">
              <a:lnSpc>
                <a:spcPct val="150000"/>
              </a:lnSpc>
              <a:spcBef>
                <a:spcPts val="1200"/>
              </a:spcBef>
              <a:spcAft>
                <a:spcPts val="0"/>
              </a:spcAft>
              <a:buClr>
                <a:srgbClr val="000000"/>
              </a:buClr>
              <a:buSzPts val="2000"/>
              <a:buChar char="●"/>
            </a:pPr>
            <a:r>
              <a:rPr b="0" lang="tr-TR" sz="2000">
                <a:solidFill>
                  <a:srgbClr val="000000"/>
                </a:solidFill>
              </a:rPr>
              <a:t>Kırmızı ve Mavi takım olarak ikiye ayrılalım. </a:t>
            </a:r>
            <a:endParaRPr b="0" sz="2000">
              <a:solidFill>
                <a:srgbClr val="000000"/>
              </a:solidFill>
            </a:endParaRPr>
          </a:p>
          <a:p>
            <a:pPr indent="-355600" lvl="0" marL="457200" marR="0" rtl="0" algn="just">
              <a:lnSpc>
                <a:spcPct val="150000"/>
              </a:lnSpc>
              <a:spcBef>
                <a:spcPts val="0"/>
              </a:spcBef>
              <a:spcAft>
                <a:spcPts val="0"/>
              </a:spcAft>
              <a:buClr>
                <a:srgbClr val="000000"/>
              </a:buClr>
              <a:buSzPts val="2000"/>
              <a:buChar char="●"/>
            </a:pPr>
            <a:r>
              <a:rPr b="0" lang="tr-TR" sz="2000">
                <a:solidFill>
                  <a:srgbClr val="000000"/>
                </a:solidFill>
              </a:rPr>
              <a:t>1. görev için çalışma odalarına dağılın. (Süre 10 dk.) Grup lideri seçmeyi unutmayın. </a:t>
            </a:r>
            <a:endParaRPr b="0" sz="2000">
              <a:solidFill>
                <a:srgbClr val="000000"/>
              </a:solidFill>
            </a:endParaRPr>
          </a:p>
          <a:p>
            <a:pPr indent="-355600" lvl="0" marL="457200" marR="0" rtl="0" algn="just">
              <a:lnSpc>
                <a:spcPct val="150000"/>
              </a:lnSpc>
              <a:spcBef>
                <a:spcPts val="0"/>
              </a:spcBef>
              <a:spcAft>
                <a:spcPts val="0"/>
              </a:spcAft>
              <a:buClr>
                <a:srgbClr val="000000"/>
              </a:buClr>
              <a:buSzPts val="2000"/>
              <a:buChar char="●"/>
            </a:pPr>
            <a:r>
              <a:rPr b="0" lang="tr-TR" sz="2000">
                <a:solidFill>
                  <a:srgbClr val="000000"/>
                </a:solidFill>
              </a:rPr>
              <a:t>Ana odaya döndüğünüzde talimatımı bekleyin. Herkes geldiğinde “Görevi tamamlayan grup el kaldırın” diyeceğim. </a:t>
            </a:r>
            <a:endParaRPr b="0" sz="2000">
              <a:solidFill>
                <a:srgbClr val="000000"/>
              </a:solidFill>
            </a:endParaRPr>
          </a:p>
          <a:p>
            <a:pPr indent="-355600" lvl="0" marL="457200" marR="0" rtl="0" algn="just">
              <a:lnSpc>
                <a:spcPct val="150000"/>
              </a:lnSpc>
              <a:spcBef>
                <a:spcPts val="0"/>
              </a:spcBef>
              <a:spcAft>
                <a:spcPts val="0"/>
              </a:spcAft>
              <a:buClr>
                <a:srgbClr val="000000"/>
              </a:buClr>
              <a:buSzPts val="2000"/>
              <a:buChar char="●"/>
            </a:pPr>
            <a:r>
              <a:rPr b="0" lang="tr-TR" sz="2000">
                <a:solidFill>
                  <a:srgbClr val="000000"/>
                </a:solidFill>
              </a:rPr>
              <a:t>Tüm takım arkadaşlarınızın kullanıcı durumunu “el kaldır” olarak değiştirmesi ve bunu diğer takımdan daha hızlı yapmanız size puan kazandıracaktır. </a:t>
            </a:r>
            <a:endParaRPr b="0" sz="2000">
              <a:solidFill>
                <a:srgbClr val="000000"/>
              </a:solidFill>
            </a:endParaRPr>
          </a:p>
        </p:txBody>
      </p:sp>
      <p:sp>
        <p:nvSpPr>
          <p:cNvPr id="117" name="Google Shape;117;ge35e368f18_1_0"/>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TR"/>
              <a:t>EL KALDIR :)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