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gl8WRpJyjfWBH89C1ELLMGEDbp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497C12-CAB6-49E1-84AA-D4187EDFA775}">
  <a:tblStyle styleId="{E8497C12-CAB6-49E1-84AA-D4187EDFA775}"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PTSansNarrow-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PTSansNarrow-bold.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va.com/design/DAEiSk4xoSI/Sc2ry6LoHp2EbMXeJNwgKA/view?utm_content=DAEiSk4xoSI&amp;utm_campaign=designshare&amp;utm_medium=link&amp;utm_source=sharebutton&amp;mode=previe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1fcf180ce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e1fcf180c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1fcf180ce_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e1fcf180ce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fcf180ce_3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e1fcf180ce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fcf180ce_3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e1fcf180ce_3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1fcf180ce_3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e1fcf180ce_3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fcf180ce_3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1fcf180ce_3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1fcf180ce_3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1fcf180ce_3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fcf180ce_3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e1fcf180ce_3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1fcf180ce_3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e1fcf180ce_3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129f65a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129f65ae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29f65ae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e129f65ae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b="1" lang="tr-TR" sz="1200">
                <a:solidFill>
                  <a:schemeClr val="dk1"/>
                </a:solidFill>
                <a:highlight>
                  <a:srgbClr val="FFFFFF"/>
                </a:highlight>
                <a:latin typeface="Times New Roman"/>
                <a:ea typeface="Times New Roman"/>
                <a:cs typeface="Times New Roman"/>
                <a:sym typeface="Times New Roman"/>
              </a:rPr>
              <a:t>Eğitmene Notlar: </a:t>
            </a:r>
            <a:r>
              <a:rPr lang="tr-TR" sz="1200">
                <a:solidFill>
                  <a:schemeClr val="dk1"/>
                </a:solidFill>
                <a:highlight>
                  <a:srgbClr val="FFFFFF"/>
                </a:highlight>
                <a:latin typeface="Times New Roman"/>
                <a:ea typeface="Times New Roman"/>
                <a:cs typeface="Times New Roman"/>
                <a:sym typeface="Times New Roman"/>
              </a:rPr>
              <a:t>Gruplar afişlerini yeni atandıkları odada panoya iletilen kod satırları üzerinden yeniden tasarlayacaktır. Yeni tasarlanan afişte, grup afişinin kod satırlarının revize edilmesi ve kod satırları üzerinden temel kavramları açıklayan grup afişindeki gibi notların bulunması istenmektedir.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rPr lang="tr-TR" sz="1200">
                <a:solidFill>
                  <a:schemeClr val="dk1"/>
                </a:solidFill>
                <a:highlight>
                  <a:srgbClr val="FFFFFF"/>
                </a:highlight>
                <a:latin typeface="Times New Roman"/>
                <a:ea typeface="Times New Roman"/>
                <a:cs typeface="Times New Roman"/>
                <a:sym typeface="Times New Roman"/>
              </a:rPr>
              <a:t>Bu etkinlikteki amaç tasarlanan yeni afişler aracılığıyla, birbirimize öğrendiklerimizi aktarmak ve konuyu başkalarına öğretmektir. Bu noktada “artık öğretmen sizsiniz” diyerek eğitmen öğrencileri cesaretlendirir.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tr-TR" sz="1200">
                <a:solidFill>
                  <a:schemeClr val="dk1"/>
                </a:solidFill>
                <a:highlight>
                  <a:srgbClr val="FFFFFF"/>
                </a:highlight>
                <a:latin typeface="Times New Roman"/>
                <a:ea typeface="Times New Roman"/>
                <a:cs typeface="Times New Roman"/>
                <a:sym typeface="Times New Roman"/>
              </a:rPr>
              <a:t>Eğitmen öğrencilerine yeni afiş tasarlama aşamasında canva.com afiş tasarlama programını kullandırabilir. Bu noktada afişin revize edilebilir dosyası öğrencilerle paylaşılabilir. Canva.com örnek boş şablon tasarımına erişmek için </a:t>
            </a:r>
            <a:r>
              <a:rPr lang="tr-TR" sz="1200" u="sng">
                <a:solidFill>
                  <a:srgbClr val="1155CC"/>
                </a:solidFill>
                <a:highlight>
                  <a:srgbClr val="FFFFFF"/>
                </a:highlight>
                <a:latin typeface="Times New Roman"/>
                <a:ea typeface="Times New Roman"/>
                <a:cs typeface="Times New Roman"/>
                <a:sym typeface="Times New Roman"/>
                <a:hlinkClick r:id="rId2">
                  <a:extLst>
                    <a:ext uri="{A12FA001-AC4F-418D-AE19-62706E023703}">
                      <ahyp:hlinkClr val="tx"/>
                    </a:ext>
                  </a:extLst>
                </a:hlinkClick>
              </a:rPr>
              <a:t>tıklayınız</a:t>
            </a:r>
            <a:r>
              <a:rPr lang="tr-TR" sz="1200">
                <a:solidFill>
                  <a:schemeClr val="dk1"/>
                </a:solidFill>
                <a:highlight>
                  <a:srgbClr val="FFFFFF"/>
                </a:highlight>
                <a:latin typeface="Times New Roman"/>
                <a:ea typeface="Times New Roman"/>
                <a:cs typeface="Times New Roman"/>
                <a:sym typeface="Times New Roman"/>
              </a:rPr>
              <a:t>. Böylece afiş üzerindeki kodlar ve açıklamalar üzerinde öğrenciler değişiklik yapabilir. Diğer bir alternatif ise, word ortamında kendi afiş tasarımlarını oluşturmaları istenebilir.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085d0d3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085d0d35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Öğrenciler dört gruba ayrılır.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29f65ae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e129f65ae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29f65ae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e129f65ae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129f65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129f65ae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29f65a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e129f65ae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tr-TR" sz="1600">
                <a:solidFill>
                  <a:srgbClr val="695D46"/>
                </a:solidFill>
                <a:latin typeface="Open Sans"/>
                <a:ea typeface="Open Sans"/>
                <a:cs typeface="Open Sans"/>
                <a:sym typeface="Open Sans"/>
              </a:rPr>
              <a:t>Eğitmene Notlar:</a:t>
            </a:r>
            <a:r>
              <a:rPr lang="tr-TR" sz="1600">
                <a:solidFill>
                  <a:srgbClr val="695D46"/>
                </a:solidFill>
                <a:latin typeface="Open Sans"/>
                <a:ea typeface="Open Sans"/>
                <a:cs typeface="Open Sans"/>
                <a:sym typeface="Open Sans"/>
              </a:rPr>
              <a:t> Şekilde görüldüğü üzere prosedürel programlama dillerinde veri ve fonksiyonlar birbirinden ayrı iken, nesne yönelimli programlama, veri ve fonksiyonları birleştirerek aralarındaki görevleri gerçekleştirmek için düzenli iletişim sağlayan nesneler kümesi şeklindedir.</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29f65ae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129f65ae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129f65ae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e129f65ae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Grup etkinliği öğrenciler beşerli dört gruba ayrılır. Çalışma odalarına gönderilir. 10 dk. süre verilir. Sürenin yeterli olup olmadığı öğrencilere sorulur. Gerekirse süre 15 dk olarak seçilerek grup dağılımı yapılır.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e1fcf180ce_1_4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e1fcf180ce_1_49"/>
          <p:cNvGrpSpPr/>
          <p:nvPr/>
        </p:nvGrpSpPr>
        <p:grpSpPr>
          <a:xfrm>
            <a:off x="830392" y="1191256"/>
            <a:ext cx="745763" cy="45826"/>
            <a:chOff x="4580561" y="2589004"/>
            <a:chExt cx="1064464" cy="25200"/>
          </a:xfrm>
        </p:grpSpPr>
        <p:sp>
          <p:nvSpPr>
            <p:cNvPr id="12" name="Google Shape;12;ge1fcf180ce_1_4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e1fcf180ce_1_4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e1fcf180ce_1_4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e1fcf180ce_1_4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e1fcf180ce_1_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e1fcf180ce_1_113"/>
          <p:cNvGrpSpPr/>
          <p:nvPr/>
        </p:nvGrpSpPr>
        <p:grpSpPr>
          <a:xfrm>
            <a:off x="830392" y="4169130"/>
            <a:ext cx="745763" cy="45826"/>
            <a:chOff x="4580561" y="2589004"/>
            <a:chExt cx="1064464" cy="25200"/>
          </a:xfrm>
        </p:grpSpPr>
        <p:sp>
          <p:nvSpPr>
            <p:cNvPr id="75" name="Google Shape;75;ge1fcf180ce_1_1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e1fcf180ce_1_1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e1fcf180ce_1_11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e1fcf180ce_1_11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e1fcf180ce_1_1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e1fcf180ce_1_1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e1fcf180ce_1_57"/>
          <p:cNvGrpSpPr/>
          <p:nvPr/>
        </p:nvGrpSpPr>
        <p:grpSpPr>
          <a:xfrm>
            <a:off x="830392" y="1191256"/>
            <a:ext cx="745763" cy="45826"/>
            <a:chOff x="4580561" y="2589004"/>
            <a:chExt cx="1064464" cy="25200"/>
          </a:xfrm>
        </p:grpSpPr>
        <p:sp>
          <p:nvSpPr>
            <p:cNvPr id="19" name="Google Shape;19;ge1fcf180ce_1_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e1fcf180ce_1_5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e1fcf180ce_1_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e1fcf180ce_1_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e1fcf180ce_1_6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e1fcf180ce_1_63"/>
          <p:cNvGrpSpPr/>
          <p:nvPr/>
        </p:nvGrpSpPr>
        <p:grpSpPr>
          <a:xfrm>
            <a:off x="830392" y="1191256"/>
            <a:ext cx="745763" cy="45826"/>
            <a:chOff x="4580561" y="2589004"/>
            <a:chExt cx="1064464" cy="25200"/>
          </a:xfrm>
        </p:grpSpPr>
        <p:sp>
          <p:nvSpPr>
            <p:cNvPr id="26" name="Google Shape;26;ge1fcf180ce_1_6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e1fcf180ce_1_6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e1fcf180ce_1_6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e1fcf180ce_1_6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e1fcf180ce_1_6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e1fcf180ce_1_7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e1fcf180ce_1_71"/>
          <p:cNvGrpSpPr/>
          <p:nvPr/>
        </p:nvGrpSpPr>
        <p:grpSpPr>
          <a:xfrm>
            <a:off x="830392" y="1191256"/>
            <a:ext cx="745763" cy="45826"/>
            <a:chOff x="4580561" y="2589004"/>
            <a:chExt cx="1064464" cy="25200"/>
          </a:xfrm>
        </p:grpSpPr>
        <p:sp>
          <p:nvSpPr>
            <p:cNvPr id="34" name="Google Shape;34;ge1fcf180ce_1_7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e1fcf180ce_1_7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e1fcf180ce_1_71"/>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e1fcf180ce_1_7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e1fcf180ce_1_71"/>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e1fcf180ce_1_7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e1fcf180ce_1_8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e1fcf180ce_1_80"/>
          <p:cNvGrpSpPr/>
          <p:nvPr/>
        </p:nvGrpSpPr>
        <p:grpSpPr>
          <a:xfrm>
            <a:off x="830392" y="1191256"/>
            <a:ext cx="745763" cy="45826"/>
            <a:chOff x="4580561" y="2589004"/>
            <a:chExt cx="1064464" cy="25200"/>
          </a:xfrm>
        </p:grpSpPr>
        <p:sp>
          <p:nvSpPr>
            <p:cNvPr id="43" name="Google Shape;43;ge1fcf180ce_1_8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e1fcf180ce_1_8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e1fcf180ce_1_80"/>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e1fcf180ce_1_8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e1fcf180ce_1_8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e1fcf180ce_1_87"/>
          <p:cNvGrpSpPr/>
          <p:nvPr/>
        </p:nvGrpSpPr>
        <p:grpSpPr>
          <a:xfrm>
            <a:off x="830392" y="1191256"/>
            <a:ext cx="745763" cy="45826"/>
            <a:chOff x="4580561" y="2589004"/>
            <a:chExt cx="1064464" cy="25200"/>
          </a:xfrm>
        </p:grpSpPr>
        <p:sp>
          <p:nvSpPr>
            <p:cNvPr id="50" name="Google Shape;50;ge1fcf180ce_1_8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e1fcf180ce_1_8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e1fcf180ce_1_8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e1fcf180ce_1_8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e1fcf180ce_1_8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e1fcf180ce_1_95"/>
          <p:cNvGrpSpPr/>
          <p:nvPr/>
        </p:nvGrpSpPr>
        <p:grpSpPr>
          <a:xfrm>
            <a:off x="830392" y="4169130"/>
            <a:ext cx="745763" cy="45826"/>
            <a:chOff x="4580561" y="2589004"/>
            <a:chExt cx="1064464" cy="25200"/>
          </a:xfrm>
        </p:grpSpPr>
        <p:sp>
          <p:nvSpPr>
            <p:cNvPr id="57" name="Google Shape;57;ge1fcf180ce_1_9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e1fcf180ce_1_9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e1fcf180ce_1_9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e1fcf180ce_1_9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e1fcf180ce_1_10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e1fcf180ce_1_101"/>
          <p:cNvGrpSpPr/>
          <p:nvPr/>
        </p:nvGrpSpPr>
        <p:grpSpPr>
          <a:xfrm>
            <a:off x="830392" y="1191256"/>
            <a:ext cx="745763" cy="45826"/>
            <a:chOff x="4580561" y="2589004"/>
            <a:chExt cx="1064464" cy="25200"/>
          </a:xfrm>
        </p:grpSpPr>
        <p:sp>
          <p:nvSpPr>
            <p:cNvPr id="64" name="Google Shape;64;ge1fcf180ce_1_10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e1fcf180ce_1_10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e1fcf180ce_1_10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e1fcf180ce_1_10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e1fcf180ce_1_10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e1fcf180ce_1_10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e1fcf180ce_1_1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e1fcf180ce_1_1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e1fcf180ce_1_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e1fcf180ce_1_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e1fcf180ce_1_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ordwall.net/resource/18287257"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ctr">
              <a:lnSpc>
                <a:spcPct val="100000"/>
              </a:lnSpc>
              <a:spcBef>
                <a:spcPts val="0"/>
              </a:spcBef>
              <a:spcAft>
                <a:spcPts val="0"/>
              </a:spcAft>
              <a:buSzPts val="990"/>
              <a:buNone/>
            </a:pPr>
            <a:r>
              <a:rPr lang="tr-TR" sz="3559"/>
              <a:t>Hafta 9: </a:t>
            </a:r>
            <a:r>
              <a:rPr lang="tr-TR" sz="3600"/>
              <a:t>Nesneler</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1fcf180ce_3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Sınıf </a:t>
            </a:r>
            <a:r>
              <a:rPr lang="tr-TR"/>
              <a:t>(Class) Tanımlama</a:t>
            </a:r>
            <a:endParaRPr/>
          </a:p>
        </p:txBody>
      </p:sp>
      <p:pic>
        <p:nvPicPr>
          <p:cNvPr id="153" name="Google Shape;153;ge1fcf180ce_3_0"/>
          <p:cNvPicPr preferRelativeResize="0"/>
          <p:nvPr/>
        </p:nvPicPr>
        <p:blipFill>
          <a:blip r:embed="rId3">
            <a:alphaModFix/>
          </a:blip>
          <a:stretch>
            <a:fillRect/>
          </a:stretch>
        </p:blipFill>
        <p:spPr>
          <a:xfrm>
            <a:off x="3717700" y="1434925"/>
            <a:ext cx="4646350" cy="2370203"/>
          </a:xfrm>
          <a:prstGeom prst="rect">
            <a:avLst/>
          </a:prstGeom>
          <a:noFill/>
          <a:ln>
            <a:noFill/>
          </a:ln>
        </p:spPr>
      </p:pic>
      <p:sp>
        <p:nvSpPr>
          <p:cNvPr id="154" name="Google Shape;154;ge1fcf180ce_3_0"/>
          <p:cNvSpPr txBox="1"/>
          <p:nvPr/>
        </p:nvSpPr>
        <p:spPr>
          <a:xfrm>
            <a:off x="1035650" y="2062800"/>
            <a:ext cx="30000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 </a:t>
            </a:r>
            <a:r>
              <a:rPr b="1" lang="tr-TR" sz="1200">
                <a:solidFill>
                  <a:srgbClr val="0070C0"/>
                </a:solidFill>
                <a:latin typeface="Times New Roman"/>
                <a:ea typeface="Times New Roman"/>
                <a:cs typeface="Times New Roman"/>
                <a:sym typeface="Times New Roman"/>
              </a:rPr>
              <a:t>SınıfAdı</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public:</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 	</a:t>
            </a:r>
            <a:r>
              <a:rPr lang="tr-TR" sz="1200">
                <a:latin typeface="Times New Roman"/>
                <a:ea typeface="Times New Roman"/>
                <a:cs typeface="Times New Roman"/>
                <a:sym typeface="Times New Roman"/>
              </a:rPr>
              <a:t>    </a:t>
            </a:r>
            <a:endParaRPr/>
          </a:p>
        </p:txBody>
      </p:sp>
      <p:sp>
        <p:nvSpPr>
          <p:cNvPr id="155" name="Google Shape;155;ge1fcf180ce_3_0"/>
          <p:cNvSpPr txBox="1"/>
          <p:nvPr/>
        </p:nvSpPr>
        <p:spPr>
          <a:xfrm>
            <a:off x="609600" y="4428100"/>
            <a:ext cx="76503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a:t>
            </a:r>
            <a:r>
              <a:rPr lang="tr-TR" sz="1200">
                <a:latin typeface="Times New Roman"/>
                <a:ea typeface="Times New Roman"/>
                <a:cs typeface="Times New Roman"/>
                <a:sym typeface="Times New Roman"/>
              </a:rPr>
              <a:t>, sınıf tanımına ait anahtar kelime, </a:t>
            </a:r>
            <a:r>
              <a:rPr b="1" lang="tr-TR" sz="1200">
                <a:solidFill>
                  <a:srgbClr val="7030A0"/>
                </a:solidFill>
                <a:latin typeface="Times New Roman"/>
                <a:ea typeface="Times New Roman"/>
                <a:cs typeface="Times New Roman"/>
                <a:sym typeface="Times New Roman"/>
              </a:rPr>
              <a:t>public </a:t>
            </a:r>
            <a:r>
              <a:rPr lang="tr-TR" sz="1200">
                <a:latin typeface="Times New Roman"/>
                <a:ea typeface="Times New Roman"/>
                <a:cs typeface="Times New Roman"/>
                <a:sym typeface="Times New Roman"/>
              </a:rPr>
              <a:t>üye listesinin erişim belirteci, </a:t>
            </a:r>
            <a:r>
              <a:rPr b="1" lang="tr-TR" sz="1200">
                <a:solidFill>
                  <a:srgbClr val="00B050"/>
                </a:solidFill>
                <a:latin typeface="Times New Roman"/>
                <a:ea typeface="Times New Roman"/>
                <a:cs typeface="Times New Roman"/>
                <a:sym typeface="Times New Roman"/>
              </a:rPr>
              <a:t>üyeListesi</a:t>
            </a:r>
            <a:r>
              <a:rPr lang="tr-TR" sz="1200">
                <a:latin typeface="Times New Roman"/>
                <a:ea typeface="Times New Roman"/>
                <a:cs typeface="Times New Roman"/>
                <a:sym typeface="Times New Roman"/>
              </a:rPr>
              <a:t>, sınıf üyelerinin listesi ve </a:t>
            </a:r>
            <a:r>
              <a:rPr b="1" lang="tr-TR" sz="1200">
                <a:solidFill>
                  <a:srgbClr val="0070C0"/>
                </a:solidFill>
                <a:latin typeface="Times New Roman"/>
                <a:ea typeface="Times New Roman"/>
                <a:cs typeface="Times New Roman"/>
                <a:sym typeface="Times New Roman"/>
              </a:rPr>
              <a:t>SınıfAdı</a:t>
            </a:r>
            <a:r>
              <a:rPr lang="tr-TR" sz="1200">
                <a:latin typeface="Times New Roman"/>
                <a:ea typeface="Times New Roman"/>
                <a:cs typeface="Times New Roman"/>
                <a:sym typeface="Times New Roman"/>
              </a:rPr>
              <a:t>, sınıfın adıdır. Sınıf adının büyük harfle başladığına dikkat edelim. </a:t>
            </a:r>
            <a:endParaRPr/>
          </a:p>
        </p:txBody>
      </p:sp>
      <p:sp>
        <p:nvSpPr>
          <p:cNvPr id="156" name="Google Shape;156;ge1fcf180ce_3_0"/>
          <p:cNvSpPr txBox="1"/>
          <p:nvPr/>
        </p:nvSpPr>
        <p:spPr>
          <a:xfrm>
            <a:off x="609600" y="60960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p>
        </p:txBody>
      </p:sp>
      <p:sp>
        <p:nvSpPr>
          <p:cNvPr id="157" name="Google Shape;157;ge1fcf180ce_3_0"/>
          <p:cNvSpPr txBox="1"/>
          <p:nvPr>
            <p:ph type="title"/>
          </p:nvPr>
        </p:nvSpPr>
        <p:spPr>
          <a:xfrm>
            <a:off x="193050" y="4049925"/>
            <a:ext cx="51420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sz="2000"/>
              <a:t>Dikkat!</a:t>
            </a:r>
            <a:endParaRPr sz="2000"/>
          </a:p>
        </p:txBody>
      </p:sp>
      <p:cxnSp>
        <p:nvCxnSpPr>
          <p:cNvPr id="158" name="Google Shape;158;ge1fcf180ce_3_0"/>
          <p:cNvCxnSpPr/>
          <p:nvPr/>
        </p:nvCxnSpPr>
        <p:spPr>
          <a:xfrm flipH="1" rot="10800000">
            <a:off x="5300" y="3944000"/>
            <a:ext cx="9190800" cy="34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1fcf180ce_3_13"/>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Üye Listesi</a:t>
            </a:r>
            <a:r>
              <a:rPr lang="tr-TR"/>
              <a:t> </a:t>
            </a:r>
            <a:endParaRPr/>
          </a:p>
        </p:txBody>
      </p:sp>
      <p:sp>
        <p:nvSpPr>
          <p:cNvPr id="164" name="Google Shape;164;ge1fcf180ce_3_13"/>
          <p:cNvSpPr txBox="1"/>
          <p:nvPr/>
        </p:nvSpPr>
        <p:spPr>
          <a:xfrm>
            <a:off x="5879675" y="1943125"/>
            <a:ext cx="41391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yıl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
        <p:nvSpPr>
          <p:cNvPr id="165" name="Google Shape;165;ge1fcf180ce_3_13"/>
          <p:cNvSpPr txBox="1"/>
          <p:nvPr/>
        </p:nvSpPr>
        <p:spPr>
          <a:xfrm>
            <a:off x="993525" y="1921750"/>
            <a:ext cx="3000000" cy="185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r>
              <a:rPr lang="tr-TR" sz="1200">
                <a:latin typeface="Times New Roman"/>
                <a:ea typeface="Times New Roman"/>
                <a:cs typeface="Times New Roman"/>
                <a:sym typeface="Times New Roman"/>
              </a:rPr>
              <a:t>, üye bildirimlerini içeren listeden oluşur.  Bunlar üye veri veya üye fonksiyon bildirimleri olabilir. Veri üyesi bildirimleri normal değişken bildirimleri ile aynıdır.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Örneğin, sırasıyla karakter, tam sayı ve kesirli sayı türlerinde veri üyeleri oluşturmak istersek aşağıdaki tanımlamaları yaparız.</a:t>
            </a:r>
            <a:endParaRPr sz="1200">
              <a:latin typeface="Times New Roman"/>
              <a:ea typeface="Times New Roman"/>
              <a:cs typeface="Times New Roman"/>
              <a:sym typeface="Times New Roman"/>
            </a:endParaRPr>
          </a:p>
        </p:txBody>
      </p:sp>
      <p:pic>
        <p:nvPicPr>
          <p:cNvPr id="166" name="Google Shape;166;ge1fcf180ce_3_13"/>
          <p:cNvPicPr preferRelativeResize="0"/>
          <p:nvPr/>
        </p:nvPicPr>
        <p:blipFill>
          <a:blip r:embed="rId3">
            <a:alphaModFix/>
          </a:blip>
          <a:stretch>
            <a:fillRect/>
          </a:stretch>
        </p:blipFill>
        <p:spPr>
          <a:xfrm>
            <a:off x="4971875" y="2240902"/>
            <a:ext cx="1218050" cy="12180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1fcf180ce_3_37"/>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Üye Listesi </a:t>
            </a:r>
            <a:endParaRPr/>
          </a:p>
        </p:txBody>
      </p:sp>
      <p:sp>
        <p:nvSpPr>
          <p:cNvPr id="172" name="Google Shape;172;ge1fcf180ce_3_37"/>
          <p:cNvSpPr txBox="1"/>
          <p:nvPr/>
        </p:nvSpPr>
        <p:spPr>
          <a:xfrm>
            <a:off x="910825" y="1749750"/>
            <a:ext cx="3000000" cy="206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Bir sınıfın veri üyeleri, sınıf özelliklerini tanımlar ve açıklar. Bu nedenle, her bir araba nesnesinin markası, o nesnenin bir özelliğidir.</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Yanda araba sınıfına ait marka, model, yıl, renk ve fiyat veri üyelerinin sınıf içerisinde nasıl tanımlandığını görebilirsiniz.</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73" name="Google Shape;173;ge1fcf180ce_3_37"/>
          <p:cNvSpPr txBox="1"/>
          <p:nvPr/>
        </p:nvSpPr>
        <p:spPr>
          <a:xfrm>
            <a:off x="5879675" y="1943125"/>
            <a:ext cx="41391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yıl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pic>
        <p:nvPicPr>
          <p:cNvPr id="174" name="Google Shape;174;ge1fcf180ce_3_37"/>
          <p:cNvPicPr preferRelativeResize="0"/>
          <p:nvPr/>
        </p:nvPicPr>
        <p:blipFill>
          <a:blip r:embed="rId3">
            <a:alphaModFix/>
          </a:blip>
          <a:stretch>
            <a:fillRect/>
          </a:stretch>
        </p:blipFill>
        <p:spPr>
          <a:xfrm>
            <a:off x="4971875" y="2240902"/>
            <a:ext cx="1218050" cy="1218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1fcf180ce_3_61"/>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Erişim Belirteçleri</a:t>
            </a:r>
            <a:endParaRPr/>
          </a:p>
        </p:txBody>
      </p:sp>
      <p:sp>
        <p:nvSpPr>
          <p:cNvPr id="180" name="Google Shape;180;ge1fcf180ce_3_61"/>
          <p:cNvSpPr txBox="1"/>
          <p:nvPr/>
        </p:nvSpPr>
        <p:spPr>
          <a:xfrm>
            <a:off x="945275" y="2035375"/>
            <a:ext cx="4596600" cy="228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sınıfın sahip olabileceği farklı erişim belirteçlerinden ikisi: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1) public: </a:t>
            </a:r>
            <a:r>
              <a:rPr lang="tr-TR" sz="1200">
                <a:latin typeface="Times New Roman"/>
                <a:ea typeface="Times New Roman"/>
                <a:cs typeface="Times New Roman"/>
                <a:sym typeface="Times New Roman"/>
              </a:rPr>
              <a:t>Bu anahtar kelime ile tanımlanan tüm üyelere, sınıfın ulaşılabilir olduğu her yerden erişilebilir.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2) private: </a:t>
            </a:r>
            <a:r>
              <a:rPr lang="tr-TR" sz="1200">
                <a:latin typeface="Times New Roman"/>
                <a:ea typeface="Times New Roman"/>
                <a:cs typeface="Times New Roman"/>
                <a:sym typeface="Times New Roman"/>
              </a:rPr>
              <a:t>Bu anahtar kelime ile tanımlanan üyelere yalnızca aynı sınıfın diğer üye fonksiyonları tarafından erişilebilir.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81" name="Google Shape;181;ge1fcf180ce_3_61"/>
          <p:cNvSpPr txBox="1"/>
          <p:nvPr/>
        </p:nvSpPr>
        <p:spPr>
          <a:xfrm>
            <a:off x="5879675" y="1943125"/>
            <a:ext cx="4139100" cy="225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 </a:t>
            </a:r>
            <a:r>
              <a:rPr b="1" lang="tr-TR" sz="1200">
                <a:solidFill>
                  <a:srgbClr val="0070C0"/>
                </a:solidFill>
                <a:latin typeface="Times New Roman"/>
                <a:ea typeface="Times New Roman"/>
                <a:cs typeface="Times New Roman"/>
                <a:sym typeface="Times New Roman"/>
              </a:rPr>
              <a:t>SınıfAdı</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erişimBelirteci:</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erişimBelirteci:</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0000A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1fcf180ce_3_5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Erişim Belirteçleri</a:t>
            </a:r>
            <a:endParaRPr/>
          </a:p>
        </p:txBody>
      </p:sp>
      <p:sp>
        <p:nvSpPr>
          <p:cNvPr id="187" name="Google Shape;187;ge1fcf180ce_3_55"/>
          <p:cNvSpPr txBox="1"/>
          <p:nvPr/>
        </p:nvSpPr>
        <p:spPr>
          <a:xfrm>
            <a:off x="945275" y="2035375"/>
            <a:ext cx="4596600" cy="206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Erişim belirteçleri, C++ sınıfınızın içerisinde yer alan veri üyelerine nereden erişilebileceğini kontrol etmenizi sağlar. Bu kontrol sayesinde veri üyeleri üzerinde yetkisiz olarak değişiklik yapılmasının önüne geçilmesi sağlanır.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erişim tanımlayıcısının sözdizimi yandaki gibidir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88" name="Google Shape;188;ge1fcf180ce_3_55"/>
          <p:cNvSpPr txBox="1"/>
          <p:nvPr/>
        </p:nvSpPr>
        <p:spPr>
          <a:xfrm>
            <a:off x="1013525" y="4196425"/>
            <a:ext cx="71829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tr-TR" sz="1200">
                <a:solidFill>
                  <a:srgbClr val="FF0000"/>
                </a:solidFill>
                <a:latin typeface="Times New Roman"/>
                <a:ea typeface="Times New Roman"/>
                <a:cs typeface="Times New Roman"/>
                <a:sym typeface="Times New Roman"/>
              </a:rPr>
              <a:t>UYARI:</a:t>
            </a:r>
            <a:r>
              <a:rPr b="1" i="1" lang="tr-TR" sz="1200">
                <a:latin typeface="Times New Roman"/>
                <a:ea typeface="Times New Roman"/>
                <a:cs typeface="Times New Roman"/>
                <a:sym typeface="Times New Roman"/>
              </a:rPr>
              <a:t> </a:t>
            </a:r>
            <a:r>
              <a:rPr lang="tr-TR" sz="1200">
                <a:latin typeface="Times New Roman"/>
                <a:ea typeface="Times New Roman"/>
                <a:cs typeface="Times New Roman"/>
                <a:sym typeface="Times New Roman"/>
              </a:rPr>
              <a:t>Varsayılan olarak, tüm sınıf üyelerinin erişimi private olarak tanımlıdır. </a:t>
            </a:r>
            <a:r>
              <a:rPr lang="tr-TR" sz="1200">
                <a:latin typeface="Times New Roman"/>
                <a:ea typeface="Times New Roman"/>
                <a:cs typeface="Times New Roman"/>
                <a:sym typeface="Times New Roman"/>
              </a:rPr>
              <a:t>Yukarıda verilen sınıf tanımlamasında fiyat ve imei no veri üyeleri ile birlikte marka ve yıl veri üyelerinin de private olduğunu unutmayınız.</a:t>
            </a:r>
            <a:endParaRPr sz="1200">
              <a:latin typeface="Times New Roman"/>
              <a:ea typeface="Times New Roman"/>
              <a:cs typeface="Times New Roman"/>
              <a:sym typeface="Times New Roman"/>
            </a:endParaRPr>
          </a:p>
        </p:txBody>
      </p:sp>
      <p:sp>
        <p:nvSpPr>
          <p:cNvPr id="189" name="Google Shape;189;ge1fcf180ce_3_55"/>
          <p:cNvSpPr txBox="1"/>
          <p:nvPr/>
        </p:nvSpPr>
        <p:spPr>
          <a:xfrm>
            <a:off x="5930200" y="1887775"/>
            <a:ext cx="300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Ceptelefonu</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yil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private</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imei_no</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1fcf180ce_3_71"/>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Fonksiyon Oluşturma</a:t>
            </a:r>
            <a:endParaRPr/>
          </a:p>
        </p:txBody>
      </p:sp>
      <p:sp>
        <p:nvSpPr>
          <p:cNvPr id="195" name="Google Shape;195;ge1fcf180ce_3_71"/>
          <p:cNvSpPr txBox="1"/>
          <p:nvPr/>
        </p:nvSpPr>
        <p:spPr>
          <a:xfrm>
            <a:off x="979750" y="1697525"/>
            <a:ext cx="4596600" cy="228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fonksiyonu iki şekilde tanımlayabilirsiniz.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Birinci yol, sınıf bildirimi içinde bir fonksiyon bildirmek ve sonra onu dışarıda uygulamaktır.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İkinci yol, fonksiyonu aynı zamanda sınıf bildirimi içinde bildirmek ve uygulamaktır. Genelde uygulamalarda birinci yol tercih edilir.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sınıf dışında gerçekleşen bir fonksiyon tanımının genel sözdizimi yandaki şekildedir:</a:t>
            </a:r>
            <a:endParaRPr b="1" sz="1200">
              <a:solidFill>
                <a:srgbClr val="00B050"/>
              </a:solidFill>
              <a:latin typeface="Times New Roman"/>
              <a:ea typeface="Times New Roman"/>
              <a:cs typeface="Times New Roman"/>
              <a:sym typeface="Times New Roman"/>
            </a:endParaRPr>
          </a:p>
        </p:txBody>
      </p:sp>
      <p:sp>
        <p:nvSpPr>
          <p:cNvPr id="196" name="Google Shape;196;ge1fcf180ce_3_71"/>
          <p:cNvSpPr txBox="1"/>
          <p:nvPr/>
        </p:nvSpPr>
        <p:spPr>
          <a:xfrm>
            <a:off x="5930200" y="1887775"/>
            <a:ext cx="3000000" cy="133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Times New Roman"/>
                <a:ea typeface="Times New Roman"/>
                <a:cs typeface="Times New Roman"/>
                <a:sym typeface="Times New Roman"/>
              </a:rPr>
              <a:t>dönüş_tipi</a:t>
            </a:r>
            <a:r>
              <a:rPr b="1" lang="tr-TR" sz="1200">
                <a:solidFill>
                  <a:srgbClr val="7030A0"/>
                </a:solidFill>
                <a:latin typeface="Times New Roman"/>
                <a:ea typeface="Times New Roman"/>
                <a:cs typeface="Times New Roman"/>
                <a:sym typeface="Times New Roman"/>
              </a:rPr>
              <a:t> </a:t>
            </a:r>
            <a:r>
              <a:rPr b="1" lang="tr-TR" sz="1200">
                <a:solidFill>
                  <a:srgbClr val="0070C0"/>
                </a:solidFill>
                <a:latin typeface="Times New Roman"/>
                <a:ea typeface="Times New Roman"/>
                <a:cs typeface="Times New Roman"/>
                <a:sym typeface="Times New Roman"/>
              </a:rPr>
              <a:t>SınıfAdı</a:t>
            </a:r>
            <a:r>
              <a:rPr b="1" lang="tr-TR" sz="1200">
                <a:solidFill>
                  <a:srgbClr val="FF0000"/>
                </a:solidFill>
                <a:latin typeface="Times New Roman"/>
                <a:ea typeface="Times New Roman"/>
                <a:cs typeface="Times New Roman"/>
                <a:sym typeface="Times New Roman"/>
              </a:rPr>
              <a:t>::</a:t>
            </a:r>
            <a:r>
              <a:rPr b="1" lang="tr-TR" sz="1200">
                <a:solidFill>
                  <a:srgbClr val="00B050"/>
                </a:solidFill>
                <a:latin typeface="Times New Roman"/>
                <a:ea typeface="Times New Roman"/>
                <a:cs typeface="Times New Roman"/>
                <a:sym typeface="Times New Roman"/>
              </a:rPr>
              <a:t>fonksiyon_adi</a:t>
            </a:r>
            <a:r>
              <a:rPr b="1" lang="tr-TR" sz="1200">
                <a:solidFill>
                  <a:srgbClr val="FF0000"/>
                </a:solidFill>
                <a:latin typeface="Times New Roman"/>
                <a:ea typeface="Times New Roman"/>
                <a:cs typeface="Times New Roman"/>
                <a:sym typeface="Times New Roman"/>
              </a:rPr>
              <a:t>(</a:t>
            </a:r>
            <a:r>
              <a:rPr b="1" lang="tr-TR" sz="1200">
                <a:solidFill>
                  <a:srgbClr val="7030A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l">
              <a:lnSpc>
                <a:spcPct val="106666"/>
              </a:lnSpc>
              <a:spcBef>
                <a:spcPts val="0"/>
              </a:spcBef>
              <a:spcAft>
                <a:spcPts val="0"/>
              </a:spcAft>
              <a:buNone/>
            </a:pP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449580" lvl="0" marL="0" rtl="0" algn="l">
              <a:lnSpc>
                <a:spcPct val="106666"/>
              </a:lnSpc>
              <a:spcBef>
                <a:spcPts val="800"/>
              </a:spcBef>
              <a:spcAft>
                <a:spcPts val="0"/>
              </a:spcAft>
              <a:buNone/>
            </a:pPr>
            <a:r>
              <a:rPr b="1" lang="tr-TR" sz="1200">
                <a:solidFill>
                  <a:srgbClr val="00B0F0"/>
                </a:solidFill>
                <a:latin typeface="Times New Roman"/>
                <a:ea typeface="Times New Roman"/>
                <a:cs typeface="Times New Roman"/>
                <a:sym typeface="Times New Roman"/>
              </a:rPr>
              <a:t>fonksiyon_gövdesi</a:t>
            </a:r>
            <a:endParaRPr b="1" sz="1200">
              <a:solidFill>
                <a:srgbClr val="00B0F0"/>
              </a:solidFill>
              <a:latin typeface="Times New Roman"/>
              <a:ea typeface="Times New Roman"/>
              <a:cs typeface="Times New Roman"/>
              <a:sym typeface="Times New Roman"/>
            </a:endParaRPr>
          </a:p>
          <a:p>
            <a:pPr indent="0" lvl="0" marL="0" rtl="0" algn="l">
              <a:lnSpc>
                <a:spcPct val="106666"/>
              </a:lnSpc>
              <a:spcBef>
                <a:spcPts val="800"/>
              </a:spcBef>
              <a:spcAft>
                <a:spcPts val="800"/>
              </a:spcAft>
              <a:buNone/>
            </a:pP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1fcf180ce_3_78"/>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Fonksiyon Oluşturma</a:t>
            </a:r>
            <a:endParaRPr/>
          </a:p>
        </p:txBody>
      </p:sp>
      <p:sp>
        <p:nvSpPr>
          <p:cNvPr id="202" name="Google Shape;202;ge1fcf180ce_3_78"/>
          <p:cNvSpPr txBox="1"/>
          <p:nvPr/>
        </p:nvSpPr>
        <p:spPr>
          <a:xfrm>
            <a:off x="924575" y="2042250"/>
            <a:ext cx="4596600" cy="1756800"/>
          </a:xfrm>
          <a:prstGeom prst="rect">
            <a:avLst/>
          </a:prstGeom>
          <a:noFill/>
          <a:ln>
            <a:noFill/>
          </a:ln>
        </p:spPr>
        <p:txBody>
          <a:bodyPr anchorCtr="0" anchor="t" bIns="91425" lIns="91425" spcFirstLastPara="1" rIns="91425" wrap="square" tIns="91425">
            <a:spAutoFit/>
          </a:bodyPr>
          <a:lstStyle/>
          <a:p>
            <a:pPr indent="0" lvl="0" marL="0" rtl="0" algn="just">
              <a:lnSpc>
                <a:spcPct val="106666"/>
              </a:lnSpc>
              <a:spcBef>
                <a:spcPts val="0"/>
              </a:spcBef>
              <a:spcAft>
                <a:spcPts val="0"/>
              </a:spcAft>
              <a:buNone/>
            </a:pPr>
            <a:r>
              <a:rPr lang="tr-TR" sz="1200">
                <a:latin typeface="Times New Roman"/>
                <a:ea typeface="Times New Roman"/>
                <a:cs typeface="Times New Roman"/>
                <a:sym typeface="Times New Roman"/>
              </a:rPr>
              <a:t>Tanımlanan fonksiyon içinde, sınıfa ait tüm üyelere adları kullanılarak erişilebilir. Sınıf üyeliği otomatik olarak sağlanır ve aynı sınıfa ait fonksiyonlar birbirini doğrudan çağırabilir. </a:t>
            </a:r>
            <a:endParaRPr sz="1200">
              <a:latin typeface="Times New Roman"/>
              <a:ea typeface="Times New Roman"/>
              <a:cs typeface="Times New Roman"/>
              <a:sym typeface="Times New Roman"/>
            </a:endParaRPr>
          </a:p>
          <a:p>
            <a:pPr indent="0" lvl="0" marL="0" rtl="0" algn="just">
              <a:lnSpc>
                <a:spcPct val="106666"/>
              </a:lnSpc>
              <a:spcBef>
                <a:spcPts val="800"/>
              </a:spcBef>
              <a:spcAft>
                <a:spcPts val="0"/>
              </a:spcAft>
              <a:buNone/>
            </a:pPr>
            <a:r>
              <a:t/>
            </a:r>
            <a:endParaRPr sz="1200">
              <a:latin typeface="Times New Roman"/>
              <a:ea typeface="Times New Roman"/>
              <a:cs typeface="Times New Roman"/>
              <a:sym typeface="Times New Roman"/>
            </a:endParaRPr>
          </a:p>
          <a:p>
            <a:pPr indent="0" lvl="0" marL="0" rtl="0" algn="just">
              <a:lnSpc>
                <a:spcPct val="106666"/>
              </a:lnSpc>
              <a:spcBef>
                <a:spcPts val="800"/>
              </a:spcBef>
              <a:spcAft>
                <a:spcPts val="800"/>
              </a:spcAft>
              <a:buNone/>
            </a:pPr>
            <a:r>
              <a:rPr lang="tr-TR" sz="1200">
                <a:latin typeface="Times New Roman"/>
                <a:ea typeface="Times New Roman"/>
                <a:cs typeface="Times New Roman"/>
                <a:sym typeface="Times New Roman"/>
              </a:rPr>
              <a:t>Belirli bir nesne için bir fonksiyon çağrıldığında, ilgili fonksiyon bu nesnenin verilerini işleyebilir. Artık “Araba” sınıfının hızlanma ve yavaşlama fonksiyonlarını uygulayabiliriz.</a:t>
            </a:r>
            <a:endParaRPr sz="1200">
              <a:latin typeface="Times New Roman"/>
              <a:ea typeface="Times New Roman"/>
              <a:cs typeface="Times New Roman"/>
              <a:sym typeface="Times New Roman"/>
            </a:endParaRPr>
          </a:p>
        </p:txBody>
      </p:sp>
      <p:sp>
        <p:nvSpPr>
          <p:cNvPr id="203" name="Google Shape;203;ge1fcf180ce_3_78"/>
          <p:cNvSpPr txBox="1"/>
          <p:nvPr/>
        </p:nvSpPr>
        <p:spPr>
          <a:xfrm>
            <a:off x="5942475" y="763925"/>
            <a:ext cx="3000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hizlanma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yavaslama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Araba</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hizlanma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 = </a:t>
            </a:r>
            <a:r>
              <a:rPr lang="tr-TR" sz="1200">
                <a:highlight>
                  <a:srgbClr val="FFFFFF"/>
                </a:highlight>
                <a:latin typeface="Times New Roman"/>
                <a:ea typeface="Times New Roman"/>
                <a:cs typeface="Times New Roman"/>
                <a:sym typeface="Times New Roman"/>
              </a:rPr>
              <a:t>hiz </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solidFill>
                  <a:srgbClr val="0000FF"/>
                </a:solidFill>
                <a:latin typeface="Times New Roman"/>
                <a:ea typeface="Times New Roman"/>
                <a:cs typeface="Times New Roman"/>
                <a:sym typeface="Times New Roman"/>
              </a:rPr>
              <a:t>"Araba hizlaniyor." </a:t>
            </a:r>
            <a:r>
              <a:rPr lang="tr-TR" sz="1200">
                <a:solidFill>
                  <a:srgbClr val="FF0000"/>
                </a:solidFill>
                <a:latin typeface="Times New Roman"/>
                <a:ea typeface="Times New Roman"/>
                <a:cs typeface="Times New Roman"/>
                <a:sym typeface="Times New Roman"/>
              </a:rPr>
              <a:t>&lt;&lt;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Araba</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yavaslama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 = </a:t>
            </a:r>
            <a:r>
              <a:rPr lang="tr-TR" sz="1200">
                <a:highlight>
                  <a:srgbClr val="FFFFFF"/>
                </a:highlight>
                <a:latin typeface="Times New Roman"/>
                <a:ea typeface="Times New Roman"/>
                <a:cs typeface="Times New Roman"/>
                <a:sym typeface="Times New Roman"/>
              </a:rPr>
              <a:t>hiz </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solidFill>
                  <a:srgbClr val="0000FF"/>
                </a:solidFill>
                <a:latin typeface="Times New Roman"/>
                <a:ea typeface="Times New Roman"/>
                <a:cs typeface="Times New Roman"/>
                <a:sym typeface="Times New Roman"/>
              </a:rPr>
              <a:t>"Araba yavasliyor." </a:t>
            </a:r>
            <a:r>
              <a:rPr lang="tr-TR" sz="1200">
                <a:solidFill>
                  <a:srgbClr val="FF0000"/>
                </a:solidFill>
                <a:latin typeface="Times New Roman"/>
                <a:ea typeface="Times New Roman"/>
                <a:cs typeface="Times New Roman"/>
                <a:sym typeface="Times New Roman"/>
              </a:rPr>
              <a:t>&lt;&lt;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1fcf180ce_3_28"/>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Nesne (Object) Tanımlama</a:t>
            </a:r>
            <a:endParaRPr/>
          </a:p>
        </p:txBody>
      </p:sp>
      <p:pic>
        <p:nvPicPr>
          <p:cNvPr id="209" name="Google Shape;209;ge1fcf180ce_3_28"/>
          <p:cNvPicPr preferRelativeResize="0"/>
          <p:nvPr/>
        </p:nvPicPr>
        <p:blipFill>
          <a:blip r:embed="rId3">
            <a:alphaModFix/>
          </a:blip>
          <a:stretch>
            <a:fillRect/>
          </a:stretch>
        </p:blipFill>
        <p:spPr>
          <a:xfrm>
            <a:off x="4951150" y="593525"/>
            <a:ext cx="3900150" cy="4287250"/>
          </a:xfrm>
          <a:prstGeom prst="rect">
            <a:avLst/>
          </a:prstGeom>
          <a:noFill/>
          <a:ln>
            <a:noFill/>
          </a:ln>
        </p:spPr>
      </p:pic>
      <p:sp>
        <p:nvSpPr>
          <p:cNvPr id="210" name="Google Shape;210;ge1fcf180ce_3_28"/>
          <p:cNvSpPr txBox="1"/>
          <p:nvPr/>
        </p:nvSpPr>
        <p:spPr>
          <a:xfrm>
            <a:off x="613625" y="1902950"/>
            <a:ext cx="37767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Bir sınıfın adını temel bir veri türünün adı gibi (int, char, float) kullanabilirsiniz. Bir nesne değişkeni, belirli bir sınıfın nesnesini depolayan bir değişkendir.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Yandaki görselde Araba sınıfı kullanılarak birden fazla nesnenin nasıl oluşturulduğunu görebilirsiniz.</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1fcf180ce_3_86"/>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Nesne (Object) Tanımlama</a:t>
            </a:r>
            <a:endParaRPr/>
          </a:p>
        </p:txBody>
      </p:sp>
      <p:pic>
        <p:nvPicPr>
          <p:cNvPr id="216" name="Google Shape;216;ge1fcf180ce_3_86"/>
          <p:cNvPicPr preferRelativeResize="0"/>
          <p:nvPr/>
        </p:nvPicPr>
        <p:blipFill>
          <a:blip r:embed="rId3">
            <a:alphaModFix/>
          </a:blip>
          <a:stretch>
            <a:fillRect/>
          </a:stretch>
        </p:blipFill>
        <p:spPr>
          <a:xfrm>
            <a:off x="5033900" y="856250"/>
            <a:ext cx="3900150" cy="4287250"/>
          </a:xfrm>
          <a:prstGeom prst="rect">
            <a:avLst/>
          </a:prstGeom>
          <a:noFill/>
          <a:ln>
            <a:noFill/>
          </a:ln>
        </p:spPr>
      </p:pic>
      <p:sp>
        <p:nvSpPr>
          <p:cNvPr id="217" name="Google Shape;217;ge1fcf180ce_3_86"/>
          <p:cNvSpPr txBox="1"/>
          <p:nvPr/>
        </p:nvSpPr>
        <p:spPr>
          <a:xfrm>
            <a:off x="613625" y="1696100"/>
            <a:ext cx="3776700" cy="326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Nesne oluşturmak için öncelikle nesne için şablon olacak sınıf tasarımınızı gerçekleştirin. Sınıf tanımlamanızı gerçekleştirdikten sonra nesne değişkeni için bir tanımlayıcı oluşturun ve hangi sınıftan oluşacağını belirtiniz.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Nesne oluşturmak için aşağıda verilen sözdizimlerinden birini kullanabilirsiniz:</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nesneDeğişkeni (</a:t>
            </a:r>
            <a:r>
              <a:rPr b="1" lang="tr-TR" sz="1200">
                <a:solidFill>
                  <a:srgbClr val="00B05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nesneDeğişkeni </a:t>
            </a:r>
            <a:r>
              <a:rPr b="1" lang="tr-TR" sz="1200">
                <a:latin typeface="Times New Roman"/>
                <a:ea typeface="Times New Roman"/>
                <a:cs typeface="Times New Roman"/>
                <a:sym typeface="Times New Roman"/>
              </a:rPr>
              <a:t>= </a:t>
            </a: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a:t>
            </a:r>
            <a:r>
              <a:rPr b="1" lang="tr-TR" sz="1200">
                <a:solidFill>
                  <a:srgbClr val="00B05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129f65ae2_0_90"/>
          <p:cNvSpPr txBox="1"/>
          <p:nvPr>
            <p:ph type="title"/>
          </p:nvPr>
        </p:nvSpPr>
        <p:spPr>
          <a:xfrm>
            <a:off x="395950" y="609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3846"/>
              <a:buNone/>
            </a:pPr>
            <a:r>
              <a:rPr lang="tr-TR"/>
              <a:t>Afişini Yeniden Tasarla: Grup Çalışması 1</a:t>
            </a:r>
            <a:endParaRPr/>
          </a:p>
        </p:txBody>
      </p:sp>
      <p:sp>
        <p:nvSpPr>
          <p:cNvPr id="223" name="Google Shape;223;ge129f65ae2_0_90"/>
          <p:cNvSpPr txBox="1"/>
          <p:nvPr>
            <p:ph idx="1" type="body"/>
          </p:nvPr>
        </p:nvSpPr>
        <p:spPr>
          <a:xfrm>
            <a:off x="311700" y="1402500"/>
            <a:ext cx="4260300" cy="37410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115000"/>
              </a:lnSpc>
              <a:spcBef>
                <a:spcPts val="0"/>
              </a:spcBef>
              <a:spcAft>
                <a:spcPts val="0"/>
              </a:spcAft>
              <a:buSzPts val="1800"/>
              <a:buNone/>
            </a:pPr>
            <a:r>
              <a:rPr b="1" i="1" lang="tr-TR" sz="1700"/>
              <a:t>Talimatlar</a:t>
            </a:r>
            <a:endParaRPr b="1" i="1" sz="1700"/>
          </a:p>
          <a:p>
            <a:pPr indent="0" lvl="0" marL="457200" rtl="0" algn="l">
              <a:lnSpc>
                <a:spcPct val="115000"/>
              </a:lnSpc>
              <a:spcBef>
                <a:spcPts val="0"/>
              </a:spcBef>
              <a:spcAft>
                <a:spcPts val="0"/>
              </a:spcAft>
              <a:buSzPts val="1800"/>
              <a:buNone/>
            </a:pPr>
            <a:r>
              <a:t/>
            </a:r>
            <a:endParaRPr b="1" i="1" sz="1600"/>
          </a:p>
          <a:p>
            <a:pPr indent="-336550" lvl="0" marL="457200" rtl="0" algn="l">
              <a:lnSpc>
                <a:spcPct val="115000"/>
              </a:lnSpc>
              <a:spcBef>
                <a:spcPts val="0"/>
              </a:spcBef>
              <a:spcAft>
                <a:spcPts val="0"/>
              </a:spcAft>
              <a:buSzPts val="1700"/>
              <a:buAutoNum type="arabicPeriod"/>
            </a:pPr>
            <a:r>
              <a:rPr lang="tr-TR" sz="1700"/>
              <a:t>Çarkı Döndür</a:t>
            </a:r>
            <a:r>
              <a:rPr lang="tr-TR" sz="1700"/>
              <a:t> oyununda oluşturduğunuz grup arkadaşlarınızla odalara dağılın. </a:t>
            </a:r>
            <a:endParaRPr sz="1700"/>
          </a:p>
          <a:p>
            <a:pPr indent="-336550" lvl="0" marL="457200" rtl="0" algn="l">
              <a:lnSpc>
                <a:spcPct val="115000"/>
              </a:lnSpc>
              <a:spcBef>
                <a:spcPts val="0"/>
              </a:spcBef>
              <a:spcAft>
                <a:spcPts val="0"/>
              </a:spcAft>
              <a:buSzPts val="1700"/>
              <a:buAutoNum type="arabicPeriod"/>
            </a:pPr>
            <a:r>
              <a:rPr lang="tr-TR" sz="1700"/>
              <a:t>Bu oyunda seçtiğiniz sınıf ve çizdiğiniz nesneyi hatırlayın.</a:t>
            </a:r>
            <a:endParaRPr sz="1700"/>
          </a:p>
          <a:p>
            <a:pPr indent="-336550" lvl="0" marL="457200" rtl="0" algn="l">
              <a:lnSpc>
                <a:spcPct val="115000"/>
              </a:lnSpc>
              <a:spcBef>
                <a:spcPts val="0"/>
              </a:spcBef>
              <a:spcAft>
                <a:spcPts val="0"/>
              </a:spcAft>
              <a:buSzPts val="1700"/>
              <a:buAutoNum type="arabicPeriod"/>
            </a:pPr>
            <a:r>
              <a:rPr lang="tr-TR" sz="1700"/>
              <a:t>Grup afişini kendi nesne ve sınıfınıza göre özelleştirerek kodları tekrar tasarlayın. </a:t>
            </a:r>
            <a:endParaRPr sz="1700"/>
          </a:p>
          <a:p>
            <a:pPr indent="-336550" lvl="0" marL="457200" rtl="0" algn="l">
              <a:lnSpc>
                <a:spcPct val="115000"/>
              </a:lnSpc>
              <a:spcBef>
                <a:spcPts val="0"/>
              </a:spcBef>
              <a:spcAft>
                <a:spcPts val="0"/>
              </a:spcAft>
              <a:buSzPts val="1700"/>
              <a:buAutoNum type="arabicPeriod"/>
            </a:pPr>
            <a:r>
              <a:rPr lang="tr-TR" sz="1700"/>
              <a:t>Kodların çalışıp çalışmadığını test edin. </a:t>
            </a:r>
            <a:endParaRPr sz="1700"/>
          </a:p>
          <a:p>
            <a:pPr indent="-336550" lvl="0" marL="457200" rtl="0" algn="l">
              <a:lnSpc>
                <a:spcPct val="115000"/>
              </a:lnSpc>
              <a:spcBef>
                <a:spcPts val="0"/>
              </a:spcBef>
              <a:spcAft>
                <a:spcPts val="0"/>
              </a:spcAft>
              <a:buSzPts val="1700"/>
              <a:buAutoNum type="arabicPeriod"/>
            </a:pPr>
            <a:r>
              <a:rPr lang="tr-TR" sz="1700"/>
              <a:t>Kod satırlarınızı dijital tartışma panosuna iletin. </a:t>
            </a:r>
            <a:endParaRPr sz="1400"/>
          </a:p>
          <a:p>
            <a:pPr indent="0" lvl="0" marL="457200" rtl="0" algn="l">
              <a:lnSpc>
                <a:spcPct val="115000"/>
              </a:lnSpc>
              <a:spcBef>
                <a:spcPts val="0"/>
              </a:spcBef>
              <a:spcAft>
                <a:spcPts val="0"/>
              </a:spcAft>
              <a:buSzPts val="1800"/>
              <a:buNone/>
            </a:pPr>
            <a:r>
              <a:t/>
            </a:r>
            <a:endParaRPr sz="1400"/>
          </a:p>
        </p:txBody>
      </p:sp>
      <p:pic>
        <p:nvPicPr>
          <p:cNvPr id="224" name="Google Shape;224;ge129f65ae2_0_90"/>
          <p:cNvPicPr preferRelativeResize="0"/>
          <p:nvPr/>
        </p:nvPicPr>
        <p:blipFill rotWithShape="1">
          <a:blip r:embed="rId3">
            <a:alphaModFix/>
          </a:blip>
          <a:srcRect b="0" l="0" r="0" t="0"/>
          <a:stretch/>
        </p:blipFill>
        <p:spPr>
          <a:xfrm>
            <a:off x="4724400" y="1304825"/>
            <a:ext cx="4267200" cy="3179854"/>
          </a:xfrm>
          <a:prstGeom prst="rect">
            <a:avLst/>
          </a:prstGeom>
          <a:noFill/>
          <a:ln>
            <a:noFill/>
          </a:ln>
        </p:spPr>
      </p:pic>
      <p:sp>
        <p:nvSpPr>
          <p:cNvPr id="225" name="Google Shape;225;ge129f65ae2_0_90"/>
          <p:cNvSpPr txBox="1"/>
          <p:nvPr/>
        </p:nvSpPr>
        <p:spPr>
          <a:xfrm>
            <a:off x="4348550" y="4560875"/>
            <a:ext cx="30000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400"/>
              <a:buFont typeface="Arial"/>
              <a:buNone/>
            </a:pPr>
            <a:r>
              <a:rPr b="0" i="0" lang="tr-TR" sz="1400" u="none" cap="none" strike="noStrike">
                <a:solidFill>
                  <a:schemeClr val="dk2"/>
                </a:solidFill>
                <a:latin typeface="Open Sans"/>
                <a:ea typeface="Open Sans"/>
                <a:cs typeface="Open Sans"/>
                <a:sym typeface="Open Sans"/>
              </a:rPr>
              <a:t>Süre: 15 dk. </a:t>
            </a:r>
            <a:endParaRPr b="0" i="0" sz="1400" u="none" cap="none" strike="noStrike">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00725" y="1386149"/>
            <a:ext cx="8596900" cy="903425"/>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tr-TR" sz="1600">
                <a:solidFill>
                  <a:schemeClr val="dk2"/>
                </a:solidFill>
                <a:latin typeface="Open Sans"/>
                <a:ea typeface="Open Sans"/>
                <a:cs typeface="Open Sans"/>
                <a:sym typeface="Open Sans"/>
              </a:rPr>
              <a:t>Bu haftanın amacı nesne yönelimli programlamanın temel felsefesini, prosedürel programlamadan farkını, avantaj ve dezavantajlarını analiz etmek ve sınıf, nesne, fonksiyon tanımlama işlemlerini uygulamaktır.  </a:t>
            </a:r>
            <a:endParaRPr b="0" sz="1620">
              <a:solidFill>
                <a:srgbClr val="000000"/>
              </a:solidFill>
              <a:latin typeface="Times New Roman"/>
              <a:ea typeface="Times New Roman"/>
              <a:cs typeface="Times New Roman"/>
              <a:sym typeface="Times New Roman"/>
            </a:endParaRPr>
          </a:p>
        </p:txBody>
      </p:sp>
      <p:sp>
        <p:nvSpPr>
          <p:cNvPr id="92" name="Google Shape;92;p2"/>
          <p:cNvSpPr txBox="1"/>
          <p:nvPr>
            <p:ph idx="1" type="body"/>
          </p:nvPr>
        </p:nvSpPr>
        <p:spPr>
          <a:xfrm>
            <a:off x="941200" y="2397800"/>
            <a:ext cx="8520600" cy="2452500"/>
          </a:xfrm>
          <a:prstGeom prst="rect">
            <a:avLst/>
          </a:prstGeom>
          <a:noFill/>
          <a:ln>
            <a:noFill/>
          </a:ln>
        </p:spPr>
        <p:txBody>
          <a:bodyPr anchorCtr="0" anchor="ctr" bIns="91425" lIns="91425" spcFirstLastPara="1" rIns="91425" wrap="square" tIns="91425">
            <a:normAutofit/>
          </a:bodyPr>
          <a:lstStyle/>
          <a:p>
            <a:pPr indent="-323850" lvl="0" marL="457200" marR="0" rtl="0" algn="just">
              <a:lnSpc>
                <a:spcPct val="115000"/>
              </a:lnSpc>
              <a:spcBef>
                <a:spcPts val="0"/>
              </a:spcBef>
              <a:spcAft>
                <a:spcPts val="0"/>
              </a:spcAft>
              <a:buSzPts val="1500"/>
              <a:buChar char="●"/>
            </a:pPr>
            <a:r>
              <a:rPr lang="tr-TR" sz="1500"/>
              <a:t>K1. C++ programlama dilinde nesne yönelimli programlama mantığını açıklar.</a:t>
            </a:r>
            <a:endParaRPr sz="1500"/>
          </a:p>
          <a:p>
            <a:pPr indent="-323850" lvl="0" marL="457200" marR="0" rtl="0" algn="just">
              <a:lnSpc>
                <a:spcPct val="115000"/>
              </a:lnSpc>
              <a:spcBef>
                <a:spcPts val="0"/>
              </a:spcBef>
              <a:spcAft>
                <a:spcPts val="0"/>
              </a:spcAft>
              <a:buSzPts val="1500"/>
              <a:buChar char="●"/>
            </a:pPr>
            <a:r>
              <a:rPr lang="tr-TR" sz="1500"/>
              <a:t>K2. Nesne yönelimli programlamayı prosedürel programlamadan ayırt eder.</a:t>
            </a:r>
            <a:endParaRPr sz="1500"/>
          </a:p>
          <a:p>
            <a:pPr indent="-323850" lvl="0" marL="457200" marR="0" rtl="0" algn="just">
              <a:lnSpc>
                <a:spcPct val="115000"/>
              </a:lnSpc>
              <a:spcBef>
                <a:spcPts val="0"/>
              </a:spcBef>
              <a:spcAft>
                <a:spcPts val="0"/>
              </a:spcAft>
              <a:buSzPts val="1500"/>
              <a:buChar char="●"/>
            </a:pPr>
            <a:r>
              <a:rPr lang="tr-TR" sz="1500"/>
              <a:t>K3. Nesne yönelimli programlamanın avantaj ve dezavantajlarını ayırt eder.</a:t>
            </a:r>
            <a:endParaRPr sz="1500"/>
          </a:p>
          <a:p>
            <a:pPr indent="-323850" lvl="0" marL="457200" marR="0" rtl="0" algn="just">
              <a:lnSpc>
                <a:spcPct val="115000"/>
              </a:lnSpc>
              <a:spcBef>
                <a:spcPts val="0"/>
              </a:spcBef>
              <a:spcAft>
                <a:spcPts val="0"/>
              </a:spcAft>
              <a:buSzPts val="1500"/>
              <a:buChar char="●"/>
            </a:pPr>
            <a:r>
              <a:rPr lang="tr-TR" sz="1500"/>
              <a:t>K4. Nesne ve sınıf kavramlarını analiz eder.</a:t>
            </a:r>
            <a:endParaRPr sz="1500"/>
          </a:p>
          <a:p>
            <a:pPr indent="-323850" lvl="0" marL="457200" marR="0" rtl="0" algn="just">
              <a:lnSpc>
                <a:spcPct val="115000"/>
              </a:lnSpc>
              <a:spcBef>
                <a:spcPts val="0"/>
              </a:spcBef>
              <a:spcAft>
                <a:spcPts val="0"/>
              </a:spcAft>
              <a:buSzPts val="1500"/>
              <a:buChar char="●"/>
            </a:pPr>
            <a:r>
              <a:rPr lang="tr-TR" sz="1500"/>
              <a:t>K5. Nesne yönelimli programlamada erişim belirteçlerini analiz eder. </a:t>
            </a:r>
            <a:endParaRPr sz="1500"/>
          </a:p>
          <a:p>
            <a:pPr indent="-323850" lvl="0" marL="457200" marR="0" rtl="0" algn="just">
              <a:lnSpc>
                <a:spcPct val="115000"/>
              </a:lnSpc>
              <a:spcBef>
                <a:spcPts val="0"/>
              </a:spcBef>
              <a:spcAft>
                <a:spcPts val="0"/>
              </a:spcAft>
              <a:buSzPts val="1500"/>
              <a:buChar char="●"/>
            </a:pPr>
            <a:r>
              <a:rPr lang="tr-TR" sz="1500"/>
              <a:t>K6. Günlük hayatta karşılaştığı problemlerle ilgili fonksiyon oluşturma işlemini gerçekleştirir.</a:t>
            </a:r>
            <a:endParaRPr sz="1500"/>
          </a:p>
          <a:p>
            <a:pPr indent="-323850" lvl="0" marL="457200" marR="0" rtl="0" algn="just">
              <a:lnSpc>
                <a:spcPct val="115000"/>
              </a:lnSpc>
              <a:spcBef>
                <a:spcPts val="0"/>
              </a:spcBef>
              <a:spcAft>
                <a:spcPts val="0"/>
              </a:spcAft>
              <a:buSzPts val="1500"/>
              <a:buChar char="●"/>
            </a:pPr>
            <a:r>
              <a:rPr lang="tr-TR" sz="1500"/>
              <a:t>K7. C++ programlamada sınıf ve nesne tanımlamasını farklı durumlarda uygular. </a:t>
            </a:r>
            <a:endParaRPr sz="1500">
              <a:latin typeface="PT Sans Narrow"/>
              <a:ea typeface="PT Sans Narrow"/>
              <a:cs typeface="PT Sans Narrow"/>
              <a:sym typeface="PT Sans Narrow"/>
            </a:endParaRPr>
          </a:p>
        </p:txBody>
      </p:sp>
      <p:sp>
        <p:nvSpPr>
          <p:cNvPr id="93" name="Google Shape;9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129f65ae2_0_103"/>
          <p:cNvSpPr txBox="1"/>
          <p:nvPr>
            <p:ph type="title"/>
          </p:nvPr>
        </p:nvSpPr>
        <p:spPr>
          <a:xfrm>
            <a:off x="659975" y="596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3846"/>
              <a:buNone/>
            </a:pPr>
            <a:r>
              <a:rPr lang="tr-TR"/>
              <a:t>Afişini Yeniden Tasarla: Grup Çalışması 2</a:t>
            </a:r>
            <a:endParaRPr/>
          </a:p>
          <a:p>
            <a:pPr indent="0" lvl="0" marL="0" rtl="0" algn="l">
              <a:lnSpc>
                <a:spcPct val="100000"/>
              </a:lnSpc>
              <a:spcBef>
                <a:spcPts val="0"/>
              </a:spcBef>
              <a:spcAft>
                <a:spcPts val="0"/>
              </a:spcAft>
              <a:buSzPct val="153846"/>
              <a:buNone/>
            </a:pPr>
            <a:r>
              <a:t/>
            </a:r>
            <a:endParaRPr/>
          </a:p>
        </p:txBody>
      </p:sp>
      <p:sp>
        <p:nvSpPr>
          <p:cNvPr id="231" name="Google Shape;231;ge129f65ae2_0_103"/>
          <p:cNvSpPr txBox="1"/>
          <p:nvPr>
            <p:ph idx="1" type="body"/>
          </p:nvPr>
        </p:nvSpPr>
        <p:spPr>
          <a:xfrm>
            <a:off x="311700" y="1304825"/>
            <a:ext cx="4260300" cy="3741000"/>
          </a:xfrm>
          <a:prstGeom prst="rect">
            <a:avLst/>
          </a:prstGeom>
          <a:noFill/>
          <a:ln>
            <a:noFill/>
          </a:ln>
        </p:spPr>
        <p:txBody>
          <a:bodyPr anchorCtr="0" anchor="t" bIns="91425" lIns="91425" spcFirstLastPara="1" rIns="91425" wrap="square" tIns="91425">
            <a:normAutofit lnSpcReduction="10000"/>
          </a:bodyPr>
          <a:lstStyle/>
          <a:p>
            <a:pPr indent="0" lvl="0" marL="457200" rtl="0" algn="l">
              <a:lnSpc>
                <a:spcPct val="115000"/>
              </a:lnSpc>
              <a:spcBef>
                <a:spcPts val="0"/>
              </a:spcBef>
              <a:spcAft>
                <a:spcPts val="0"/>
              </a:spcAft>
              <a:buSzPts val="1800"/>
              <a:buNone/>
            </a:pPr>
            <a:r>
              <a:rPr b="1" i="1" lang="tr-TR" sz="1800"/>
              <a:t>Talimatlar</a:t>
            </a:r>
            <a:endParaRPr b="1" i="1" sz="1800"/>
          </a:p>
          <a:p>
            <a:pPr indent="-317500" lvl="0" marL="457200" rtl="0" algn="l">
              <a:lnSpc>
                <a:spcPct val="115000"/>
              </a:lnSpc>
              <a:spcBef>
                <a:spcPts val="0"/>
              </a:spcBef>
              <a:spcAft>
                <a:spcPts val="0"/>
              </a:spcAft>
              <a:buSzPts val="1400"/>
              <a:buAutoNum type="arabicPeriod"/>
            </a:pPr>
            <a:r>
              <a:rPr lang="tr-TR" sz="1400"/>
              <a:t>Aynı grup üyeleri ile farklı odalara dağılalım. </a:t>
            </a:r>
            <a:endParaRPr sz="1400"/>
          </a:p>
          <a:p>
            <a:pPr indent="-317500" lvl="0" marL="457200" rtl="0" algn="l">
              <a:lnSpc>
                <a:spcPct val="115000"/>
              </a:lnSpc>
              <a:spcBef>
                <a:spcPts val="0"/>
              </a:spcBef>
              <a:spcAft>
                <a:spcPts val="0"/>
              </a:spcAft>
              <a:buSzPts val="1400"/>
              <a:buAutoNum type="arabicPeriod"/>
            </a:pPr>
            <a:r>
              <a:rPr lang="tr-TR" sz="1400"/>
              <a:t>Bir önceki grubun panoya gönderdiği kod satırlarını inceleyin, çalışıp çalışmadığını test edin. </a:t>
            </a:r>
            <a:endParaRPr sz="1400"/>
          </a:p>
          <a:p>
            <a:pPr indent="-317500" lvl="0" marL="457200" rtl="0" algn="l">
              <a:lnSpc>
                <a:spcPct val="115000"/>
              </a:lnSpc>
              <a:spcBef>
                <a:spcPts val="0"/>
              </a:spcBef>
              <a:spcAft>
                <a:spcPts val="0"/>
              </a:spcAft>
              <a:buSzPts val="1400"/>
              <a:buAutoNum type="arabicPeriod"/>
            </a:pPr>
            <a:r>
              <a:rPr lang="tr-TR" sz="1400"/>
              <a:t>Grup afişinizi panoya gönderilen yeni kodlarla revize ederek baştan tasarlayın.</a:t>
            </a:r>
            <a:endParaRPr sz="1400"/>
          </a:p>
          <a:p>
            <a:pPr indent="-317500" lvl="0" marL="457200" rtl="0" algn="l">
              <a:lnSpc>
                <a:spcPct val="115000"/>
              </a:lnSpc>
              <a:spcBef>
                <a:spcPts val="0"/>
              </a:spcBef>
              <a:spcAft>
                <a:spcPts val="0"/>
              </a:spcAft>
              <a:buSzPts val="1400"/>
              <a:buAutoNum type="arabicPeriod"/>
            </a:pPr>
            <a:r>
              <a:rPr lang="tr-TR" sz="1400"/>
              <a:t>Unutmayın! Grup olarak yazdığınız değil, yeni atandığınız odadaki kod satırlarını kullanmalısınız. </a:t>
            </a:r>
            <a:endParaRPr sz="1400"/>
          </a:p>
          <a:p>
            <a:pPr indent="-317500" lvl="0" marL="457200" rtl="0" algn="l">
              <a:lnSpc>
                <a:spcPct val="115000"/>
              </a:lnSpc>
              <a:spcBef>
                <a:spcPts val="0"/>
              </a:spcBef>
              <a:spcAft>
                <a:spcPts val="0"/>
              </a:spcAft>
              <a:buSzPts val="1400"/>
              <a:buAutoNum type="arabicPeriod"/>
            </a:pPr>
            <a:r>
              <a:rPr lang="tr-TR" sz="1400"/>
              <a:t>Yeniden tasarladığınız afişte temel kavramlarla ilgili kendi açıklamalarınızın  yazdığından emin olun.</a:t>
            </a:r>
            <a:endParaRPr sz="1400"/>
          </a:p>
          <a:p>
            <a:pPr indent="-317500" lvl="0" marL="457200" rtl="0" algn="l">
              <a:lnSpc>
                <a:spcPct val="115000"/>
              </a:lnSpc>
              <a:spcBef>
                <a:spcPts val="0"/>
              </a:spcBef>
              <a:spcAft>
                <a:spcPts val="0"/>
              </a:spcAft>
              <a:buSzPts val="1400"/>
              <a:buAutoNum type="arabicPeriod"/>
            </a:pPr>
            <a:r>
              <a:rPr lang="tr-TR" sz="1400"/>
              <a:t>Tasarladığınız afişi dijital tartışma panosunda grup afişi altında paylaşın.  </a:t>
            </a:r>
            <a:endParaRPr sz="1400"/>
          </a:p>
        </p:txBody>
      </p:sp>
      <p:pic>
        <p:nvPicPr>
          <p:cNvPr id="232" name="Google Shape;232;ge129f65ae2_0_103"/>
          <p:cNvPicPr preferRelativeResize="0"/>
          <p:nvPr/>
        </p:nvPicPr>
        <p:blipFill rotWithShape="1">
          <a:blip r:embed="rId3">
            <a:alphaModFix/>
          </a:blip>
          <a:srcRect b="0" l="0" r="0" t="0"/>
          <a:stretch/>
        </p:blipFill>
        <p:spPr>
          <a:xfrm>
            <a:off x="4724400" y="1304825"/>
            <a:ext cx="4267200" cy="3179854"/>
          </a:xfrm>
          <a:prstGeom prst="rect">
            <a:avLst/>
          </a:prstGeom>
          <a:noFill/>
          <a:ln>
            <a:noFill/>
          </a:ln>
        </p:spPr>
      </p:pic>
      <p:sp>
        <p:nvSpPr>
          <p:cNvPr id="233" name="Google Shape;233;ge129f65ae2_0_103"/>
          <p:cNvSpPr txBox="1"/>
          <p:nvPr/>
        </p:nvSpPr>
        <p:spPr>
          <a:xfrm>
            <a:off x="4419600" y="4550775"/>
            <a:ext cx="30000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400"/>
              <a:buFont typeface="Arial"/>
              <a:buNone/>
            </a:pPr>
            <a:r>
              <a:rPr b="0" i="0" lang="tr-TR" sz="1400" u="none" cap="none" strike="noStrike">
                <a:solidFill>
                  <a:schemeClr val="dk2"/>
                </a:solidFill>
                <a:latin typeface="Open Sans"/>
                <a:ea typeface="Open Sans"/>
                <a:cs typeface="Open Sans"/>
                <a:sym typeface="Open Sans"/>
              </a:rPr>
              <a:t>Süre: 15 dk. </a:t>
            </a:r>
            <a:endParaRPr b="0" i="0" sz="1400" u="none" cap="none" strike="noStrik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085d0d358_0_3"/>
          <p:cNvSpPr txBox="1"/>
          <p:nvPr>
            <p:ph type="title"/>
          </p:nvPr>
        </p:nvSpPr>
        <p:spPr>
          <a:xfrm>
            <a:off x="727650" y="617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3846"/>
              <a:buNone/>
            </a:pPr>
            <a:r>
              <a:rPr lang="tr-TR"/>
              <a:t>Nesneni Çiz!</a:t>
            </a:r>
            <a:endParaRPr/>
          </a:p>
        </p:txBody>
      </p:sp>
      <p:sp>
        <p:nvSpPr>
          <p:cNvPr id="99" name="Google Shape;99;ge085d0d358_0_3"/>
          <p:cNvSpPr txBox="1"/>
          <p:nvPr>
            <p:ph idx="1" type="body"/>
          </p:nvPr>
        </p:nvSpPr>
        <p:spPr>
          <a:xfrm>
            <a:off x="464100" y="1441575"/>
            <a:ext cx="4260300" cy="37410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b="1" i="1" lang="tr-TR"/>
              <a:t>Çarkını Döndür </a:t>
            </a:r>
            <a:r>
              <a:rPr b="1" i="1" lang="tr-TR"/>
              <a:t>Oyun Talimatları</a:t>
            </a:r>
            <a:endParaRPr b="1" i="1"/>
          </a:p>
          <a:p>
            <a:pPr indent="-304800" lvl="0" marL="457200" rtl="0" algn="l">
              <a:lnSpc>
                <a:spcPct val="115000"/>
              </a:lnSpc>
              <a:spcBef>
                <a:spcPts val="0"/>
              </a:spcBef>
              <a:spcAft>
                <a:spcPts val="0"/>
              </a:spcAft>
              <a:buSzPts val="1200"/>
              <a:buAutoNum type="arabicPeriod"/>
            </a:pPr>
            <a:r>
              <a:rPr lang="tr-TR" sz="1200"/>
              <a:t>Gruplara dağıldıktan sonra, grup olarak çark döndürülür ve bir seçim yapılır.</a:t>
            </a:r>
            <a:endParaRPr sz="1200"/>
          </a:p>
          <a:p>
            <a:pPr indent="-304800" lvl="0" marL="457200" rtl="0" algn="l">
              <a:lnSpc>
                <a:spcPct val="115000"/>
              </a:lnSpc>
              <a:spcBef>
                <a:spcPts val="0"/>
              </a:spcBef>
              <a:spcAft>
                <a:spcPts val="0"/>
              </a:spcAft>
              <a:buSzPts val="1200"/>
              <a:buAutoNum type="arabicPeriod"/>
            </a:pPr>
            <a:r>
              <a:rPr lang="tr-TR" sz="1200"/>
              <a:t>Seçilen kart dijital panoda grubun altına yazılır.</a:t>
            </a:r>
            <a:endParaRPr sz="1200"/>
          </a:p>
          <a:p>
            <a:pPr indent="-304800" lvl="0" marL="457200" rtl="0" algn="l">
              <a:lnSpc>
                <a:spcPct val="115000"/>
              </a:lnSpc>
              <a:spcBef>
                <a:spcPts val="0"/>
              </a:spcBef>
              <a:spcAft>
                <a:spcPts val="0"/>
              </a:spcAft>
              <a:buSzPts val="1200"/>
              <a:buAutoNum type="arabicPeriod"/>
            </a:pPr>
            <a:r>
              <a:rPr lang="tr-TR" sz="1200"/>
              <a:t>Tüm grup üyeleri bu sınıfa ait bir nesne düşünür ve kağıda çizim yapar. (Örneğin meyve sınıfı için, elma nesnesi çizilebilir.)</a:t>
            </a:r>
            <a:endParaRPr sz="1200"/>
          </a:p>
          <a:p>
            <a:pPr indent="-304800" lvl="0" marL="457200" rtl="0" algn="l">
              <a:lnSpc>
                <a:spcPct val="115000"/>
              </a:lnSpc>
              <a:spcBef>
                <a:spcPts val="0"/>
              </a:spcBef>
              <a:spcAft>
                <a:spcPts val="0"/>
              </a:spcAft>
              <a:buSzPts val="1200"/>
              <a:buAutoNum type="arabicPeriod"/>
            </a:pPr>
            <a:r>
              <a:rPr lang="tr-TR" sz="1200"/>
              <a:t>Çizimler bitince, bir grup üyesi 1 dk süre ile diğerlerine çizimini tahmin ettirir. Diğerleri nesnenin özelliklerine göre çeşitli sorular yöneltir. “Yenilir mi? Ne renk?” vb. </a:t>
            </a:r>
            <a:endParaRPr sz="1200"/>
          </a:p>
          <a:p>
            <a:pPr indent="-304800" lvl="0" marL="457200" rtl="0" algn="l">
              <a:lnSpc>
                <a:spcPct val="115000"/>
              </a:lnSpc>
              <a:spcBef>
                <a:spcPts val="0"/>
              </a:spcBef>
              <a:spcAft>
                <a:spcPts val="0"/>
              </a:spcAft>
              <a:buSzPts val="1200"/>
              <a:buAutoNum type="arabicPeriod"/>
            </a:pPr>
            <a:r>
              <a:rPr lang="tr-TR" sz="1200"/>
              <a:t>Doğru tahmin edilen çizimi grup üyesi dijital panoda paylaşır. Sıra diğer bir grup üyesine geçer.</a:t>
            </a:r>
            <a:endParaRPr sz="1200"/>
          </a:p>
          <a:p>
            <a:pPr indent="-304800" lvl="0" marL="457200" rtl="0" algn="l">
              <a:lnSpc>
                <a:spcPct val="115000"/>
              </a:lnSpc>
              <a:spcBef>
                <a:spcPts val="0"/>
              </a:spcBef>
              <a:spcAft>
                <a:spcPts val="0"/>
              </a:spcAft>
              <a:buSzPts val="1200"/>
              <a:buAutoNum type="arabicPeriod"/>
            </a:pPr>
            <a:r>
              <a:rPr lang="tr-TR" sz="1200"/>
              <a:t>Dijital panoda paylaşılan ve tahmin edilen çizime göre birinci grup belirlenir.   </a:t>
            </a:r>
            <a:endParaRPr sz="1200"/>
          </a:p>
        </p:txBody>
      </p:sp>
      <p:sp>
        <p:nvSpPr>
          <p:cNvPr id="100" name="Google Shape;100;ge085d0d358_0_3"/>
          <p:cNvSpPr txBox="1"/>
          <p:nvPr/>
        </p:nvSpPr>
        <p:spPr>
          <a:xfrm>
            <a:off x="5946550" y="4544550"/>
            <a:ext cx="3000000" cy="523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b="0" i="0" lang="tr-TR" sz="1100" u="none" cap="none" strike="noStrike">
                <a:solidFill>
                  <a:srgbClr val="000000"/>
                </a:solidFill>
                <a:latin typeface="Open Sans"/>
                <a:ea typeface="Open Sans"/>
                <a:cs typeface="Open Sans"/>
                <a:sym typeface="Open Sans"/>
              </a:rPr>
              <a:t>Çarkı Döndür erişim linki: </a:t>
            </a:r>
            <a:r>
              <a:rPr b="0" i="0" lang="tr-TR" sz="1100" u="sng" cap="none" strike="noStrike">
                <a:solidFill>
                  <a:schemeClr val="hlink"/>
                </a:solidFill>
                <a:latin typeface="Open Sans"/>
                <a:ea typeface="Open Sans"/>
                <a:cs typeface="Open Sans"/>
                <a:sym typeface="Open Sans"/>
                <a:hlinkClick r:id="rId3"/>
              </a:rPr>
              <a:t>https://wordwall.net/resource/18287257</a:t>
            </a:r>
            <a:endParaRPr b="0" i="0" sz="1300" u="none" cap="none" strike="noStrike">
              <a:solidFill>
                <a:srgbClr val="000000"/>
              </a:solidFill>
              <a:latin typeface="Open Sans"/>
              <a:ea typeface="Open Sans"/>
              <a:cs typeface="Open Sans"/>
              <a:sym typeface="Open Sans"/>
            </a:endParaRPr>
          </a:p>
        </p:txBody>
      </p:sp>
      <p:pic>
        <p:nvPicPr>
          <p:cNvPr id="101" name="Google Shape;101;ge085d0d358_0_3"/>
          <p:cNvPicPr preferRelativeResize="0"/>
          <p:nvPr/>
        </p:nvPicPr>
        <p:blipFill rotWithShape="1">
          <a:blip r:embed="rId4">
            <a:alphaModFix/>
          </a:blip>
          <a:srcRect b="0" l="0" r="0" t="0"/>
          <a:stretch/>
        </p:blipFill>
        <p:spPr>
          <a:xfrm>
            <a:off x="4724400" y="1304825"/>
            <a:ext cx="4143030" cy="308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129f65ae2_0_16"/>
          <p:cNvSpPr txBox="1"/>
          <p:nvPr>
            <p:ph type="title"/>
          </p:nvPr>
        </p:nvSpPr>
        <p:spPr>
          <a:xfrm>
            <a:off x="476925" y="1358450"/>
            <a:ext cx="4216800" cy="3211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0" lang="tr-TR" sz="1600">
                <a:solidFill>
                  <a:srgbClr val="000000"/>
                </a:solidFill>
                <a:latin typeface="Open Sans"/>
                <a:ea typeface="Open Sans"/>
                <a:cs typeface="Open Sans"/>
                <a:sym typeface="Open Sans"/>
              </a:rPr>
              <a:t>Bir sınıf tanımladığınızda, nesne için bir taslak tanımlarsınız. Sınıftaki bir nesnenin ne içereceği ve böyle bir nesne üzerinde hangi işlemlerin gerçekleştirilebileceği tanımlanır. </a:t>
            </a:r>
            <a:endParaRPr b="0" sz="1600">
              <a:solidFill>
                <a:srgbClr val="000000"/>
              </a:solidFill>
              <a:latin typeface="Open Sans"/>
              <a:ea typeface="Open Sans"/>
              <a:cs typeface="Open Sans"/>
              <a:sym typeface="Open Sans"/>
            </a:endParaRPr>
          </a:p>
          <a:p>
            <a:pPr indent="0" lvl="0" marL="0" rtl="0" algn="just">
              <a:lnSpc>
                <a:spcPct val="115000"/>
              </a:lnSpc>
              <a:spcBef>
                <a:spcPts val="1200"/>
              </a:spcBef>
              <a:spcAft>
                <a:spcPts val="0"/>
              </a:spcAft>
              <a:buNone/>
            </a:pPr>
            <a:r>
              <a:t/>
            </a:r>
            <a:endParaRPr b="0" sz="1600">
              <a:solidFill>
                <a:srgbClr val="000000"/>
              </a:solidFill>
              <a:latin typeface="Open Sans"/>
              <a:ea typeface="Open Sans"/>
              <a:cs typeface="Open Sans"/>
              <a:sym typeface="Open Sans"/>
            </a:endParaRPr>
          </a:p>
          <a:p>
            <a:pPr indent="0" lvl="0" marL="0" rtl="0" algn="just">
              <a:lnSpc>
                <a:spcPct val="115000"/>
              </a:lnSpc>
              <a:spcBef>
                <a:spcPts val="1200"/>
              </a:spcBef>
              <a:spcAft>
                <a:spcPts val="0"/>
              </a:spcAft>
              <a:buNone/>
            </a:pPr>
            <a:r>
              <a:rPr b="0" lang="tr-TR" sz="1600">
                <a:solidFill>
                  <a:srgbClr val="000000"/>
                </a:solidFill>
                <a:latin typeface="Open Sans"/>
                <a:ea typeface="Open Sans"/>
                <a:cs typeface="Open Sans"/>
                <a:sym typeface="Open Sans"/>
              </a:rPr>
              <a:t>Araba bir sınıf ise bundan üretilen farklı araba çeşitleri de nesneleri ifade eder.</a:t>
            </a:r>
            <a:endParaRPr b="0" sz="2000">
              <a:latin typeface="Open Sans"/>
              <a:ea typeface="Open Sans"/>
              <a:cs typeface="Open Sans"/>
              <a:sym typeface="Open Sans"/>
            </a:endParaRPr>
          </a:p>
        </p:txBody>
      </p:sp>
      <p:sp>
        <p:nvSpPr>
          <p:cNvPr id="107" name="Google Shape;107;ge129f65ae2_0_16"/>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Sınıf (Class) Kavramı</a:t>
            </a:r>
            <a:endParaRPr/>
          </a:p>
        </p:txBody>
      </p:sp>
      <p:pic>
        <p:nvPicPr>
          <p:cNvPr id="108" name="Google Shape;108;ge129f65ae2_0_16"/>
          <p:cNvPicPr preferRelativeResize="0"/>
          <p:nvPr/>
        </p:nvPicPr>
        <p:blipFill>
          <a:blip r:embed="rId3">
            <a:alphaModFix/>
          </a:blip>
          <a:stretch>
            <a:fillRect/>
          </a:stretch>
        </p:blipFill>
        <p:spPr>
          <a:xfrm>
            <a:off x="4867375" y="1638587"/>
            <a:ext cx="3957001" cy="25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e129f65ae2_0_22"/>
          <p:cNvSpPr txBox="1"/>
          <p:nvPr>
            <p:ph type="title"/>
          </p:nvPr>
        </p:nvSpPr>
        <p:spPr>
          <a:xfrm>
            <a:off x="476925" y="1386150"/>
            <a:ext cx="7928400" cy="903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3600"/>
              <a:buNone/>
            </a:pPr>
            <a:r>
              <a:rPr b="0" lang="tr-TR" sz="1600">
                <a:solidFill>
                  <a:schemeClr val="dk2"/>
                </a:solidFill>
                <a:latin typeface="Open Sans"/>
                <a:ea typeface="Open Sans"/>
                <a:cs typeface="Open Sans"/>
                <a:sym typeface="Open Sans"/>
              </a:rPr>
              <a:t>Nesne bir sınıf örneğidir. Örneğin:</a:t>
            </a:r>
            <a:r>
              <a:rPr b="0" lang="tr-TR" sz="1600">
                <a:solidFill>
                  <a:schemeClr val="dk2"/>
                </a:solidFill>
                <a:latin typeface="Open Sans"/>
                <a:ea typeface="Open Sans"/>
                <a:cs typeface="Open Sans"/>
                <a:sym typeface="Open Sans"/>
              </a:rPr>
              <a:t> </a:t>
            </a:r>
            <a:r>
              <a:rPr b="0" lang="tr-TR" sz="1600">
                <a:latin typeface="Open Sans"/>
                <a:ea typeface="Open Sans"/>
                <a:cs typeface="Open Sans"/>
                <a:sym typeface="Open Sans"/>
              </a:rPr>
              <a:t>masa, araba, </a:t>
            </a:r>
            <a:r>
              <a:rPr b="0" lang="tr-TR" sz="1600">
                <a:solidFill>
                  <a:schemeClr val="dk2"/>
                </a:solidFill>
                <a:latin typeface="Open Sans"/>
                <a:ea typeface="Open Sans"/>
                <a:cs typeface="Open Sans"/>
                <a:sym typeface="Open Sans"/>
              </a:rPr>
              <a:t>sandalye, kitap, top ve cep telefonu </a:t>
            </a:r>
            <a:r>
              <a:rPr b="0" lang="tr-TR" sz="1600">
                <a:solidFill>
                  <a:schemeClr val="dk2"/>
                </a:solidFill>
                <a:latin typeface="Open Sans"/>
                <a:ea typeface="Open Sans"/>
                <a:cs typeface="Open Sans"/>
                <a:sym typeface="Open Sans"/>
              </a:rPr>
              <a:t>gibi. Sınıf tanımlandığında, bellek ayrılmaz, ancak örnek oluşturulduğunda (yani bir nesne oluşturulduğunda) bellek ayrılır. </a:t>
            </a:r>
            <a:endParaRPr b="0" sz="16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14" name="Google Shape;114;ge129f65ae2_0_2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Nesne (Object) Kavramı</a:t>
            </a:r>
            <a:endParaRPr/>
          </a:p>
        </p:txBody>
      </p:sp>
      <p:pic>
        <p:nvPicPr>
          <p:cNvPr descr="Chair Free Icon" id="115" name="Google Shape;115;ge129f65ae2_0_22"/>
          <p:cNvPicPr preferRelativeResize="0"/>
          <p:nvPr/>
        </p:nvPicPr>
        <p:blipFill rotWithShape="1">
          <a:blip r:embed="rId3">
            <a:alphaModFix/>
          </a:blip>
          <a:srcRect b="0" l="0" r="0" t="0"/>
          <a:stretch/>
        </p:blipFill>
        <p:spPr>
          <a:xfrm>
            <a:off x="3323828" y="3291025"/>
            <a:ext cx="692652" cy="819798"/>
          </a:xfrm>
          <a:prstGeom prst="rect">
            <a:avLst/>
          </a:prstGeom>
          <a:noFill/>
          <a:ln>
            <a:noFill/>
          </a:ln>
        </p:spPr>
      </p:pic>
      <p:pic>
        <p:nvPicPr>
          <p:cNvPr descr="Book with bookmark Free Icon" id="116" name="Google Shape;116;ge129f65ae2_0_22"/>
          <p:cNvPicPr preferRelativeResize="0"/>
          <p:nvPr/>
        </p:nvPicPr>
        <p:blipFill rotWithShape="1">
          <a:blip r:embed="rId4">
            <a:alphaModFix/>
          </a:blip>
          <a:srcRect b="0" l="0" r="0" t="0"/>
          <a:stretch/>
        </p:blipFill>
        <p:spPr>
          <a:xfrm>
            <a:off x="4195228" y="3291025"/>
            <a:ext cx="692652" cy="819798"/>
          </a:xfrm>
          <a:prstGeom prst="rect">
            <a:avLst/>
          </a:prstGeom>
          <a:noFill/>
          <a:ln>
            <a:noFill/>
          </a:ln>
        </p:spPr>
      </p:pic>
      <p:pic>
        <p:nvPicPr>
          <p:cNvPr descr="Football ball Free Icon" id="117" name="Google Shape;117;ge129f65ae2_0_22"/>
          <p:cNvPicPr preferRelativeResize="0"/>
          <p:nvPr/>
        </p:nvPicPr>
        <p:blipFill rotWithShape="1">
          <a:blip r:embed="rId5">
            <a:alphaModFix/>
          </a:blip>
          <a:srcRect b="0" l="0" r="0" t="0"/>
          <a:stretch/>
        </p:blipFill>
        <p:spPr>
          <a:xfrm>
            <a:off x="5066629" y="3291025"/>
            <a:ext cx="692652" cy="819798"/>
          </a:xfrm>
          <a:prstGeom prst="rect">
            <a:avLst/>
          </a:prstGeom>
          <a:noFill/>
          <a:ln>
            <a:noFill/>
          </a:ln>
        </p:spPr>
      </p:pic>
      <p:pic>
        <p:nvPicPr>
          <p:cNvPr descr="Smartphone Free Icon" id="118" name="Google Shape;118;ge129f65ae2_0_22"/>
          <p:cNvPicPr preferRelativeResize="0"/>
          <p:nvPr/>
        </p:nvPicPr>
        <p:blipFill rotWithShape="1">
          <a:blip r:embed="rId6">
            <a:alphaModFix/>
          </a:blip>
          <a:srcRect b="0" l="0" r="0" t="0"/>
          <a:stretch/>
        </p:blipFill>
        <p:spPr>
          <a:xfrm>
            <a:off x="5938023" y="3291037"/>
            <a:ext cx="692652" cy="819798"/>
          </a:xfrm>
          <a:prstGeom prst="rect">
            <a:avLst/>
          </a:prstGeom>
          <a:noFill/>
          <a:ln>
            <a:noFill/>
          </a:ln>
        </p:spPr>
      </p:pic>
      <p:pic>
        <p:nvPicPr>
          <p:cNvPr id="119" name="Google Shape;119;ge129f65ae2_0_22"/>
          <p:cNvPicPr preferRelativeResize="0"/>
          <p:nvPr/>
        </p:nvPicPr>
        <p:blipFill>
          <a:blip r:embed="rId7">
            <a:alphaModFix/>
          </a:blip>
          <a:stretch>
            <a:fillRect/>
          </a:stretch>
        </p:blipFill>
        <p:spPr>
          <a:xfrm>
            <a:off x="2458950" y="3357862"/>
            <a:ext cx="686125" cy="686125"/>
          </a:xfrm>
          <a:prstGeom prst="rect">
            <a:avLst/>
          </a:prstGeom>
          <a:noFill/>
          <a:ln>
            <a:noFill/>
          </a:ln>
        </p:spPr>
      </p:pic>
      <p:pic>
        <p:nvPicPr>
          <p:cNvPr id="120" name="Google Shape;120;ge129f65ae2_0_22"/>
          <p:cNvPicPr preferRelativeResize="0"/>
          <p:nvPr/>
        </p:nvPicPr>
        <p:blipFill>
          <a:blip r:embed="rId8">
            <a:alphaModFix/>
          </a:blip>
          <a:stretch>
            <a:fillRect/>
          </a:stretch>
        </p:blipFill>
        <p:spPr>
          <a:xfrm>
            <a:off x="1486475" y="3336985"/>
            <a:ext cx="727877" cy="7278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129f65ae2_0_0"/>
          <p:cNvSpPr txBox="1"/>
          <p:nvPr>
            <p:ph type="title"/>
          </p:nvPr>
        </p:nvSpPr>
        <p:spPr>
          <a:xfrm>
            <a:off x="311700" y="521225"/>
            <a:ext cx="90312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TR" sz="2540"/>
              <a:t>Farkı Keşfedelim</a:t>
            </a:r>
            <a:endParaRPr sz="2540"/>
          </a:p>
        </p:txBody>
      </p:sp>
      <p:graphicFrame>
        <p:nvGraphicFramePr>
          <p:cNvPr id="126" name="Google Shape;126;ge129f65ae2_0_0"/>
          <p:cNvGraphicFramePr/>
          <p:nvPr/>
        </p:nvGraphicFramePr>
        <p:xfrm>
          <a:off x="433975" y="1395688"/>
          <a:ext cx="3000000" cy="3000000"/>
        </p:xfrm>
        <a:graphic>
          <a:graphicData uri="http://schemas.openxmlformats.org/drawingml/2006/table">
            <a:tbl>
              <a:tblPr bandRow="1">
                <a:noFill/>
                <a:tableStyleId>{E8497C12-CAB6-49E1-84AA-D4187EDFA775}</a:tableStyleId>
              </a:tblPr>
              <a:tblGrid>
                <a:gridCol w="4303150"/>
                <a:gridCol w="4262225"/>
              </a:tblGrid>
              <a:tr h="454450">
                <a:tc>
                  <a:txBody>
                    <a:bodyPr/>
                    <a:lstStyle/>
                    <a:p>
                      <a:pPr indent="0" lvl="0" marL="0" marR="0" rtl="0" algn="ctr">
                        <a:lnSpc>
                          <a:spcPct val="115000"/>
                        </a:lnSpc>
                        <a:spcBef>
                          <a:spcPts val="0"/>
                        </a:spcBef>
                        <a:spcAft>
                          <a:spcPts val="0"/>
                        </a:spcAft>
                        <a:buClr>
                          <a:srgbClr val="000000"/>
                        </a:buClr>
                        <a:buSzPts val="1500"/>
                        <a:buFont typeface="Arial"/>
                        <a:buNone/>
                      </a:pPr>
                      <a:r>
                        <a:rPr b="1" lang="tr-TR" sz="1500" u="none" cap="none" strike="noStrike">
                          <a:latin typeface="Open Sans"/>
                          <a:ea typeface="Open Sans"/>
                          <a:cs typeface="Open Sans"/>
                          <a:sym typeface="Open Sans"/>
                        </a:rPr>
                        <a:t>Prosedürel Programlama</a:t>
                      </a:r>
                      <a:endParaRPr sz="15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b="1" lang="tr-TR" sz="1500" u="none" cap="none" strike="noStrike">
                          <a:latin typeface="Open Sans"/>
                          <a:ea typeface="Open Sans"/>
                          <a:cs typeface="Open Sans"/>
                          <a:sym typeface="Open Sans"/>
                        </a:rPr>
                        <a:t>Nesne Yönelimli Programlama</a:t>
                      </a:r>
                      <a:endParaRPr sz="15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60895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Program, fonksiyon adı verilen küçük parçalara bölünmüştür.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Program, nesneler adı verilen küçük parçalara ayrılır.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9985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Yeni veri ve fonksiyon eklemek kolay değildir.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Yeni veri ve fonksiyon eklemek koladır.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59500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Verileri gizlemek için uygun bir yol yoktur, bu nedenle daha az güvenlidir.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Daha güvenli olunması için veri gizleme sağlar.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Fonksiyon veriden daha önemlidir.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Veri, fonksiyondan daha önemlidir.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Gerçek olmayan dünyaya dayanır.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Gerçek dünyaya dayanır.</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Örnekler: C, Fortran, Pascal, Basic vb.</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600"/>
                        <a:buFont typeface="Arial"/>
                        <a:buNone/>
                      </a:pPr>
                      <a:r>
                        <a:rPr lang="tr-TR" sz="1600" u="none" cap="none" strike="noStrike">
                          <a:latin typeface="Open Sans"/>
                          <a:ea typeface="Open Sans"/>
                          <a:cs typeface="Open Sans"/>
                          <a:sym typeface="Open Sans"/>
                        </a:rPr>
                        <a:t>Örnekler: C++, Java, Python, C# vb.</a:t>
                      </a:r>
                      <a:endParaRPr sz="1600" u="none" cap="none" strike="noStrike">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129f65ae2_0_64"/>
          <p:cNvSpPr txBox="1"/>
          <p:nvPr>
            <p:ph type="title"/>
          </p:nvPr>
        </p:nvSpPr>
        <p:spPr>
          <a:xfrm>
            <a:off x="311700" y="445025"/>
            <a:ext cx="90312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TR" sz="2540"/>
              <a:t>Farkı Keşfedelim</a:t>
            </a:r>
            <a:endParaRPr sz="2540"/>
          </a:p>
        </p:txBody>
      </p:sp>
      <p:sp>
        <p:nvSpPr>
          <p:cNvPr id="132" name="Google Shape;132;ge129f65ae2_0_64"/>
          <p:cNvSpPr txBox="1"/>
          <p:nvPr/>
        </p:nvSpPr>
        <p:spPr>
          <a:xfrm>
            <a:off x="390300" y="1254500"/>
            <a:ext cx="8081400" cy="99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tr-TR" sz="1600" u="none" cap="none" strike="noStrike">
                <a:solidFill>
                  <a:schemeClr val="dk2"/>
                </a:solidFill>
                <a:latin typeface="Open Sans"/>
                <a:ea typeface="Open Sans"/>
                <a:cs typeface="Open Sans"/>
                <a:sym typeface="Open Sans"/>
              </a:rPr>
              <a:t>Prosedürel programlama, veriler üzerinde işlemler gerçekleştiren fonksiyonlar yazmakla ilgiliyken, nesne yönelimli programlama ise hem verileri (özellikler) hem de fonksiyonları içeren nesneler oluşturmakla ilgilidir. </a:t>
            </a:r>
            <a:endParaRPr b="0" i="0" sz="1200" u="none" cap="none" strike="noStrike">
              <a:solidFill>
                <a:srgbClr val="000000"/>
              </a:solidFill>
              <a:latin typeface="Times New Roman"/>
              <a:ea typeface="Times New Roman"/>
              <a:cs typeface="Times New Roman"/>
              <a:sym typeface="Times New Roman"/>
            </a:endParaRPr>
          </a:p>
        </p:txBody>
      </p:sp>
      <p:pic>
        <p:nvPicPr>
          <p:cNvPr descr="https://lh3.googleusercontent.com/u0XRvDwexcM11YPHfzDMnB-iwMonp9V-b4kIoHWVPmFmOJcHiYQbx9yd_CLxUuwsRLC9qtdNWS0lM5rYVd-xpiedf9gYk3SAce1k3xCbV-4Tf496wG6QptVLBSHWaOJGJQT5F4bL" id="133" name="Google Shape;133;ge129f65ae2_0_64"/>
          <p:cNvPicPr preferRelativeResize="0"/>
          <p:nvPr/>
        </p:nvPicPr>
        <p:blipFill rotWithShape="1">
          <a:blip r:embed="rId3">
            <a:alphaModFix/>
          </a:blip>
          <a:srcRect b="0" l="0" r="0" t="0"/>
          <a:stretch/>
        </p:blipFill>
        <p:spPr>
          <a:xfrm>
            <a:off x="152400" y="2404400"/>
            <a:ext cx="4095800" cy="2405475"/>
          </a:xfrm>
          <a:prstGeom prst="rect">
            <a:avLst/>
          </a:prstGeom>
          <a:noFill/>
          <a:ln>
            <a:noFill/>
          </a:ln>
        </p:spPr>
      </p:pic>
      <p:pic>
        <p:nvPicPr>
          <p:cNvPr descr="https://lh5.googleusercontent.com/Z5cbSwPUde0T8zp3hayqAQhu_qeWfVfSKL2cmYpHqWV8NSVntsakSzCWQ9c1XIdgs2uFeyVOykIPC_cY8XAKUl7Wp_trBKl3BiZXWRsi1U6uxIGHWBBMtRX5RBLPub8yoYjbodIA" id="134" name="Google Shape;134;ge129f65ae2_0_64"/>
          <p:cNvPicPr preferRelativeResize="0"/>
          <p:nvPr/>
        </p:nvPicPr>
        <p:blipFill rotWithShape="1">
          <a:blip r:embed="rId4">
            <a:alphaModFix/>
          </a:blip>
          <a:srcRect b="0" l="0" r="0" t="0"/>
          <a:stretch/>
        </p:blipFill>
        <p:spPr>
          <a:xfrm>
            <a:off x="4572000" y="2739025"/>
            <a:ext cx="4192450" cy="1563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129f65ae2_0_53"/>
          <p:cNvSpPr txBox="1"/>
          <p:nvPr>
            <p:ph type="title"/>
          </p:nvPr>
        </p:nvSpPr>
        <p:spPr>
          <a:xfrm>
            <a:off x="400825" y="1628425"/>
            <a:ext cx="8596800" cy="2291700"/>
          </a:xfrm>
          <a:prstGeom prst="rect">
            <a:avLst/>
          </a:prstGeom>
          <a:noFill/>
          <a:ln>
            <a:noFill/>
          </a:ln>
        </p:spPr>
        <p:txBody>
          <a:bodyPr anchorCtr="0" anchor="ctr" bIns="91425" lIns="91425" spcFirstLastPara="1" rIns="91425" wrap="square" tIns="91425">
            <a:noAutofit/>
          </a:bodyPr>
          <a:lstStyle/>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Daha hızlı ve uygulanması daha kolaydır.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Programlar için net bir yapı sağlar.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C++ kodunun tekrar edilmemesine yardımcı olur ve kodun bakımını, değiştirilmesini ve hata ayıklamasını kolaylaştırır.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Daha az kod ve daha kısa geliştirme süresiyle tam yeniden kullanılabilir uygulamalar oluşturmayı mümkün kılar.</a:t>
            </a:r>
            <a:endParaRPr b="0" sz="16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40" name="Google Shape;140;ge129f65ae2_0_53"/>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Nesne Yönelimli Programlamanın Avantajları</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129f65ae2_0_80"/>
          <p:cNvSpPr txBox="1"/>
          <p:nvPr>
            <p:ph type="title"/>
          </p:nvPr>
        </p:nvSpPr>
        <p:spPr>
          <a:xfrm>
            <a:off x="477025" y="1659600"/>
            <a:ext cx="4385700" cy="35055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SzPts val="3600"/>
              <a:buNone/>
            </a:pPr>
            <a:r>
              <a:rPr b="0" lang="tr-TR" sz="1600">
                <a:solidFill>
                  <a:schemeClr val="dk2"/>
                </a:solidFill>
                <a:latin typeface="Open Sans"/>
                <a:ea typeface="Open Sans"/>
                <a:cs typeface="Open Sans"/>
                <a:sym typeface="Open Sans"/>
              </a:rPr>
              <a:t>Grup afişlerini inceleyim. İncelerken aşağıdaki temel kavramların kod içinde nasıl yer aldığını aranızda tartışıp analiz edin.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SzPts val="3600"/>
              <a:buNone/>
            </a:pPr>
            <a:r>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Sınıf tanımlama</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Erişim belirteçleri</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Üye listesi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Fonksiyon Oluşturma</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Nesne Oluşturma</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SzPts val="3600"/>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SzPts val="3600"/>
              <a:buNone/>
            </a:pPr>
            <a:r>
              <a:t/>
            </a:r>
            <a:endParaRPr b="0" sz="1600">
              <a:solidFill>
                <a:schemeClr val="dk2"/>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46" name="Google Shape;146;ge129f65ae2_0_8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a:t>Sınıfının Özelliklerini Tanı!</a:t>
            </a:r>
            <a:endParaRPr/>
          </a:p>
        </p:txBody>
      </p:sp>
      <p:pic>
        <p:nvPicPr>
          <p:cNvPr id="147" name="Google Shape;147;ge129f65ae2_0_80"/>
          <p:cNvPicPr preferRelativeResize="0"/>
          <p:nvPr/>
        </p:nvPicPr>
        <p:blipFill rotWithShape="1">
          <a:blip r:embed="rId3">
            <a:alphaModFix/>
          </a:blip>
          <a:srcRect b="0" l="0" r="0" t="0"/>
          <a:stretch/>
        </p:blipFill>
        <p:spPr>
          <a:xfrm>
            <a:off x="5167525" y="1342525"/>
            <a:ext cx="3824075" cy="35440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