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8"/>
  </p:notesMasterIdLst>
  <p:sldIdLst>
    <p:sldId id="256" r:id="rId2"/>
    <p:sldId id="257" r:id="rId3"/>
    <p:sldId id="258" r:id="rId4"/>
    <p:sldId id="302" r:id="rId5"/>
    <p:sldId id="259" r:id="rId6"/>
    <p:sldId id="260" r:id="rId7"/>
    <p:sldId id="303" r:id="rId8"/>
    <p:sldId id="304" r:id="rId9"/>
    <p:sldId id="305" r:id="rId10"/>
    <p:sldId id="309" r:id="rId11"/>
    <p:sldId id="306" r:id="rId12"/>
    <p:sldId id="307" r:id="rId13"/>
    <p:sldId id="308" r:id="rId14"/>
    <p:sldId id="310" r:id="rId15"/>
    <p:sldId id="311" r:id="rId16"/>
    <p:sldId id="313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Reem Kufi" panose="020B0604020202020204"/>
      <p:regular r:id="rId50"/>
    </p:embeddedFont>
    <p:embeddedFont>
      <p:font typeface="Source Sans Pro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BB23F-62F1-4CA4-BF03-D532F535C833}">
  <a:tblStyle styleId="{640BB23F-62F1-4CA4-BF03-D532F535C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86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02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53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65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397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77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6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043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77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f3b32c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af3b32c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24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226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01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175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00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777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10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3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706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78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285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7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98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64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2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482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909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990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35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45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085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524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361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413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762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787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3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86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1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88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0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592850" y="210015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Covid19 – Simulazione Gelateria</a:t>
            </a:r>
            <a:endParaRPr sz="3000" b="1"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2617650" y="1864950"/>
            <a:ext cx="3908700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Progetto PMCSN anno 2019/2020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9;p33">
            <a:extLst>
              <a:ext uri="{FF2B5EF4-FFF2-40B4-BE49-F238E27FC236}">
                <a16:creationId xmlns:a16="http://schemas.microsoft.com/office/drawing/2014/main" id="{57EE12A5-26EF-4EA4-9031-3798BDE9E93E}"/>
              </a:ext>
            </a:extLst>
          </p:cNvPr>
          <p:cNvSpPr txBox="1">
            <a:spLocks/>
          </p:cNvSpPr>
          <p:nvPr/>
        </p:nvSpPr>
        <p:spPr>
          <a:xfrm>
            <a:off x="2105250" y="2808150"/>
            <a:ext cx="4933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it-IT" dirty="0"/>
              <a:t>Mazzola Alessio, Leonardo Beniamino Petraglia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455528" y="385072"/>
            <a:ext cx="42329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Riproducibilità ed Indipendenza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1500B-1C7A-4028-B4CE-41E984758009}"/>
              </a:ext>
            </a:extLst>
          </p:cNvPr>
          <p:cNvSpPr txBox="1"/>
          <p:nvPr/>
        </p:nvSpPr>
        <p:spPr>
          <a:xfrm>
            <a:off x="132050" y="1186755"/>
            <a:ext cx="88798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Per simulare il sistema di arrivi è stata utilizzata la libreria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«</a:t>
            </a:r>
            <a:r>
              <a:rPr lang="it-IT" sz="1600" b="1" dirty="0" err="1">
                <a:solidFill>
                  <a:schemeClr val="bg2"/>
                </a:solidFill>
                <a:latin typeface="Reem Kufi" panose="020B0604020202020204"/>
              </a:rPr>
              <a:t>rngs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».</a:t>
            </a:r>
          </a:p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La sequenza di numeri generata risulta essere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pseudo-casuale 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ed in particolare si ha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:</a:t>
            </a:r>
          </a:p>
          <a:p>
            <a:pPr algn="just"/>
            <a:endParaRPr lang="it-IT" sz="1600" b="1" dirty="0">
              <a:solidFill>
                <a:schemeClr val="bg2"/>
              </a:solidFill>
              <a:latin typeface="Reem Kufi" panose="020B060402020202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Riproducibilità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Possibile sovrapposizione di Semi.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I processi di generazione sono stati resi indipendenti utilizzando degli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stream.</a:t>
            </a:r>
          </a:p>
          <a:p>
            <a:pPr algn="just"/>
            <a:endParaRPr lang="it-IT" sz="1600" b="1" dirty="0">
              <a:solidFill>
                <a:schemeClr val="bg2"/>
              </a:solidFill>
              <a:latin typeface="Reem Kufi" panose="020B060402020202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Uno stream per ogni generatore.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95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1521845" y="1873837"/>
            <a:ext cx="6100309" cy="1395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Service Server:  Single Server</a:t>
            </a:r>
            <a:br>
              <a:rPr lang="it-IT" sz="4000" dirty="0"/>
            </a:br>
            <a:r>
              <a:rPr lang="it-IT" sz="4000" dirty="0"/>
              <a:t>Modello della Rete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32641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911891" y="385072"/>
            <a:ext cx="35128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Modello della Rete di code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13B7601-E489-4399-88DA-69BF1AB8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56" y="1732911"/>
            <a:ext cx="7707287" cy="20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7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3527632" y="394597"/>
            <a:ext cx="20887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Rete di Jackson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5CFC7F-EB74-441F-B473-B9074196743A}"/>
              </a:ext>
            </a:extLst>
          </p:cNvPr>
          <p:cNvSpPr txBox="1"/>
          <p:nvPr/>
        </p:nvSpPr>
        <p:spPr>
          <a:xfrm>
            <a:off x="339910" y="1078770"/>
            <a:ext cx="84224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Di seguito vengono riportati i calcoli ottenuti andando a risolvere la Rete di Jackson associata al Sistema.</a:t>
            </a:r>
          </a:p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Riportiamo di seguito le equazioni del Traffico della rete</a:t>
            </a: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per l’intero Sistema ed a seconda della tipologia di Job: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1959F44-897A-4173-8587-41EB9D31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0" y="2449833"/>
            <a:ext cx="3364970" cy="8246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53191-B7E6-4D37-86DD-55586D349EA3}"/>
              </a:ext>
            </a:extLst>
          </p:cNvPr>
          <p:cNvSpPr txBox="1"/>
          <p:nvPr/>
        </p:nvSpPr>
        <p:spPr>
          <a:xfrm>
            <a:off x="381592" y="22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Sistema: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D44BB0-3C33-4A65-88E1-AE0A5F45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79" y="2449832"/>
            <a:ext cx="3589929" cy="8246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260D8B-09F0-465E-95F6-36A843FA6EE4}"/>
              </a:ext>
            </a:extLst>
          </p:cNvPr>
          <p:cNvSpPr txBox="1"/>
          <p:nvPr/>
        </p:nvSpPr>
        <p:spPr>
          <a:xfrm>
            <a:off x="5218350" y="224623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Job di tipo 1: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240C41-5A18-4FDA-A6B0-D7D0FE03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42" y="3654838"/>
            <a:ext cx="3293114" cy="7409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097D3B-D2C1-4B68-B94C-B9991F46C20A}"/>
              </a:ext>
            </a:extLst>
          </p:cNvPr>
          <p:cNvSpPr txBox="1"/>
          <p:nvPr/>
        </p:nvSpPr>
        <p:spPr>
          <a:xfrm>
            <a:off x="1411642" y="338923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Job di tipo 2: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861677-5C2A-4D58-A14F-85DA95BA2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350" y="3630285"/>
            <a:ext cx="3408076" cy="76315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2941B3-DF3C-4C72-A210-EEB010DBA623}"/>
              </a:ext>
            </a:extLst>
          </p:cNvPr>
          <p:cNvSpPr txBox="1"/>
          <p:nvPr/>
        </p:nvSpPr>
        <p:spPr>
          <a:xfrm>
            <a:off x="5218350" y="338756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Job di tipo 3:</a:t>
            </a:r>
          </a:p>
        </p:txBody>
      </p:sp>
    </p:spTree>
    <p:extLst>
      <p:ext uri="{BB962C8B-B14F-4D97-AF65-F5344CB8AC3E}">
        <p14:creationId xmlns:p14="http://schemas.microsoft.com/office/powerpoint/2010/main" val="245147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134053" y="1551281"/>
            <a:ext cx="4875894" cy="20409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Confronto dei Risultati Analitici con i Risultati Simulati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83972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72266" y="309381"/>
            <a:ext cx="5399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Sistema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34508"/>
              </p:ext>
            </p:extLst>
          </p:nvPr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sistema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1,907706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1,882589 +/- 0,907789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1,907706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1,841435 +/- 0,868513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1,907706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1,845099 +/- 0,872478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1,907706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1,849638 +/- 0,876535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11,846410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11,158054 +/- 0,848397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2,961602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2,877785 +/- 0,119141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3,948803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3,736229 +/- 0,573063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4,936004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4,543639 +/- 0,282255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7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Sistema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5665"/>
              </p:ext>
            </p:extLst>
          </p:nvPr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sistema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22,892478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22,590997 +/- 0,721584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5,723119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5,524305 +/- 0,816615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7,630826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7,380396 +/- 0,959641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9,538532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9,248190 +/- 0,913371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49903" y="309381"/>
            <a:ext cx="5444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Verifica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65695"/>
              </p:ext>
            </p:extLst>
          </p:nvPr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0,981175 +/- 0,247461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0,981839 +/- 0,247801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0,980790 +/- 0,247409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0,981095 +/- 0,247468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11,813488 +/- 0,700090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2,954025 +/- 0,232848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3,938276 +/- 0,969051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4,921187 +/- 0,196539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1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Verifica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1948"/>
              </p:ext>
            </p:extLst>
          </p:nvPr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11,775119 +/- 0,657903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2,946410 +/- 0,231901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3,923919 +/- 0,960484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4,904790 +/- 0,187196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95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49903" y="309381"/>
            <a:ext cx="5444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Delay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42221"/>
              </p:ext>
            </p:extLst>
          </p:nvPr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0,844281 +/- 0,182412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0,847680 +/- 0,187017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0,844726 +/- 0,183714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0,843485 +/- 0,182627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0,767952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0,819014 +/- 0,171596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0,191988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0,195279 +/- 0,002362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0,255984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0,251996 +/- 0,016352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0,319980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0,331739 +/- 0,057109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49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62299" y="1107427"/>
            <a:ext cx="4180788" cy="4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it-IT" dirty="0"/>
              <a:t>Il sistema in esame si propone di fornire supporto ad una Gelateria andando a simulare i clienti in entrata che possono richiedere diverse tipologie di Gelato. La rete viene rappresentata attraverso i seguenti nodi</a:t>
            </a:r>
            <a:r>
              <a:rPr lang="en" dirty="0"/>
              <a:t>:</a:t>
            </a:r>
          </a:p>
          <a:p>
            <a:pPr marL="0" lvl="0" indent="0" algn="just">
              <a:buNone/>
            </a:pPr>
            <a:endParaRPr dirty="0"/>
          </a:p>
          <a:p>
            <a:pPr algn="just">
              <a:buClr>
                <a:schemeClr val="accent1"/>
              </a:buClr>
              <a:buFont typeface="Source Sans Pro"/>
              <a:buAutoNum type="arabicPeriod"/>
            </a:pPr>
            <a:r>
              <a:rPr lang="it-IT" b="1" dirty="0">
                <a:uFill>
                  <a:noFill/>
                </a:uFill>
                <a:hlinkClick r:id="rId3" action="ppaction://hlinksldjump"/>
              </a:rPr>
              <a:t>Nodo Verifica: </a:t>
            </a:r>
            <a:r>
              <a:rPr lang="it-IT" dirty="0"/>
              <a:t>tramite questo nodo i clienti (Job) entrano nel Sistema. E’ necessario per pagare il gelato che viene scelto e per verificare se ci sono abbastanza gusti rimanenti nel Service Server per completare il Job</a:t>
            </a:r>
          </a:p>
          <a:p>
            <a:pPr algn="just">
              <a:buClr>
                <a:schemeClr val="accent1"/>
              </a:buClr>
              <a:buFont typeface="Source Sans Pro"/>
              <a:buAutoNum type="arabicPeriod"/>
            </a:pPr>
            <a:r>
              <a:rPr lang="it-IT" b="1" dirty="0">
                <a:uFill>
                  <a:noFill/>
                </a:uFill>
                <a:hlinkClick r:id="rId3" action="ppaction://hlinksldjump"/>
              </a:rPr>
              <a:t>Nodo Delay: </a:t>
            </a:r>
            <a:r>
              <a:rPr lang="it-IT" dirty="0"/>
              <a:t>questo nodo ha il compito di far aspettare i clienti fino a che non viene ripristinato il valore delle palline di gelato nel Service Server. Si ha inoltre una probabilità p che il cliente, una volta che ha aspettato, sia effettivamente servito, e quindi transiti nel Service Server, ed una probabilità (1-p) di uscire dal sistema senza consumato</a:t>
            </a:r>
            <a:endParaRPr lang="it-IT" b="1" dirty="0">
              <a:uFill>
                <a:noFill/>
              </a:uFill>
              <a:hlinkClick r:id="rId3" action="ppaction://hlinksldjump"/>
            </a:endParaRPr>
          </a:p>
          <a:p>
            <a:pPr algn="just">
              <a:buClr>
                <a:schemeClr val="accent1"/>
              </a:buClr>
              <a:buFont typeface="Source Sans Pro"/>
              <a:buAutoNum type="arabicPeriod"/>
            </a:pPr>
            <a:r>
              <a:rPr lang="it-IT" b="1" dirty="0">
                <a:uFill>
                  <a:noFill/>
                </a:uFill>
                <a:hlinkClick r:id="rId3" action="ppaction://hlinksldjump"/>
              </a:rPr>
              <a:t>Nodo Service: </a:t>
            </a:r>
            <a:r>
              <a:rPr lang="it-IT" dirty="0"/>
              <a:t>questo nodo è necessario all’effettivo soddisfacimento della domanda del cliente, fornendo dunque il gelato desiderato e permettendo al cliente di uscire dal sistema.</a:t>
            </a:r>
            <a:endParaRPr lang="it-IT" b="1" dirty="0">
              <a:uFill>
                <a:noFill/>
              </a:uFill>
              <a:hlinkClick r:id="rId3" action="ppaction://hlinksldjump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Introduzione:</a:t>
            </a:r>
            <a:endParaRPr dirty="0"/>
          </a:p>
        </p:txBody>
      </p:sp>
      <p:sp>
        <p:nvSpPr>
          <p:cNvPr id="4" name="Google Shape;195;p34">
            <a:extLst>
              <a:ext uri="{FF2B5EF4-FFF2-40B4-BE49-F238E27FC236}">
                <a16:creationId xmlns:a16="http://schemas.microsoft.com/office/drawing/2014/main" id="{9472FD59-6BF2-4745-9849-2062FF06CF9B}"/>
              </a:ext>
            </a:extLst>
          </p:cNvPr>
          <p:cNvSpPr txBox="1">
            <a:spLocks/>
          </p:cNvSpPr>
          <p:nvPr/>
        </p:nvSpPr>
        <p:spPr>
          <a:xfrm>
            <a:off x="4700833" y="1109895"/>
            <a:ext cx="4180788" cy="4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it-IT" b="1" dirty="0">
                <a:uFill>
                  <a:noFill/>
                </a:uFill>
                <a:hlinkClick r:id="rId3" action="ppaction://hlinksldjump"/>
              </a:rPr>
              <a:t>Tipologie di Job:</a:t>
            </a:r>
          </a:p>
          <a:p>
            <a:pPr marL="0" indent="0">
              <a:buFont typeface="Source Sans Pro"/>
              <a:buNone/>
            </a:pPr>
            <a:endParaRPr lang="it-IT" b="1" dirty="0">
              <a:uFill>
                <a:noFill/>
              </a:uFill>
              <a:hlinkClick r:id="rId3" action="ppaction://hlinksldjump"/>
            </a:endParaRPr>
          </a:p>
          <a:p>
            <a:pPr marL="457200" lvl="1" indent="0">
              <a:buNone/>
            </a:pPr>
            <a:endParaRPr lang="it-IT" b="1" dirty="0">
              <a:uFill>
                <a:noFill/>
              </a:uFill>
              <a:hlinkClick r:id="rId3" action="ppaction://hlinksldjump"/>
            </a:endParaRPr>
          </a:p>
          <a:p>
            <a:pPr marL="0" indent="0">
              <a:spcAft>
                <a:spcPts val="1600"/>
              </a:spcAft>
              <a:buFont typeface="Source Sans Pro"/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69961C-F462-4483-B651-EF05EF657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639" y="1522339"/>
            <a:ext cx="3762721" cy="8782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B3EC72-3E1A-4777-8821-B8A6C5F0F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639" y="2411494"/>
            <a:ext cx="3711175" cy="1701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Delay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77990"/>
              </p:ext>
            </p:extLst>
          </p:nvPr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0,623313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0,702452 +/- 0,126238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0,155828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0,182028 +/- 0,001727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0,207771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0,216224 +/- 0,011961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0,259714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0,304199 +/- 0,041795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9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49903" y="309381"/>
            <a:ext cx="5444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Service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82164"/>
              </p:ext>
            </p:extLst>
          </p:nvPr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0,866859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0,892219 +/- 0,203636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0,866859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0,853742 +/- 0,186503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0,866859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0,853616 +/- 0,186463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0,866859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0,853429 +/- 0,186352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11,846410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11,158054 +/- 0,171596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2,961602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2,87785 +/- 0,199139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3,948803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3,736629 +/- 0,573065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4,936004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4,543639 +/- 0,282255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43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Service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51664"/>
              </p:ext>
            </p:extLst>
          </p:nvPr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10,269165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10,113427 +/- 0,159853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2,567291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2,495867 +/- 0,593280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3,423055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3,240252 +/- 0,685742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4,278819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4,139200 +/- 0,968972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15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134053" y="2129847"/>
            <a:ext cx="4875894" cy="883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Analisi Stazionaria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69937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CBB2B4-1366-4DF6-B13A-E97885653AA2}"/>
              </a:ext>
            </a:extLst>
          </p:cNvPr>
          <p:cNvSpPr txBox="1"/>
          <p:nvPr/>
        </p:nvSpPr>
        <p:spPr>
          <a:xfrm>
            <a:off x="0" y="468381"/>
            <a:ext cx="4338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Per effettuare l’analisi stazionaria sono state eseguite numerose simulazioni aventi in comune il medesimo seme, ma con istanti di STOP crescente.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In particolare il valore di STOP va da 100’000 a 2’500’000, in modo tale da stabilire quando il Sistema inizia a perdere l’</a:t>
            </a:r>
            <a:r>
              <a:rPr lang="it-IT" dirty="0" err="1">
                <a:solidFill>
                  <a:schemeClr val="bg2"/>
                </a:solidFill>
                <a:latin typeface="Reem Kufi" panose="020B0604020202020204"/>
              </a:rPr>
              <a:t>inflenza</a:t>
            </a: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 dello stato iniziale.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Le simulazioni sono state effettuate ad intervalli del valore di STOP pari a 200’000 come è possibile notare dalla Tabella riportata di seguito.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 parametri della simulazione sono i seguenti: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/>
                </a:solidFill>
                <a:latin typeface="Reem Kufi" panose="020B0604020202020204"/>
              </a:rPr>
              <a:t>Seed</a:t>
            </a: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 = 123456789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Tempi di Servizio di tutti i Server del Sistema con distribuzione Esponenziale</a:t>
            </a:r>
            <a:endParaRPr lang="it-IT" dirty="0">
              <a:latin typeface="Reem Kufi" panose="020B060402020202020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A1E85D-E75E-4463-94CE-7DE0055E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430" y="1782441"/>
            <a:ext cx="4519633" cy="2569630"/>
          </a:xfrm>
          <a:prstGeom prst="rect">
            <a:avLst/>
          </a:prstGeom>
        </p:spPr>
      </p:pic>
      <p:sp>
        <p:nvSpPr>
          <p:cNvPr id="7" name="Google Shape;229;p37">
            <a:extLst>
              <a:ext uri="{FF2B5EF4-FFF2-40B4-BE49-F238E27FC236}">
                <a16:creationId xmlns:a16="http://schemas.microsoft.com/office/drawing/2014/main" id="{95EBC4E6-7EFA-4038-8DFB-9165B14C35B5}"/>
              </a:ext>
            </a:extLst>
          </p:cNvPr>
          <p:cNvSpPr/>
          <p:nvPr/>
        </p:nvSpPr>
        <p:spPr>
          <a:xfrm rot="5400000">
            <a:off x="6778162" y="-19638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1;p35">
            <a:extLst>
              <a:ext uri="{FF2B5EF4-FFF2-40B4-BE49-F238E27FC236}">
                <a16:creationId xmlns:a16="http://schemas.microsoft.com/office/drawing/2014/main" id="{36D68F94-DB0C-43A6-B4E6-532C449C72B3}"/>
              </a:ext>
            </a:extLst>
          </p:cNvPr>
          <p:cNvSpPr txBox="1">
            <a:spLocks/>
          </p:cNvSpPr>
          <p:nvPr/>
        </p:nvSpPr>
        <p:spPr>
          <a:xfrm>
            <a:off x="5559384" y="791429"/>
            <a:ext cx="25773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Analisi Stazionaria</a:t>
            </a:r>
          </a:p>
        </p:txBody>
      </p:sp>
    </p:spTree>
    <p:extLst>
      <p:ext uri="{BB962C8B-B14F-4D97-AF65-F5344CB8AC3E}">
        <p14:creationId xmlns:p14="http://schemas.microsoft.com/office/powerpoint/2010/main" val="306756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3295747" y="364047"/>
            <a:ext cx="25525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Analisi Stazionaria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9D75696-9E69-4633-8D8A-CE21191F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" y="1381541"/>
            <a:ext cx="4266625" cy="244749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F52039D-5A5B-4A31-A760-A2DEBA65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1325785"/>
            <a:ext cx="4354698" cy="24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7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134053" y="2129847"/>
            <a:ext cx="4875894" cy="883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Analisi Transiente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27176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CBB2B4-1366-4DF6-B13A-E97885653AA2}"/>
              </a:ext>
            </a:extLst>
          </p:cNvPr>
          <p:cNvSpPr txBox="1"/>
          <p:nvPr/>
        </p:nvSpPr>
        <p:spPr>
          <a:xfrm>
            <a:off x="0" y="666198"/>
            <a:ext cx="36797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Per effettuare l’analisi transiente sono state eseguite cinque simulazioni con semi diversi ed indipendenti tra loro.</a:t>
            </a: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 semi risultano essere indipendenti poiché le simulazioni, effettuate in maniera sequenziale, utilizzano come nuovo seme l’ultimo valore restituito dal generatore di numeri pseudo-casuali durante la simulazione precedente.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Le simulazioni sono inoltre state eseguite con le seguenti condizioni: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/>
                </a:solidFill>
                <a:latin typeface="Reem Kufi" panose="020B0604020202020204"/>
              </a:rPr>
              <a:t>Seed</a:t>
            </a: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 Iniziale = 123456789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Tempi di Servizio di tutti i Server del Sistema con distribuzione Esponenziale.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Istante di STOP = 100’000</a:t>
            </a:r>
          </a:p>
        </p:txBody>
      </p:sp>
      <p:sp>
        <p:nvSpPr>
          <p:cNvPr id="7" name="Google Shape;229;p37">
            <a:extLst>
              <a:ext uri="{FF2B5EF4-FFF2-40B4-BE49-F238E27FC236}">
                <a16:creationId xmlns:a16="http://schemas.microsoft.com/office/drawing/2014/main" id="{95EBC4E6-7EFA-4038-8DFB-9165B14C35B5}"/>
              </a:ext>
            </a:extLst>
          </p:cNvPr>
          <p:cNvSpPr/>
          <p:nvPr/>
        </p:nvSpPr>
        <p:spPr>
          <a:xfrm rot="5400000">
            <a:off x="4268532" y="-630893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1;p35">
            <a:extLst>
              <a:ext uri="{FF2B5EF4-FFF2-40B4-BE49-F238E27FC236}">
                <a16:creationId xmlns:a16="http://schemas.microsoft.com/office/drawing/2014/main" id="{36D68F94-DB0C-43A6-B4E6-532C449C72B3}"/>
              </a:ext>
            </a:extLst>
          </p:cNvPr>
          <p:cNvSpPr txBox="1">
            <a:spLocks/>
          </p:cNvSpPr>
          <p:nvPr/>
        </p:nvSpPr>
        <p:spPr>
          <a:xfrm>
            <a:off x="3049754" y="190111"/>
            <a:ext cx="25773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Analisi Stazionaria</a:t>
            </a: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C8C2A8C7-A1BB-41EC-8427-AAFEBAA7B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73004"/>
              </p:ext>
            </p:extLst>
          </p:nvPr>
        </p:nvGraphicFramePr>
        <p:xfrm>
          <a:off x="3679790" y="1436204"/>
          <a:ext cx="5315124" cy="2961863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1916072453"/>
                    </a:ext>
                  </a:extLst>
                </a:gridCol>
              </a:tblGrid>
              <a:tr h="719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SEED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Tempo medio di Risposta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Throughput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Popolazione Media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123456789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1.840401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11.162997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22.084811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235351916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1.834404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11.149903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22.012842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511596416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1.840221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11.137328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22.082652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942677419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1.925603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11.165578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23.107241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989757435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1.701814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11.067750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20.421763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45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34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1521845" y="1873837"/>
            <a:ext cx="6100309" cy="1395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Service Server:  Multi Server</a:t>
            </a:r>
            <a:br>
              <a:rPr lang="it-IT" sz="4000" dirty="0"/>
            </a:br>
            <a:r>
              <a:rPr lang="it-IT" sz="4000" dirty="0"/>
              <a:t>Modello della Rete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18494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911891" y="385072"/>
            <a:ext cx="35128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Modello della Rete di code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2E89CAF-D9CB-4BA7-8C1C-487B4677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67" y="1325916"/>
            <a:ext cx="7369865" cy="26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6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15238" y="423292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Assunzioni Generali</a:t>
            </a:r>
            <a:endParaRPr sz="2500"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17845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111270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Arrivi delle classi: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140797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</a:pPr>
            <a:r>
              <a:rPr lang="en" sz="1100" dirty="0"/>
              <a:t>Assunti come casuali, modellati tramite distrubuzione Poissoniana </a:t>
            </a:r>
            <a:r>
              <a:rPr lang="it-IT" sz="1100" dirty="0"/>
              <a:t>di parametro λ  </a:t>
            </a:r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241674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2047875" y="235099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Interarrivi:</a:t>
            </a:r>
            <a:endParaRPr dirty="0"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6"/>
          </p:nvPr>
        </p:nvSpPr>
        <p:spPr>
          <a:xfrm>
            <a:off x="2047875" y="264626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Per semplicità sono stati assunti come esponenziali</a:t>
            </a:r>
            <a:endParaRPr sz="1100"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17845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867175" y="111270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Nodo Verifica: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5418658" y="1377834"/>
            <a:ext cx="3286997" cy="973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sz="1100" dirty="0"/>
              <a:t>	ha anche il compito di Controller in quanto va a verificare se all’arrivo di un Job la sua richiesta di Gelato può essere soddisfatta basandosi sul livello corrente di gelato disponibile</a:t>
            </a:r>
            <a:endParaRPr sz="1100"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241674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867175" y="235099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Generatore di Lehmer:</a:t>
            </a:r>
            <a:endParaRPr dirty="0"/>
          </a:p>
        </p:txBody>
      </p:sp>
      <p:sp>
        <p:nvSpPr>
          <p:cNvPr id="213" name="Google Shape;213;p35"/>
          <p:cNvSpPr txBox="1">
            <a:spLocks noGrp="1"/>
          </p:cNvSpPr>
          <p:nvPr>
            <p:ph type="subTitle" idx="15"/>
          </p:nvPr>
        </p:nvSpPr>
        <p:spPr>
          <a:xfrm>
            <a:off x="5867175" y="2646269"/>
            <a:ext cx="283848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" sz="1100" dirty="0"/>
              <a:t>Utilizzato per la generazione di numeri casuali e per la generazione della probabilità p </a:t>
            </a:r>
            <a:r>
              <a:rPr lang="it-IT" sz="1100" dirty="0"/>
              <a:t>di essere rediretto verso il nodo Service dal nodo Delay</a:t>
            </a:r>
            <a:endParaRPr sz="1100"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1784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241677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11784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762400" y="241677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11;p35">
            <a:extLst>
              <a:ext uri="{FF2B5EF4-FFF2-40B4-BE49-F238E27FC236}">
                <a16:creationId xmlns:a16="http://schemas.microsoft.com/office/drawing/2014/main" id="{6026E98C-139A-4C3C-AD7F-C654E3D89C97}"/>
              </a:ext>
            </a:extLst>
          </p:cNvPr>
          <p:cNvSpPr txBox="1">
            <a:spLocks/>
          </p:cNvSpPr>
          <p:nvPr/>
        </p:nvSpPr>
        <p:spPr>
          <a:xfrm>
            <a:off x="2748285" y="362288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Reem Kufi"/>
              <a:buNone/>
              <a:defRPr sz="4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34" name="Google Shape;212;p35">
            <a:extLst>
              <a:ext uri="{FF2B5EF4-FFF2-40B4-BE49-F238E27FC236}">
                <a16:creationId xmlns:a16="http://schemas.microsoft.com/office/drawing/2014/main" id="{B1EA5340-7592-4872-9EED-21C8608300BD}"/>
              </a:ext>
            </a:extLst>
          </p:cNvPr>
          <p:cNvSpPr txBox="1">
            <a:spLocks/>
          </p:cNvSpPr>
          <p:nvPr/>
        </p:nvSpPr>
        <p:spPr>
          <a:xfrm>
            <a:off x="3919635" y="355713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dirty="0"/>
              <a:t>Code dei Nodi:</a:t>
            </a:r>
          </a:p>
        </p:txBody>
      </p:sp>
      <p:sp>
        <p:nvSpPr>
          <p:cNvPr id="35" name="Google Shape;213;p35">
            <a:extLst>
              <a:ext uri="{FF2B5EF4-FFF2-40B4-BE49-F238E27FC236}">
                <a16:creationId xmlns:a16="http://schemas.microsoft.com/office/drawing/2014/main" id="{4A6AE064-AA27-478C-847B-31F6ECAB25D3}"/>
              </a:ext>
            </a:extLst>
          </p:cNvPr>
          <p:cNvSpPr txBox="1">
            <a:spLocks/>
          </p:cNvSpPr>
          <p:nvPr/>
        </p:nvSpPr>
        <p:spPr>
          <a:xfrm>
            <a:off x="3471862" y="3887918"/>
            <a:ext cx="283848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/>
            <a:r>
              <a:rPr lang="it-IT" sz="1100" dirty="0"/>
              <a:t>	Per semplicità vengono assunte con capacità infinita e con una politica FIFO.</a:t>
            </a:r>
          </a:p>
        </p:txBody>
      </p:sp>
      <p:sp>
        <p:nvSpPr>
          <p:cNvPr id="36" name="Google Shape;217;p35">
            <a:extLst>
              <a:ext uri="{FF2B5EF4-FFF2-40B4-BE49-F238E27FC236}">
                <a16:creationId xmlns:a16="http://schemas.microsoft.com/office/drawing/2014/main" id="{228AF261-259B-4301-AAE1-5409A74C79A4}"/>
              </a:ext>
            </a:extLst>
          </p:cNvPr>
          <p:cNvSpPr/>
          <p:nvPr/>
        </p:nvSpPr>
        <p:spPr>
          <a:xfrm>
            <a:off x="3814860" y="362291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3527632" y="394597"/>
            <a:ext cx="20887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Rete di Jackson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5CFC7F-EB74-441F-B473-B9074196743A}"/>
              </a:ext>
            </a:extLst>
          </p:cNvPr>
          <p:cNvSpPr txBox="1"/>
          <p:nvPr/>
        </p:nvSpPr>
        <p:spPr>
          <a:xfrm>
            <a:off x="339910" y="1078770"/>
            <a:ext cx="84224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Di seguito vengono riportati i calcoli ottenuti andando a risolvere la Rete di Jackson associata al Sistema.</a:t>
            </a:r>
          </a:p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Riportiamo di seguito le equazioni del Traffico della rete</a:t>
            </a: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per l’intero Sistema ed a seconda della tipologia di Job: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1959F44-897A-4173-8587-41EB9D31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0" y="2449833"/>
            <a:ext cx="3364970" cy="8246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53191-B7E6-4D37-86DD-55586D349EA3}"/>
              </a:ext>
            </a:extLst>
          </p:cNvPr>
          <p:cNvSpPr txBox="1"/>
          <p:nvPr/>
        </p:nvSpPr>
        <p:spPr>
          <a:xfrm>
            <a:off x="381592" y="22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Sistema: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D44BB0-3C33-4A65-88E1-AE0A5F45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79" y="2449832"/>
            <a:ext cx="3589929" cy="8246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260D8B-09F0-465E-95F6-36A843FA6EE4}"/>
              </a:ext>
            </a:extLst>
          </p:cNvPr>
          <p:cNvSpPr txBox="1"/>
          <p:nvPr/>
        </p:nvSpPr>
        <p:spPr>
          <a:xfrm>
            <a:off x="5218350" y="224623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Job di tipo 1: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240C41-5A18-4FDA-A6B0-D7D0FE03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42" y="3654838"/>
            <a:ext cx="3293114" cy="7409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097D3B-D2C1-4B68-B94C-B9991F46C20A}"/>
              </a:ext>
            </a:extLst>
          </p:cNvPr>
          <p:cNvSpPr txBox="1"/>
          <p:nvPr/>
        </p:nvSpPr>
        <p:spPr>
          <a:xfrm>
            <a:off x="1411642" y="338923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Job di tipo 2: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861677-5C2A-4D58-A14F-85DA95BA2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350" y="3630285"/>
            <a:ext cx="3408076" cy="76315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2941B3-DF3C-4C72-A210-EEB010DBA623}"/>
              </a:ext>
            </a:extLst>
          </p:cNvPr>
          <p:cNvSpPr txBox="1"/>
          <p:nvPr/>
        </p:nvSpPr>
        <p:spPr>
          <a:xfrm>
            <a:off x="5218350" y="338756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Job di tipo 3:</a:t>
            </a:r>
          </a:p>
        </p:txBody>
      </p:sp>
    </p:spTree>
    <p:extLst>
      <p:ext uri="{BB962C8B-B14F-4D97-AF65-F5344CB8AC3E}">
        <p14:creationId xmlns:p14="http://schemas.microsoft.com/office/powerpoint/2010/main" val="2711998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134053" y="1551281"/>
            <a:ext cx="4875894" cy="20409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Confronto dei Risultati Analitici con i Risultati Simulati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57266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72266" y="309381"/>
            <a:ext cx="5399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Sistema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47738"/>
              </p:ext>
            </p:extLst>
          </p:nvPr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sistema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1,147776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1,116024 +/- 0,319317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1,147776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1,079696 +/- 0,298874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1,147776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1,103393 +/- 0,312266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1,147776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1,128292 +/- 0,326441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11,846410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11,158054 +/- 0,848397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2,961602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2,877785 +/- 0,119141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3,948803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3,736229 +/- 0,573063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4,936004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4,543639 +/- 0,282255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872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Sistema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56444"/>
              </p:ext>
            </p:extLst>
          </p:nvPr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sistema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13,773316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13,392286 +/- 0,981663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3,443329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3,239089 +/- 0,689865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4,591105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4,413573 +/- 0,996257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5,738882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5,641462 +/- 0,161017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2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49903" y="309381"/>
            <a:ext cx="5444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Verifica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/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0,981175 +/- 0,247461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0,981839 +/- 0,247801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0,980790 +/- 0,247409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0,981095 +/- 0,247468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11,813488 +/- 0,700090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2,954025 +/- 0,232848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3,938276 +/- 0,969051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4,921187 +/- 0,196539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782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Verifica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verifica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11,775119 +/- 0,657903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2,946410 +/- 0,231901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3,923919 +/- 0,960484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verifica3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4,904790 +/- 0,187196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3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49903" y="309381"/>
            <a:ext cx="5444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Delay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/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0,844281 +/- 0,182412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0,847680 +/- 0,187017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0,844726 +/- 0,183714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0,811657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0,843485 +/- 0,182627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0,767952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0,819014 +/- 0,171596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0,191988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0,195279 +/- 0,002362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0,255984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0,251996 +/- 0,016352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0,319980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0,331739 +/- 0,057109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511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Delay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delay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0,623313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0,702452 +/- 0,126238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0,155828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0,182028 +/- 0,001727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0,207771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0,216224 +/- 0,011961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delay3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0,259714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0,304199 +/- 0,041795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7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1849903" y="309381"/>
            <a:ext cx="5444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Throughput: Service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73318"/>
              </p:ext>
            </p:extLst>
          </p:nvPr>
        </p:nvGraphicFramePr>
        <p:xfrm>
          <a:off x="1503158" y="1081790"/>
          <a:ext cx="6096000" cy="333756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0,097076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0,092698 +/- 0,001812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0,097076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0,092057 +/- 0,001445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0,097076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0,092034 +/- 0,001436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</a:t>
                      </a:r>
                      <a:r>
                        <a:rPr lang="it-IT" sz="1200" dirty="0" err="1">
                          <a:latin typeface="Reem Kufi" panose="020B0604020202020204"/>
                        </a:rPr>
                        <a:t>Ts</a:t>
                      </a:r>
                      <a:r>
                        <a:rPr lang="it-IT" sz="1200" dirty="0">
                          <a:latin typeface="Reem Kufi" panose="020B0604020202020204"/>
                        </a:rPr>
                        <a:t>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0,097076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0,092031 +/- 0,001439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 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11,846410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11,158054 +/- 0,171596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2,961602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2,87785 +/- 0,199139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3,948803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3,736629 +/- 0,573065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aseline="0" dirty="0">
                          <a:latin typeface="Reem Kufi" panose="020B0604020202020204"/>
                        </a:rPr>
                        <a:t>X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service3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(job/min)</a:t>
                      </a:r>
                      <a:endParaRPr lang="it-IT" sz="1200" baseline="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4,936004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4,543639 +/- 0,282255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42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660571" y="364047"/>
            <a:ext cx="3822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Media: Service</a:t>
            </a: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CDB6840D-8C88-43F5-ABFA-8FD60B79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14769"/>
              </p:ext>
            </p:extLst>
          </p:nvPr>
        </p:nvGraphicFramePr>
        <p:xfrm>
          <a:off x="1523999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ANALITICO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RISULTATO SIMULATO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service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1,150002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1,114714 +/- 0,232291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service1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0,287501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0,270650 +/- 0,012313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service2 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0,383334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0,373428 +/- 0,020625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E[N]</a:t>
                      </a:r>
                      <a:r>
                        <a:rPr lang="it-IT" sz="1200" baseline="-25000" dirty="0">
                          <a:latin typeface="Reem Kufi" panose="020B0604020202020204"/>
                        </a:rPr>
                        <a:t> service3</a:t>
                      </a:r>
                      <a:r>
                        <a:rPr lang="it-IT" sz="1200" dirty="0">
                          <a:latin typeface="Reem Kufi" panose="020B0604020202020204"/>
                        </a:rPr>
                        <a:t>(job)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0,479168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Reem Kufi" panose="020B0604020202020204"/>
                        </a:rPr>
                        <a:t>0,462482 +/- 0,030614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9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00900" y="411413"/>
            <a:ext cx="3313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Flusso della Simulazione</a:t>
            </a:r>
            <a:endParaRPr sz="2500" dirty="0"/>
          </a:p>
        </p:txBody>
      </p:sp>
      <p:sp>
        <p:nvSpPr>
          <p:cNvPr id="48" name="Google Shape;201;p35">
            <a:extLst>
              <a:ext uri="{FF2B5EF4-FFF2-40B4-BE49-F238E27FC236}">
                <a16:creationId xmlns:a16="http://schemas.microsoft.com/office/drawing/2014/main" id="{220BF59F-D392-48B8-8BAB-6A752153FC6D}"/>
              </a:ext>
            </a:extLst>
          </p:cNvPr>
          <p:cNvSpPr txBox="1">
            <a:spLocks/>
          </p:cNvSpPr>
          <p:nvPr/>
        </p:nvSpPr>
        <p:spPr>
          <a:xfrm>
            <a:off x="300899" y="1244850"/>
            <a:ext cx="3537675" cy="3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800" dirty="0"/>
              <a:t>La simulazione è stata realizzata utilizzando l’approccio «</a:t>
            </a:r>
            <a:r>
              <a:rPr lang="it-IT" sz="1800" dirty="0" err="1"/>
              <a:t>next</a:t>
            </a:r>
            <a:r>
              <a:rPr lang="it-IT" sz="1800" dirty="0"/>
              <a:t>-event» che comprende le seguenti fasi:</a:t>
            </a:r>
          </a:p>
          <a:p>
            <a:pPr algn="just"/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Fase di Inizializzazione;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Gestione dell’evento corrente;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Generazione di un nuovo evento;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Fase di terminazione.</a:t>
            </a:r>
          </a:p>
          <a:p>
            <a:pPr algn="just"/>
            <a:endParaRPr lang="it-IT" sz="2500" dirty="0"/>
          </a:p>
          <a:p>
            <a:pPr algn="just"/>
            <a:endParaRPr lang="it-IT" sz="2500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CAA2BEA9-763E-4874-9B2E-7379A13A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75" y="979350"/>
            <a:ext cx="3784100" cy="3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7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134053" y="2129847"/>
            <a:ext cx="4875894" cy="883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Analisi Stazionaria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4118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CBB2B4-1366-4DF6-B13A-E97885653AA2}"/>
              </a:ext>
            </a:extLst>
          </p:cNvPr>
          <p:cNvSpPr txBox="1"/>
          <p:nvPr/>
        </p:nvSpPr>
        <p:spPr>
          <a:xfrm>
            <a:off x="0" y="268356"/>
            <a:ext cx="4338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Per effettuare l’analisi stazionaria sono state eseguite numerose simulazioni aventi in comune il medesimo seme, ma con istanti di STOP crescente.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In particolare il valore di STOP va da 100’000 a 2’500’000, in modo tale da stabilire quando il Sistema inizia a perdere l’</a:t>
            </a:r>
            <a:r>
              <a:rPr lang="it-IT" dirty="0" err="1">
                <a:solidFill>
                  <a:schemeClr val="bg2"/>
                </a:solidFill>
                <a:latin typeface="Reem Kufi" panose="020B0604020202020204"/>
              </a:rPr>
              <a:t>inflenza</a:t>
            </a: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 dello stato iniziale.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Le simulazioni sono state effettuate ad intervalli del valore di STOP pari a 200’000 come è possibile notare dalla Tabella riportata di seguito.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 parametri della simulazione sono i seguenti: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/>
                </a:solidFill>
                <a:latin typeface="Reem Kufi" panose="020B0604020202020204"/>
              </a:rPr>
              <a:t>Seed</a:t>
            </a: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 = 123456789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Tempi di Servizio di tutti i Server del Sistema con distribuzione Esponenziale</a:t>
            </a:r>
            <a:endParaRPr lang="it-IT" dirty="0">
              <a:latin typeface="Reem Kufi" panose="020B0604020202020204"/>
            </a:endParaRPr>
          </a:p>
        </p:txBody>
      </p:sp>
      <p:sp>
        <p:nvSpPr>
          <p:cNvPr id="7" name="Google Shape;229;p37">
            <a:extLst>
              <a:ext uri="{FF2B5EF4-FFF2-40B4-BE49-F238E27FC236}">
                <a16:creationId xmlns:a16="http://schemas.microsoft.com/office/drawing/2014/main" id="{95EBC4E6-7EFA-4038-8DFB-9165B14C35B5}"/>
              </a:ext>
            </a:extLst>
          </p:cNvPr>
          <p:cNvSpPr/>
          <p:nvPr/>
        </p:nvSpPr>
        <p:spPr>
          <a:xfrm rot="5400000">
            <a:off x="6778162" y="-19638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1;p35">
            <a:extLst>
              <a:ext uri="{FF2B5EF4-FFF2-40B4-BE49-F238E27FC236}">
                <a16:creationId xmlns:a16="http://schemas.microsoft.com/office/drawing/2014/main" id="{36D68F94-DB0C-43A6-B4E6-532C449C72B3}"/>
              </a:ext>
            </a:extLst>
          </p:cNvPr>
          <p:cNvSpPr txBox="1">
            <a:spLocks/>
          </p:cNvSpPr>
          <p:nvPr/>
        </p:nvSpPr>
        <p:spPr>
          <a:xfrm>
            <a:off x="5559384" y="791429"/>
            <a:ext cx="25773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Analisi Stazionaria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C7EA7C-2053-4F42-98ED-733764BA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430" y="1652571"/>
            <a:ext cx="4577473" cy="26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40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3295747" y="364047"/>
            <a:ext cx="25525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Analisi Stazionaria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B89F02-717A-46EB-BB4A-DD3B4D65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395"/>
            <a:ext cx="4803356" cy="27779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757ADF-91E4-4BF0-B7A0-4437A5C4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02" y="1212572"/>
            <a:ext cx="4549598" cy="2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8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134053" y="2129847"/>
            <a:ext cx="4875894" cy="883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Analisi Transiente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243372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CBB2B4-1366-4DF6-B13A-E97885653AA2}"/>
              </a:ext>
            </a:extLst>
          </p:cNvPr>
          <p:cNvSpPr txBox="1"/>
          <p:nvPr/>
        </p:nvSpPr>
        <p:spPr>
          <a:xfrm>
            <a:off x="0" y="666198"/>
            <a:ext cx="36797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Per effettuare l’analisi transiente sono state eseguite cinque simulazioni con semi diversi ed indipendenti tra loro.</a:t>
            </a:r>
          </a:p>
          <a:p>
            <a:pPr algn="just"/>
            <a:endParaRPr lang="it-IT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 Semi risultano essere indipendenti poiché le simulazioni, effettuate in maniera</a:t>
            </a: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sequenziale, utilizzano come nuovo seme l’ultimo valore restituito dal generatore di numeri pseudo-casuali durante la simulazione precedente.</a:t>
            </a:r>
          </a:p>
          <a:p>
            <a:pPr algn="just"/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Le simulazioni sono inoltre state eseguite con le seguenti condizioni: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/>
                </a:solidFill>
                <a:latin typeface="Reem Kufi" panose="020B0604020202020204"/>
              </a:rPr>
              <a:t>Seed</a:t>
            </a: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 Iniziale = 123456789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Tempi di Servizio di tutti i Server del Sistema con distribuzione Esponenziale.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/>
                </a:solidFill>
                <a:latin typeface="Reem Kufi" panose="020B0604020202020204"/>
              </a:rPr>
              <a:t>Istante di STOP = 100’000</a:t>
            </a:r>
          </a:p>
        </p:txBody>
      </p:sp>
      <p:sp>
        <p:nvSpPr>
          <p:cNvPr id="7" name="Google Shape;229;p37">
            <a:extLst>
              <a:ext uri="{FF2B5EF4-FFF2-40B4-BE49-F238E27FC236}">
                <a16:creationId xmlns:a16="http://schemas.microsoft.com/office/drawing/2014/main" id="{95EBC4E6-7EFA-4038-8DFB-9165B14C35B5}"/>
              </a:ext>
            </a:extLst>
          </p:cNvPr>
          <p:cNvSpPr/>
          <p:nvPr/>
        </p:nvSpPr>
        <p:spPr>
          <a:xfrm rot="5400000">
            <a:off x="4268532" y="-630893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1;p35">
            <a:extLst>
              <a:ext uri="{FF2B5EF4-FFF2-40B4-BE49-F238E27FC236}">
                <a16:creationId xmlns:a16="http://schemas.microsoft.com/office/drawing/2014/main" id="{36D68F94-DB0C-43A6-B4E6-532C449C72B3}"/>
              </a:ext>
            </a:extLst>
          </p:cNvPr>
          <p:cNvSpPr txBox="1">
            <a:spLocks/>
          </p:cNvSpPr>
          <p:nvPr/>
        </p:nvSpPr>
        <p:spPr>
          <a:xfrm>
            <a:off x="3049754" y="190111"/>
            <a:ext cx="25773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Analisi Stazionaria</a:t>
            </a: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C8C2A8C7-A1BB-41EC-8427-AAFEBAA7B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72042"/>
              </p:ext>
            </p:extLst>
          </p:nvPr>
        </p:nvGraphicFramePr>
        <p:xfrm>
          <a:off x="3679790" y="1402867"/>
          <a:ext cx="5315124" cy="2961863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1916072453"/>
                    </a:ext>
                  </a:extLst>
                </a:gridCol>
              </a:tblGrid>
              <a:tr h="719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SEED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Tempo medio di Risposta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Throughput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Popolazione Media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123456789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baseline="0" dirty="0">
                          <a:latin typeface="Reem Kufi" panose="020B0604020202020204"/>
                        </a:rPr>
                        <a:t>1.073840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11.162997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12.886082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235351916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1.067844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11.149903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12.814130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511596416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1.073657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11.137328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12.883879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90673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942677419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1.159044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11.165578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12.908528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3646"/>
                  </a:ext>
                </a:extLst>
              </a:tr>
              <a:tr h="44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989757435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0.935254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11.067750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12.223049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45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631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134053" y="2129847"/>
            <a:ext cx="4875894" cy="883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Confronto dei Sistemi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629725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CBB2B4-1366-4DF6-B13A-E97885653AA2}"/>
              </a:ext>
            </a:extLst>
          </p:cNvPr>
          <p:cNvSpPr txBox="1"/>
          <p:nvPr/>
        </p:nvSpPr>
        <p:spPr>
          <a:xfrm>
            <a:off x="0" y="666198"/>
            <a:ext cx="36797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Per confrontare le prestazioni dei due sistemi le simulazioni sono state svolte con le seguenti caratteristiche: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Tempo di Servizio dei nodi del sistema con distribuzione esponenziale.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2"/>
                </a:solidFill>
                <a:latin typeface="Reem Kufi" panose="020B0604020202020204"/>
              </a:rPr>
              <a:t>Seed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= 123456789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STOP = 2’000’000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L’istante di STOP caratterizza l’istante di tempo in cui entrambi i sistemi si comportano in maniera stazionaria. Le differenze sono presenti all’interno delle tabelle:</a:t>
            </a:r>
          </a:p>
        </p:txBody>
      </p:sp>
      <p:sp>
        <p:nvSpPr>
          <p:cNvPr id="7" name="Google Shape;229;p37">
            <a:extLst>
              <a:ext uri="{FF2B5EF4-FFF2-40B4-BE49-F238E27FC236}">
                <a16:creationId xmlns:a16="http://schemas.microsoft.com/office/drawing/2014/main" id="{95EBC4E6-7EFA-4038-8DFB-9165B14C35B5}"/>
              </a:ext>
            </a:extLst>
          </p:cNvPr>
          <p:cNvSpPr/>
          <p:nvPr/>
        </p:nvSpPr>
        <p:spPr>
          <a:xfrm rot="5400000">
            <a:off x="4268532" y="-630893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1;p35">
            <a:extLst>
              <a:ext uri="{FF2B5EF4-FFF2-40B4-BE49-F238E27FC236}">
                <a16:creationId xmlns:a16="http://schemas.microsoft.com/office/drawing/2014/main" id="{36D68F94-DB0C-43A6-B4E6-532C449C72B3}"/>
              </a:ext>
            </a:extLst>
          </p:cNvPr>
          <p:cNvSpPr txBox="1">
            <a:spLocks/>
          </p:cNvSpPr>
          <p:nvPr/>
        </p:nvSpPr>
        <p:spPr>
          <a:xfrm>
            <a:off x="2824590" y="192151"/>
            <a:ext cx="2933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Confronto dei Sistemi</a:t>
            </a: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C8C2A8C7-A1BB-41EC-8427-AAFEBAA7B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46912"/>
              </p:ext>
            </p:extLst>
          </p:nvPr>
        </p:nvGraphicFramePr>
        <p:xfrm>
          <a:off x="3679790" y="1384600"/>
          <a:ext cx="5126280" cy="138684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1281570">
                  <a:extLst>
                    <a:ext uri="{9D8B030D-6E8A-4147-A177-3AD203B41FA5}">
                      <a16:colId xmlns:a16="http://schemas.microsoft.com/office/drawing/2014/main" val="655153264"/>
                    </a:ext>
                  </a:extLst>
                </a:gridCol>
                <a:gridCol w="1281570">
                  <a:extLst>
                    <a:ext uri="{9D8B030D-6E8A-4147-A177-3AD203B41FA5}">
                      <a16:colId xmlns:a16="http://schemas.microsoft.com/office/drawing/2014/main" val="638381920"/>
                    </a:ext>
                  </a:extLst>
                </a:gridCol>
                <a:gridCol w="1281570">
                  <a:extLst>
                    <a:ext uri="{9D8B030D-6E8A-4147-A177-3AD203B41FA5}">
                      <a16:colId xmlns:a16="http://schemas.microsoft.com/office/drawing/2014/main" val="3767723980"/>
                    </a:ext>
                  </a:extLst>
                </a:gridCol>
                <a:gridCol w="1281570">
                  <a:extLst>
                    <a:ext uri="{9D8B030D-6E8A-4147-A177-3AD203B41FA5}">
                      <a16:colId xmlns:a16="http://schemas.microsoft.com/office/drawing/2014/main" val="1916072453"/>
                    </a:ext>
                  </a:extLst>
                </a:gridCol>
              </a:tblGrid>
              <a:tr h="214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Tempo medio di Risposta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Throughput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Popolazione Media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3518"/>
                  </a:ext>
                </a:extLst>
              </a:tr>
              <a:tr h="293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1" i="0" u="none" strike="noStrike" cap="none" baseline="0" dirty="0" err="1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Serice</a:t>
                      </a: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 – Single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baseline="0" dirty="0">
                          <a:latin typeface="Reem Kufi" panose="020B0604020202020204"/>
                        </a:rPr>
                        <a:t>0.892219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11.158054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10.113427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77011"/>
                  </a:ext>
                </a:extLst>
              </a:tr>
              <a:tr h="293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i="0" u="none" strike="noStrike" cap="none" baseline="0" dirty="0" err="1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Serice</a:t>
                      </a: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 – Multi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0.092698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11.158054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1.114714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37601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7CCED5F-6F48-4C7E-A8C2-033A81CD4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66287"/>
              </p:ext>
            </p:extLst>
          </p:nvPr>
        </p:nvGraphicFramePr>
        <p:xfrm>
          <a:off x="3679790" y="3178300"/>
          <a:ext cx="5126280" cy="1386840"/>
        </p:xfrm>
        <a:graphic>
          <a:graphicData uri="http://schemas.openxmlformats.org/drawingml/2006/table">
            <a:tbl>
              <a:tblPr firstRow="1" bandRow="1">
                <a:tableStyleId>{640BB23F-62F1-4CA4-BF03-D532F535C833}</a:tableStyleId>
              </a:tblPr>
              <a:tblGrid>
                <a:gridCol w="1281570">
                  <a:extLst>
                    <a:ext uri="{9D8B030D-6E8A-4147-A177-3AD203B41FA5}">
                      <a16:colId xmlns:a16="http://schemas.microsoft.com/office/drawing/2014/main" val="3051453172"/>
                    </a:ext>
                  </a:extLst>
                </a:gridCol>
                <a:gridCol w="1281570">
                  <a:extLst>
                    <a:ext uri="{9D8B030D-6E8A-4147-A177-3AD203B41FA5}">
                      <a16:colId xmlns:a16="http://schemas.microsoft.com/office/drawing/2014/main" val="413880048"/>
                    </a:ext>
                  </a:extLst>
                </a:gridCol>
                <a:gridCol w="1281570">
                  <a:extLst>
                    <a:ext uri="{9D8B030D-6E8A-4147-A177-3AD203B41FA5}">
                      <a16:colId xmlns:a16="http://schemas.microsoft.com/office/drawing/2014/main" val="1614430151"/>
                    </a:ext>
                  </a:extLst>
                </a:gridCol>
                <a:gridCol w="1281570">
                  <a:extLst>
                    <a:ext uri="{9D8B030D-6E8A-4147-A177-3AD203B41FA5}">
                      <a16:colId xmlns:a16="http://schemas.microsoft.com/office/drawing/2014/main" val="3959717485"/>
                    </a:ext>
                  </a:extLst>
                </a:gridCol>
              </a:tblGrid>
              <a:tr h="4701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Tempo medio di Risposta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Throughput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dirty="0">
                          <a:latin typeface="Reem Kufi" panose="020B0604020202020204"/>
                        </a:rPr>
                        <a:t>Popolazione Media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7933"/>
                  </a:ext>
                </a:extLst>
              </a:tr>
              <a:tr h="293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i="0" u="none" strike="noStrike" cap="none" baseline="0" dirty="0" err="1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Serice</a:t>
                      </a: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 – Single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1.882583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11.158054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22.590997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997780"/>
                  </a:ext>
                </a:extLst>
              </a:tr>
              <a:tr h="293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i="0" u="none" strike="noStrike" cap="none" baseline="0" dirty="0" err="1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Serice</a:t>
                      </a:r>
                      <a:r>
                        <a:rPr lang="it-IT" sz="1400" b="1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 – Multi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1.116024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11.158054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baseline="0" dirty="0">
                          <a:solidFill>
                            <a:srgbClr val="000000"/>
                          </a:solidFill>
                          <a:latin typeface="Reem Kufi" panose="020B0604020202020204"/>
                          <a:ea typeface="Arial"/>
                          <a:cs typeface="Arial"/>
                          <a:sym typeface="Arial"/>
                        </a:rPr>
                        <a:t>13.392286</a:t>
                      </a:r>
                      <a:endParaRPr lang="it-IT" sz="1200" dirty="0">
                        <a:latin typeface="Reem Kufi" panose="020B060402020202020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50923"/>
                  </a:ext>
                </a:extLst>
              </a:tr>
            </a:tbl>
          </a:graphicData>
        </a:graphic>
      </p:graphicFrame>
      <p:sp>
        <p:nvSpPr>
          <p:cNvPr id="9" name="Google Shape;201;p35">
            <a:extLst>
              <a:ext uri="{FF2B5EF4-FFF2-40B4-BE49-F238E27FC236}">
                <a16:creationId xmlns:a16="http://schemas.microsoft.com/office/drawing/2014/main" id="{65B97D08-A1C3-451F-8E9A-F76E20ACFBAD}"/>
              </a:ext>
            </a:extLst>
          </p:cNvPr>
          <p:cNvSpPr txBox="1">
            <a:spLocks/>
          </p:cNvSpPr>
          <p:nvPr/>
        </p:nvSpPr>
        <p:spPr>
          <a:xfrm>
            <a:off x="5723799" y="1090836"/>
            <a:ext cx="1038262" cy="32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</a:rPr>
              <a:t>Nodo Service</a:t>
            </a:r>
          </a:p>
        </p:txBody>
      </p:sp>
      <p:sp>
        <p:nvSpPr>
          <p:cNvPr id="10" name="Google Shape;201;p35">
            <a:extLst>
              <a:ext uri="{FF2B5EF4-FFF2-40B4-BE49-F238E27FC236}">
                <a16:creationId xmlns:a16="http://schemas.microsoft.com/office/drawing/2014/main" id="{FCAB1347-A25C-43D6-A332-ECA1C427725B}"/>
              </a:ext>
            </a:extLst>
          </p:cNvPr>
          <p:cNvSpPr txBox="1">
            <a:spLocks/>
          </p:cNvSpPr>
          <p:nvPr/>
        </p:nvSpPr>
        <p:spPr>
          <a:xfrm>
            <a:off x="5902703" y="2855772"/>
            <a:ext cx="680453" cy="32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</a:rPr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val="9669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2701242" y="2085150"/>
            <a:ext cx="3741515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Statistiche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49760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3812" y="1419744"/>
            <a:ext cx="9096375" cy="326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sz="1400" dirty="0">
                <a:latin typeface="Reem Kufi" panose="020B0604020202020204"/>
              </a:rPr>
              <a:t>Le popolazioni medie sono state ricavate</a:t>
            </a:r>
          </a:p>
          <a:p>
            <a:pPr algn="just"/>
            <a:r>
              <a:rPr lang="it-IT" sz="1400" dirty="0">
                <a:latin typeface="Reem Kufi" panose="020B0604020202020204"/>
              </a:rPr>
              <a:t>calcolando l’integrale del grafico qui a fianco; tale grafico rappresenta l’area </a:t>
            </a:r>
          </a:p>
          <a:p>
            <a:pPr algn="just"/>
            <a:r>
              <a:rPr lang="it-IT" sz="1400" dirty="0">
                <a:latin typeface="Reem Kufi" panose="020B0604020202020204"/>
              </a:rPr>
              <a:t>della funzione che descrive il numero di job </a:t>
            </a:r>
          </a:p>
          <a:p>
            <a:pPr algn="just"/>
            <a:r>
              <a:rPr lang="it-IT" sz="1400" dirty="0">
                <a:latin typeface="Reem Kufi" panose="020B0604020202020204"/>
              </a:rPr>
              <a:t>nel tempo, con la </a:t>
            </a:r>
            <a:r>
              <a:rPr lang="it-IT" sz="1400" b="1" dirty="0">
                <a:latin typeface="Reem Kufi" panose="020B0604020202020204"/>
              </a:rPr>
              <a:t>somma dei rettangoli </a:t>
            </a:r>
            <a:r>
              <a:rPr lang="it-IT" sz="1400" b="1" dirty="0" err="1">
                <a:latin typeface="Reem Kufi" panose="020B0604020202020204"/>
              </a:rPr>
              <a:t>W</a:t>
            </a:r>
            <a:r>
              <a:rPr lang="it-IT" sz="1400" b="1" baseline="-25000" dirty="0" err="1">
                <a:latin typeface="Reem Kufi" panose="020B0604020202020204"/>
              </a:rPr>
              <a:t>i</a:t>
            </a:r>
            <a:r>
              <a:rPr lang="it-IT" sz="1400" b="1" dirty="0">
                <a:latin typeface="Reem Kufi" panose="020B0604020202020204"/>
              </a:rPr>
              <a:t>.</a:t>
            </a:r>
          </a:p>
          <a:p>
            <a:pPr algn="just"/>
            <a:endParaRPr lang="it-IT" sz="1400" dirty="0">
              <a:latin typeface="Reem Kufi" panose="020B0604020202020204"/>
            </a:endParaRPr>
          </a:p>
          <a:p>
            <a:pPr algn="just"/>
            <a:r>
              <a:rPr lang="it-IT" sz="1400" dirty="0">
                <a:latin typeface="Reem Kufi" panose="020B0604020202020204"/>
              </a:rPr>
              <a:t>L’area di ciascun rettangolo, chiamata nella</a:t>
            </a:r>
          </a:p>
          <a:p>
            <a:pPr algn="just"/>
            <a:r>
              <a:rPr lang="it-IT" sz="1400" dirty="0">
                <a:latin typeface="Reem Kufi" panose="020B0604020202020204"/>
              </a:rPr>
              <a:t>simulazione appunto “</a:t>
            </a:r>
            <a:r>
              <a:rPr lang="it-IT" sz="1400" b="1" dirty="0">
                <a:latin typeface="Reem Kufi" panose="020B0604020202020204"/>
              </a:rPr>
              <a:t>area</a:t>
            </a:r>
            <a:r>
              <a:rPr lang="it-IT" sz="1400" dirty="0">
                <a:latin typeface="Reem Kufi" panose="020B0604020202020204"/>
              </a:rPr>
              <a:t>”, è stata calcolata </a:t>
            </a:r>
          </a:p>
          <a:p>
            <a:pPr algn="just"/>
            <a:r>
              <a:rPr lang="it-IT" sz="1400" dirty="0">
                <a:latin typeface="Reem Kufi" panose="020B0604020202020204"/>
              </a:rPr>
              <a:t>moltiplicando il numero di job presenti al momento nel sistema (“</a:t>
            </a:r>
            <a:r>
              <a:rPr lang="it-IT" sz="1400" b="1" dirty="0" err="1">
                <a:latin typeface="Reem Kufi" panose="020B0604020202020204"/>
              </a:rPr>
              <a:t>number</a:t>
            </a:r>
            <a:r>
              <a:rPr lang="it-IT" sz="1400" dirty="0">
                <a:latin typeface="Reem Kufi" panose="020B0604020202020204"/>
              </a:rPr>
              <a:t>”) per la differenza tra l’istante di tempo </a:t>
            </a:r>
          </a:p>
          <a:p>
            <a:pPr algn="just"/>
            <a:r>
              <a:rPr lang="it-IT" sz="1400" dirty="0">
                <a:latin typeface="Reem Kufi" panose="020B0604020202020204"/>
              </a:rPr>
              <a:t>del prossimo evento che si verificherà (“</a:t>
            </a:r>
            <a:r>
              <a:rPr lang="it-IT" sz="1400" b="1" dirty="0" err="1">
                <a:latin typeface="Reem Kufi" panose="020B0604020202020204"/>
              </a:rPr>
              <a:t>t.next</a:t>
            </a:r>
            <a:r>
              <a:rPr lang="it-IT" sz="1400" dirty="0">
                <a:latin typeface="Reem Kufi" panose="020B0604020202020204"/>
              </a:rPr>
              <a:t>”) e l’istante di tempo dell’ultimo evento che si è verificato (“</a:t>
            </a:r>
            <a:r>
              <a:rPr lang="it-IT" sz="1400" b="1" dirty="0" err="1">
                <a:latin typeface="Reem Kufi" panose="020B0604020202020204"/>
              </a:rPr>
              <a:t>t,current</a:t>
            </a:r>
            <a:r>
              <a:rPr lang="it-IT" sz="1400" dirty="0">
                <a:latin typeface="Reem Kufi" panose="020B0604020202020204"/>
              </a:rPr>
              <a:t>”).</a:t>
            </a:r>
          </a:p>
          <a:p>
            <a:pPr algn="just"/>
            <a:endParaRPr lang="it-IT" sz="1400" dirty="0">
              <a:latin typeface="Reem Kufi" panose="020B0604020202020204"/>
            </a:endParaRPr>
          </a:p>
          <a:p>
            <a:pPr algn="just"/>
            <a:r>
              <a:rPr lang="it-IT" sz="1400" dirty="0">
                <a:latin typeface="Reem Kufi" panose="020B0604020202020204"/>
              </a:rPr>
              <a:t>In pratica cioè che avviene all’arrivo di ogni nuovo evento è questo:</a:t>
            </a:r>
          </a:p>
          <a:p>
            <a:pPr algn="just"/>
            <a:endParaRPr lang="it-IT" sz="1100" dirty="0">
              <a:latin typeface="Reem Kufi" panose="020B0604020202020204"/>
            </a:endParaRPr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3243476" y="417456"/>
            <a:ext cx="26570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Popolazione Media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694ACFC-3834-4851-9CA9-5E25A0E2F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14" y="1367185"/>
            <a:ext cx="4805383" cy="1413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E882481-44F9-4DEC-A0CE-7D3351AAF668}"/>
                  </a:ext>
                </a:extLst>
              </p:cNvPr>
              <p:cNvSpPr txBox="1"/>
              <p:nvPr/>
            </p:nvSpPr>
            <p:spPr>
              <a:xfrm>
                <a:off x="6875563" y="1356900"/>
                <a:ext cx="1939824" cy="588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it-IT" b="0" i="1" smtClean="0">
                              <a:latin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𝑑𝑡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E882481-44F9-4DEC-A0CE-7D3351AA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63" y="1356900"/>
                <a:ext cx="1939824" cy="588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01;p35">
            <a:extLst>
              <a:ext uri="{FF2B5EF4-FFF2-40B4-BE49-F238E27FC236}">
                <a16:creationId xmlns:a16="http://schemas.microsoft.com/office/drawing/2014/main" id="{2E732629-75C1-4D05-BBEA-916356B1B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8662" y="3609403"/>
            <a:ext cx="3373801" cy="1076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 algn="just"/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e         	   =   </a:t>
            </a:r>
            <a:r>
              <a:rPr lang="it-IT" sz="1600" b="1" i="1" dirty="0" err="1">
                <a:solidFill>
                  <a:schemeClr val="bg2"/>
                </a:solidFill>
                <a:latin typeface="Reem Kufi" panose="020B0604020202020204"/>
              </a:rPr>
              <a:t>NextEvent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(event);</a:t>
            </a:r>
            <a:b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</a:br>
            <a:r>
              <a:rPr lang="it-IT" sz="1600" b="1" i="1" dirty="0" err="1">
                <a:solidFill>
                  <a:schemeClr val="bg2"/>
                </a:solidFill>
                <a:latin typeface="Reem Kufi" panose="020B0604020202020204"/>
              </a:rPr>
              <a:t>t.next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 	   =   event[e].t;</a:t>
            </a:r>
            <a:b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</a:b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area         +=   (</a:t>
            </a:r>
            <a:r>
              <a:rPr lang="it-IT" sz="1600" b="1" i="1" dirty="0" err="1">
                <a:solidFill>
                  <a:schemeClr val="bg2"/>
                </a:solidFill>
                <a:latin typeface="Reem Kufi" panose="020B0604020202020204"/>
              </a:rPr>
              <a:t>t.next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 </a:t>
            </a:r>
            <a:r>
              <a:rPr lang="mr-IN" sz="1600" b="1" i="1" dirty="0">
                <a:solidFill>
                  <a:schemeClr val="bg2"/>
                </a:solidFill>
                <a:latin typeface="Reem Kufi" panose="020B0604020202020204"/>
              </a:rPr>
              <a:t>–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 </a:t>
            </a:r>
            <a:r>
              <a:rPr lang="it-IT" sz="1600" b="1" i="1" dirty="0" err="1">
                <a:solidFill>
                  <a:schemeClr val="bg2"/>
                </a:solidFill>
                <a:latin typeface="Reem Kufi" panose="020B0604020202020204"/>
              </a:rPr>
              <a:t>t.current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) * </a:t>
            </a:r>
            <a:r>
              <a:rPr lang="it-IT" sz="1600" b="1" i="1" dirty="0" err="1">
                <a:solidFill>
                  <a:schemeClr val="bg2"/>
                </a:solidFill>
                <a:latin typeface="Reem Kufi" panose="020B0604020202020204"/>
              </a:rPr>
              <a:t>number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;</a:t>
            </a:r>
            <a:b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</a:br>
            <a:r>
              <a:rPr lang="it-IT" sz="1600" b="1" i="1" dirty="0" err="1">
                <a:solidFill>
                  <a:schemeClr val="bg2"/>
                </a:solidFill>
                <a:latin typeface="Reem Kufi" panose="020B0604020202020204"/>
              </a:rPr>
              <a:t>t.current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     =   </a:t>
            </a:r>
            <a:r>
              <a:rPr lang="it-IT" sz="1600" b="1" i="1" dirty="0" err="1">
                <a:solidFill>
                  <a:schemeClr val="bg2"/>
                </a:solidFill>
                <a:latin typeface="Reem Kufi" panose="020B0604020202020204"/>
              </a:rPr>
              <a:t>t.next</a:t>
            </a:r>
            <a:r>
              <a:rPr lang="it-IT" sz="1600" b="1" i="1" dirty="0">
                <a:solidFill>
                  <a:schemeClr val="bg2"/>
                </a:solidFill>
                <a:latin typeface="Reem Kufi" panose="020B0604020202020204"/>
              </a:rPr>
              <a:t>;</a:t>
            </a:r>
            <a:br>
              <a:rPr lang="it-IT" sz="1600" b="1" i="1" dirty="0"/>
            </a:br>
            <a:endParaRPr lang="it-IT" sz="16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2431471" y="364897"/>
            <a:ext cx="42810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Tempo di Risposta e Throughput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CD85DB-8D43-46A1-9215-8AE96F90FBF7}"/>
              </a:ext>
            </a:extLst>
          </p:cNvPr>
          <p:cNvSpPr txBox="1"/>
          <p:nvPr/>
        </p:nvSpPr>
        <p:spPr>
          <a:xfrm>
            <a:off x="265693" y="984140"/>
            <a:ext cx="880687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Il calcolo dei tempi di risposta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si poteva ottenere in due modi differenti: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Sommando tutti i tempi di risposta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C</a:t>
            </a:r>
            <a:r>
              <a:rPr lang="it-IT" sz="1600" b="1" baseline="-25000" dirty="0">
                <a:solidFill>
                  <a:schemeClr val="bg2"/>
                </a:solidFill>
                <a:latin typeface="Reem Kufi" panose="020B0604020202020204"/>
              </a:rPr>
              <a:t>i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 </a:t>
            </a:r>
            <a:r>
              <a:rPr lang="mr-IN" sz="1600" b="1" dirty="0">
                <a:solidFill>
                  <a:schemeClr val="bg2"/>
                </a:solidFill>
                <a:latin typeface="Reem Kufi" panose="020B0604020202020204"/>
              </a:rPr>
              <a:t>–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 A</a:t>
            </a:r>
            <a:r>
              <a:rPr lang="it-IT" sz="1600" b="1" baseline="-25000" dirty="0">
                <a:solidFill>
                  <a:schemeClr val="bg2"/>
                </a:solidFill>
                <a:latin typeface="Reem Kufi" panose="020B0604020202020204"/>
              </a:rPr>
              <a:t>i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 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(dove C</a:t>
            </a:r>
            <a:r>
              <a:rPr lang="it-IT" sz="1600" baseline="-25000" dirty="0">
                <a:solidFill>
                  <a:schemeClr val="bg2"/>
                </a:solidFill>
                <a:latin typeface="Reem Kufi" panose="020B0604020202020204"/>
              </a:rPr>
              <a:t>i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rappresenta l’istante di completamento del job i-esimo e A</a:t>
            </a:r>
            <a:r>
              <a:rPr lang="it-IT" sz="1600" baseline="-25000" dirty="0">
                <a:solidFill>
                  <a:schemeClr val="bg2"/>
                </a:solidFill>
                <a:latin typeface="Reem Kufi" panose="020B0604020202020204"/>
              </a:rPr>
              <a:t>i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rappresenta l’istante di arrivo al sistema del job i-esimo) per poi dividere per il numero di completamenti;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Calcolando l’area totale dei job, come spiegato precedentemente, e dividere per il numero di job completati effettivamente.</a:t>
            </a:r>
            <a:br>
              <a:rPr lang="it-IT" sz="1600" dirty="0">
                <a:solidFill>
                  <a:schemeClr val="bg2"/>
                </a:solidFill>
                <a:latin typeface="Reem Kufi" panose="020B0604020202020204"/>
              </a:rPr>
            </a:br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Il problema del secondo metodo è che è valido solo per il tempo di risposta dei job che non possono essere interrotti. </a:t>
            </a:r>
          </a:p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Per quanto riguarda il calcolo dei throughput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, ossia job completati/min, sono stati memorizzati i job completati negli intervalli di tempo e divisi per l’intervallo stesso.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285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3613653" y="402997"/>
            <a:ext cx="19166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Batch-</a:t>
            </a:r>
            <a:r>
              <a:rPr lang="it-IT" sz="2500" dirty="0" err="1">
                <a:solidFill>
                  <a:schemeClr val="bg2"/>
                </a:solidFill>
              </a:rPr>
              <a:t>Means</a:t>
            </a:r>
            <a:endParaRPr lang="it-IT" sz="2500" dirty="0">
              <a:solidFill>
                <a:schemeClr val="bg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1500B-1C7A-4028-B4CE-41E984758009}"/>
              </a:ext>
            </a:extLst>
          </p:cNvPr>
          <p:cNvSpPr txBox="1"/>
          <p:nvPr/>
        </p:nvSpPr>
        <p:spPr>
          <a:xfrm>
            <a:off x="154567" y="1033463"/>
            <a:ext cx="9027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In generale, di fronte a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simulazioni steady-state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, ci si trova a dover risolvere due principali problemi:</a:t>
            </a:r>
            <a:br>
              <a:rPr lang="it-IT" sz="1600" dirty="0">
                <a:solidFill>
                  <a:schemeClr val="bg2"/>
                </a:solidFill>
                <a:latin typeface="Reem Kufi" panose="020B0604020202020204"/>
              </a:rPr>
            </a:br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L’individuazione del periodo di </a:t>
            </a:r>
            <a:r>
              <a:rPr lang="it-IT" sz="1600" b="1" dirty="0" err="1">
                <a:solidFill>
                  <a:schemeClr val="bg2"/>
                </a:solidFill>
                <a:latin typeface="Reem Kufi" panose="020B0604020202020204"/>
              </a:rPr>
              <a:t>warm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-up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La determinazione della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lunghezza della simulazione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. </a:t>
            </a:r>
          </a:p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Per queste ragioni le simulazioni sono state effettuate utilizzando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il metodo dei Batch- </a:t>
            </a:r>
            <a:r>
              <a:rPr lang="it-IT" sz="1600" b="1" dirty="0" err="1">
                <a:solidFill>
                  <a:schemeClr val="bg2"/>
                </a:solidFill>
                <a:latin typeface="Reem Kufi" panose="020B0604020202020204"/>
              </a:rPr>
              <a:t>Means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, metodo che permette di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eliminare le influenze dello stato iniziale del sistema 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eseguendo un sufficientemente lungo ed unico </a:t>
            </a:r>
            <a:r>
              <a:rPr lang="it-IT" sz="1600" dirty="0" err="1">
                <a:solidFill>
                  <a:schemeClr val="bg2"/>
                </a:solidFill>
                <a:latin typeface="Reem Kufi" panose="020B0604020202020204"/>
              </a:rPr>
              <a:t>run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di simulazione. Tale </a:t>
            </a:r>
            <a:r>
              <a:rPr lang="it-IT" sz="1600" dirty="0" err="1">
                <a:solidFill>
                  <a:schemeClr val="bg2"/>
                </a:solidFill>
                <a:latin typeface="Reem Kufi" panose="020B0604020202020204"/>
              </a:rPr>
              <a:t>run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 viene partizionato in intervalli, tutti di ugual misura, che prendono il nome di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Batch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. </a:t>
            </a:r>
          </a:p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Nella simulazione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sono stati utilizzati 64 Batch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, con lunghezza data dal rapporto tra l’istante di tempo massimo entro cui possono arrivare i Job ed il numero di batch stabilito.</a:t>
            </a:r>
          </a:p>
          <a:p>
            <a:pPr algn="just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6D3151-3951-4566-A36A-E46274B3CC69}"/>
              </a:ext>
            </a:extLst>
          </p:cNvPr>
          <p:cNvSpPr txBox="1"/>
          <p:nvPr/>
        </p:nvSpPr>
        <p:spPr>
          <a:xfrm>
            <a:off x="1885951" y="3722363"/>
            <a:ext cx="7048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Così facendo, al presentarsi di un nuovo evento, le varie statistiche vengono calcolate e memorizzate solo nel caso in cui l’intervallo di tempo trascorso dall’ultima osservazione è maggiore del rapporto sopra descritto.</a:t>
            </a:r>
            <a:r>
              <a:rPr lang="it-IT" sz="1600" dirty="0">
                <a:latin typeface="Reem Kufi" panose="020B0604020202020204"/>
              </a:rPr>
              <a:t> 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31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49140" y="-382417"/>
            <a:ext cx="45719" cy="24832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1;p35">
            <a:extLst>
              <a:ext uri="{FF2B5EF4-FFF2-40B4-BE49-F238E27FC236}">
                <a16:creationId xmlns:a16="http://schemas.microsoft.com/office/drawing/2014/main" id="{58AADA8F-7419-4A5B-8D07-CA9EB11A695E}"/>
              </a:ext>
            </a:extLst>
          </p:cNvPr>
          <p:cNvSpPr txBox="1">
            <a:spLocks/>
          </p:cNvSpPr>
          <p:nvPr/>
        </p:nvSpPr>
        <p:spPr>
          <a:xfrm>
            <a:off x="3002214" y="385072"/>
            <a:ext cx="31395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em Kufi"/>
              <a:buNone/>
              <a:defRPr sz="18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2500" dirty="0">
                <a:solidFill>
                  <a:schemeClr val="bg2"/>
                </a:solidFill>
              </a:rPr>
              <a:t>Intervalli di Confidenza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1500B-1C7A-4028-B4CE-41E984758009}"/>
              </a:ext>
            </a:extLst>
          </p:cNvPr>
          <p:cNvSpPr txBox="1"/>
          <p:nvPr/>
        </p:nvSpPr>
        <p:spPr>
          <a:xfrm>
            <a:off x="154567" y="957772"/>
            <a:ext cx="902753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Gli intervalli di confidenza sono stati calcolati con la seguente formula: </a:t>
            </a:r>
          </a:p>
          <a:p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Dove:</a:t>
            </a:r>
            <a:br>
              <a:rPr lang="it-IT" sz="1600" dirty="0">
                <a:solidFill>
                  <a:schemeClr val="bg2"/>
                </a:solidFill>
                <a:latin typeface="Reem Kufi" panose="020B0604020202020204"/>
              </a:rPr>
            </a:br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x̄ rappresenta la media dei batch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t rappresenta il valore critico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s rappresenta la varianza campionaria delle medie dei batch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k rappresenta il numero di batch </a:t>
            </a:r>
          </a:p>
          <a:p>
            <a:pPr marL="285750" indent="-285750" algn="just">
              <a:buFont typeface="Arial" charset="0"/>
              <a:buChar char="•"/>
            </a:pPr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1600" dirty="0">
              <a:solidFill>
                <a:schemeClr val="bg2"/>
              </a:solidFill>
              <a:latin typeface="Reem Kufi" panose="020B0604020202020204"/>
            </a:endParaRPr>
          </a:p>
          <a:p>
            <a:pPr algn="just"/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Per ottenere un livello di confidenza del 95%, t è stato calcolato utilizzando la funzione 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“</a:t>
            </a:r>
            <a:r>
              <a:rPr lang="it-IT" sz="1600" b="1" dirty="0" err="1">
                <a:solidFill>
                  <a:schemeClr val="bg2"/>
                </a:solidFill>
                <a:latin typeface="Reem Kufi" panose="020B0604020202020204"/>
              </a:rPr>
              <a:t>idfStudent</a:t>
            </a:r>
            <a:r>
              <a:rPr lang="it-IT" sz="1600" b="1" dirty="0">
                <a:solidFill>
                  <a:schemeClr val="bg2"/>
                </a:solidFill>
                <a:latin typeface="Reem Kufi" panose="020B0604020202020204"/>
              </a:rPr>
              <a:t>(n - 1, 1 - a)" </a:t>
            </a:r>
            <a:r>
              <a:rPr lang="it-IT" sz="1600" dirty="0">
                <a:solidFill>
                  <a:schemeClr val="bg2"/>
                </a:solidFill>
                <a:latin typeface="Reem Kufi" panose="020B0604020202020204"/>
              </a:rPr>
              <a:t>con α = 0.05. </a:t>
            </a:r>
          </a:p>
          <a:p>
            <a:pPr algn="just"/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9359E01-732A-4321-B7F9-266BEB16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19" y="2135942"/>
            <a:ext cx="3151225" cy="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06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2872</Words>
  <Application>Microsoft Office PowerPoint</Application>
  <PresentationFormat>Presentazione su schermo (16:9)</PresentationFormat>
  <Paragraphs>571</Paragraphs>
  <Slides>46</Slides>
  <Notes>46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1" baseType="lpstr">
      <vt:lpstr>Cambria Math</vt:lpstr>
      <vt:lpstr>Source Sans Pro</vt:lpstr>
      <vt:lpstr>Arial</vt:lpstr>
      <vt:lpstr>Reem Kufi</vt:lpstr>
      <vt:lpstr>Simple Meeting by Slidesgo</vt:lpstr>
      <vt:lpstr>Covid19 – Simulazione Gelateria</vt:lpstr>
      <vt:lpstr>Introduzione:</vt:lpstr>
      <vt:lpstr>Assunzioni Generali</vt:lpstr>
      <vt:lpstr>Flusso della Simulazione</vt:lpstr>
      <vt:lpstr>Statistiche</vt:lpstr>
      <vt:lpstr>e             =   NextEvent(event); t.next     =   event[e].t; area         +=   (t.next – t.current) * number; t.current     =   t.next;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Service Server:  Single Server Modello della Rete</vt:lpstr>
      <vt:lpstr>Presentazione standard di PowerPoint</vt:lpstr>
      <vt:lpstr>Presentazione standard di PowerPoint</vt:lpstr>
      <vt:lpstr>Confronto dei Risultati Analitici con i Risultati Simulati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Stazionaria</vt:lpstr>
      <vt:lpstr>Presentazione standard di PowerPoint</vt:lpstr>
      <vt:lpstr>Presentazione standard di PowerPoint</vt:lpstr>
      <vt:lpstr>Analisi Transiente</vt:lpstr>
      <vt:lpstr>Presentazione standard di PowerPoint</vt:lpstr>
      <vt:lpstr>Service Server:  Multi Server Modello della Rete</vt:lpstr>
      <vt:lpstr>Presentazione standard di PowerPoint</vt:lpstr>
      <vt:lpstr>Presentazione standard di PowerPoint</vt:lpstr>
      <vt:lpstr>Confronto dei Risultati Analitici con i Risultati Simulati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Stazionaria</vt:lpstr>
      <vt:lpstr>Presentazione standard di PowerPoint</vt:lpstr>
      <vt:lpstr>Presentazione standard di PowerPoint</vt:lpstr>
      <vt:lpstr>Analisi Transiente</vt:lpstr>
      <vt:lpstr>Presentazione standard di PowerPoint</vt:lpstr>
      <vt:lpstr>Confronto dei Sistemi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– Simulazione Gelateria</dc:title>
  <cp:lastModifiedBy>Alessio Mazzola</cp:lastModifiedBy>
  <cp:revision>23</cp:revision>
  <dcterms:modified xsi:type="dcterms:W3CDTF">2021-01-09T23:05:17Z</dcterms:modified>
</cp:coreProperties>
</file>