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est-books-for-kids.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quora.com" TargetMode="External"/><Relationship Id="rId3" Type="http://schemas.openxmlformats.org/officeDocument/2006/relationships/hyperlink" Target="http://www.twistimag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I am sure that most of us have had to read a book for school at some point in our lives, but I am curious… How many of you have read the book </a:t>
            </a:r>
            <a:r>
              <a:rPr b="1" lang="en" u="sng"/>
              <a:t>Fahrenheit 451</a:t>
            </a:r>
            <a:r>
              <a:rPr b="1" lang="en"/>
              <a:t> by Ray Bradbury? I had to read it for English class my sophomore year of highschool, and I’ve got to say; if the future ever comes to that, I am definitely one of those people that would hide books away in my attic. Most of those books would be of the fiction and fantasy genres, because those are my favorite types of books to read.</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4f25c801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f25c80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A poster by the author Brandon Mull, says “Imagination can take you places… READ!”, and this is true; you can get lost in a good book. Reading is fun, and relaxing. You don’t always need a piece of chocolate to help you forget  your stress, after a busy day. According to Sheryl Ness of the Mayo Clinic blog, “Reading can be a good way to forget about your daily worries, relax, and unwind.” It doesn’t have to be fiction or fantasy, it could be sci-fi fantasy, historical fiction, biography(written through research of a person’s life), autobiography(One’s own writings of their life), sports, nonfiction, or historical nonfiction. It can be any genre that captures your interest, and takes you to a different time or place. This is only one of the benefits of reading.</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4f25c80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f25c80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Arial"/>
              <a:buChar char="❖"/>
            </a:pPr>
            <a:r>
              <a:rPr b="1" lang="en" u="sng">
                <a:solidFill>
                  <a:schemeClr val="dk1"/>
                </a:solidFill>
                <a:hlinkClick r:id="rId2"/>
              </a:rPr>
              <a:t>www.best-books-for-kids.com</a:t>
            </a:r>
            <a:r>
              <a:rPr b="1" lang="en">
                <a:solidFill>
                  <a:schemeClr val="dk1"/>
                </a:solidFill>
              </a:rPr>
              <a:t> lists about five different reasons, why reading is good for us.</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It helps exercise the brain. </a:t>
            </a:r>
            <a:endParaRPr b="1">
              <a:solidFill>
                <a:schemeClr val="dk1"/>
              </a:solidFill>
            </a:endParaRPr>
          </a:p>
          <a:p>
            <a:pPr indent="-298450" lvl="2" marL="1371600" rtl="0" algn="l">
              <a:lnSpc>
                <a:spcPct val="150000"/>
              </a:lnSpc>
              <a:spcBef>
                <a:spcPts val="0"/>
              </a:spcBef>
              <a:spcAft>
                <a:spcPts val="0"/>
              </a:spcAft>
              <a:buClr>
                <a:schemeClr val="dk1"/>
              </a:buClr>
              <a:buSzPts val="1100"/>
              <a:buFont typeface="Arial"/>
              <a:buChar char="■"/>
            </a:pPr>
            <a:r>
              <a:rPr b="1" lang="en">
                <a:solidFill>
                  <a:schemeClr val="dk1"/>
                </a:solidFill>
              </a:rPr>
              <a:t>Reading is a task that can strengthen brain connections, and even create new ones.</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Through reading, you can learn about different people, places, and events. </a:t>
            </a:r>
            <a:endParaRPr b="1">
              <a:solidFill>
                <a:schemeClr val="dk1"/>
              </a:solidFill>
            </a:endParaRPr>
          </a:p>
          <a:p>
            <a:pPr indent="-298450" lvl="2" marL="1371600" rtl="0" algn="l">
              <a:lnSpc>
                <a:spcPct val="150000"/>
              </a:lnSpc>
              <a:spcBef>
                <a:spcPts val="0"/>
              </a:spcBef>
              <a:spcAft>
                <a:spcPts val="0"/>
              </a:spcAft>
              <a:buClr>
                <a:schemeClr val="dk1"/>
              </a:buClr>
              <a:buSzPts val="1100"/>
              <a:buFont typeface="Arial"/>
              <a:buChar char="■"/>
            </a:pPr>
            <a:r>
              <a:rPr b="1" lang="en">
                <a:solidFill>
                  <a:schemeClr val="dk1"/>
                </a:solidFill>
              </a:rPr>
              <a:t>It exposes us to different ideas, beliefs, and ways of life that are unlike the ones surrounding us.</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Reading can improve one’s vocabulary.</a:t>
            </a:r>
            <a:endParaRPr b="1">
              <a:solidFill>
                <a:schemeClr val="dk1"/>
              </a:solidFill>
            </a:endParaRPr>
          </a:p>
          <a:p>
            <a:pPr indent="-298450" lvl="2" marL="1371600" rtl="0" algn="l">
              <a:lnSpc>
                <a:spcPct val="150000"/>
              </a:lnSpc>
              <a:spcBef>
                <a:spcPts val="0"/>
              </a:spcBef>
              <a:spcAft>
                <a:spcPts val="0"/>
              </a:spcAft>
              <a:buClr>
                <a:schemeClr val="dk1"/>
              </a:buClr>
              <a:buSzPts val="1100"/>
              <a:buFont typeface="Arial"/>
              <a:buChar char="■"/>
            </a:pPr>
            <a:r>
              <a:rPr b="1" lang="en">
                <a:solidFill>
                  <a:schemeClr val="dk1"/>
                </a:solidFill>
              </a:rPr>
              <a:t> I have to pause and look up a word almost every time I read a “Cat Who…” mystery by Lilian Jackson Braun.</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Reading helps develop imagination and creativity.</a:t>
            </a:r>
            <a:endParaRPr b="1">
              <a:solidFill>
                <a:schemeClr val="dk1"/>
              </a:solidFill>
            </a:endParaRPr>
          </a:p>
          <a:p>
            <a:pPr indent="-298450" lvl="2" marL="1371600" rtl="0" algn="l">
              <a:lnSpc>
                <a:spcPct val="150000"/>
              </a:lnSpc>
              <a:spcBef>
                <a:spcPts val="0"/>
              </a:spcBef>
              <a:spcAft>
                <a:spcPts val="0"/>
              </a:spcAft>
              <a:buClr>
                <a:schemeClr val="dk1"/>
              </a:buClr>
              <a:buSzPts val="1100"/>
              <a:buFont typeface="Arial"/>
              <a:buChar char="■"/>
            </a:pPr>
            <a:r>
              <a:rPr b="1" lang="en">
                <a:solidFill>
                  <a:schemeClr val="dk1"/>
                </a:solidFill>
              </a:rPr>
              <a:t>When we read a book without pictures, our brains must translate the descriptions of the people places and things for us.</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Reading strengthens one’s ability to empathize as well.</a:t>
            </a:r>
            <a:endParaRPr b="1">
              <a:solidFill>
                <a:schemeClr val="dk1"/>
              </a:solidFill>
            </a:endParaRPr>
          </a:p>
          <a:p>
            <a:pPr indent="-298450" lvl="2" marL="1371600" rtl="0" algn="l">
              <a:lnSpc>
                <a:spcPct val="150000"/>
              </a:lnSpc>
              <a:spcBef>
                <a:spcPts val="0"/>
              </a:spcBef>
              <a:spcAft>
                <a:spcPts val="0"/>
              </a:spcAft>
              <a:buClr>
                <a:schemeClr val="dk1"/>
              </a:buClr>
              <a:buSzPts val="1100"/>
              <a:buFont typeface="Arial"/>
              <a:buChar char="■"/>
            </a:pPr>
            <a:r>
              <a:rPr b="1" lang="en">
                <a:solidFill>
                  <a:schemeClr val="dk1"/>
                </a:solidFill>
              </a:rPr>
              <a:t>When you read you are identifying with the character(s) in the story, and feeling what they are feeling.</a:t>
            </a:r>
            <a:endParaRPr b="1">
              <a:solidFill>
                <a:schemeClr val="dk1"/>
              </a:solidFill>
            </a:endParaRPr>
          </a:p>
          <a:p>
            <a:pPr indent="0" lvl="0" marL="0" rtl="0" algn="l">
              <a:lnSpc>
                <a:spcPct val="150000"/>
              </a:lnSpc>
              <a:spcBef>
                <a:spcPts val="0"/>
              </a:spcBef>
              <a:spcAft>
                <a:spcPts val="0"/>
              </a:spcAft>
              <a:buNone/>
            </a:pPr>
            <a:r>
              <a:rPr b="1" lang="en">
                <a:solidFill>
                  <a:schemeClr val="dk1"/>
                </a:solidFill>
              </a:rPr>
              <a:t>NCES also found a positive relationship between level of educational attainment and the amount of literature a person reads, which reinforces the belief that reading proficiency is an important component of academic success.</a:t>
            </a:r>
            <a:endParaRPr b="1">
              <a:solidFill>
                <a:schemeClr val="dk1"/>
              </a:solidFill>
            </a:endParaRPr>
          </a:p>
          <a:p>
            <a:pPr indent="0" lvl="0" marL="0" rtl="0" algn="l">
              <a:lnSpc>
                <a:spcPct val="150000"/>
              </a:lnSpc>
              <a:spcBef>
                <a:spcPts val="0"/>
              </a:spcBef>
              <a:spcAft>
                <a:spcPts val="0"/>
              </a:spcAft>
              <a:buNone/>
            </a:pPr>
            <a:r>
              <a:rPr b="1" lang="en">
                <a:solidFill>
                  <a:schemeClr val="dk1"/>
                </a:solidFill>
              </a:rPr>
              <a:t>Unfortunately, not everyone reads.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4fbe6b63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fbe6b63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4f25c801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f25c80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Arial"/>
              <a:buChar char="❖"/>
            </a:pPr>
            <a:r>
              <a:rPr b="1" lang="en">
                <a:solidFill>
                  <a:schemeClr val="dk1"/>
                </a:solidFill>
              </a:rPr>
              <a:t>A survey done by the NEA(National Endowment for the Arts)in 2004, found that fewer than half of American adults read literature.(though this may not include reading comics, magazines and online reading.)</a:t>
            </a:r>
            <a:endParaRPr b="1">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u="sng">
                <a:solidFill>
                  <a:schemeClr val="dk1"/>
                </a:solidFill>
                <a:hlinkClick r:id="rId2"/>
              </a:rPr>
              <a:t>www.quora.com</a:t>
            </a:r>
            <a:r>
              <a:rPr b="1" lang="en">
                <a:solidFill>
                  <a:schemeClr val="dk1"/>
                </a:solidFill>
              </a:rPr>
              <a:t>  points out that not reading limits the channels of information input in our lives.</a:t>
            </a:r>
            <a:endParaRPr b="1">
              <a:solidFill>
                <a:schemeClr val="dk1"/>
              </a:solidFill>
            </a:endParaRPr>
          </a:p>
          <a:p>
            <a:pPr indent="-298450" lvl="1" marL="914400" rtl="0" algn="l">
              <a:lnSpc>
                <a:spcPct val="150000"/>
              </a:lnSpc>
              <a:spcBef>
                <a:spcPts val="0"/>
              </a:spcBef>
              <a:spcAft>
                <a:spcPts val="0"/>
              </a:spcAft>
              <a:buClr>
                <a:schemeClr val="dk1"/>
              </a:buClr>
              <a:buSzPts val="1100"/>
              <a:buFont typeface="Arial"/>
              <a:buChar char="➢"/>
            </a:pPr>
            <a:r>
              <a:rPr b="1" lang="en">
                <a:solidFill>
                  <a:schemeClr val="dk1"/>
                </a:solidFill>
              </a:rPr>
              <a:t>If I don’t have a good book to read, I read about an event to go to, or read up on a news story that caught my interest. </a:t>
            </a:r>
            <a:endParaRPr b="1">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a:solidFill>
                  <a:schemeClr val="dk1"/>
                </a:solidFill>
              </a:rPr>
              <a:t>According to </a:t>
            </a:r>
            <a:r>
              <a:rPr b="1" lang="en" u="sng">
                <a:solidFill>
                  <a:schemeClr val="dk1"/>
                </a:solidFill>
                <a:hlinkClick r:id="rId3"/>
              </a:rPr>
              <a:t>www.twistimage.com</a:t>
            </a:r>
            <a:r>
              <a:rPr b="1" lang="en">
                <a:solidFill>
                  <a:schemeClr val="dk1"/>
                </a:solidFill>
              </a:rPr>
              <a:t>, when we skim,flip, and use multiple screens to consume content; we are also rewiring our brains, and pushing them farther away from a place of deep learning and understanding.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5008a75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008a75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or at least I )don’t want a future like the one depicted in Ray Bradbury’s </a:t>
            </a:r>
            <a:r>
              <a:rPr lang="en" u="sng"/>
              <a:t>Fahrenheit 451</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best-books-for-kids.com" TargetMode="External"/><Relationship Id="rId4" Type="http://schemas.openxmlformats.org/officeDocument/2006/relationships/image" Target="../media/image1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3plearning.com" TargetMode="External"/><Relationship Id="rId4" Type="http://schemas.openxmlformats.org/officeDocument/2006/relationships/image" Target="../media/image1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quora.com" TargetMode="External"/><Relationship Id="rId4" Type="http://schemas.openxmlformats.org/officeDocument/2006/relationships/hyperlink" Target="http://www.twistimage.com" TargetMode="External"/><Relationship Id="rId5" Type="http://schemas.openxmlformats.org/officeDocument/2006/relationships/image" Target="../media/image4.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The Need to Read!</a:t>
            </a:r>
            <a:endParaRPr b="1" i="1">
              <a:solidFill>
                <a:srgbClr val="20124D"/>
              </a:solidFill>
              <a:latin typeface="Georgia"/>
              <a:ea typeface="Georgia"/>
              <a:cs typeface="Georgia"/>
              <a:sym typeface="Georgia"/>
            </a:endParaRPr>
          </a:p>
        </p:txBody>
      </p:sp>
      <p:sp>
        <p:nvSpPr>
          <p:cNvPr id="86" name="Google Shape;86;p13"/>
          <p:cNvSpPr txBox="1"/>
          <p:nvPr>
            <p:ph idx="1" type="subTitle"/>
          </p:nvPr>
        </p:nvSpPr>
        <p:spPr>
          <a:xfrm>
            <a:off x="-12" y="8387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accent6"/>
                </a:solidFill>
                <a:latin typeface="Georgia"/>
                <a:ea typeface="Georgia"/>
                <a:cs typeface="Georgia"/>
                <a:sym typeface="Georgia"/>
              </a:rPr>
              <a:t>By: Audrey Carroll	6/15/16</a:t>
            </a:r>
            <a:endParaRPr b="1" i="1">
              <a:solidFill>
                <a:schemeClr val="accent6"/>
              </a:solidFill>
              <a:latin typeface="Georgia"/>
              <a:ea typeface="Georgia"/>
              <a:cs typeface="Georgia"/>
              <a:sym typeface="Georgia"/>
            </a:endParaRPr>
          </a:p>
        </p:txBody>
      </p:sp>
      <p:pic>
        <p:nvPicPr>
          <p:cNvPr id="87" name="Google Shape;87;p13"/>
          <p:cNvPicPr preferRelativeResize="0"/>
          <p:nvPr/>
        </p:nvPicPr>
        <p:blipFill>
          <a:blip r:embed="rId3">
            <a:alphaModFix/>
          </a:blip>
          <a:stretch>
            <a:fillRect/>
          </a:stretch>
        </p:blipFill>
        <p:spPr>
          <a:xfrm>
            <a:off x="4726199" y="1711275"/>
            <a:ext cx="3432250" cy="3432225"/>
          </a:xfrm>
          <a:prstGeom prst="rect">
            <a:avLst/>
          </a:prstGeom>
          <a:noFill/>
          <a:ln>
            <a:noFill/>
          </a:ln>
        </p:spPr>
      </p:pic>
      <p:pic>
        <p:nvPicPr>
          <p:cNvPr id="88" name="Google Shape;88;p13"/>
          <p:cNvPicPr preferRelativeResize="0"/>
          <p:nvPr/>
        </p:nvPicPr>
        <p:blipFill>
          <a:blip r:embed="rId4">
            <a:alphaModFix/>
          </a:blip>
          <a:stretch>
            <a:fillRect/>
          </a:stretch>
        </p:blipFill>
        <p:spPr>
          <a:xfrm>
            <a:off x="263875" y="1666863"/>
            <a:ext cx="2247900" cy="347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92" name="Shape 92"/>
        <p:cNvGrpSpPr/>
        <p:nvPr/>
      </p:nvGrpSpPr>
      <p:grpSpPr>
        <a:xfrm>
          <a:off x="0" y="0"/>
          <a:ext cx="0" cy="0"/>
          <a:chOff x="0" y="0"/>
          <a:chExt cx="0" cy="0"/>
        </a:xfrm>
      </p:grpSpPr>
      <p:sp>
        <p:nvSpPr>
          <p:cNvPr id="93" name="Google Shape;93;p14"/>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Fiction and Fantasy:</a:t>
            </a:r>
            <a:endParaRPr b="1" i="1">
              <a:solidFill>
                <a:srgbClr val="20124D"/>
              </a:solidFill>
              <a:latin typeface="Georgia"/>
              <a:ea typeface="Georgia"/>
              <a:cs typeface="Georgia"/>
              <a:sym typeface="Georgia"/>
            </a:endParaRPr>
          </a:p>
        </p:txBody>
      </p:sp>
      <p:sp>
        <p:nvSpPr>
          <p:cNvPr id="94" name="Google Shape;94;p14"/>
          <p:cNvSpPr txBox="1"/>
          <p:nvPr>
            <p:ph idx="1" type="subTitle"/>
          </p:nvPr>
        </p:nvSpPr>
        <p:spPr>
          <a:xfrm>
            <a:off x="-12" y="8387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0" y="838788"/>
            <a:ext cx="1943100" cy="2886075"/>
          </a:xfrm>
          <a:prstGeom prst="rect">
            <a:avLst/>
          </a:prstGeom>
          <a:noFill/>
          <a:ln>
            <a:noFill/>
          </a:ln>
        </p:spPr>
      </p:pic>
      <p:pic>
        <p:nvPicPr>
          <p:cNvPr id="96" name="Google Shape;96;p14"/>
          <p:cNvPicPr preferRelativeResize="0"/>
          <p:nvPr/>
        </p:nvPicPr>
        <p:blipFill>
          <a:blip r:embed="rId4">
            <a:alphaModFix/>
          </a:blip>
          <a:stretch>
            <a:fillRect/>
          </a:stretch>
        </p:blipFill>
        <p:spPr>
          <a:xfrm>
            <a:off x="1943100" y="838788"/>
            <a:ext cx="1905000" cy="2886075"/>
          </a:xfrm>
          <a:prstGeom prst="rect">
            <a:avLst/>
          </a:prstGeom>
          <a:noFill/>
          <a:ln>
            <a:noFill/>
          </a:ln>
        </p:spPr>
      </p:pic>
      <p:pic>
        <p:nvPicPr>
          <p:cNvPr id="97" name="Google Shape;97;p14"/>
          <p:cNvPicPr preferRelativeResize="0"/>
          <p:nvPr/>
        </p:nvPicPr>
        <p:blipFill>
          <a:blip r:embed="rId5">
            <a:alphaModFix/>
          </a:blip>
          <a:stretch>
            <a:fillRect/>
          </a:stretch>
        </p:blipFill>
        <p:spPr>
          <a:xfrm>
            <a:off x="3848100" y="838800"/>
            <a:ext cx="1874075" cy="2886075"/>
          </a:xfrm>
          <a:prstGeom prst="rect">
            <a:avLst/>
          </a:prstGeom>
          <a:noFill/>
          <a:ln>
            <a:noFill/>
          </a:ln>
        </p:spPr>
      </p:pic>
      <p:sp>
        <p:nvSpPr>
          <p:cNvPr id="98" name="Google Shape;98;p14"/>
          <p:cNvSpPr txBox="1"/>
          <p:nvPr/>
        </p:nvSpPr>
        <p:spPr>
          <a:xfrm>
            <a:off x="0" y="3724875"/>
            <a:ext cx="1781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http://brandonmull.com/</a:t>
            </a:r>
            <a:endParaRPr sz="1000"/>
          </a:p>
        </p:txBody>
      </p:sp>
      <p:pic>
        <p:nvPicPr>
          <p:cNvPr id="99" name="Google Shape;99;p14"/>
          <p:cNvPicPr preferRelativeResize="0"/>
          <p:nvPr/>
        </p:nvPicPr>
        <p:blipFill>
          <a:blip r:embed="rId6">
            <a:alphaModFix/>
          </a:blip>
          <a:stretch>
            <a:fillRect/>
          </a:stretch>
        </p:blipFill>
        <p:spPr>
          <a:xfrm>
            <a:off x="7653850" y="2904213"/>
            <a:ext cx="1490150" cy="2239284"/>
          </a:xfrm>
          <a:prstGeom prst="rect">
            <a:avLst/>
          </a:prstGeom>
          <a:noFill/>
          <a:ln>
            <a:noFill/>
          </a:ln>
        </p:spPr>
      </p:pic>
      <p:pic>
        <p:nvPicPr>
          <p:cNvPr id="100" name="Google Shape;100;p14"/>
          <p:cNvPicPr preferRelativeResize="0"/>
          <p:nvPr/>
        </p:nvPicPr>
        <p:blipFill>
          <a:blip r:embed="rId7">
            <a:alphaModFix/>
          </a:blip>
          <a:stretch>
            <a:fillRect/>
          </a:stretch>
        </p:blipFill>
        <p:spPr>
          <a:xfrm>
            <a:off x="5691325" y="820613"/>
            <a:ext cx="1962521" cy="2922450"/>
          </a:xfrm>
          <a:prstGeom prst="rect">
            <a:avLst/>
          </a:prstGeom>
          <a:noFill/>
          <a:ln>
            <a:noFill/>
          </a:ln>
        </p:spPr>
      </p:pic>
      <p:pic>
        <p:nvPicPr>
          <p:cNvPr id="101" name="Google Shape;101;p14"/>
          <p:cNvPicPr preferRelativeResize="0"/>
          <p:nvPr/>
        </p:nvPicPr>
        <p:blipFill>
          <a:blip r:embed="rId8">
            <a:alphaModFix/>
          </a:blip>
          <a:stretch>
            <a:fillRect/>
          </a:stretch>
        </p:blipFill>
        <p:spPr>
          <a:xfrm>
            <a:off x="3540225" y="2988350"/>
            <a:ext cx="1451150" cy="2155150"/>
          </a:xfrm>
          <a:prstGeom prst="rect">
            <a:avLst/>
          </a:prstGeom>
          <a:noFill/>
          <a:ln>
            <a:noFill/>
          </a:ln>
        </p:spPr>
      </p:pic>
      <p:pic>
        <p:nvPicPr>
          <p:cNvPr id="102" name="Google Shape;102;p14"/>
          <p:cNvPicPr preferRelativeResize="0"/>
          <p:nvPr/>
        </p:nvPicPr>
        <p:blipFill>
          <a:blip r:embed="rId9">
            <a:alphaModFix/>
          </a:blip>
          <a:stretch>
            <a:fillRect/>
          </a:stretch>
        </p:blipFill>
        <p:spPr>
          <a:xfrm>
            <a:off x="7653850" y="820625"/>
            <a:ext cx="1490150" cy="2238409"/>
          </a:xfrm>
          <a:prstGeom prst="rect">
            <a:avLst/>
          </a:prstGeom>
          <a:noFill/>
          <a:ln>
            <a:noFill/>
          </a:ln>
        </p:spPr>
      </p:pic>
      <p:sp>
        <p:nvSpPr>
          <p:cNvPr id="103" name="Google Shape;103;p14"/>
          <p:cNvSpPr txBox="1"/>
          <p:nvPr/>
        </p:nvSpPr>
        <p:spPr>
          <a:xfrm>
            <a:off x="7239000" y="276700"/>
            <a:ext cx="19050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00FF"/>
                </a:solidFill>
              </a:rPr>
              <a:t>http://www.goodreads.com/book/show/15751365-song-of-the-summer-king</a:t>
            </a:r>
            <a:endParaRPr sz="1000">
              <a:solidFill>
                <a:srgbClr val="9900FF"/>
              </a:solidFill>
            </a:endParaRPr>
          </a:p>
        </p:txBody>
      </p:sp>
      <p:sp>
        <p:nvSpPr>
          <p:cNvPr id="104" name="Google Shape;104;p14"/>
          <p:cNvSpPr txBox="1"/>
          <p:nvPr/>
        </p:nvSpPr>
        <p:spPr>
          <a:xfrm>
            <a:off x="1781100" y="4499100"/>
            <a:ext cx="18231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0124D"/>
                </a:solidFill>
              </a:rPr>
              <a:t>https://www.amazon.com/Peter-Starcatchers-Dave-Barry/dp/078684907X</a:t>
            </a:r>
            <a:endParaRPr sz="1000">
              <a:solidFill>
                <a:srgbClr val="20124D"/>
              </a:solidFill>
            </a:endParaRPr>
          </a:p>
        </p:txBody>
      </p:sp>
      <p:sp>
        <p:nvSpPr>
          <p:cNvPr id="105" name="Google Shape;105;p14"/>
          <p:cNvSpPr txBox="1"/>
          <p:nvPr/>
        </p:nvSpPr>
        <p:spPr>
          <a:xfrm>
            <a:off x="5351075" y="3743050"/>
            <a:ext cx="19431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0124D"/>
                </a:solidFill>
              </a:rPr>
              <a:t>http://warriors.wikia.com/wiki/Into_the_Wild</a:t>
            </a:r>
            <a:endParaRPr sz="1000">
              <a:solidFill>
                <a:srgbClr val="20124D"/>
              </a:solidFill>
            </a:endParaRPr>
          </a:p>
        </p:txBody>
      </p:sp>
      <p:sp>
        <p:nvSpPr>
          <p:cNvPr id="106" name="Google Shape;106;p14"/>
          <p:cNvSpPr txBox="1"/>
          <p:nvPr/>
        </p:nvSpPr>
        <p:spPr>
          <a:xfrm>
            <a:off x="5830750" y="4710600"/>
            <a:ext cx="18231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0124D"/>
                </a:solidFill>
              </a:rPr>
              <a:t>https://en.wikipedia.org/wiki/The_Son_of_Neptune</a:t>
            </a:r>
            <a:endParaRPr sz="1000">
              <a:solidFill>
                <a:srgbClr val="20124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110" name="Shape 110"/>
        <p:cNvGrpSpPr/>
        <p:nvPr/>
      </p:nvGrpSpPr>
      <p:grpSpPr>
        <a:xfrm>
          <a:off x="0" y="0"/>
          <a:ext cx="0" cy="0"/>
          <a:chOff x="0" y="0"/>
          <a:chExt cx="0" cy="0"/>
        </a:xfrm>
      </p:grpSpPr>
      <p:sp>
        <p:nvSpPr>
          <p:cNvPr id="111" name="Google Shape;111;p15"/>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The Benefits:</a:t>
            </a:r>
            <a:endParaRPr b="1" i="1">
              <a:solidFill>
                <a:srgbClr val="20124D"/>
              </a:solidFill>
              <a:latin typeface="Georgia"/>
              <a:ea typeface="Georgia"/>
              <a:cs typeface="Georgia"/>
              <a:sym typeface="Georgia"/>
            </a:endParaRPr>
          </a:p>
        </p:txBody>
      </p:sp>
      <p:sp>
        <p:nvSpPr>
          <p:cNvPr id="112" name="Google Shape;112;p15"/>
          <p:cNvSpPr txBox="1"/>
          <p:nvPr>
            <p:ph idx="1" type="subTitle"/>
          </p:nvPr>
        </p:nvSpPr>
        <p:spPr>
          <a:xfrm>
            <a:off x="2646000" y="769225"/>
            <a:ext cx="5576100" cy="4374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accent6"/>
              </a:buClr>
              <a:buSzPts val="1100"/>
              <a:buFont typeface="Georgia"/>
              <a:buChar char="❖"/>
            </a:pPr>
            <a:r>
              <a:rPr b="1" i="1" lang="en" sz="1100" u="sng">
                <a:solidFill>
                  <a:srgbClr val="20124D"/>
                </a:solidFill>
                <a:latin typeface="Georgia"/>
                <a:ea typeface="Georgia"/>
                <a:cs typeface="Georgia"/>
                <a:sym typeface="Georgia"/>
                <a:hlinkClick r:id="rId3"/>
              </a:rPr>
              <a:t>www.best-books-for-kids.com</a:t>
            </a:r>
            <a:r>
              <a:rPr b="1" i="1" lang="en" sz="1100">
                <a:solidFill>
                  <a:srgbClr val="20124D"/>
                </a:solidFill>
                <a:latin typeface="Georgia"/>
                <a:ea typeface="Georgia"/>
                <a:cs typeface="Georgia"/>
                <a:sym typeface="Georgia"/>
              </a:rPr>
              <a:t> lists about five different reasons, why reading is good for us.</a:t>
            </a:r>
            <a:endParaRPr b="1" i="1" sz="1100">
              <a:solidFill>
                <a:srgbClr val="20124D"/>
              </a:solidFill>
              <a:latin typeface="Georgia"/>
              <a:ea typeface="Georgia"/>
              <a:cs typeface="Georgia"/>
              <a:sym typeface="Georgia"/>
            </a:endParaRPr>
          </a:p>
          <a:p>
            <a:pPr indent="-298450" lvl="1" marL="9144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It helps exercise the brain. </a:t>
            </a:r>
            <a:endParaRPr b="1" i="1" sz="1100">
              <a:solidFill>
                <a:srgbClr val="20124D"/>
              </a:solidFill>
              <a:latin typeface="Georgia"/>
              <a:ea typeface="Georgia"/>
              <a:cs typeface="Georgia"/>
              <a:sym typeface="Georgia"/>
            </a:endParaRPr>
          </a:p>
          <a:p>
            <a:pPr indent="-298450" lvl="2" marL="13716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Reading is a task that can strengthen brain connections, and even create new ones.</a:t>
            </a:r>
            <a:endParaRPr b="1" i="1" sz="1100">
              <a:solidFill>
                <a:srgbClr val="20124D"/>
              </a:solidFill>
              <a:latin typeface="Georgia"/>
              <a:ea typeface="Georgia"/>
              <a:cs typeface="Georgia"/>
              <a:sym typeface="Georgia"/>
            </a:endParaRPr>
          </a:p>
          <a:p>
            <a:pPr indent="-298450" lvl="1" marL="9144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Through reading, you can learn about different people, places, and events. </a:t>
            </a:r>
            <a:endParaRPr b="1" i="1" sz="1100">
              <a:solidFill>
                <a:srgbClr val="20124D"/>
              </a:solidFill>
              <a:latin typeface="Georgia"/>
              <a:ea typeface="Georgia"/>
              <a:cs typeface="Georgia"/>
              <a:sym typeface="Georgia"/>
            </a:endParaRPr>
          </a:p>
          <a:p>
            <a:pPr indent="-298450" lvl="2" marL="13716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It exposes us to different ideas, beliefs, and ways of life that are unlike the ones surrounding us.</a:t>
            </a:r>
            <a:endParaRPr b="1" i="1" sz="1100">
              <a:solidFill>
                <a:srgbClr val="20124D"/>
              </a:solidFill>
              <a:latin typeface="Georgia"/>
              <a:ea typeface="Georgia"/>
              <a:cs typeface="Georgia"/>
              <a:sym typeface="Georgia"/>
            </a:endParaRPr>
          </a:p>
          <a:p>
            <a:pPr indent="-298450" lvl="1" marL="9144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Reading can improve one’s vocabulary.</a:t>
            </a:r>
            <a:endParaRPr b="1" i="1" sz="1100">
              <a:solidFill>
                <a:srgbClr val="20124D"/>
              </a:solidFill>
              <a:latin typeface="Georgia"/>
              <a:ea typeface="Georgia"/>
              <a:cs typeface="Georgia"/>
              <a:sym typeface="Georgia"/>
            </a:endParaRPr>
          </a:p>
          <a:p>
            <a:pPr indent="-298450" lvl="2" marL="13716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 I have to pause and look up a word almost every time I read a “Cat Who…” mystery by Lilian Jackson Braun.</a:t>
            </a:r>
            <a:endParaRPr b="1" i="1" sz="1100">
              <a:solidFill>
                <a:srgbClr val="20124D"/>
              </a:solidFill>
              <a:latin typeface="Georgia"/>
              <a:ea typeface="Georgia"/>
              <a:cs typeface="Georgia"/>
              <a:sym typeface="Georgia"/>
            </a:endParaRPr>
          </a:p>
          <a:p>
            <a:pPr indent="-298450" lvl="1" marL="9144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Reading helps develop imagination and creativity.</a:t>
            </a:r>
            <a:endParaRPr b="1" i="1" sz="1100">
              <a:solidFill>
                <a:srgbClr val="20124D"/>
              </a:solidFill>
              <a:latin typeface="Georgia"/>
              <a:ea typeface="Georgia"/>
              <a:cs typeface="Georgia"/>
              <a:sym typeface="Georgia"/>
            </a:endParaRPr>
          </a:p>
          <a:p>
            <a:pPr indent="-298450" lvl="2" marL="13716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When we read a book without pictures, our brains must translate the descriptions of the people places and things for us.</a:t>
            </a:r>
            <a:endParaRPr b="1" i="1" sz="1100">
              <a:solidFill>
                <a:srgbClr val="20124D"/>
              </a:solidFill>
              <a:latin typeface="Georgia"/>
              <a:ea typeface="Georgia"/>
              <a:cs typeface="Georgia"/>
              <a:sym typeface="Georgia"/>
            </a:endParaRPr>
          </a:p>
          <a:p>
            <a:pPr indent="-298450" lvl="1" marL="9144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Reading strengthens one’s ability to empathize as well.</a:t>
            </a:r>
            <a:endParaRPr b="1" i="1" sz="1100">
              <a:solidFill>
                <a:srgbClr val="20124D"/>
              </a:solidFill>
              <a:latin typeface="Georgia"/>
              <a:ea typeface="Georgia"/>
              <a:cs typeface="Georgia"/>
              <a:sym typeface="Georgia"/>
            </a:endParaRPr>
          </a:p>
          <a:p>
            <a:pPr indent="-298450" lvl="2" marL="13716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When you read you are identifying with the character(s) in the story, and this can help you be more empathetic in real life.</a:t>
            </a:r>
            <a:endParaRPr b="1" i="1" sz="1100">
              <a:solidFill>
                <a:srgbClr val="20124D"/>
              </a:solidFill>
              <a:latin typeface="Georgia"/>
              <a:ea typeface="Georgia"/>
              <a:cs typeface="Georgia"/>
              <a:sym typeface="Georgia"/>
            </a:endParaRPr>
          </a:p>
          <a:p>
            <a:pPr indent="-298450" lvl="0" marL="457200" rtl="0" algn="l">
              <a:spcBef>
                <a:spcPts val="0"/>
              </a:spcBef>
              <a:spcAft>
                <a:spcPts val="0"/>
              </a:spcAft>
              <a:buClr>
                <a:schemeClr val="accent6"/>
              </a:buClr>
              <a:buSzPts val="1100"/>
              <a:buFont typeface="Georgia"/>
              <a:buChar char="❖"/>
            </a:pPr>
            <a:r>
              <a:rPr b="1" i="1" lang="en" sz="1100">
                <a:solidFill>
                  <a:srgbClr val="20124D"/>
                </a:solidFill>
                <a:latin typeface="Georgia"/>
                <a:ea typeface="Georgia"/>
                <a:cs typeface="Georgia"/>
                <a:sym typeface="Georgia"/>
              </a:rPr>
              <a:t>NCES(National Center for Education Statistics) also found a positive relationship between level of educational attainment and the amount of literature a person reads, which reinforces the belief that reading proficiency is an important component of academic success.</a:t>
            </a:r>
            <a:endParaRPr b="1" i="1" sz="1100">
              <a:solidFill>
                <a:srgbClr val="20124D"/>
              </a:solidFill>
              <a:latin typeface="Georgia"/>
              <a:ea typeface="Georgia"/>
              <a:cs typeface="Georgia"/>
              <a:sym typeface="Georgia"/>
            </a:endParaRPr>
          </a:p>
        </p:txBody>
      </p:sp>
      <p:pic>
        <p:nvPicPr>
          <p:cNvPr id="113" name="Google Shape;113;p15"/>
          <p:cNvPicPr preferRelativeResize="0"/>
          <p:nvPr/>
        </p:nvPicPr>
        <p:blipFill>
          <a:blip r:embed="rId4">
            <a:alphaModFix/>
          </a:blip>
          <a:stretch>
            <a:fillRect/>
          </a:stretch>
        </p:blipFill>
        <p:spPr>
          <a:xfrm>
            <a:off x="0" y="769225"/>
            <a:ext cx="2530050" cy="2530050"/>
          </a:xfrm>
          <a:prstGeom prst="rect">
            <a:avLst/>
          </a:prstGeom>
          <a:noFill/>
          <a:ln>
            <a:noFill/>
          </a:ln>
        </p:spPr>
      </p:pic>
      <p:pic>
        <p:nvPicPr>
          <p:cNvPr id="114" name="Google Shape;114;p15"/>
          <p:cNvPicPr preferRelativeResize="0"/>
          <p:nvPr/>
        </p:nvPicPr>
        <p:blipFill>
          <a:blip r:embed="rId5">
            <a:alphaModFix/>
          </a:blip>
          <a:stretch>
            <a:fillRect/>
          </a:stretch>
        </p:blipFill>
        <p:spPr>
          <a:xfrm>
            <a:off x="0" y="2803025"/>
            <a:ext cx="1380875" cy="234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118" name="Shape 118"/>
        <p:cNvGrpSpPr/>
        <p:nvPr/>
      </p:nvGrpSpPr>
      <p:grpSpPr>
        <a:xfrm>
          <a:off x="0" y="0"/>
          <a:ext cx="0" cy="0"/>
          <a:chOff x="0" y="0"/>
          <a:chExt cx="0" cy="0"/>
        </a:xfrm>
      </p:grpSpPr>
      <p:sp>
        <p:nvSpPr>
          <p:cNvPr id="119" name="Google Shape;119;p16"/>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The Importance:</a:t>
            </a:r>
            <a:endParaRPr b="1" i="1">
              <a:solidFill>
                <a:srgbClr val="20124D"/>
              </a:solidFill>
              <a:latin typeface="Georgia"/>
              <a:ea typeface="Georgia"/>
              <a:cs typeface="Georgia"/>
              <a:sym typeface="Georgia"/>
            </a:endParaRPr>
          </a:p>
        </p:txBody>
      </p:sp>
      <p:sp>
        <p:nvSpPr>
          <p:cNvPr id="120" name="Google Shape;120;p16"/>
          <p:cNvSpPr txBox="1"/>
          <p:nvPr>
            <p:ph idx="1" type="subTitle"/>
          </p:nvPr>
        </p:nvSpPr>
        <p:spPr>
          <a:xfrm>
            <a:off x="3523450" y="1017725"/>
            <a:ext cx="5620500" cy="412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It is believed, at </a:t>
            </a:r>
            <a:r>
              <a:rPr b="1" i="1" lang="en" sz="1300" u="sng">
                <a:solidFill>
                  <a:srgbClr val="20124D"/>
                </a:solidFill>
                <a:latin typeface="Georgia"/>
                <a:ea typeface="Georgia"/>
                <a:cs typeface="Georgia"/>
                <a:sym typeface="Georgia"/>
              </a:rPr>
              <a:t>uk.pearson.com</a:t>
            </a:r>
            <a:r>
              <a:rPr b="1" i="1" lang="en" sz="1300">
                <a:solidFill>
                  <a:srgbClr val="20124D"/>
                </a:solidFill>
                <a:latin typeface="Georgia"/>
                <a:ea typeface="Georgia"/>
                <a:cs typeface="Georgia"/>
                <a:sym typeface="Georgia"/>
              </a:rPr>
              <a:t>, that reading for pleasure, is more likely to determine whether we do well in school than or social or economic background. </a:t>
            </a:r>
            <a:endParaRPr b="1" i="1" sz="1300">
              <a:solidFill>
                <a:srgbClr val="20124D"/>
              </a:solidFill>
              <a:latin typeface="Georgia"/>
              <a:ea typeface="Georgia"/>
              <a:cs typeface="Georgia"/>
              <a:sym typeface="Georgia"/>
            </a:endParaRPr>
          </a:p>
          <a:p>
            <a:pPr indent="-311150" lvl="0" marL="4572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Reading and literacy are part of our daily lives.</a:t>
            </a:r>
            <a:endParaRPr b="1" i="1" sz="1300">
              <a:solidFill>
                <a:srgbClr val="20124D"/>
              </a:solidFill>
              <a:latin typeface="Georgia"/>
              <a:ea typeface="Georgia"/>
              <a:cs typeface="Georgia"/>
              <a:sym typeface="Georgia"/>
            </a:endParaRPr>
          </a:p>
          <a:p>
            <a:pPr indent="-311150" lvl="1" marL="9144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According to </a:t>
            </a:r>
            <a:r>
              <a:rPr b="1" i="1" lang="en" sz="1300" u="sng">
                <a:solidFill>
                  <a:srgbClr val="20124D"/>
                </a:solidFill>
                <a:latin typeface="Georgia"/>
                <a:ea typeface="Georgia"/>
                <a:cs typeface="Georgia"/>
                <a:sym typeface="Georgia"/>
                <a:hlinkClick r:id="rId3"/>
              </a:rPr>
              <a:t>www.3plearning.com</a:t>
            </a:r>
            <a:r>
              <a:rPr b="1" i="1" lang="en" sz="1300">
                <a:solidFill>
                  <a:srgbClr val="20124D"/>
                </a:solidFill>
                <a:latin typeface="Georgia"/>
                <a:ea typeface="Georgia"/>
                <a:cs typeface="Georgia"/>
                <a:sym typeface="Georgia"/>
              </a:rPr>
              <a:t>, literacy is NOT just the ability to read, but also the ability to view, write, design, speak and listen in a way that allows us to communicate effectively.</a:t>
            </a:r>
            <a:endParaRPr b="1" i="1" sz="1300">
              <a:solidFill>
                <a:srgbClr val="20124D"/>
              </a:solidFill>
              <a:latin typeface="Georgia"/>
              <a:ea typeface="Georgia"/>
              <a:cs typeface="Georgia"/>
              <a:sym typeface="Georgia"/>
            </a:endParaRPr>
          </a:p>
          <a:p>
            <a:pPr indent="-311150" lvl="0" marL="4572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Reading skills are important for us to be successful in school and at work.</a:t>
            </a:r>
            <a:endParaRPr b="1" i="1" sz="1300">
              <a:solidFill>
                <a:srgbClr val="20124D"/>
              </a:solidFill>
              <a:latin typeface="Georgia"/>
              <a:ea typeface="Georgia"/>
              <a:cs typeface="Georgia"/>
              <a:sym typeface="Georgia"/>
            </a:endParaRPr>
          </a:p>
          <a:p>
            <a:pPr indent="-311150" lvl="1" marL="9144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The Huffington Post says that, without the ability to read and write, there is no job at all in the STEM(Science, Technology,  Engineering, and Math) education is going to be enough preparation. </a:t>
            </a:r>
            <a:endParaRPr b="1" i="1" sz="1300">
              <a:solidFill>
                <a:srgbClr val="20124D"/>
              </a:solidFill>
              <a:latin typeface="Georgia"/>
              <a:ea typeface="Georgia"/>
              <a:cs typeface="Georgia"/>
              <a:sym typeface="Georgia"/>
            </a:endParaRPr>
          </a:p>
          <a:p>
            <a:pPr indent="-311150" lvl="1" marL="914400" rtl="0" algn="l">
              <a:spcBef>
                <a:spcPts val="0"/>
              </a:spcBef>
              <a:spcAft>
                <a:spcPts val="0"/>
              </a:spcAft>
              <a:buClr>
                <a:srgbClr val="20124D"/>
              </a:buClr>
              <a:buSzPts val="1300"/>
              <a:buFont typeface="Georgia"/>
              <a:buChar char="➢"/>
            </a:pPr>
            <a:r>
              <a:rPr b="1" i="1" lang="en" sz="1300">
                <a:solidFill>
                  <a:srgbClr val="20124D"/>
                </a:solidFill>
                <a:latin typeface="Georgia"/>
                <a:ea typeface="Georgia"/>
                <a:cs typeface="Georgia"/>
                <a:sym typeface="Georgia"/>
              </a:rPr>
              <a:t>Rob Furman of the Huffington, believes that STEM should be turned into STREAM.</a:t>
            </a:r>
            <a:endParaRPr b="1" i="1" sz="1300">
              <a:solidFill>
                <a:srgbClr val="20124D"/>
              </a:solidFill>
              <a:latin typeface="Georgia"/>
              <a:ea typeface="Georgia"/>
              <a:cs typeface="Georgia"/>
              <a:sym typeface="Georgia"/>
            </a:endParaRPr>
          </a:p>
          <a:p>
            <a:pPr indent="0" lvl="0" marL="914400" rtl="0" algn="l">
              <a:spcBef>
                <a:spcPts val="0"/>
              </a:spcBef>
              <a:spcAft>
                <a:spcPts val="0"/>
              </a:spcAft>
              <a:buNone/>
            </a:pPr>
            <a:r>
              <a:rPr b="1" i="1" lang="en" sz="1300">
                <a:solidFill>
                  <a:srgbClr val="20124D"/>
                </a:solidFill>
                <a:latin typeface="Georgia"/>
                <a:ea typeface="Georgia"/>
                <a:cs typeface="Georgia"/>
                <a:sym typeface="Georgia"/>
              </a:rPr>
              <a:t>( Science, Technology, Reading, Engineering, Arts, and Math)</a:t>
            </a:r>
            <a:endParaRPr b="1" i="1" sz="1300">
              <a:solidFill>
                <a:srgbClr val="20124D"/>
              </a:solidFill>
              <a:latin typeface="Georgia"/>
              <a:ea typeface="Georgia"/>
              <a:cs typeface="Georgia"/>
              <a:sym typeface="Georgia"/>
            </a:endParaRPr>
          </a:p>
        </p:txBody>
      </p:sp>
      <p:pic>
        <p:nvPicPr>
          <p:cNvPr id="121" name="Google Shape;121;p16"/>
          <p:cNvPicPr preferRelativeResize="0"/>
          <p:nvPr/>
        </p:nvPicPr>
        <p:blipFill>
          <a:blip r:embed="rId4">
            <a:alphaModFix/>
          </a:blip>
          <a:stretch>
            <a:fillRect/>
          </a:stretch>
        </p:blipFill>
        <p:spPr>
          <a:xfrm>
            <a:off x="0" y="1116300"/>
            <a:ext cx="3600450" cy="1276350"/>
          </a:xfrm>
          <a:prstGeom prst="rect">
            <a:avLst/>
          </a:prstGeom>
          <a:noFill/>
          <a:ln>
            <a:noFill/>
          </a:ln>
        </p:spPr>
      </p:pic>
      <p:sp>
        <p:nvSpPr>
          <p:cNvPr id="122" name="Google Shape;122;p16"/>
          <p:cNvSpPr/>
          <p:nvPr/>
        </p:nvSpPr>
        <p:spPr>
          <a:xfrm>
            <a:off x="948225" y="917925"/>
            <a:ext cx="1704000" cy="1673100"/>
          </a:xfrm>
          <a:prstGeom prst="noSmoking">
            <a:avLst>
              <a:gd fmla="val 1875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6"/>
          <p:cNvPicPr preferRelativeResize="0"/>
          <p:nvPr/>
        </p:nvPicPr>
        <p:blipFill>
          <a:blip r:embed="rId5">
            <a:alphaModFix/>
          </a:blip>
          <a:stretch>
            <a:fillRect/>
          </a:stretch>
        </p:blipFill>
        <p:spPr>
          <a:xfrm>
            <a:off x="0" y="2715925"/>
            <a:ext cx="1896650" cy="242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127" name="Shape 127"/>
        <p:cNvGrpSpPr/>
        <p:nvPr/>
      </p:nvGrpSpPr>
      <p:grpSpPr>
        <a:xfrm>
          <a:off x="0" y="0"/>
          <a:ext cx="0" cy="0"/>
          <a:chOff x="0" y="0"/>
          <a:chExt cx="0" cy="0"/>
        </a:xfrm>
      </p:grpSpPr>
      <p:sp>
        <p:nvSpPr>
          <p:cNvPr id="128" name="Google Shape;128;p17"/>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Problems:</a:t>
            </a:r>
            <a:endParaRPr b="1" i="1">
              <a:solidFill>
                <a:srgbClr val="20124D"/>
              </a:solidFill>
              <a:latin typeface="Georgia"/>
              <a:ea typeface="Georgia"/>
              <a:cs typeface="Georgia"/>
              <a:sym typeface="Georgia"/>
            </a:endParaRPr>
          </a:p>
        </p:txBody>
      </p:sp>
      <p:sp>
        <p:nvSpPr>
          <p:cNvPr id="129" name="Google Shape;129;p17"/>
          <p:cNvSpPr txBox="1"/>
          <p:nvPr>
            <p:ph idx="1" type="subTitle"/>
          </p:nvPr>
        </p:nvSpPr>
        <p:spPr>
          <a:xfrm>
            <a:off x="3234375" y="1010000"/>
            <a:ext cx="5909700" cy="413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accent6"/>
              </a:buClr>
              <a:buSzPts val="1200"/>
              <a:buFont typeface="Georgia"/>
              <a:buChar char="❖"/>
            </a:pPr>
            <a:r>
              <a:rPr b="1" i="1" lang="en" sz="1200">
                <a:solidFill>
                  <a:srgbClr val="20124D"/>
                </a:solidFill>
                <a:latin typeface="Georgia"/>
                <a:ea typeface="Georgia"/>
                <a:cs typeface="Georgia"/>
                <a:sym typeface="Georgia"/>
              </a:rPr>
              <a:t>A survey done by the NEA(National Endowment for the Arts)in 2004, found that fewer than half of American adults read literature.(though this may not include reading comics, magazines and online reading.)</a:t>
            </a:r>
            <a:endParaRPr b="1" i="1" sz="1200">
              <a:solidFill>
                <a:srgbClr val="20124D"/>
              </a:solidFill>
              <a:latin typeface="Georgia"/>
              <a:ea typeface="Georgia"/>
              <a:cs typeface="Georgia"/>
              <a:sym typeface="Georgia"/>
            </a:endParaRPr>
          </a:p>
          <a:p>
            <a:pPr indent="-304800" lvl="0" marL="457200" rtl="0" algn="l">
              <a:lnSpc>
                <a:spcPct val="150000"/>
              </a:lnSpc>
              <a:spcBef>
                <a:spcPts val="0"/>
              </a:spcBef>
              <a:spcAft>
                <a:spcPts val="0"/>
              </a:spcAft>
              <a:buClr>
                <a:schemeClr val="accent6"/>
              </a:buClr>
              <a:buSzPts val="1200"/>
              <a:buFont typeface="Georgia"/>
              <a:buChar char="❖"/>
            </a:pPr>
            <a:r>
              <a:rPr b="1" i="1" lang="en" sz="1200" u="sng">
                <a:solidFill>
                  <a:srgbClr val="20124D"/>
                </a:solidFill>
                <a:latin typeface="Georgia"/>
                <a:ea typeface="Georgia"/>
                <a:cs typeface="Georgia"/>
                <a:sym typeface="Georgia"/>
                <a:hlinkClick r:id="rId3"/>
              </a:rPr>
              <a:t>www.quora.com</a:t>
            </a:r>
            <a:r>
              <a:rPr b="1" i="1" lang="en" sz="1200">
                <a:solidFill>
                  <a:srgbClr val="20124D"/>
                </a:solidFill>
                <a:latin typeface="Georgia"/>
                <a:ea typeface="Georgia"/>
                <a:cs typeface="Georgia"/>
                <a:sym typeface="Georgia"/>
              </a:rPr>
              <a:t>  points out that not reading limits the channels of information input in our lives.</a:t>
            </a:r>
            <a:endParaRPr b="1" i="1" sz="1200">
              <a:solidFill>
                <a:srgbClr val="20124D"/>
              </a:solidFill>
              <a:latin typeface="Georgia"/>
              <a:ea typeface="Georgia"/>
              <a:cs typeface="Georgia"/>
              <a:sym typeface="Georgia"/>
            </a:endParaRPr>
          </a:p>
          <a:p>
            <a:pPr indent="-304800" lvl="1" marL="914400" rtl="0" algn="l">
              <a:lnSpc>
                <a:spcPct val="150000"/>
              </a:lnSpc>
              <a:spcBef>
                <a:spcPts val="0"/>
              </a:spcBef>
              <a:spcAft>
                <a:spcPts val="0"/>
              </a:spcAft>
              <a:buClr>
                <a:schemeClr val="accent6"/>
              </a:buClr>
              <a:buSzPts val="1200"/>
              <a:buFont typeface="Georgia"/>
              <a:buChar char="➢"/>
            </a:pPr>
            <a:r>
              <a:rPr b="1" i="1" lang="en" sz="1200">
                <a:solidFill>
                  <a:srgbClr val="20124D"/>
                </a:solidFill>
                <a:latin typeface="Georgia"/>
                <a:ea typeface="Georgia"/>
                <a:cs typeface="Georgia"/>
                <a:sym typeface="Georgia"/>
              </a:rPr>
              <a:t>If I don’t have a good book to read, I read about an event to go to, or read up on a news story that caught my interest. </a:t>
            </a:r>
            <a:endParaRPr b="1" i="1" sz="1200">
              <a:solidFill>
                <a:srgbClr val="20124D"/>
              </a:solidFill>
              <a:latin typeface="Georgia"/>
              <a:ea typeface="Georgia"/>
              <a:cs typeface="Georgia"/>
              <a:sym typeface="Georgia"/>
            </a:endParaRPr>
          </a:p>
          <a:p>
            <a:pPr indent="-304800" lvl="0" marL="457200" rtl="0" algn="l">
              <a:lnSpc>
                <a:spcPct val="150000"/>
              </a:lnSpc>
              <a:spcBef>
                <a:spcPts val="0"/>
              </a:spcBef>
              <a:spcAft>
                <a:spcPts val="0"/>
              </a:spcAft>
              <a:buClr>
                <a:schemeClr val="accent6"/>
              </a:buClr>
              <a:buSzPts val="1200"/>
              <a:buFont typeface="Georgia"/>
              <a:buChar char="❖"/>
            </a:pPr>
            <a:r>
              <a:rPr b="1" i="1" lang="en" sz="1200">
                <a:solidFill>
                  <a:srgbClr val="20124D"/>
                </a:solidFill>
                <a:latin typeface="Georgia"/>
                <a:ea typeface="Georgia"/>
                <a:cs typeface="Georgia"/>
                <a:sym typeface="Georgia"/>
              </a:rPr>
              <a:t>According to </a:t>
            </a:r>
            <a:r>
              <a:rPr b="1" i="1" lang="en" sz="1200" u="sng">
                <a:solidFill>
                  <a:srgbClr val="20124D"/>
                </a:solidFill>
                <a:latin typeface="Georgia"/>
                <a:ea typeface="Georgia"/>
                <a:cs typeface="Georgia"/>
                <a:sym typeface="Georgia"/>
                <a:hlinkClick r:id="rId4"/>
              </a:rPr>
              <a:t>www.twistimage.com</a:t>
            </a:r>
            <a:r>
              <a:rPr b="1" i="1" lang="en" sz="1200">
                <a:solidFill>
                  <a:srgbClr val="20124D"/>
                </a:solidFill>
                <a:latin typeface="Georgia"/>
                <a:ea typeface="Georgia"/>
                <a:cs typeface="Georgia"/>
                <a:sym typeface="Georgia"/>
              </a:rPr>
              <a:t>, when we skim,flip, and use multiple screens to consume content; we are also rewiring our brains, and pushing them farther away from a place of deep learning and understanding. </a:t>
            </a:r>
            <a:endParaRPr b="1" i="1" sz="1200">
              <a:solidFill>
                <a:srgbClr val="20124D"/>
              </a:solidFill>
              <a:latin typeface="Georgia"/>
              <a:ea typeface="Georgia"/>
              <a:cs typeface="Georgia"/>
              <a:sym typeface="Georgia"/>
            </a:endParaRPr>
          </a:p>
        </p:txBody>
      </p:sp>
      <p:pic>
        <p:nvPicPr>
          <p:cNvPr id="130" name="Google Shape;130;p17"/>
          <p:cNvPicPr preferRelativeResize="0"/>
          <p:nvPr/>
        </p:nvPicPr>
        <p:blipFill rotWithShape="1">
          <a:blip r:embed="rId5">
            <a:alphaModFix/>
          </a:blip>
          <a:srcRect b="2916" l="18679" r="18383" t="12294"/>
          <a:stretch/>
        </p:blipFill>
        <p:spPr>
          <a:xfrm>
            <a:off x="0" y="2536575"/>
            <a:ext cx="1934975" cy="2606925"/>
          </a:xfrm>
          <a:prstGeom prst="rect">
            <a:avLst/>
          </a:prstGeom>
          <a:noFill/>
          <a:ln>
            <a:noFill/>
          </a:ln>
        </p:spPr>
      </p:pic>
      <p:pic>
        <p:nvPicPr>
          <p:cNvPr id="131" name="Google Shape;131;p17"/>
          <p:cNvPicPr preferRelativeResize="0"/>
          <p:nvPr/>
        </p:nvPicPr>
        <p:blipFill>
          <a:blip r:embed="rId6">
            <a:alphaModFix/>
          </a:blip>
          <a:stretch>
            <a:fillRect/>
          </a:stretch>
        </p:blipFill>
        <p:spPr>
          <a:xfrm>
            <a:off x="0" y="730854"/>
            <a:ext cx="2081675" cy="197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4EA7"/>
        </a:solidFill>
      </p:bgPr>
    </p:bg>
    <p:spTree>
      <p:nvGrpSpPr>
        <p:cNvPr id="135" name="Shape 135"/>
        <p:cNvGrpSpPr/>
        <p:nvPr/>
      </p:nvGrpSpPr>
      <p:grpSpPr>
        <a:xfrm>
          <a:off x="0" y="0"/>
          <a:ext cx="0" cy="0"/>
          <a:chOff x="0" y="0"/>
          <a:chExt cx="0" cy="0"/>
        </a:xfrm>
      </p:grpSpPr>
      <p:sp>
        <p:nvSpPr>
          <p:cNvPr id="136" name="Google Shape;136;p18"/>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20124D"/>
                </a:solidFill>
                <a:latin typeface="Georgia"/>
                <a:ea typeface="Georgia"/>
                <a:cs typeface="Georgia"/>
                <a:sym typeface="Georgia"/>
              </a:rPr>
              <a:t>The Final Chapter:</a:t>
            </a:r>
            <a:endParaRPr b="1" i="1">
              <a:solidFill>
                <a:srgbClr val="20124D"/>
              </a:solidFill>
              <a:latin typeface="Georgia"/>
              <a:ea typeface="Georgia"/>
              <a:cs typeface="Georgia"/>
              <a:sym typeface="Georgia"/>
            </a:endParaRPr>
          </a:p>
        </p:txBody>
      </p:sp>
      <p:sp>
        <p:nvSpPr>
          <p:cNvPr id="137" name="Google Shape;137;p18"/>
          <p:cNvSpPr txBox="1"/>
          <p:nvPr>
            <p:ph idx="1" type="subTitle"/>
          </p:nvPr>
        </p:nvSpPr>
        <p:spPr>
          <a:xfrm>
            <a:off x="3122525" y="1010000"/>
            <a:ext cx="6021600" cy="41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solidFill>
                  <a:srgbClr val="20124D"/>
                </a:solidFill>
                <a:latin typeface="Georgia"/>
                <a:ea typeface="Georgia"/>
                <a:cs typeface="Georgia"/>
                <a:sym typeface="Georgia"/>
              </a:rPr>
              <a:t>These problems can be fixed. </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rPr b="1" i="1" lang="en" sz="1400">
                <a:solidFill>
                  <a:srgbClr val="20124D"/>
                </a:solidFill>
                <a:latin typeface="Georgia"/>
                <a:ea typeface="Georgia"/>
                <a:cs typeface="Georgia"/>
                <a:sym typeface="Georgia"/>
              </a:rPr>
              <a:t>It’s not that hard to become literate. You can buy books, read things online, or check them out from your local library FOR FREE! </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rPr b="1" i="1" lang="en" sz="1400">
                <a:solidFill>
                  <a:srgbClr val="20124D"/>
                </a:solidFill>
                <a:latin typeface="Georgia"/>
                <a:ea typeface="Georgia"/>
                <a:cs typeface="Georgia"/>
                <a:sym typeface="Georgia"/>
              </a:rPr>
              <a:t>Reading is fun. You can read anything you want, from comic books and mangas, to  biographies and scientific articles. </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rPr b="1" i="1" lang="en" sz="1400">
                <a:solidFill>
                  <a:srgbClr val="20124D"/>
                </a:solidFill>
                <a:latin typeface="Georgia"/>
                <a:ea typeface="Georgia"/>
                <a:cs typeface="Georgia"/>
                <a:sym typeface="Georgia"/>
              </a:rPr>
              <a:t>We( or at least I )don’t want a future like the one depicted in Ray Bradbury’s </a:t>
            </a:r>
            <a:r>
              <a:rPr b="1" i="1" lang="en" sz="1400" u="sng">
                <a:solidFill>
                  <a:srgbClr val="20124D"/>
                </a:solidFill>
                <a:latin typeface="Georgia"/>
                <a:ea typeface="Georgia"/>
                <a:cs typeface="Georgia"/>
                <a:sym typeface="Georgia"/>
              </a:rPr>
              <a:t>Fahrenheit 451</a:t>
            </a:r>
            <a:r>
              <a:rPr b="1" i="1" lang="en" sz="1400">
                <a:solidFill>
                  <a:srgbClr val="20124D"/>
                </a:solidFill>
                <a:latin typeface="Georgia"/>
                <a:ea typeface="Georgia"/>
                <a:cs typeface="Georgia"/>
                <a:sym typeface="Georgia"/>
              </a:rPr>
              <a:t>.</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t/>
            </a:r>
            <a:endParaRPr b="1" i="1" sz="1400">
              <a:solidFill>
                <a:srgbClr val="20124D"/>
              </a:solidFill>
              <a:latin typeface="Georgia"/>
              <a:ea typeface="Georgia"/>
              <a:cs typeface="Georgia"/>
              <a:sym typeface="Georgia"/>
            </a:endParaRPr>
          </a:p>
          <a:p>
            <a:pPr indent="0" lvl="0" marL="0" rtl="0" algn="l">
              <a:spcBef>
                <a:spcPts val="0"/>
              </a:spcBef>
              <a:spcAft>
                <a:spcPts val="0"/>
              </a:spcAft>
              <a:buNone/>
            </a:pPr>
            <a:r>
              <a:rPr b="1" i="1" lang="en" sz="1400">
                <a:solidFill>
                  <a:srgbClr val="20124D"/>
                </a:solidFill>
                <a:latin typeface="Georgia"/>
                <a:ea typeface="Georgia"/>
                <a:cs typeface="Georgia"/>
                <a:sym typeface="Georgia"/>
              </a:rPr>
              <a:t>So next time you have had a stressful day, and Netflix doesn’t have the next season of the show you were watching. Pick up a book. Lookup articles on internet. Let reading take you to a different world that is more or less stress free.</a:t>
            </a:r>
            <a:endParaRPr b="1" i="1" sz="1400">
              <a:solidFill>
                <a:srgbClr val="20124D"/>
              </a:solidFill>
              <a:latin typeface="Georgia"/>
              <a:ea typeface="Georgia"/>
              <a:cs typeface="Georgia"/>
              <a:sym typeface="Georgia"/>
            </a:endParaRPr>
          </a:p>
        </p:txBody>
      </p:sp>
      <p:pic>
        <p:nvPicPr>
          <p:cNvPr id="138" name="Google Shape;138;p18"/>
          <p:cNvPicPr preferRelativeResize="0"/>
          <p:nvPr/>
        </p:nvPicPr>
        <p:blipFill>
          <a:blip r:embed="rId3">
            <a:alphaModFix/>
          </a:blip>
          <a:stretch>
            <a:fillRect/>
          </a:stretch>
        </p:blipFill>
        <p:spPr>
          <a:xfrm>
            <a:off x="-43750" y="1810045"/>
            <a:ext cx="3166275" cy="3333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