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70"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6" r:id="rId37"/>
    <p:sldId id="299" r:id="rId38"/>
    <p:sldId id="298" r:id="rId39"/>
    <p:sldId id="277" r:id="rId40"/>
  </p:sldIdLst>
  <p:sldSz cx="9144000" cy="5143500" type="screen16x9"/>
  <p:notesSz cx="6858000" cy="9144000"/>
  <p:embeddedFontLst>
    <p:embeddedFont>
      <p:font typeface="Oswald" panose="020B0604020202020204" charset="0"/>
      <p:regular r:id="rId42"/>
      <p:bold r:id="rId43"/>
    </p:embeddedFont>
    <p:embeddedFont>
      <p:font typeface="Calibri" panose="020F0502020204030204" pitchFamily="34" charset="0"/>
      <p:regular r:id="rId44"/>
      <p:bold r:id="rId45"/>
      <p:italic r:id="rId46"/>
      <p:boldItalic r:id="rId47"/>
    </p:embeddedFont>
    <p:embeddedFont>
      <p:font typeface="Verdana" panose="020B0604030504040204" pitchFamily="34" charset="0"/>
      <p:regular r:id="rId48"/>
      <p:bold r:id="rId49"/>
      <p:italic r:id="rId50"/>
      <p:boldItalic r:id="rId51"/>
    </p:embeddedFont>
    <p:embeddedFont>
      <p:font typeface="Source Code Pro" panose="020B0604020202020204" charset="0"/>
      <p:regular r:id="rId52"/>
      <p:bold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CCCC"/>
    <a:srgbClr val="93C47D"/>
    <a:srgbClr val="C9DAF8"/>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autoAdjust="0"/>
    <p:restoredTop sz="94660"/>
  </p:normalViewPr>
  <p:slideViewPr>
    <p:cSldViewPr snapToGrid="0">
      <p:cViewPr varScale="1">
        <p:scale>
          <a:sx n="94" d="100"/>
          <a:sy n="94" d="100"/>
        </p:scale>
        <p:origin x="69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Hestia\2019\5.%20September%20-%20Oktober\alarm%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Hestia\2019\5.%20September%20-%20Oktober\alarm%202.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ACF-475C-9B66-5237AD99998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AACF-475C-9B66-5237AD999988}"/>
              </c:ext>
            </c:extLst>
          </c:dPt>
          <c:dLbls>
            <c:dLbl>
              <c:idx val="0"/>
              <c:layout>
                <c:manualLayout>
                  <c:x val="0.29139009186351705"/>
                  <c:y val="-0.20330536417322834"/>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AACF-475C-9B66-5237AD999988}"/>
                </c:ext>
              </c:extLst>
            </c:dLbl>
            <c:dLbl>
              <c:idx val="1"/>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2-AACF-475C-9B66-5237AD99998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1"/>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Security Event</c:v>
                </c:pt>
                <c:pt idx="1">
                  <c:v>Potential Attack</c:v>
                </c:pt>
              </c:strCache>
            </c:strRef>
          </c:cat>
          <c:val>
            <c:numRef>
              <c:f>Sheet1!$B$2:$B$3</c:f>
              <c:numCache>
                <c:formatCode>General</c:formatCode>
                <c:ptCount val="2"/>
                <c:pt idx="0">
                  <c:v>620094</c:v>
                </c:pt>
                <c:pt idx="1">
                  <c:v>970</c:v>
                </c:pt>
              </c:numCache>
            </c:numRef>
          </c:val>
          <c:extLst>
            <c:ext xmlns:c16="http://schemas.microsoft.com/office/drawing/2014/chart" uri="{C3380CC4-5D6E-409C-BE32-E72D297353CC}">
              <c16:uniqueId val="{00000000-AACF-475C-9B66-5237AD999988}"/>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[alarm 2.xlsx]Sheet1!PivotTable1</c:name>
    <c:fmtId val="8"/>
  </c:pivotSource>
  <c:chart>
    <c:autoTitleDeleted val="1"/>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6C4-454A-95C6-931078B0A80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6C4-454A-95C6-931078B0A80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6C4-454A-95C6-931078B0A80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46C4-454A-95C6-931078B0A80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46C4-454A-95C6-931078B0A80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Sheet1!$A$4:$A$9</c:f>
              <c:strCache>
                <c:ptCount val="5"/>
                <c:pt idx="0">
                  <c:v>Breaking Access Login</c:v>
                </c:pt>
                <c:pt idx="1">
                  <c:v>Configuration</c:v>
                </c:pt>
                <c:pt idx="2">
                  <c:v>Denial Of Service</c:v>
                </c:pt>
                <c:pt idx="3">
                  <c:v>Malicious Activity</c:v>
                </c:pt>
                <c:pt idx="4">
                  <c:v>Malware Spreading</c:v>
                </c:pt>
              </c:strCache>
            </c:strRef>
          </c:cat>
          <c:val>
            <c:numRef>
              <c:f>Sheet1!$B$4:$B$9</c:f>
              <c:numCache>
                <c:formatCode>General</c:formatCode>
                <c:ptCount val="5"/>
                <c:pt idx="0">
                  <c:v>87</c:v>
                </c:pt>
                <c:pt idx="1">
                  <c:v>36</c:v>
                </c:pt>
                <c:pt idx="2">
                  <c:v>1206</c:v>
                </c:pt>
                <c:pt idx="3">
                  <c:v>4340</c:v>
                </c:pt>
                <c:pt idx="4">
                  <c:v>37</c:v>
                </c:pt>
              </c:numCache>
            </c:numRef>
          </c:val>
          <c:extLst>
            <c:ext xmlns:c16="http://schemas.microsoft.com/office/drawing/2014/chart" uri="{C3380CC4-5D6E-409C-BE32-E72D297353CC}">
              <c16:uniqueId val="{0000000A-46C4-454A-95C6-931078B0A804}"/>
            </c:ext>
          </c:extLst>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[alarm 2.xlsx]Sheet1!PivotTable2</c:name>
    <c:fmtId val="5"/>
  </c:pivotSource>
  <c:chart>
    <c:autoTitleDeleted val="1"/>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422550306211722"/>
          <c:y val="0.16898148148148148"/>
          <c:w val="0.68249278215223097"/>
          <c:h val="0.77314814814814814"/>
        </c:manualLayout>
      </c:layout>
      <c:pie3DChart>
        <c:varyColors val="1"/>
        <c:ser>
          <c:idx val="0"/>
          <c:order val="0"/>
          <c:tx>
            <c:strRef>
              <c:f>Sheet1!$B$23</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81C-4220-8D58-67C8F750B3B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81C-4220-8D58-67C8F750B3B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Sheet1!$A$24:$A$26</c:f>
              <c:strCache>
                <c:ptCount val="2"/>
                <c:pt idx="0">
                  <c:v>External</c:v>
                </c:pt>
                <c:pt idx="1">
                  <c:v>Internal</c:v>
                </c:pt>
              </c:strCache>
            </c:strRef>
          </c:cat>
          <c:val>
            <c:numRef>
              <c:f>Sheet1!$B$24:$B$26</c:f>
              <c:numCache>
                <c:formatCode>General</c:formatCode>
                <c:ptCount val="2"/>
                <c:pt idx="0">
                  <c:v>5188</c:v>
                </c:pt>
                <c:pt idx="1">
                  <c:v>518</c:v>
                </c:pt>
              </c:numCache>
            </c:numRef>
          </c:val>
          <c:extLst>
            <c:ext xmlns:c16="http://schemas.microsoft.com/office/drawing/2014/chart" uri="{C3380CC4-5D6E-409C-BE32-E72D297353CC}">
              <c16:uniqueId val="{00000004-481C-4220-8D58-67C8F750B3BB}"/>
            </c:ext>
          </c:extLst>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69850" algn="l" rtl="0">
              <a:spcBef>
                <a:spcPts val="0"/>
              </a:spcBef>
              <a:buSzPct val="100000"/>
              <a:buFont typeface="Arial"/>
              <a:buChar char="●"/>
              <a:defRPr sz="1100" b="0" i="0" u="none" strike="noStrike" cap="none"/>
            </a:lvl1pPr>
            <a:lvl2pPr marL="0" marR="0" lvl="1" indent="69850" algn="l" rtl="0">
              <a:spcBef>
                <a:spcPts val="0"/>
              </a:spcBef>
              <a:buSzPct val="100000"/>
              <a:buFont typeface="Arial"/>
              <a:buChar char="○"/>
              <a:defRPr sz="1100" b="0" i="0" u="none" strike="noStrike" cap="none"/>
            </a:lvl2pPr>
            <a:lvl3pPr marL="0" marR="0" lvl="2" indent="69850" algn="l" rtl="0">
              <a:spcBef>
                <a:spcPts val="0"/>
              </a:spcBef>
              <a:buSzPct val="100000"/>
              <a:buFont typeface="Arial"/>
              <a:buChar char="■"/>
              <a:defRPr sz="1100" b="0" i="0" u="none" strike="noStrike" cap="none"/>
            </a:lvl3pPr>
            <a:lvl4pPr marL="0" marR="0" lvl="3" indent="69850" algn="l" rtl="0">
              <a:spcBef>
                <a:spcPts val="0"/>
              </a:spcBef>
              <a:buSzPct val="100000"/>
              <a:buFont typeface="Arial"/>
              <a:buChar char="●"/>
              <a:defRPr sz="1100" b="0" i="0" u="none" strike="noStrike" cap="none"/>
            </a:lvl4pPr>
            <a:lvl5pPr marL="0" marR="0" lvl="4" indent="69850" algn="l" rtl="0">
              <a:spcBef>
                <a:spcPts val="0"/>
              </a:spcBef>
              <a:buSzPct val="100000"/>
              <a:buFont typeface="Arial"/>
              <a:buChar char="○"/>
              <a:defRPr sz="1100" b="0" i="0" u="none" strike="noStrike" cap="none"/>
            </a:lvl5pPr>
            <a:lvl6pPr marL="0" marR="0" lvl="5" indent="69850" algn="l" rtl="0">
              <a:spcBef>
                <a:spcPts val="0"/>
              </a:spcBef>
              <a:buSzPct val="100000"/>
              <a:buFont typeface="Arial"/>
              <a:buChar char="■"/>
              <a:defRPr sz="1100" b="0" i="0" u="none" strike="noStrike" cap="none"/>
            </a:lvl6pPr>
            <a:lvl7pPr marL="0" marR="0" lvl="6" indent="69850" algn="l" rtl="0">
              <a:spcBef>
                <a:spcPts val="0"/>
              </a:spcBef>
              <a:buSzPct val="100000"/>
              <a:buFont typeface="Arial"/>
              <a:buChar char="●"/>
              <a:defRPr sz="1100" b="0" i="0" u="none" strike="noStrike" cap="none"/>
            </a:lvl7pPr>
            <a:lvl8pPr marL="0" marR="0" lvl="7" indent="69850" algn="l" rtl="0">
              <a:spcBef>
                <a:spcPts val="0"/>
              </a:spcBef>
              <a:buSzPct val="100000"/>
              <a:buFont typeface="Arial"/>
              <a:buChar char="○"/>
              <a:defRPr sz="1100" b="0" i="0" u="none" strike="noStrike" cap="none"/>
            </a:lvl8pPr>
            <a:lvl9pPr marL="0" marR="0" lvl="8" indent="69850" algn="l" rtl="0">
              <a:spcBef>
                <a:spcPts val="0"/>
              </a:spcBef>
              <a:buSzPct val="100000"/>
              <a:buFont typeface="Arial"/>
              <a:buChar char="■"/>
              <a:defRPr sz="1100" b="0" i="0" u="none" strike="noStrike" cap="none"/>
            </a:lvl9pPr>
          </a:lstStyle>
          <a:p>
            <a:endParaRPr/>
          </a:p>
        </p:txBody>
      </p:sp>
    </p:spTree>
    <p:extLst>
      <p:ext uri="{BB962C8B-B14F-4D97-AF65-F5344CB8AC3E}">
        <p14:creationId xmlns:p14="http://schemas.microsoft.com/office/powerpoint/2010/main" val="184597327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SzPct val="100000"/>
              <a:buFont typeface="Arial"/>
              <a:buNone/>
            </a:pPr>
            <a:endParaRPr sz="1100" b="0" i="0" u="none" strike="noStrike" cap="none"/>
          </a:p>
        </p:txBody>
      </p:sp>
    </p:spTree>
    <p:extLst>
      <p:ext uri="{BB962C8B-B14F-4D97-AF65-F5344CB8AC3E}">
        <p14:creationId xmlns:p14="http://schemas.microsoft.com/office/powerpoint/2010/main" val="1101666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SzPct val="100000"/>
              <a:buFont typeface="Arial"/>
              <a:buNone/>
            </a:pPr>
            <a:endParaRPr sz="1100" b="0" i="0" u="none" strike="noStrike" cap="none"/>
          </a:p>
        </p:txBody>
      </p:sp>
    </p:spTree>
    <p:extLst>
      <p:ext uri="{BB962C8B-B14F-4D97-AF65-F5344CB8AC3E}">
        <p14:creationId xmlns:p14="http://schemas.microsoft.com/office/powerpoint/2010/main" val="2764082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SzPct val="100000"/>
              <a:buFont typeface="Arial"/>
              <a:buNone/>
            </a:pPr>
            <a:endParaRPr sz="1100" b="0" i="0" u="none" strike="noStrike" cap="none"/>
          </a:p>
        </p:txBody>
      </p:sp>
    </p:spTree>
    <p:extLst>
      <p:ext uri="{BB962C8B-B14F-4D97-AF65-F5344CB8AC3E}">
        <p14:creationId xmlns:p14="http://schemas.microsoft.com/office/powerpoint/2010/main" val="522117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SzPct val="100000"/>
              <a:buFont typeface="Arial"/>
              <a:buNone/>
            </a:pPr>
            <a:endParaRPr sz="1100" b="0" i="0" u="none" strike="noStrike" cap="none"/>
          </a:p>
        </p:txBody>
      </p:sp>
    </p:spTree>
    <p:extLst>
      <p:ext uri="{BB962C8B-B14F-4D97-AF65-F5344CB8AC3E}">
        <p14:creationId xmlns:p14="http://schemas.microsoft.com/office/powerpoint/2010/main" val="953152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SzPct val="100000"/>
              <a:buFont typeface="Arial"/>
              <a:buNone/>
            </a:pPr>
            <a:endParaRPr sz="1100" b="0" i="0" u="none" strike="noStrike" cap="none"/>
          </a:p>
        </p:txBody>
      </p:sp>
    </p:spTree>
    <p:extLst>
      <p:ext uri="{BB962C8B-B14F-4D97-AF65-F5344CB8AC3E}">
        <p14:creationId xmlns:p14="http://schemas.microsoft.com/office/powerpoint/2010/main" val="1383016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SzPct val="100000"/>
              <a:buFont typeface="Arial"/>
              <a:buNone/>
            </a:pPr>
            <a:endParaRPr sz="1100" b="0" i="0" u="none" strike="noStrike" cap="none"/>
          </a:p>
        </p:txBody>
      </p:sp>
    </p:spTree>
    <p:extLst>
      <p:ext uri="{BB962C8B-B14F-4D97-AF65-F5344CB8AC3E}">
        <p14:creationId xmlns:p14="http://schemas.microsoft.com/office/powerpoint/2010/main" val="1383016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7" name="Shape 6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SzPct val="100000"/>
              <a:buFont typeface="Arial"/>
              <a:buNone/>
            </a:pPr>
            <a:endParaRPr sz="1100" b="0" i="0" u="none" strike="noStrike" cap="none"/>
          </a:p>
        </p:txBody>
      </p:sp>
    </p:spTree>
    <p:extLst>
      <p:ext uri="{BB962C8B-B14F-4D97-AF65-F5344CB8AC3E}">
        <p14:creationId xmlns:p14="http://schemas.microsoft.com/office/powerpoint/2010/main" val="2649156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SzPct val="100000"/>
              <a:buFont typeface="Arial"/>
              <a:buNone/>
            </a:pPr>
            <a:endParaRPr sz="1100" b="0" i="0" u="none" strike="noStrike" cap="none"/>
          </a:p>
        </p:txBody>
      </p:sp>
    </p:spTree>
    <p:extLst>
      <p:ext uri="{BB962C8B-B14F-4D97-AF65-F5344CB8AC3E}">
        <p14:creationId xmlns:p14="http://schemas.microsoft.com/office/powerpoint/2010/main" val="2213989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SzPct val="100000"/>
              <a:buFont typeface="Arial"/>
              <a:buNone/>
            </a:pPr>
            <a:endParaRPr sz="1100" b="0" i="0" u="none" strike="noStrike" cap="none"/>
          </a:p>
        </p:txBody>
      </p:sp>
    </p:spTree>
    <p:extLst>
      <p:ext uri="{BB962C8B-B14F-4D97-AF65-F5344CB8AC3E}">
        <p14:creationId xmlns:p14="http://schemas.microsoft.com/office/powerpoint/2010/main" val="3721895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SzPct val="100000"/>
              <a:buFont typeface="Arial"/>
              <a:buNone/>
            </a:pPr>
            <a:endParaRPr sz="1100" b="0" i="0" u="none" strike="noStrike" cap="none"/>
          </a:p>
        </p:txBody>
      </p:sp>
    </p:spTree>
    <p:extLst>
      <p:ext uri="{BB962C8B-B14F-4D97-AF65-F5344CB8AC3E}">
        <p14:creationId xmlns:p14="http://schemas.microsoft.com/office/powerpoint/2010/main" val="3627217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SzPct val="100000"/>
              <a:buFont typeface="Arial"/>
              <a:buNone/>
            </a:pPr>
            <a:endParaRPr sz="1100" b="0" i="0" u="none" strike="noStrike" cap="none"/>
          </a:p>
        </p:txBody>
      </p:sp>
    </p:spTree>
    <p:extLst>
      <p:ext uri="{BB962C8B-B14F-4D97-AF65-F5344CB8AC3E}">
        <p14:creationId xmlns:p14="http://schemas.microsoft.com/office/powerpoint/2010/main" val="2101818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SzPct val="100000"/>
              <a:buFont typeface="Arial"/>
              <a:buNone/>
            </a:pPr>
            <a:endParaRPr sz="1100" b="0" i="0" u="none" strike="noStrike" cap="none"/>
          </a:p>
        </p:txBody>
      </p:sp>
    </p:spTree>
    <p:extLst>
      <p:ext uri="{BB962C8B-B14F-4D97-AF65-F5344CB8AC3E}">
        <p14:creationId xmlns:p14="http://schemas.microsoft.com/office/powerpoint/2010/main" val="1383016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SzPct val="100000"/>
              <a:buFont typeface="Arial"/>
              <a:buNone/>
            </a:pPr>
            <a:endParaRPr sz="1100" b="0" i="0" u="none" strike="noStrike" cap="none"/>
          </a:p>
        </p:txBody>
      </p:sp>
    </p:spTree>
    <p:extLst>
      <p:ext uri="{BB962C8B-B14F-4D97-AF65-F5344CB8AC3E}">
        <p14:creationId xmlns:p14="http://schemas.microsoft.com/office/powerpoint/2010/main" val="416626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69850" algn="l" rtl="0">
              <a:spcBef>
                <a:spcPts val="0"/>
              </a:spcBef>
              <a:buSzPct val="100000"/>
              <a:buFont typeface="Arial"/>
              <a:buNone/>
            </a:pPr>
            <a:endParaRPr sz="1100" b="0" i="0" u="none" strike="noStrike" cap="none"/>
          </a:p>
        </p:txBody>
      </p:sp>
    </p:spTree>
    <p:extLst>
      <p:ext uri="{BB962C8B-B14F-4D97-AF65-F5344CB8AC3E}">
        <p14:creationId xmlns:p14="http://schemas.microsoft.com/office/powerpoint/2010/main" val="411696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name="adj" fmla="val 50000"/>
            </a:avLst>
          </a:prstGeom>
          <a:solidFill>
            <a:srgbClr val="FF99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p:nvPr/>
        </p:nvSpPr>
        <p:spPr>
          <a:xfrm>
            <a:off x="-25" y="0"/>
            <a:ext cx="9144000" cy="3124200"/>
          </a:xfrm>
          <a:prstGeom prst="rect">
            <a:avLst/>
          </a:prstGeom>
          <a:solidFill>
            <a:srgbClr val="FF99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 name="Shape 12"/>
          <p:cNvSpPr txBox="1">
            <a:spLocks noGrp="1"/>
          </p:cNvSpPr>
          <p:nvPr>
            <p:ph type="ctrTitle"/>
          </p:nvPr>
        </p:nvSpPr>
        <p:spPr>
          <a:xfrm>
            <a:off x="411175" y="644300"/>
            <a:ext cx="8282400" cy="21090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lt1"/>
              </a:buClr>
              <a:buSzPct val="100000"/>
              <a:buFont typeface="Oswald"/>
              <a:buNone/>
              <a:defRPr sz="6000" b="0" i="0" u="none" strike="noStrike" cap="none">
                <a:solidFill>
                  <a:schemeClr val="lt1"/>
                </a:solidFill>
                <a:latin typeface="Oswald"/>
                <a:ea typeface="Oswald"/>
                <a:cs typeface="Oswald"/>
                <a:sym typeface="Oswald"/>
              </a:defRPr>
            </a:lvl1pPr>
            <a:lvl2pPr lvl="1" indent="0" algn="ctr">
              <a:spcBef>
                <a:spcPts val="0"/>
              </a:spcBef>
              <a:buClr>
                <a:schemeClr val="lt1"/>
              </a:buClr>
              <a:buSzPct val="100000"/>
              <a:buFont typeface="Oswald"/>
              <a:buNone/>
              <a:defRPr sz="6000">
                <a:solidFill>
                  <a:schemeClr val="lt1"/>
                </a:solidFill>
                <a:latin typeface="Oswald"/>
                <a:ea typeface="Oswald"/>
                <a:cs typeface="Oswald"/>
                <a:sym typeface="Oswald"/>
              </a:defRPr>
            </a:lvl2pPr>
            <a:lvl3pPr lvl="2" indent="0" algn="ctr">
              <a:spcBef>
                <a:spcPts val="0"/>
              </a:spcBef>
              <a:buClr>
                <a:schemeClr val="lt1"/>
              </a:buClr>
              <a:buSzPct val="100000"/>
              <a:buFont typeface="Oswald"/>
              <a:buNone/>
              <a:defRPr sz="6000">
                <a:solidFill>
                  <a:schemeClr val="lt1"/>
                </a:solidFill>
                <a:latin typeface="Oswald"/>
                <a:ea typeface="Oswald"/>
                <a:cs typeface="Oswald"/>
                <a:sym typeface="Oswald"/>
              </a:defRPr>
            </a:lvl3pPr>
            <a:lvl4pPr lvl="3" indent="0" algn="ctr">
              <a:spcBef>
                <a:spcPts val="0"/>
              </a:spcBef>
              <a:buClr>
                <a:schemeClr val="lt1"/>
              </a:buClr>
              <a:buSzPct val="100000"/>
              <a:buFont typeface="Oswald"/>
              <a:buNone/>
              <a:defRPr sz="6000">
                <a:solidFill>
                  <a:schemeClr val="lt1"/>
                </a:solidFill>
                <a:latin typeface="Oswald"/>
                <a:ea typeface="Oswald"/>
                <a:cs typeface="Oswald"/>
                <a:sym typeface="Oswald"/>
              </a:defRPr>
            </a:lvl4pPr>
            <a:lvl5pPr lvl="4" indent="0" algn="ctr">
              <a:spcBef>
                <a:spcPts val="0"/>
              </a:spcBef>
              <a:buClr>
                <a:schemeClr val="lt1"/>
              </a:buClr>
              <a:buSzPct val="100000"/>
              <a:buFont typeface="Oswald"/>
              <a:buNone/>
              <a:defRPr sz="6000">
                <a:solidFill>
                  <a:schemeClr val="lt1"/>
                </a:solidFill>
                <a:latin typeface="Oswald"/>
                <a:ea typeface="Oswald"/>
                <a:cs typeface="Oswald"/>
                <a:sym typeface="Oswald"/>
              </a:defRPr>
            </a:lvl5pPr>
            <a:lvl6pPr lvl="5" indent="0" algn="ctr">
              <a:spcBef>
                <a:spcPts val="0"/>
              </a:spcBef>
              <a:buClr>
                <a:schemeClr val="lt1"/>
              </a:buClr>
              <a:buSzPct val="100000"/>
              <a:buFont typeface="Oswald"/>
              <a:buNone/>
              <a:defRPr sz="6000">
                <a:solidFill>
                  <a:schemeClr val="lt1"/>
                </a:solidFill>
                <a:latin typeface="Oswald"/>
                <a:ea typeface="Oswald"/>
                <a:cs typeface="Oswald"/>
                <a:sym typeface="Oswald"/>
              </a:defRPr>
            </a:lvl6pPr>
            <a:lvl7pPr lvl="6" indent="0" algn="ctr">
              <a:spcBef>
                <a:spcPts val="0"/>
              </a:spcBef>
              <a:buClr>
                <a:schemeClr val="lt1"/>
              </a:buClr>
              <a:buSzPct val="100000"/>
              <a:buFont typeface="Oswald"/>
              <a:buNone/>
              <a:defRPr sz="6000">
                <a:solidFill>
                  <a:schemeClr val="lt1"/>
                </a:solidFill>
                <a:latin typeface="Oswald"/>
                <a:ea typeface="Oswald"/>
                <a:cs typeface="Oswald"/>
                <a:sym typeface="Oswald"/>
              </a:defRPr>
            </a:lvl7pPr>
            <a:lvl8pPr lvl="7" indent="0" algn="ctr">
              <a:spcBef>
                <a:spcPts val="0"/>
              </a:spcBef>
              <a:buClr>
                <a:schemeClr val="lt1"/>
              </a:buClr>
              <a:buSzPct val="100000"/>
              <a:buFont typeface="Oswald"/>
              <a:buNone/>
              <a:defRPr sz="6000">
                <a:solidFill>
                  <a:schemeClr val="lt1"/>
                </a:solidFill>
                <a:latin typeface="Oswald"/>
                <a:ea typeface="Oswald"/>
                <a:cs typeface="Oswald"/>
                <a:sym typeface="Oswald"/>
              </a:defRPr>
            </a:lvl8pPr>
            <a:lvl9pPr lvl="8" indent="0" algn="ctr">
              <a:spcBef>
                <a:spcPts val="0"/>
              </a:spcBef>
              <a:buClr>
                <a:schemeClr val="lt1"/>
              </a:buClr>
              <a:buSzPct val="100000"/>
              <a:buFont typeface="Oswald"/>
              <a:buNone/>
              <a:defRPr sz="6000">
                <a:solidFill>
                  <a:schemeClr val="lt1"/>
                </a:solidFill>
                <a:latin typeface="Oswald"/>
                <a:ea typeface="Oswald"/>
                <a:cs typeface="Oswald"/>
                <a:sym typeface="Oswald"/>
              </a:defRPr>
            </a:lvl9pPr>
          </a:lstStyle>
          <a:p>
            <a:endParaRPr/>
          </a:p>
        </p:txBody>
      </p:sp>
      <p:sp>
        <p:nvSpPr>
          <p:cNvPr id="13" name="Shape 13"/>
          <p:cNvSpPr txBox="1">
            <a:spLocks noGrp="1"/>
          </p:cNvSpPr>
          <p:nvPr>
            <p:ph type="subTitle" idx="1"/>
          </p:nvPr>
        </p:nvSpPr>
        <p:spPr>
          <a:xfrm>
            <a:off x="411175" y="3398250"/>
            <a:ext cx="8282400" cy="12606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100000"/>
              <a:buFont typeface="Oswald"/>
              <a:buNone/>
              <a:defRPr sz="3600" b="0" i="0" u="none" strike="noStrike" cap="none">
                <a:solidFill>
                  <a:schemeClr val="dk2"/>
                </a:solidFill>
                <a:latin typeface="Oswald"/>
                <a:ea typeface="Oswald"/>
                <a:cs typeface="Oswald"/>
                <a:sym typeface="Oswald"/>
              </a:defRPr>
            </a:lvl1pPr>
            <a:lvl2pPr marL="0" marR="0" lvl="1" indent="0" algn="ctr" rtl="0">
              <a:lnSpc>
                <a:spcPct val="100000"/>
              </a:lnSpc>
              <a:spcBef>
                <a:spcPts val="0"/>
              </a:spcBef>
              <a:spcAft>
                <a:spcPts val="0"/>
              </a:spcAft>
              <a:buClr>
                <a:schemeClr val="dk2"/>
              </a:buClr>
              <a:buSzPct val="100000"/>
              <a:buFont typeface="Oswald"/>
              <a:buNone/>
              <a:defRPr sz="3600" b="0" i="0" u="none" strike="noStrike" cap="none">
                <a:solidFill>
                  <a:schemeClr val="dk2"/>
                </a:solidFill>
                <a:latin typeface="Oswald"/>
                <a:ea typeface="Oswald"/>
                <a:cs typeface="Oswald"/>
                <a:sym typeface="Oswald"/>
              </a:defRPr>
            </a:lvl2pPr>
            <a:lvl3pPr marL="0" marR="0" lvl="2" indent="0" algn="ctr" rtl="0">
              <a:lnSpc>
                <a:spcPct val="100000"/>
              </a:lnSpc>
              <a:spcBef>
                <a:spcPts val="0"/>
              </a:spcBef>
              <a:spcAft>
                <a:spcPts val="0"/>
              </a:spcAft>
              <a:buClr>
                <a:schemeClr val="dk2"/>
              </a:buClr>
              <a:buSzPct val="100000"/>
              <a:buFont typeface="Oswald"/>
              <a:buNone/>
              <a:defRPr sz="3600" b="0" i="0" u="none" strike="noStrike" cap="none">
                <a:solidFill>
                  <a:schemeClr val="dk2"/>
                </a:solidFill>
                <a:latin typeface="Oswald"/>
                <a:ea typeface="Oswald"/>
                <a:cs typeface="Oswald"/>
                <a:sym typeface="Oswald"/>
              </a:defRPr>
            </a:lvl3pPr>
            <a:lvl4pPr marL="0" marR="0" lvl="3" indent="0" algn="ctr" rtl="0">
              <a:lnSpc>
                <a:spcPct val="100000"/>
              </a:lnSpc>
              <a:spcBef>
                <a:spcPts val="0"/>
              </a:spcBef>
              <a:spcAft>
                <a:spcPts val="0"/>
              </a:spcAft>
              <a:buClr>
                <a:schemeClr val="dk2"/>
              </a:buClr>
              <a:buSzPct val="100000"/>
              <a:buFont typeface="Oswald"/>
              <a:buNone/>
              <a:defRPr sz="3600" b="0" i="0" u="none" strike="noStrike" cap="none">
                <a:solidFill>
                  <a:schemeClr val="dk2"/>
                </a:solidFill>
                <a:latin typeface="Oswald"/>
                <a:ea typeface="Oswald"/>
                <a:cs typeface="Oswald"/>
                <a:sym typeface="Oswald"/>
              </a:defRPr>
            </a:lvl4pPr>
            <a:lvl5pPr marL="0" marR="0" lvl="4" indent="0" algn="ctr" rtl="0">
              <a:lnSpc>
                <a:spcPct val="100000"/>
              </a:lnSpc>
              <a:spcBef>
                <a:spcPts val="0"/>
              </a:spcBef>
              <a:spcAft>
                <a:spcPts val="0"/>
              </a:spcAft>
              <a:buClr>
                <a:schemeClr val="dk2"/>
              </a:buClr>
              <a:buSzPct val="100000"/>
              <a:buFont typeface="Oswald"/>
              <a:buNone/>
              <a:defRPr sz="3600" b="0" i="0" u="none" strike="noStrike" cap="none">
                <a:solidFill>
                  <a:schemeClr val="dk2"/>
                </a:solidFill>
                <a:latin typeface="Oswald"/>
                <a:ea typeface="Oswald"/>
                <a:cs typeface="Oswald"/>
                <a:sym typeface="Oswald"/>
              </a:defRPr>
            </a:lvl5pPr>
            <a:lvl6pPr marL="0" marR="0" lvl="5" indent="0" algn="ctr" rtl="0">
              <a:lnSpc>
                <a:spcPct val="100000"/>
              </a:lnSpc>
              <a:spcBef>
                <a:spcPts val="0"/>
              </a:spcBef>
              <a:spcAft>
                <a:spcPts val="0"/>
              </a:spcAft>
              <a:buClr>
                <a:schemeClr val="dk2"/>
              </a:buClr>
              <a:buSzPct val="100000"/>
              <a:buFont typeface="Oswald"/>
              <a:buNone/>
              <a:defRPr sz="3600" b="0" i="0" u="none" strike="noStrike" cap="none">
                <a:solidFill>
                  <a:schemeClr val="dk2"/>
                </a:solidFill>
                <a:latin typeface="Oswald"/>
                <a:ea typeface="Oswald"/>
                <a:cs typeface="Oswald"/>
                <a:sym typeface="Oswald"/>
              </a:defRPr>
            </a:lvl6pPr>
            <a:lvl7pPr marL="0" marR="0" lvl="6" indent="0" algn="ctr" rtl="0">
              <a:lnSpc>
                <a:spcPct val="100000"/>
              </a:lnSpc>
              <a:spcBef>
                <a:spcPts val="0"/>
              </a:spcBef>
              <a:spcAft>
                <a:spcPts val="0"/>
              </a:spcAft>
              <a:buClr>
                <a:schemeClr val="dk2"/>
              </a:buClr>
              <a:buSzPct val="100000"/>
              <a:buFont typeface="Oswald"/>
              <a:buNone/>
              <a:defRPr sz="3600" b="0" i="0" u="none" strike="noStrike" cap="none">
                <a:solidFill>
                  <a:schemeClr val="dk2"/>
                </a:solidFill>
                <a:latin typeface="Oswald"/>
                <a:ea typeface="Oswald"/>
                <a:cs typeface="Oswald"/>
                <a:sym typeface="Oswald"/>
              </a:defRPr>
            </a:lvl7pPr>
            <a:lvl8pPr marL="0" marR="0" lvl="7" indent="0" algn="ctr" rtl="0">
              <a:lnSpc>
                <a:spcPct val="100000"/>
              </a:lnSpc>
              <a:spcBef>
                <a:spcPts val="0"/>
              </a:spcBef>
              <a:spcAft>
                <a:spcPts val="0"/>
              </a:spcAft>
              <a:buClr>
                <a:schemeClr val="dk2"/>
              </a:buClr>
              <a:buSzPct val="100000"/>
              <a:buFont typeface="Oswald"/>
              <a:buNone/>
              <a:defRPr sz="3600" b="0" i="0" u="none" strike="noStrike" cap="none">
                <a:solidFill>
                  <a:schemeClr val="dk2"/>
                </a:solidFill>
                <a:latin typeface="Oswald"/>
                <a:ea typeface="Oswald"/>
                <a:cs typeface="Oswald"/>
                <a:sym typeface="Oswald"/>
              </a:defRPr>
            </a:lvl8pPr>
            <a:lvl9pPr marL="0" marR="0" lvl="8" indent="0" algn="ctr" rtl="0">
              <a:lnSpc>
                <a:spcPct val="100000"/>
              </a:lnSpc>
              <a:spcBef>
                <a:spcPts val="0"/>
              </a:spcBef>
              <a:spcAft>
                <a:spcPts val="0"/>
              </a:spcAft>
              <a:buClr>
                <a:schemeClr val="dk2"/>
              </a:buClr>
              <a:buSzPct val="100000"/>
              <a:buFont typeface="Oswald"/>
              <a:buNone/>
              <a:defRPr sz="3600" b="0" i="0" u="none" strike="noStrike" cap="none">
                <a:solidFill>
                  <a:schemeClr val="dk2"/>
                </a:solidFill>
                <a:latin typeface="Oswald"/>
                <a:ea typeface="Oswald"/>
                <a:cs typeface="Oswald"/>
                <a:sym typeface="Oswald"/>
              </a:defRPr>
            </a:lvl9pPr>
          </a:lstStyle>
          <a:p>
            <a:endParaRPr/>
          </a:p>
        </p:txBody>
      </p:sp>
      <p:sp>
        <p:nvSpPr>
          <p:cNvPr id="14" name="Shape 1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88900" algn="l" rtl="0">
                <a:lnSpc>
                  <a:spcPct val="100000"/>
                </a:lnSpc>
                <a:spcBef>
                  <a:spcPts val="0"/>
                </a:spcBef>
                <a:spcAft>
                  <a:spcPts val="0"/>
                </a:spcAft>
                <a:buClr>
                  <a:srgbClr val="000000"/>
                </a:buClr>
                <a:buSzPct val="100000"/>
                <a:buFont typeface="Arial"/>
                <a:buNone/>
              </a:p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w="28575" cap="flat" cmpd="sng">
            <a:solidFill>
              <a:schemeClr val="dk1"/>
            </a:solidFill>
            <a:prstDash val="lgDash"/>
            <a:round/>
            <a:headEnd type="none" w="med" len="med"/>
            <a:tailEnd type="none" w="med" len="med"/>
          </a:ln>
        </p:spPr>
      </p:cxnSp>
      <p:sp>
        <p:nvSpPr>
          <p:cNvPr id="53" name="Shape 53"/>
          <p:cNvSpPr txBox="1">
            <a:spLocks noGrp="1"/>
          </p:cNvSpPr>
          <p:nvPr>
            <p:ph type="title"/>
          </p:nvPr>
        </p:nvSpPr>
        <p:spPr>
          <a:xfrm>
            <a:off x="311700" y="1106125"/>
            <a:ext cx="8520600" cy="19635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100000"/>
              <a:buFont typeface="Oswald"/>
              <a:buNone/>
              <a:defRPr sz="12000" b="0" i="0" u="none" strike="noStrike" cap="none">
                <a:solidFill>
                  <a:schemeClr val="dk2"/>
                </a:solidFill>
                <a:latin typeface="Oswald"/>
                <a:ea typeface="Oswald"/>
                <a:cs typeface="Oswald"/>
                <a:sym typeface="Oswald"/>
              </a:defRPr>
            </a:lvl1pPr>
            <a:lvl2pPr lvl="1" indent="0">
              <a:spcBef>
                <a:spcPts val="0"/>
              </a:spcBef>
              <a:buClr>
                <a:schemeClr val="dk2"/>
              </a:buClr>
              <a:buSzPct val="100000"/>
              <a:buFont typeface="Oswald"/>
              <a:buNone/>
              <a:defRPr sz="12000">
                <a:solidFill>
                  <a:schemeClr val="dk2"/>
                </a:solidFill>
                <a:latin typeface="Oswald"/>
                <a:ea typeface="Oswald"/>
                <a:cs typeface="Oswald"/>
                <a:sym typeface="Oswald"/>
              </a:defRPr>
            </a:lvl2pPr>
            <a:lvl3pPr lvl="2" indent="0">
              <a:spcBef>
                <a:spcPts val="0"/>
              </a:spcBef>
              <a:buClr>
                <a:schemeClr val="dk2"/>
              </a:buClr>
              <a:buSzPct val="100000"/>
              <a:buFont typeface="Oswald"/>
              <a:buNone/>
              <a:defRPr sz="12000">
                <a:solidFill>
                  <a:schemeClr val="dk2"/>
                </a:solidFill>
                <a:latin typeface="Oswald"/>
                <a:ea typeface="Oswald"/>
                <a:cs typeface="Oswald"/>
                <a:sym typeface="Oswald"/>
              </a:defRPr>
            </a:lvl3pPr>
            <a:lvl4pPr lvl="3" indent="0">
              <a:spcBef>
                <a:spcPts val="0"/>
              </a:spcBef>
              <a:buClr>
                <a:schemeClr val="dk2"/>
              </a:buClr>
              <a:buSzPct val="100000"/>
              <a:buFont typeface="Oswald"/>
              <a:buNone/>
              <a:defRPr sz="12000">
                <a:solidFill>
                  <a:schemeClr val="dk2"/>
                </a:solidFill>
                <a:latin typeface="Oswald"/>
                <a:ea typeface="Oswald"/>
                <a:cs typeface="Oswald"/>
                <a:sym typeface="Oswald"/>
              </a:defRPr>
            </a:lvl4pPr>
            <a:lvl5pPr lvl="4" indent="0">
              <a:spcBef>
                <a:spcPts val="0"/>
              </a:spcBef>
              <a:buClr>
                <a:schemeClr val="dk2"/>
              </a:buClr>
              <a:buSzPct val="100000"/>
              <a:buFont typeface="Oswald"/>
              <a:buNone/>
              <a:defRPr sz="12000">
                <a:solidFill>
                  <a:schemeClr val="dk2"/>
                </a:solidFill>
                <a:latin typeface="Oswald"/>
                <a:ea typeface="Oswald"/>
                <a:cs typeface="Oswald"/>
                <a:sym typeface="Oswald"/>
              </a:defRPr>
            </a:lvl5pPr>
            <a:lvl6pPr lvl="5" indent="0">
              <a:spcBef>
                <a:spcPts val="0"/>
              </a:spcBef>
              <a:buClr>
                <a:schemeClr val="dk2"/>
              </a:buClr>
              <a:buSzPct val="100000"/>
              <a:buFont typeface="Oswald"/>
              <a:buNone/>
              <a:defRPr sz="12000">
                <a:solidFill>
                  <a:schemeClr val="dk2"/>
                </a:solidFill>
                <a:latin typeface="Oswald"/>
                <a:ea typeface="Oswald"/>
                <a:cs typeface="Oswald"/>
                <a:sym typeface="Oswald"/>
              </a:defRPr>
            </a:lvl6pPr>
            <a:lvl7pPr lvl="6" indent="0">
              <a:spcBef>
                <a:spcPts val="0"/>
              </a:spcBef>
              <a:buClr>
                <a:schemeClr val="dk2"/>
              </a:buClr>
              <a:buSzPct val="100000"/>
              <a:buFont typeface="Oswald"/>
              <a:buNone/>
              <a:defRPr sz="12000">
                <a:solidFill>
                  <a:schemeClr val="dk2"/>
                </a:solidFill>
                <a:latin typeface="Oswald"/>
                <a:ea typeface="Oswald"/>
                <a:cs typeface="Oswald"/>
                <a:sym typeface="Oswald"/>
              </a:defRPr>
            </a:lvl7pPr>
            <a:lvl8pPr lvl="7" indent="0">
              <a:spcBef>
                <a:spcPts val="0"/>
              </a:spcBef>
              <a:buClr>
                <a:schemeClr val="dk2"/>
              </a:buClr>
              <a:buSzPct val="100000"/>
              <a:buFont typeface="Oswald"/>
              <a:buNone/>
              <a:defRPr sz="12000">
                <a:solidFill>
                  <a:schemeClr val="dk2"/>
                </a:solidFill>
                <a:latin typeface="Oswald"/>
                <a:ea typeface="Oswald"/>
                <a:cs typeface="Oswald"/>
                <a:sym typeface="Oswald"/>
              </a:defRPr>
            </a:lvl8pPr>
            <a:lvl9pPr lvl="8" indent="0">
              <a:spcBef>
                <a:spcPts val="0"/>
              </a:spcBef>
              <a:buClr>
                <a:schemeClr val="dk2"/>
              </a:buClr>
              <a:buSzPct val="100000"/>
              <a:buFont typeface="Oswald"/>
              <a:buNone/>
              <a:defRPr sz="12000">
                <a:solidFill>
                  <a:schemeClr val="dk2"/>
                </a:solidFill>
                <a:latin typeface="Oswald"/>
                <a:ea typeface="Oswald"/>
                <a:cs typeface="Oswald"/>
                <a:sym typeface="Oswald"/>
              </a:defRPr>
            </a:lvl9pPr>
          </a:lstStyle>
          <a:p>
            <a:endParaRPr/>
          </a:p>
        </p:txBody>
      </p:sp>
      <p:sp>
        <p:nvSpPr>
          <p:cNvPr id="54" name="Shape 54"/>
          <p:cNvSpPr txBox="1">
            <a:spLocks noGrp="1"/>
          </p:cNvSpPr>
          <p:nvPr>
            <p:ph type="body" idx="1"/>
          </p:nvPr>
        </p:nvSpPr>
        <p:spPr>
          <a:xfrm>
            <a:off x="311700" y="3152225"/>
            <a:ext cx="8520600" cy="1300800"/>
          </a:xfrm>
          <a:prstGeom prst="rect">
            <a:avLst/>
          </a:prstGeom>
          <a:noFill/>
          <a:ln>
            <a:noFill/>
          </a:ln>
        </p:spPr>
        <p:txBody>
          <a:bodyPr wrap="square" lIns="91425" tIns="91425" rIns="91425" bIns="91425" anchor="t" anchorCtr="0"/>
          <a:lstStyle>
            <a:lvl1pPr marL="0" marR="0" lvl="0" indent="114300" algn="l" rtl="0">
              <a:lnSpc>
                <a:spcPct val="115000"/>
              </a:lnSpc>
              <a:spcBef>
                <a:spcPts val="0"/>
              </a:spcBef>
              <a:spcAft>
                <a:spcPts val="1600"/>
              </a:spcAft>
              <a:buClr>
                <a:schemeClr val="dk2"/>
              </a:buClr>
              <a:buSzPct val="1000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0" marR="0" lvl="1"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0" marR="0" lvl="2"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0" marR="0" lvl="3"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0" marR="0" lvl="4"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0" marR="0" lvl="5"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0" marR="0" lvl="6"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0" marR="0" lvl="7"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0" marR="0" lvl="8"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endParaRPr/>
          </a:p>
        </p:txBody>
      </p:sp>
      <p:sp>
        <p:nvSpPr>
          <p:cNvPr id="55" name="Shape 55"/>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88900" algn="l" rtl="0">
                <a:lnSpc>
                  <a:spcPct val="100000"/>
                </a:lnSpc>
                <a:spcBef>
                  <a:spcPts val="0"/>
                </a:spcBef>
                <a:spcAft>
                  <a:spcPts val="0"/>
                </a:spcAft>
                <a:buClr>
                  <a:srgbClr val="000000"/>
                </a:buClr>
                <a:buSzPct val="100000"/>
                <a:buFont typeface="Arial"/>
                <a:buNone/>
              </a:p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88900" algn="l" rtl="0">
                <a:lnSpc>
                  <a:spcPct val="100000"/>
                </a:lnSpc>
                <a:spcBef>
                  <a:spcPts val="0"/>
                </a:spcBef>
                <a:spcAft>
                  <a:spcPts val="0"/>
                </a:spcAft>
                <a:buClr>
                  <a:srgbClr val="000000"/>
                </a:buClr>
                <a:buSzPct val="100000"/>
                <a:buFont typeface="Arial"/>
                <a:buNone/>
              </a:p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cxnSp>
        <p:nvCxnSpPr>
          <p:cNvPr id="16" name="Shape 16"/>
          <p:cNvCxnSpPr/>
          <p:nvPr/>
        </p:nvCxnSpPr>
        <p:spPr>
          <a:xfrm>
            <a:off x="429200" y="1275577"/>
            <a:ext cx="614100" cy="0"/>
          </a:xfrm>
          <a:prstGeom prst="straightConnector1">
            <a:avLst/>
          </a:prstGeom>
          <a:noFill/>
          <a:ln w="19050" cap="flat" cmpd="sng">
            <a:solidFill>
              <a:schemeClr val="dk2"/>
            </a:solidFill>
            <a:prstDash val="lgDash"/>
            <a:round/>
            <a:headEnd type="none" w="med" len="med"/>
            <a:tailEnd type="none" w="med" len="med"/>
          </a:ln>
        </p:spPr>
      </p:cxnSp>
      <p:sp>
        <p:nvSpPr>
          <p:cNvPr id="17" name="Shape 17"/>
          <p:cNvSpPr txBox="1">
            <a:spLocks noGrp="1"/>
          </p:cNvSpPr>
          <p:nvPr>
            <p:ph type="title"/>
          </p:nvPr>
        </p:nvSpPr>
        <p:spPr>
          <a:xfrm>
            <a:off x="311700" y="372500"/>
            <a:ext cx="8520600" cy="7335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100000"/>
              <a:buFont typeface="Oswald"/>
              <a:buNone/>
              <a:defRPr sz="3000" b="0" i="0" u="none" strike="noStrike" cap="none">
                <a:solidFill>
                  <a:schemeClr val="dk2"/>
                </a:solidFill>
                <a:latin typeface="Oswald"/>
                <a:ea typeface="Oswald"/>
                <a:cs typeface="Oswald"/>
                <a:sym typeface="Oswald"/>
              </a:defRPr>
            </a:lvl1pPr>
            <a:lvl2pPr lvl="1" indent="0">
              <a:spcBef>
                <a:spcPts val="0"/>
              </a:spcBef>
              <a:buClr>
                <a:schemeClr val="dk2"/>
              </a:buClr>
              <a:buSzPct val="100000"/>
              <a:buFont typeface="Oswald"/>
              <a:buNone/>
              <a:defRPr sz="3000">
                <a:solidFill>
                  <a:schemeClr val="dk2"/>
                </a:solidFill>
                <a:latin typeface="Oswald"/>
                <a:ea typeface="Oswald"/>
                <a:cs typeface="Oswald"/>
                <a:sym typeface="Oswald"/>
              </a:defRPr>
            </a:lvl2pPr>
            <a:lvl3pPr lvl="2" indent="0">
              <a:spcBef>
                <a:spcPts val="0"/>
              </a:spcBef>
              <a:buClr>
                <a:schemeClr val="dk2"/>
              </a:buClr>
              <a:buSzPct val="100000"/>
              <a:buFont typeface="Oswald"/>
              <a:buNone/>
              <a:defRPr sz="3000">
                <a:solidFill>
                  <a:schemeClr val="dk2"/>
                </a:solidFill>
                <a:latin typeface="Oswald"/>
                <a:ea typeface="Oswald"/>
                <a:cs typeface="Oswald"/>
                <a:sym typeface="Oswald"/>
              </a:defRPr>
            </a:lvl3pPr>
            <a:lvl4pPr lvl="3" indent="0">
              <a:spcBef>
                <a:spcPts val="0"/>
              </a:spcBef>
              <a:buClr>
                <a:schemeClr val="dk2"/>
              </a:buClr>
              <a:buSzPct val="100000"/>
              <a:buFont typeface="Oswald"/>
              <a:buNone/>
              <a:defRPr sz="3000">
                <a:solidFill>
                  <a:schemeClr val="dk2"/>
                </a:solidFill>
                <a:latin typeface="Oswald"/>
                <a:ea typeface="Oswald"/>
                <a:cs typeface="Oswald"/>
                <a:sym typeface="Oswald"/>
              </a:defRPr>
            </a:lvl4pPr>
            <a:lvl5pPr lvl="4" indent="0">
              <a:spcBef>
                <a:spcPts val="0"/>
              </a:spcBef>
              <a:buClr>
                <a:schemeClr val="dk2"/>
              </a:buClr>
              <a:buSzPct val="100000"/>
              <a:buFont typeface="Oswald"/>
              <a:buNone/>
              <a:defRPr sz="3000">
                <a:solidFill>
                  <a:schemeClr val="dk2"/>
                </a:solidFill>
                <a:latin typeface="Oswald"/>
                <a:ea typeface="Oswald"/>
                <a:cs typeface="Oswald"/>
                <a:sym typeface="Oswald"/>
              </a:defRPr>
            </a:lvl5pPr>
            <a:lvl6pPr lvl="5" indent="0">
              <a:spcBef>
                <a:spcPts val="0"/>
              </a:spcBef>
              <a:buClr>
                <a:schemeClr val="dk2"/>
              </a:buClr>
              <a:buSzPct val="100000"/>
              <a:buFont typeface="Oswald"/>
              <a:buNone/>
              <a:defRPr sz="3000">
                <a:solidFill>
                  <a:schemeClr val="dk2"/>
                </a:solidFill>
                <a:latin typeface="Oswald"/>
                <a:ea typeface="Oswald"/>
                <a:cs typeface="Oswald"/>
                <a:sym typeface="Oswald"/>
              </a:defRPr>
            </a:lvl6pPr>
            <a:lvl7pPr lvl="6" indent="0">
              <a:spcBef>
                <a:spcPts val="0"/>
              </a:spcBef>
              <a:buClr>
                <a:schemeClr val="dk2"/>
              </a:buClr>
              <a:buSzPct val="100000"/>
              <a:buFont typeface="Oswald"/>
              <a:buNone/>
              <a:defRPr sz="3000">
                <a:solidFill>
                  <a:schemeClr val="dk2"/>
                </a:solidFill>
                <a:latin typeface="Oswald"/>
                <a:ea typeface="Oswald"/>
                <a:cs typeface="Oswald"/>
                <a:sym typeface="Oswald"/>
              </a:defRPr>
            </a:lvl7pPr>
            <a:lvl8pPr lvl="7" indent="0">
              <a:spcBef>
                <a:spcPts val="0"/>
              </a:spcBef>
              <a:buClr>
                <a:schemeClr val="dk2"/>
              </a:buClr>
              <a:buSzPct val="100000"/>
              <a:buFont typeface="Oswald"/>
              <a:buNone/>
              <a:defRPr sz="3000">
                <a:solidFill>
                  <a:schemeClr val="dk2"/>
                </a:solidFill>
                <a:latin typeface="Oswald"/>
                <a:ea typeface="Oswald"/>
                <a:cs typeface="Oswald"/>
                <a:sym typeface="Oswald"/>
              </a:defRPr>
            </a:lvl8pPr>
            <a:lvl9pPr lvl="8" indent="0">
              <a:spcBef>
                <a:spcPts val="0"/>
              </a:spcBef>
              <a:buClr>
                <a:schemeClr val="dk2"/>
              </a:buClr>
              <a:buSzPct val="100000"/>
              <a:buFont typeface="Oswald"/>
              <a:buNone/>
              <a:defRPr sz="3000">
                <a:solidFill>
                  <a:schemeClr val="dk2"/>
                </a:solidFill>
                <a:latin typeface="Oswald"/>
                <a:ea typeface="Oswald"/>
                <a:cs typeface="Oswald"/>
                <a:sym typeface="Oswald"/>
              </a:defRPr>
            </a:lvl9pPr>
          </a:lstStyle>
          <a:p>
            <a:endParaRPr/>
          </a:p>
        </p:txBody>
      </p:sp>
      <p:sp>
        <p:nvSpPr>
          <p:cNvPr id="18" name="Shape 18"/>
          <p:cNvSpPr txBox="1">
            <a:spLocks noGrp="1"/>
          </p:cNvSpPr>
          <p:nvPr>
            <p:ph type="body" idx="1"/>
          </p:nvPr>
        </p:nvSpPr>
        <p:spPr>
          <a:xfrm>
            <a:off x="311700" y="1468825"/>
            <a:ext cx="8520600" cy="3099900"/>
          </a:xfrm>
          <a:prstGeom prst="rect">
            <a:avLst/>
          </a:prstGeom>
          <a:noFill/>
          <a:ln>
            <a:noFill/>
          </a:ln>
        </p:spPr>
        <p:txBody>
          <a:bodyPr wrap="square" lIns="91425" tIns="91425" rIns="91425" bIns="91425" anchor="t" anchorCtr="0"/>
          <a:lstStyle>
            <a:lvl1pPr marL="0" marR="0" lvl="0" indent="114300" algn="l" rtl="0">
              <a:lnSpc>
                <a:spcPct val="115000"/>
              </a:lnSpc>
              <a:spcBef>
                <a:spcPts val="0"/>
              </a:spcBef>
              <a:spcAft>
                <a:spcPts val="1600"/>
              </a:spcAft>
              <a:buClr>
                <a:schemeClr val="dk2"/>
              </a:buClr>
              <a:buSzPct val="1000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0" marR="0" lvl="1"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0" marR="0" lvl="2"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0" marR="0" lvl="3"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0" marR="0" lvl="4"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0" marR="0" lvl="5"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0" marR="0" lvl="6"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0" marR="0" lvl="7"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0" marR="0" lvl="8"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endParaRPr/>
          </a:p>
        </p:txBody>
      </p:sp>
      <p:sp>
        <p:nvSpPr>
          <p:cNvPr id="19" name="Shape 19"/>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88900" algn="l" rtl="0">
                <a:lnSpc>
                  <a:spcPct val="100000"/>
                </a:lnSpc>
                <a:spcBef>
                  <a:spcPts val="0"/>
                </a:spcBef>
                <a:spcAft>
                  <a:spcPts val="0"/>
                </a:spcAft>
                <a:buClr>
                  <a:srgbClr val="000000"/>
                </a:buClr>
                <a:buSzPct val="100000"/>
                <a:buFont typeface="Arial"/>
                <a:buNone/>
              </a:p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cxnSp>
        <p:nvCxnSpPr>
          <p:cNvPr id="21" name="Shape 21"/>
          <p:cNvCxnSpPr/>
          <p:nvPr/>
        </p:nvCxnSpPr>
        <p:spPr>
          <a:xfrm>
            <a:off x="429200" y="1275577"/>
            <a:ext cx="614100" cy="0"/>
          </a:xfrm>
          <a:prstGeom prst="straightConnector1">
            <a:avLst/>
          </a:prstGeom>
          <a:noFill/>
          <a:ln w="19050" cap="flat" cmpd="sng">
            <a:solidFill>
              <a:schemeClr val="dk2"/>
            </a:solidFill>
            <a:prstDash val="lgDash"/>
            <a:round/>
            <a:headEnd type="none" w="med" len="med"/>
            <a:tailEnd type="none" w="med" len="med"/>
          </a:ln>
        </p:spPr>
      </p:cxnSp>
      <p:sp>
        <p:nvSpPr>
          <p:cNvPr id="22" name="Shape 22"/>
          <p:cNvSpPr txBox="1">
            <a:spLocks noGrp="1"/>
          </p:cNvSpPr>
          <p:nvPr>
            <p:ph type="title"/>
          </p:nvPr>
        </p:nvSpPr>
        <p:spPr>
          <a:xfrm>
            <a:off x="311700" y="372500"/>
            <a:ext cx="8520600" cy="7335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100000"/>
              <a:buFont typeface="Oswald"/>
              <a:buNone/>
              <a:defRPr sz="3000" b="0" i="0" u="none" strike="noStrike" cap="none">
                <a:solidFill>
                  <a:schemeClr val="dk2"/>
                </a:solidFill>
                <a:latin typeface="Oswald"/>
                <a:ea typeface="Oswald"/>
                <a:cs typeface="Oswald"/>
                <a:sym typeface="Oswald"/>
              </a:defRPr>
            </a:lvl1pPr>
            <a:lvl2pPr lvl="1" indent="0">
              <a:spcBef>
                <a:spcPts val="0"/>
              </a:spcBef>
              <a:buClr>
                <a:schemeClr val="dk2"/>
              </a:buClr>
              <a:buSzPct val="100000"/>
              <a:buFont typeface="Oswald"/>
              <a:buNone/>
              <a:defRPr sz="3000">
                <a:solidFill>
                  <a:schemeClr val="dk2"/>
                </a:solidFill>
                <a:latin typeface="Oswald"/>
                <a:ea typeface="Oswald"/>
                <a:cs typeface="Oswald"/>
                <a:sym typeface="Oswald"/>
              </a:defRPr>
            </a:lvl2pPr>
            <a:lvl3pPr lvl="2" indent="0">
              <a:spcBef>
                <a:spcPts val="0"/>
              </a:spcBef>
              <a:buClr>
                <a:schemeClr val="dk2"/>
              </a:buClr>
              <a:buSzPct val="100000"/>
              <a:buFont typeface="Oswald"/>
              <a:buNone/>
              <a:defRPr sz="3000">
                <a:solidFill>
                  <a:schemeClr val="dk2"/>
                </a:solidFill>
                <a:latin typeface="Oswald"/>
                <a:ea typeface="Oswald"/>
                <a:cs typeface="Oswald"/>
                <a:sym typeface="Oswald"/>
              </a:defRPr>
            </a:lvl3pPr>
            <a:lvl4pPr lvl="3" indent="0">
              <a:spcBef>
                <a:spcPts val="0"/>
              </a:spcBef>
              <a:buClr>
                <a:schemeClr val="dk2"/>
              </a:buClr>
              <a:buSzPct val="100000"/>
              <a:buFont typeface="Oswald"/>
              <a:buNone/>
              <a:defRPr sz="3000">
                <a:solidFill>
                  <a:schemeClr val="dk2"/>
                </a:solidFill>
                <a:latin typeface="Oswald"/>
                <a:ea typeface="Oswald"/>
                <a:cs typeface="Oswald"/>
                <a:sym typeface="Oswald"/>
              </a:defRPr>
            </a:lvl4pPr>
            <a:lvl5pPr lvl="4" indent="0">
              <a:spcBef>
                <a:spcPts val="0"/>
              </a:spcBef>
              <a:buClr>
                <a:schemeClr val="dk2"/>
              </a:buClr>
              <a:buSzPct val="100000"/>
              <a:buFont typeface="Oswald"/>
              <a:buNone/>
              <a:defRPr sz="3000">
                <a:solidFill>
                  <a:schemeClr val="dk2"/>
                </a:solidFill>
                <a:latin typeface="Oswald"/>
                <a:ea typeface="Oswald"/>
                <a:cs typeface="Oswald"/>
                <a:sym typeface="Oswald"/>
              </a:defRPr>
            </a:lvl5pPr>
            <a:lvl6pPr lvl="5" indent="0">
              <a:spcBef>
                <a:spcPts val="0"/>
              </a:spcBef>
              <a:buClr>
                <a:schemeClr val="dk2"/>
              </a:buClr>
              <a:buSzPct val="100000"/>
              <a:buFont typeface="Oswald"/>
              <a:buNone/>
              <a:defRPr sz="3000">
                <a:solidFill>
                  <a:schemeClr val="dk2"/>
                </a:solidFill>
                <a:latin typeface="Oswald"/>
                <a:ea typeface="Oswald"/>
                <a:cs typeface="Oswald"/>
                <a:sym typeface="Oswald"/>
              </a:defRPr>
            </a:lvl6pPr>
            <a:lvl7pPr lvl="6" indent="0">
              <a:spcBef>
                <a:spcPts val="0"/>
              </a:spcBef>
              <a:buClr>
                <a:schemeClr val="dk2"/>
              </a:buClr>
              <a:buSzPct val="100000"/>
              <a:buFont typeface="Oswald"/>
              <a:buNone/>
              <a:defRPr sz="3000">
                <a:solidFill>
                  <a:schemeClr val="dk2"/>
                </a:solidFill>
                <a:latin typeface="Oswald"/>
                <a:ea typeface="Oswald"/>
                <a:cs typeface="Oswald"/>
                <a:sym typeface="Oswald"/>
              </a:defRPr>
            </a:lvl7pPr>
            <a:lvl8pPr lvl="7" indent="0">
              <a:spcBef>
                <a:spcPts val="0"/>
              </a:spcBef>
              <a:buClr>
                <a:schemeClr val="dk2"/>
              </a:buClr>
              <a:buSzPct val="100000"/>
              <a:buFont typeface="Oswald"/>
              <a:buNone/>
              <a:defRPr sz="3000">
                <a:solidFill>
                  <a:schemeClr val="dk2"/>
                </a:solidFill>
                <a:latin typeface="Oswald"/>
                <a:ea typeface="Oswald"/>
                <a:cs typeface="Oswald"/>
                <a:sym typeface="Oswald"/>
              </a:defRPr>
            </a:lvl8pPr>
            <a:lvl9pPr lvl="8" indent="0">
              <a:spcBef>
                <a:spcPts val="0"/>
              </a:spcBef>
              <a:buClr>
                <a:schemeClr val="dk2"/>
              </a:buClr>
              <a:buSzPct val="100000"/>
              <a:buFont typeface="Oswald"/>
              <a:buNone/>
              <a:defRPr sz="3000">
                <a:solidFill>
                  <a:schemeClr val="dk2"/>
                </a:solidFill>
                <a:latin typeface="Oswald"/>
                <a:ea typeface="Oswald"/>
                <a:cs typeface="Oswald"/>
                <a:sym typeface="Oswald"/>
              </a:defRPr>
            </a:lvl9pPr>
          </a:lstStyle>
          <a:p>
            <a:endParaRPr/>
          </a:p>
        </p:txBody>
      </p:sp>
      <p:sp>
        <p:nvSpPr>
          <p:cNvPr id="23" name="Shape 23"/>
          <p:cNvSpPr txBox="1">
            <a:spLocks noGrp="1"/>
          </p:cNvSpPr>
          <p:nvPr>
            <p:ph type="body" idx="1"/>
          </p:nvPr>
        </p:nvSpPr>
        <p:spPr>
          <a:xfrm>
            <a:off x="311700" y="1468825"/>
            <a:ext cx="3999900" cy="3099900"/>
          </a:xfrm>
          <a:prstGeom prst="rect">
            <a:avLst/>
          </a:prstGeom>
          <a:noFill/>
          <a:ln>
            <a:noFill/>
          </a:ln>
        </p:spPr>
        <p:txBody>
          <a:bodyPr wrap="square" lIns="91425" tIns="91425" rIns="91425" bIns="91425" anchor="t" anchorCtr="0"/>
          <a:lstStyle>
            <a:lvl1pPr marL="0" marR="0" lvl="0"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1pPr>
            <a:lvl2pPr marL="0" marR="0" lvl="1"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2pPr>
            <a:lvl3pPr marL="0" marR="0" lvl="2"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3pPr>
            <a:lvl4pPr marL="0" marR="0" lvl="3"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4pPr>
            <a:lvl5pPr marL="0" marR="0" lvl="4"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5pPr>
            <a:lvl6pPr marL="0" marR="0" lvl="5"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6pPr>
            <a:lvl7pPr marL="0" marR="0" lvl="6"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7pPr>
            <a:lvl8pPr marL="0" marR="0" lvl="7"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8pPr>
            <a:lvl9pPr marL="0" marR="0" lvl="8"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9pPr>
          </a:lstStyle>
          <a:p>
            <a:endParaRPr/>
          </a:p>
        </p:txBody>
      </p:sp>
      <p:sp>
        <p:nvSpPr>
          <p:cNvPr id="24" name="Shape 24"/>
          <p:cNvSpPr txBox="1">
            <a:spLocks noGrp="1"/>
          </p:cNvSpPr>
          <p:nvPr>
            <p:ph type="body" idx="2"/>
          </p:nvPr>
        </p:nvSpPr>
        <p:spPr>
          <a:xfrm>
            <a:off x="4832400" y="1468825"/>
            <a:ext cx="3999900" cy="3099900"/>
          </a:xfrm>
          <a:prstGeom prst="rect">
            <a:avLst/>
          </a:prstGeom>
          <a:noFill/>
          <a:ln>
            <a:noFill/>
          </a:ln>
        </p:spPr>
        <p:txBody>
          <a:bodyPr wrap="square" lIns="91425" tIns="91425" rIns="91425" bIns="91425" anchor="t" anchorCtr="0"/>
          <a:lstStyle>
            <a:lvl1pPr marL="0" marR="0" lvl="0"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1pPr>
            <a:lvl2pPr marL="0" marR="0" lvl="1"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2pPr>
            <a:lvl3pPr marL="0" marR="0" lvl="2"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3pPr>
            <a:lvl4pPr marL="0" marR="0" lvl="3"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4pPr>
            <a:lvl5pPr marL="0" marR="0" lvl="4"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5pPr>
            <a:lvl6pPr marL="0" marR="0" lvl="5"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6pPr>
            <a:lvl7pPr marL="0" marR="0" lvl="6"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7pPr>
            <a:lvl8pPr marL="0" marR="0" lvl="7"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8pPr>
            <a:lvl9pPr marL="0" marR="0" lvl="8"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9pPr>
          </a:lstStyle>
          <a:p>
            <a:endParaRPr/>
          </a:p>
        </p:txBody>
      </p:sp>
      <p:sp>
        <p:nvSpPr>
          <p:cNvPr id="25" name="Shape 25"/>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88900" algn="l" rtl="0">
                <a:lnSpc>
                  <a:spcPct val="100000"/>
                </a:lnSpc>
                <a:spcBef>
                  <a:spcPts val="0"/>
                </a:spcBef>
                <a:spcAft>
                  <a:spcPts val="0"/>
                </a:spcAft>
                <a:buClr>
                  <a:srgbClr val="000000"/>
                </a:buClr>
                <a:buSzPct val="100000"/>
                <a:buFont typeface="Arial"/>
                <a:buNone/>
              </a:p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90250" y="528900"/>
            <a:ext cx="5678100" cy="40857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SzPct val="100000"/>
              <a:buFont typeface="Oswald"/>
              <a:buNone/>
              <a:defRPr sz="5400" b="0" i="0" u="none" strike="noStrike" cap="none">
                <a:solidFill>
                  <a:schemeClr val="lt1"/>
                </a:solidFill>
                <a:latin typeface="Oswald"/>
                <a:ea typeface="Oswald"/>
                <a:cs typeface="Oswald"/>
                <a:sym typeface="Oswald"/>
              </a:defRPr>
            </a:lvl1pPr>
            <a:lvl2pPr lvl="1" indent="0">
              <a:spcBef>
                <a:spcPts val="0"/>
              </a:spcBef>
              <a:buClr>
                <a:schemeClr val="lt1"/>
              </a:buClr>
              <a:buSzPct val="100000"/>
              <a:buFont typeface="Oswald"/>
              <a:buNone/>
              <a:defRPr sz="5400">
                <a:solidFill>
                  <a:schemeClr val="lt1"/>
                </a:solidFill>
                <a:latin typeface="Oswald"/>
                <a:ea typeface="Oswald"/>
                <a:cs typeface="Oswald"/>
                <a:sym typeface="Oswald"/>
              </a:defRPr>
            </a:lvl2pPr>
            <a:lvl3pPr lvl="2" indent="0">
              <a:spcBef>
                <a:spcPts val="0"/>
              </a:spcBef>
              <a:buClr>
                <a:schemeClr val="lt1"/>
              </a:buClr>
              <a:buSzPct val="100000"/>
              <a:buFont typeface="Oswald"/>
              <a:buNone/>
              <a:defRPr sz="5400">
                <a:solidFill>
                  <a:schemeClr val="lt1"/>
                </a:solidFill>
                <a:latin typeface="Oswald"/>
                <a:ea typeface="Oswald"/>
                <a:cs typeface="Oswald"/>
                <a:sym typeface="Oswald"/>
              </a:defRPr>
            </a:lvl3pPr>
            <a:lvl4pPr lvl="3" indent="0">
              <a:spcBef>
                <a:spcPts val="0"/>
              </a:spcBef>
              <a:buClr>
                <a:schemeClr val="lt1"/>
              </a:buClr>
              <a:buSzPct val="100000"/>
              <a:buFont typeface="Oswald"/>
              <a:buNone/>
              <a:defRPr sz="5400">
                <a:solidFill>
                  <a:schemeClr val="lt1"/>
                </a:solidFill>
                <a:latin typeface="Oswald"/>
                <a:ea typeface="Oswald"/>
                <a:cs typeface="Oswald"/>
                <a:sym typeface="Oswald"/>
              </a:defRPr>
            </a:lvl4pPr>
            <a:lvl5pPr lvl="4" indent="0">
              <a:spcBef>
                <a:spcPts val="0"/>
              </a:spcBef>
              <a:buClr>
                <a:schemeClr val="lt1"/>
              </a:buClr>
              <a:buSzPct val="100000"/>
              <a:buFont typeface="Oswald"/>
              <a:buNone/>
              <a:defRPr sz="5400">
                <a:solidFill>
                  <a:schemeClr val="lt1"/>
                </a:solidFill>
                <a:latin typeface="Oswald"/>
                <a:ea typeface="Oswald"/>
                <a:cs typeface="Oswald"/>
                <a:sym typeface="Oswald"/>
              </a:defRPr>
            </a:lvl5pPr>
            <a:lvl6pPr lvl="5" indent="0">
              <a:spcBef>
                <a:spcPts val="0"/>
              </a:spcBef>
              <a:buClr>
                <a:schemeClr val="lt1"/>
              </a:buClr>
              <a:buSzPct val="100000"/>
              <a:buFont typeface="Oswald"/>
              <a:buNone/>
              <a:defRPr sz="5400">
                <a:solidFill>
                  <a:schemeClr val="lt1"/>
                </a:solidFill>
                <a:latin typeface="Oswald"/>
                <a:ea typeface="Oswald"/>
                <a:cs typeface="Oswald"/>
                <a:sym typeface="Oswald"/>
              </a:defRPr>
            </a:lvl6pPr>
            <a:lvl7pPr lvl="6" indent="0">
              <a:spcBef>
                <a:spcPts val="0"/>
              </a:spcBef>
              <a:buClr>
                <a:schemeClr val="lt1"/>
              </a:buClr>
              <a:buSzPct val="100000"/>
              <a:buFont typeface="Oswald"/>
              <a:buNone/>
              <a:defRPr sz="5400">
                <a:solidFill>
                  <a:schemeClr val="lt1"/>
                </a:solidFill>
                <a:latin typeface="Oswald"/>
                <a:ea typeface="Oswald"/>
                <a:cs typeface="Oswald"/>
                <a:sym typeface="Oswald"/>
              </a:defRPr>
            </a:lvl7pPr>
            <a:lvl8pPr lvl="7" indent="0">
              <a:spcBef>
                <a:spcPts val="0"/>
              </a:spcBef>
              <a:buClr>
                <a:schemeClr val="lt1"/>
              </a:buClr>
              <a:buSzPct val="100000"/>
              <a:buFont typeface="Oswald"/>
              <a:buNone/>
              <a:defRPr sz="5400">
                <a:solidFill>
                  <a:schemeClr val="lt1"/>
                </a:solidFill>
                <a:latin typeface="Oswald"/>
                <a:ea typeface="Oswald"/>
                <a:cs typeface="Oswald"/>
                <a:sym typeface="Oswald"/>
              </a:defRPr>
            </a:lvl8pPr>
            <a:lvl9pPr lvl="8" indent="0">
              <a:spcBef>
                <a:spcPts val="0"/>
              </a:spcBef>
              <a:buClr>
                <a:schemeClr val="lt1"/>
              </a:buClr>
              <a:buSzPct val="100000"/>
              <a:buFont typeface="Oswald"/>
              <a:buNone/>
              <a:defRPr sz="5400">
                <a:solidFill>
                  <a:schemeClr val="lt1"/>
                </a:solidFill>
                <a:latin typeface="Oswald"/>
                <a:ea typeface="Oswald"/>
                <a:cs typeface="Oswald"/>
                <a:sym typeface="Oswald"/>
              </a:defRPr>
            </a:lvl9pPr>
          </a:lstStyle>
          <a:p>
            <a:endParaRPr/>
          </a:p>
        </p:txBody>
      </p:sp>
      <p:sp>
        <p:nvSpPr>
          <p:cNvPr id="28" name="Shape 2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chemeClr val="lt1"/>
              </a:buClr>
              <a:buSzPct val="100000"/>
              <a:buFont typeface="Arial"/>
              <a:buNone/>
            </a:pPr>
            <a:fld id="{00000000-1234-1234-1234-123412341234}" type="slidenum">
              <a:rPr lang="en" sz="1400" b="0" i="0" u="none" strike="noStrike" cap="none">
                <a:solidFill>
                  <a:schemeClr val="lt1"/>
                </a:solidFill>
                <a:latin typeface="Arial"/>
                <a:ea typeface="Arial"/>
                <a:cs typeface="Arial"/>
                <a:sym typeface="Arial"/>
              </a:rPr>
              <a:pPr marL="0" marR="0" lvl="0" indent="-88900" algn="l" rtl="0">
                <a:lnSpc>
                  <a:spcPct val="100000"/>
                </a:lnSpc>
                <a:spcBef>
                  <a:spcPts val="0"/>
                </a:spcBef>
                <a:spcAft>
                  <a:spcPts val="0"/>
                </a:spcAft>
                <a:buClr>
                  <a:schemeClr val="lt1"/>
                </a:buClr>
                <a:buSzPct val="100000"/>
                <a:buFont typeface="Arial"/>
                <a:buNone/>
              </a:p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9"/>
        <p:cNvGrpSpPr/>
        <p:nvPr/>
      </p:nvGrpSpPr>
      <p:grpSpPr>
        <a:xfrm>
          <a:off x="0" y="0"/>
          <a:ext cx="0" cy="0"/>
          <a:chOff x="0" y="0"/>
          <a:chExt cx="0" cy="0"/>
        </a:xfrm>
      </p:grpSpPr>
      <p:sp>
        <p:nvSpPr>
          <p:cNvPr id="30" name="Shape 30"/>
          <p:cNvSpPr/>
          <p:nvPr/>
        </p:nvSpPr>
        <p:spPr>
          <a:xfrm>
            <a:off x="0" y="1567350"/>
            <a:ext cx="9144000" cy="2008800"/>
          </a:xfrm>
          <a:prstGeom prst="rect">
            <a:avLst/>
          </a:prstGeom>
          <a:solidFill>
            <a:srgbClr val="FF99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1" name="Shape 31"/>
          <p:cNvSpPr txBox="1">
            <a:spLocks noGrp="1"/>
          </p:cNvSpPr>
          <p:nvPr>
            <p:ph type="title"/>
          </p:nvPr>
        </p:nvSpPr>
        <p:spPr>
          <a:xfrm>
            <a:off x="430800" y="1889700"/>
            <a:ext cx="8282400" cy="15165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lt1"/>
              </a:buClr>
              <a:buSzPct val="100000"/>
              <a:buFont typeface="Oswald"/>
              <a:buNone/>
              <a:defRPr sz="3600" b="0" i="0" u="none" strike="noStrike" cap="none">
                <a:solidFill>
                  <a:schemeClr val="lt1"/>
                </a:solidFill>
                <a:latin typeface="Oswald"/>
                <a:ea typeface="Oswald"/>
                <a:cs typeface="Oswald"/>
                <a:sym typeface="Oswald"/>
              </a:defRPr>
            </a:lvl1pPr>
            <a:lvl2pPr lvl="1" indent="0" algn="ctr">
              <a:spcBef>
                <a:spcPts val="0"/>
              </a:spcBef>
              <a:buClr>
                <a:schemeClr val="lt1"/>
              </a:buClr>
              <a:buSzPct val="100000"/>
              <a:buFont typeface="Oswald"/>
              <a:buNone/>
              <a:defRPr sz="3600">
                <a:solidFill>
                  <a:schemeClr val="lt1"/>
                </a:solidFill>
                <a:latin typeface="Oswald"/>
                <a:ea typeface="Oswald"/>
                <a:cs typeface="Oswald"/>
                <a:sym typeface="Oswald"/>
              </a:defRPr>
            </a:lvl2pPr>
            <a:lvl3pPr lvl="2" indent="0" algn="ctr">
              <a:spcBef>
                <a:spcPts val="0"/>
              </a:spcBef>
              <a:buClr>
                <a:schemeClr val="lt1"/>
              </a:buClr>
              <a:buSzPct val="100000"/>
              <a:buFont typeface="Oswald"/>
              <a:buNone/>
              <a:defRPr sz="3600">
                <a:solidFill>
                  <a:schemeClr val="lt1"/>
                </a:solidFill>
                <a:latin typeface="Oswald"/>
                <a:ea typeface="Oswald"/>
                <a:cs typeface="Oswald"/>
                <a:sym typeface="Oswald"/>
              </a:defRPr>
            </a:lvl3pPr>
            <a:lvl4pPr lvl="3" indent="0" algn="ctr">
              <a:spcBef>
                <a:spcPts val="0"/>
              </a:spcBef>
              <a:buClr>
                <a:schemeClr val="lt1"/>
              </a:buClr>
              <a:buSzPct val="100000"/>
              <a:buFont typeface="Oswald"/>
              <a:buNone/>
              <a:defRPr sz="3600">
                <a:solidFill>
                  <a:schemeClr val="lt1"/>
                </a:solidFill>
                <a:latin typeface="Oswald"/>
                <a:ea typeface="Oswald"/>
                <a:cs typeface="Oswald"/>
                <a:sym typeface="Oswald"/>
              </a:defRPr>
            </a:lvl4pPr>
            <a:lvl5pPr lvl="4" indent="0" algn="ctr">
              <a:spcBef>
                <a:spcPts val="0"/>
              </a:spcBef>
              <a:buClr>
                <a:schemeClr val="lt1"/>
              </a:buClr>
              <a:buSzPct val="100000"/>
              <a:buFont typeface="Oswald"/>
              <a:buNone/>
              <a:defRPr sz="3600">
                <a:solidFill>
                  <a:schemeClr val="lt1"/>
                </a:solidFill>
                <a:latin typeface="Oswald"/>
                <a:ea typeface="Oswald"/>
                <a:cs typeface="Oswald"/>
                <a:sym typeface="Oswald"/>
              </a:defRPr>
            </a:lvl5pPr>
            <a:lvl6pPr lvl="5" indent="0" algn="ctr">
              <a:spcBef>
                <a:spcPts val="0"/>
              </a:spcBef>
              <a:buClr>
                <a:schemeClr val="lt1"/>
              </a:buClr>
              <a:buSzPct val="100000"/>
              <a:buFont typeface="Oswald"/>
              <a:buNone/>
              <a:defRPr sz="3600">
                <a:solidFill>
                  <a:schemeClr val="lt1"/>
                </a:solidFill>
                <a:latin typeface="Oswald"/>
                <a:ea typeface="Oswald"/>
                <a:cs typeface="Oswald"/>
                <a:sym typeface="Oswald"/>
              </a:defRPr>
            </a:lvl6pPr>
            <a:lvl7pPr lvl="6" indent="0" algn="ctr">
              <a:spcBef>
                <a:spcPts val="0"/>
              </a:spcBef>
              <a:buClr>
                <a:schemeClr val="lt1"/>
              </a:buClr>
              <a:buSzPct val="100000"/>
              <a:buFont typeface="Oswald"/>
              <a:buNone/>
              <a:defRPr sz="3600">
                <a:solidFill>
                  <a:schemeClr val="lt1"/>
                </a:solidFill>
                <a:latin typeface="Oswald"/>
                <a:ea typeface="Oswald"/>
                <a:cs typeface="Oswald"/>
                <a:sym typeface="Oswald"/>
              </a:defRPr>
            </a:lvl7pPr>
            <a:lvl8pPr lvl="7" indent="0" algn="ctr">
              <a:spcBef>
                <a:spcPts val="0"/>
              </a:spcBef>
              <a:buClr>
                <a:schemeClr val="lt1"/>
              </a:buClr>
              <a:buSzPct val="100000"/>
              <a:buFont typeface="Oswald"/>
              <a:buNone/>
              <a:defRPr sz="3600">
                <a:solidFill>
                  <a:schemeClr val="lt1"/>
                </a:solidFill>
                <a:latin typeface="Oswald"/>
                <a:ea typeface="Oswald"/>
                <a:cs typeface="Oswald"/>
                <a:sym typeface="Oswald"/>
              </a:defRPr>
            </a:lvl8pPr>
            <a:lvl9pPr lvl="8" indent="0" algn="ctr">
              <a:spcBef>
                <a:spcPts val="0"/>
              </a:spcBef>
              <a:buClr>
                <a:schemeClr val="lt1"/>
              </a:buClr>
              <a:buSzPct val="100000"/>
              <a:buFont typeface="Oswald"/>
              <a:buNone/>
              <a:defRPr sz="3600">
                <a:solidFill>
                  <a:schemeClr val="lt1"/>
                </a:solidFill>
                <a:latin typeface="Oswald"/>
                <a:ea typeface="Oswald"/>
                <a:cs typeface="Oswald"/>
                <a:sym typeface="Oswald"/>
              </a:defRPr>
            </a:lvl9pPr>
          </a:lstStyle>
          <a:p>
            <a:endParaRPr/>
          </a:p>
        </p:txBody>
      </p:sp>
      <p:sp>
        <p:nvSpPr>
          <p:cNvPr id="32" name="Shape 32"/>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88900" algn="l" rtl="0">
                <a:lnSpc>
                  <a:spcPct val="100000"/>
                </a:lnSpc>
                <a:spcBef>
                  <a:spcPts val="0"/>
                </a:spcBef>
                <a:spcAft>
                  <a:spcPts val="0"/>
                </a:spcAft>
                <a:buClr>
                  <a:srgbClr val="000000"/>
                </a:buClr>
                <a:buSzPct val="100000"/>
                <a:buFont typeface="Arial"/>
                <a:buNone/>
              </a:p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372500"/>
            <a:ext cx="8520600" cy="7335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100000"/>
              <a:buFont typeface="Oswald"/>
              <a:buNone/>
              <a:defRPr sz="3000" b="0" i="0" u="none" strike="noStrike" cap="none">
                <a:solidFill>
                  <a:schemeClr val="dk2"/>
                </a:solidFill>
                <a:latin typeface="Oswald"/>
                <a:ea typeface="Oswald"/>
                <a:cs typeface="Oswald"/>
                <a:sym typeface="Oswald"/>
              </a:defRPr>
            </a:lvl1pPr>
            <a:lvl2pPr lvl="1" indent="0">
              <a:spcBef>
                <a:spcPts val="0"/>
              </a:spcBef>
              <a:buClr>
                <a:schemeClr val="dk2"/>
              </a:buClr>
              <a:buSzPct val="100000"/>
              <a:buFont typeface="Oswald"/>
              <a:buNone/>
              <a:defRPr sz="3000">
                <a:solidFill>
                  <a:schemeClr val="dk2"/>
                </a:solidFill>
                <a:latin typeface="Oswald"/>
                <a:ea typeface="Oswald"/>
                <a:cs typeface="Oswald"/>
                <a:sym typeface="Oswald"/>
              </a:defRPr>
            </a:lvl2pPr>
            <a:lvl3pPr lvl="2" indent="0">
              <a:spcBef>
                <a:spcPts val="0"/>
              </a:spcBef>
              <a:buClr>
                <a:schemeClr val="dk2"/>
              </a:buClr>
              <a:buSzPct val="100000"/>
              <a:buFont typeface="Oswald"/>
              <a:buNone/>
              <a:defRPr sz="3000">
                <a:solidFill>
                  <a:schemeClr val="dk2"/>
                </a:solidFill>
                <a:latin typeface="Oswald"/>
                <a:ea typeface="Oswald"/>
                <a:cs typeface="Oswald"/>
                <a:sym typeface="Oswald"/>
              </a:defRPr>
            </a:lvl3pPr>
            <a:lvl4pPr lvl="3" indent="0">
              <a:spcBef>
                <a:spcPts val="0"/>
              </a:spcBef>
              <a:buClr>
                <a:schemeClr val="dk2"/>
              </a:buClr>
              <a:buSzPct val="100000"/>
              <a:buFont typeface="Oswald"/>
              <a:buNone/>
              <a:defRPr sz="3000">
                <a:solidFill>
                  <a:schemeClr val="dk2"/>
                </a:solidFill>
                <a:latin typeface="Oswald"/>
                <a:ea typeface="Oswald"/>
                <a:cs typeface="Oswald"/>
                <a:sym typeface="Oswald"/>
              </a:defRPr>
            </a:lvl4pPr>
            <a:lvl5pPr lvl="4" indent="0">
              <a:spcBef>
                <a:spcPts val="0"/>
              </a:spcBef>
              <a:buClr>
                <a:schemeClr val="dk2"/>
              </a:buClr>
              <a:buSzPct val="100000"/>
              <a:buFont typeface="Oswald"/>
              <a:buNone/>
              <a:defRPr sz="3000">
                <a:solidFill>
                  <a:schemeClr val="dk2"/>
                </a:solidFill>
                <a:latin typeface="Oswald"/>
                <a:ea typeface="Oswald"/>
                <a:cs typeface="Oswald"/>
                <a:sym typeface="Oswald"/>
              </a:defRPr>
            </a:lvl5pPr>
            <a:lvl6pPr lvl="5" indent="0">
              <a:spcBef>
                <a:spcPts val="0"/>
              </a:spcBef>
              <a:buClr>
                <a:schemeClr val="dk2"/>
              </a:buClr>
              <a:buSzPct val="100000"/>
              <a:buFont typeface="Oswald"/>
              <a:buNone/>
              <a:defRPr sz="3000">
                <a:solidFill>
                  <a:schemeClr val="dk2"/>
                </a:solidFill>
                <a:latin typeface="Oswald"/>
                <a:ea typeface="Oswald"/>
                <a:cs typeface="Oswald"/>
                <a:sym typeface="Oswald"/>
              </a:defRPr>
            </a:lvl6pPr>
            <a:lvl7pPr lvl="6" indent="0">
              <a:spcBef>
                <a:spcPts val="0"/>
              </a:spcBef>
              <a:buClr>
                <a:schemeClr val="dk2"/>
              </a:buClr>
              <a:buSzPct val="100000"/>
              <a:buFont typeface="Oswald"/>
              <a:buNone/>
              <a:defRPr sz="3000">
                <a:solidFill>
                  <a:schemeClr val="dk2"/>
                </a:solidFill>
                <a:latin typeface="Oswald"/>
                <a:ea typeface="Oswald"/>
                <a:cs typeface="Oswald"/>
                <a:sym typeface="Oswald"/>
              </a:defRPr>
            </a:lvl7pPr>
            <a:lvl8pPr lvl="7" indent="0">
              <a:spcBef>
                <a:spcPts val="0"/>
              </a:spcBef>
              <a:buClr>
                <a:schemeClr val="dk2"/>
              </a:buClr>
              <a:buSzPct val="100000"/>
              <a:buFont typeface="Oswald"/>
              <a:buNone/>
              <a:defRPr sz="3000">
                <a:solidFill>
                  <a:schemeClr val="dk2"/>
                </a:solidFill>
                <a:latin typeface="Oswald"/>
                <a:ea typeface="Oswald"/>
                <a:cs typeface="Oswald"/>
                <a:sym typeface="Oswald"/>
              </a:defRPr>
            </a:lvl8pPr>
            <a:lvl9pPr lvl="8" indent="0">
              <a:spcBef>
                <a:spcPts val="0"/>
              </a:spcBef>
              <a:buClr>
                <a:schemeClr val="dk2"/>
              </a:buClr>
              <a:buSzPct val="100000"/>
              <a:buFont typeface="Oswald"/>
              <a:buNone/>
              <a:defRPr sz="3000">
                <a:solidFill>
                  <a:schemeClr val="dk2"/>
                </a:solidFill>
                <a:latin typeface="Oswald"/>
                <a:ea typeface="Oswald"/>
                <a:cs typeface="Oswald"/>
                <a:sym typeface="Oswald"/>
              </a:defRPr>
            </a:lvl9pPr>
          </a:lstStyle>
          <a:p>
            <a:endParaRPr/>
          </a:p>
        </p:txBody>
      </p:sp>
      <p:sp>
        <p:nvSpPr>
          <p:cNvPr id="35" name="Shape 35"/>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88900" algn="l" rtl="0">
                <a:lnSpc>
                  <a:spcPct val="100000"/>
                </a:lnSpc>
                <a:spcBef>
                  <a:spcPts val="0"/>
                </a:spcBef>
                <a:spcAft>
                  <a:spcPts val="0"/>
                </a:spcAft>
                <a:buClr>
                  <a:srgbClr val="000000"/>
                </a:buClr>
                <a:buSzPct val="100000"/>
                <a:buFont typeface="Arial"/>
                <a:buNone/>
              </a:p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cxnSp>
        <p:nvCxnSpPr>
          <p:cNvPr id="37" name="Shape 37"/>
          <p:cNvCxnSpPr/>
          <p:nvPr/>
        </p:nvCxnSpPr>
        <p:spPr>
          <a:xfrm>
            <a:off x="418675" y="1457787"/>
            <a:ext cx="614100" cy="0"/>
          </a:xfrm>
          <a:prstGeom prst="straightConnector1">
            <a:avLst/>
          </a:prstGeom>
          <a:noFill/>
          <a:ln w="19050" cap="flat" cmpd="sng">
            <a:solidFill>
              <a:schemeClr val="dk2"/>
            </a:solidFill>
            <a:prstDash val="lgDash"/>
            <a:round/>
            <a:headEnd type="none" w="med" len="med"/>
            <a:tailEnd type="none" w="med" len="med"/>
          </a:ln>
        </p:spPr>
      </p:cxnSp>
      <p:sp>
        <p:nvSpPr>
          <p:cNvPr id="38" name="Shape 38"/>
          <p:cNvSpPr txBox="1">
            <a:spLocks noGrp="1"/>
          </p:cNvSpPr>
          <p:nvPr>
            <p:ph type="title"/>
          </p:nvPr>
        </p:nvSpPr>
        <p:spPr>
          <a:xfrm>
            <a:off x="311700" y="631800"/>
            <a:ext cx="2808000" cy="7557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100000"/>
              <a:buFont typeface="Oswald"/>
              <a:buNone/>
              <a:defRPr sz="2400" b="0" i="0" u="none" strike="noStrike" cap="none">
                <a:solidFill>
                  <a:schemeClr val="dk2"/>
                </a:solidFill>
                <a:latin typeface="Oswald"/>
                <a:ea typeface="Oswald"/>
                <a:cs typeface="Oswald"/>
                <a:sym typeface="Oswald"/>
              </a:defRPr>
            </a:lvl1pPr>
            <a:lvl2pPr lvl="1" indent="0">
              <a:spcBef>
                <a:spcPts val="0"/>
              </a:spcBef>
              <a:buClr>
                <a:schemeClr val="dk2"/>
              </a:buClr>
              <a:buSzPct val="100000"/>
              <a:buFont typeface="Oswald"/>
              <a:buNone/>
              <a:defRPr sz="2400">
                <a:solidFill>
                  <a:schemeClr val="dk2"/>
                </a:solidFill>
                <a:latin typeface="Oswald"/>
                <a:ea typeface="Oswald"/>
                <a:cs typeface="Oswald"/>
                <a:sym typeface="Oswald"/>
              </a:defRPr>
            </a:lvl2pPr>
            <a:lvl3pPr lvl="2" indent="0">
              <a:spcBef>
                <a:spcPts val="0"/>
              </a:spcBef>
              <a:buClr>
                <a:schemeClr val="dk2"/>
              </a:buClr>
              <a:buSzPct val="100000"/>
              <a:buFont typeface="Oswald"/>
              <a:buNone/>
              <a:defRPr sz="2400">
                <a:solidFill>
                  <a:schemeClr val="dk2"/>
                </a:solidFill>
                <a:latin typeface="Oswald"/>
                <a:ea typeface="Oswald"/>
                <a:cs typeface="Oswald"/>
                <a:sym typeface="Oswald"/>
              </a:defRPr>
            </a:lvl3pPr>
            <a:lvl4pPr lvl="3" indent="0">
              <a:spcBef>
                <a:spcPts val="0"/>
              </a:spcBef>
              <a:buClr>
                <a:schemeClr val="dk2"/>
              </a:buClr>
              <a:buSzPct val="100000"/>
              <a:buFont typeface="Oswald"/>
              <a:buNone/>
              <a:defRPr sz="2400">
                <a:solidFill>
                  <a:schemeClr val="dk2"/>
                </a:solidFill>
                <a:latin typeface="Oswald"/>
                <a:ea typeface="Oswald"/>
                <a:cs typeface="Oswald"/>
                <a:sym typeface="Oswald"/>
              </a:defRPr>
            </a:lvl4pPr>
            <a:lvl5pPr lvl="4" indent="0">
              <a:spcBef>
                <a:spcPts val="0"/>
              </a:spcBef>
              <a:buClr>
                <a:schemeClr val="dk2"/>
              </a:buClr>
              <a:buSzPct val="100000"/>
              <a:buFont typeface="Oswald"/>
              <a:buNone/>
              <a:defRPr sz="2400">
                <a:solidFill>
                  <a:schemeClr val="dk2"/>
                </a:solidFill>
                <a:latin typeface="Oswald"/>
                <a:ea typeface="Oswald"/>
                <a:cs typeface="Oswald"/>
                <a:sym typeface="Oswald"/>
              </a:defRPr>
            </a:lvl5pPr>
            <a:lvl6pPr lvl="5" indent="0">
              <a:spcBef>
                <a:spcPts val="0"/>
              </a:spcBef>
              <a:buClr>
                <a:schemeClr val="dk2"/>
              </a:buClr>
              <a:buSzPct val="100000"/>
              <a:buFont typeface="Oswald"/>
              <a:buNone/>
              <a:defRPr sz="2400">
                <a:solidFill>
                  <a:schemeClr val="dk2"/>
                </a:solidFill>
                <a:latin typeface="Oswald"/>
                <a:ea typeface="Oswald"/>
                <a:cs typeface="Oswald"/>
                <a:sym typeface="Oswald"/>
              </a:defRPr>
            </a:lvl6pPr>
            <a:lvl7pPr lvl="6" indent="0">
              <a:spcBef>
                <a:spcPts val="0"/>
              </a:spcBef>
              <a:buClr>
                <a:schemeClr val="dk2"/>
              </a:buClr>
              <a:buSzPct val="100000"/>
              <a:buFont typeface="Oswald"/>
              <a:buNone/>
              <a:defRPr sz="2400">
                <a:solidFill>
                  <a:schemeClr val="dk2"/>
                </a:solidFill>
                <a:latin typeface="Oswald"/>
                <a:ea typeface="Oswald"/>
                <a:cs typeface="Oswald"/>
                <a:sym typeface="Oswald"/>
              </a:defRPr>
            </a:lvl7pPr>
            <a:lvl8pPr lvl="7" indent="0">
              <a:spcBef>
                <a:spcPts val="0"/>
              </a:spcBef>
              <a:buClr>
                <a:schemeClr val="dk2"/>
              </a:buClr>
              <a:buSzPct val="100000"/>
              <a:buFont typeface="Oswald"/>
              <a:buNone/>
              <a:defRPr sz="2400">
                <a:solidFill>
                  <a:schemeClr val="dk2"/>
                </a:solidFill>
                <a:latin typeface="Oswald"/>
                <a:ea typeface="Oswald"/>
                <a:cs typeface="Oswald"/>
                <a:sym typeface="Oswald"/>
              </a:defRPr>
            </a:lvl8pPr>
            <a:lvl9pPr lvl="8" indent="0">
              <a:spcBef>
                <a:spcPts val="0"/>
              </a:spcBef>
              <a:buClr>
                <a:schemeClr val="dk2"/>
              </a:buClr>
              <a:buSzPct val="100000"/>
              <a:buFont typeface="Oswald"/>
              <a:buNone/>
              <a:defRPr sz="2400">
                <a:solidFill>
                  <a:schemeClr val="dk2"/>
                </a:solidFill>
                <a:latin typeface="Oswald"/>
                <a:ea typeface="Oswald"/>
                <a:cs typeface="Oswald"/>
                <a:sym typeface="Oswald"/>
              </a:defRPr>
            </a:lvl9pPr>
          </a:lstStyle>
          <a:p>
            <a:endParaRPr/>
          </a:p>
        </p:txBody>
      </p:sp>
      <p:sp>
        <p:nvSpPr>
          <p:cNvPr id="39" name="Shape 39"/>
          <p:cNvSpPr txBox="1">
            <a:spLocks noGrp="1"/>
          </p:cNvSpPr>
          <p:nvPr>
            <p:ph type="body" idx="1"/>
          </p:nvPr>
        </p:nvSpPr>
        <p:spPr>
          <a:xfrm>
            <a:off x="311700" y="1618204"/>
            <a:ext cx="2808000" cy="2950800"/>
          </a:xfrm>
          <a:prstGeom prst="rect">
            <a:avLst/>
          </a:prstGeom>
          <a:noFill/>
          <a:ln>
            <a:noFill/>
          </a:ln>
        </p:spPr>
        <p:txBody>
          <a:bodyPr wrap="square" lIns="91425" tIns="91425" rIns="91425" bIns="91425" anchor="t" anchorCtr="0"/>
          <a:lstStyle>
            <a:lvl1pPr marL="0" marR="0" lvl="0"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1pPr>
            <a:lvl2pPr marL="0" marR="0" lvl="1"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2pPr>
            <a:lvl3pPr marL="0" marR="0" lvl="2"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3pPr>
            <a:lvl4pPr marL="0" marR="0" lvl="3"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4pPr>
            <a:lvl5pPr marL="0" marR="0" lvl="4"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5pPr>
            <a:lvl6pPr marL="0" marR="0" lvl="5"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6pPr>
            <a:lvl7pPr marL="0" marR="0" lvl="6"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7pPr>
            <a:lvl8pPr marL="0" marR="0" lvl="7"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8pPr>
            <a:lvl9pPr marL="0" marR="0" lvl="8" indent="76200" algn="l" rtl="0">
              <a:lnSpc>
                <a:spcPct val="115000"/>
              </a:lnSpc>
              <a:spcBef>
                <a:spcPts val="0"/>
              </a:spcBef>
              <a:spcAft>
                <a:spcPts val="1600"/>
              </a:spcAft>
              <a:buClr>
                <a:schemeClr val="dk2"/>
              </a:buClr>
              <a:buSzPct val="100000"/>
              <a:buFont typeface="Source Code Pro"/>
              <a:buChar char="■"/>
              <a:defRPr sz="1200" b="0" i="0" u="none" strike="noStrike" cap="none">
                <a:solidFill>
                  <a:schemeClr val="dk2"/>
                </a:solidFill>
                <a:latin typeface="Source Code Pro"/>
                <a:ea typeface="Source Code Pro"/>
                <a:cs typeface="Source Code Pro"/>
                <a:sym typeface="Source Code Pro"/>
              </a:defRPr>
            </a:lvl9pPr>
          </a:lstStyle>
          <a:p>
            <a:endParaRPr/>
          </a:p>
        </p:txBody>
      </p:sp>
      <p:sp>
        <p:nvSpPr>
          <p:cNvPr id="40" name="Shape 40"/>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88900" algn="l" rtl="0">
                <a:lnSpc>
                  <a:spcPct val="100000"/>
                </a:lnSpc>
                <a:spcBef>
                  <a:spcPts val="0"/>
                </a:spcBef>
                <a:spcAft>
                  <a:spcPts val="0"/>
                </a:spcAft>
                <a:buClr>
                  <a:srgbClr val="000000"/>
                </a:buClr>
                <a:buSzPct val="100000"/>
                <a:buFont typeface="Arial"/>
                <a:buNone/>
              </a:p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bg>
      <p:bgPr>
        <a:solidFill>
          <a:srgbClr val="FF9900"/>
        </a:solidFill>
        <a:effectLst/>
      </p:bgPr>
    </p:bg>
    <p:spTree>
      <p:nvGrpSpPr>
        <p:cNvPr id="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43" name="Shape 43"/>
          <p:cNvCxnSpPr/>
          <p:nvPr/>
        </p:nvCxnSpPr>
        <p:spPr>
          <a:xfrm>
            <a:off x="5029675" y="4495500"/>
            <a:ext cx="577200" cy="0"/>
          </a:xfrm>
          <a:prstGeom prst="straightConnector1">
            <a:avLst/>
          </a:prstGeom>
          <a:noFill/>
          <a:ln w="19050" cap="flat" cmpd="sng">
            <a:solidFill>
              <a:schemeClr val="dk1"/>
            </a:solidFill>
            <a:prstDash val="lgDash"/>
            <a:round/>
            <a:headEnd type="none" w="med" len="med"/>
            <a:tailEnd type="none" w="med" len="med"/>
          </a:ln>
        </p:spPr>
      </p:cxnSp>
      <p:sp>
        <p:nvSpPr>
          <p:cNvPr id="44" name="Shape 44"/>
          <p:cNvSpPr txBox="1">
            <a:spLocks noGrp="1"/>
          </p:cNvSpPr>
          <p:nvPr>
            <p:ph type="title"/>
          </p:nvPr>
        </p:nvSpPr>
        <p:spPr>
          <a:xfrm>
            <a:off x="265500" y="1078750"/>
            <a:ext cx="4045200" cy="17892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lt1"/>
              </a:buClr>
              <a:buSzPct val="100000"/>
              <a:buFont typeface="Oswald"/>
              <a:buNone/>
              <a:defRPr sz="4600" b="0" i="0" u="none" strike="noStrike" cap="none">
                <a:solidFill>
                  <a:schemeClr val="lt1"/>
                </a:solidFill>
                <a:latin typeface="Oswald"/>
                <a:ea typeface="Oswald"/>
                <a:cs typeface="Oswald"/>
                <a:sym typeface="Oswald"/>
              </a:defRPr>
            </a:lvl1pPr>
            <a:lvl2pPr lvl="1" indent="0" algn="ctr">
              <a:spcBef>
                <a:spcPts val="0"/>
              </a:spcBef>
              <a:buClr>
                <a:schemeClr val="lt1"/>
              </a:buClr>
              <a:buSzPct val="100000"/>
              <a:buFont typeface="Oswald"/>
              <a:buNone/>
              <a:defRPr sz="4600">
                <a:solidFill>
                  <a:schemeClr val="lt1"/>
                </a:solidFill>
                <a:latin typeface="Oswald"/>
                <a:ea typeface="Oswald"/>
                <a:cs typeface="Oswald"/>
                <a:sym typeface="Oswald"/>
              </a:defRPr>
            </a:lvl2pPr>
            <a:lvl3pPr lvl="2" indent="0" algn="ctr">
              <a:spcBef>
                <a:spcPts val="0"/>
              </a:spcBef>
              <a:buClr>
                <a:schemeClr val="lt1"/>
              </a:buClr>
              <a:buSzPct val="100000"/>
              <a:buFont typeface="Oswald"/>
              <a:buNone/>
              <a:defRPr sz="4600">
                <a:solidFill>
                  <a:schemeClr val="lt1"/>
                </a:solidFill>
                <a:latin typeface="Oswald"/>
                <a:ea typeface="Oswald"/>
                <a:cs typeface="Oswald"/>
                <a:sym typeface="Oswald"/>
              </a:defRPr>
            </a:lvl3pPr>
            <a:lvl4pPr lvl="3" indent="0" algn="ctr">
              <a:spcBef>
                <a:spcPts val="0"/>
              </a:spcBef>
              <a:buClr>
                <a:schemeClr val="lt1"/>
              </a:buClr>
              <a:buSzPct val="100000"/>
              <a:buFont typeface="Oswald"/>
              <a:buNone/>
              <a:defRPr sz="4600">
                <a:solidFill>
                  <a:schemeClr val="lt1"/>
                </a:solidFill>
                <a:latin typeface="Oswald"/>
                <a:ea typeface="Oswald"/>
                <a:cs typeface="Oswald"/>
                <a:sym typeface="Oswald"/>
              </a:defRPr>
            </a:lvl4pPr>
            <a:lvl5pPr lvl="4" indent="0" algn="ctr">
              <a:spcBef>
                <a:spcPts val="0"/>
              </a:spcBef>
              <a:buClr>
                <a:schemeClr val="lt1"/>
              </a:buClr>
              <a:buSzPct val="100000"/>
              <a:buFont typeface="Oswald"/>
              <a:buNone/>
              <a:defRPr sz="4600">
                <a:solidFill>
                  <a:schemeClr val="lt1"/>
                </a:solidFill>
                <a:latin typeface="Oswald"/>
                <a:ea typeface="Oswald"/>
                <a:cs typeface="Oswald"/>
                <a:sym typeface="Oswald"/>
              </a:defRPr>
            </a:lvl5pPr>
            <a:lvl6pPr lvl="5" indent="0" algn="ctr">
              <a:spcBef>
                <a:spcPts val="0"/>
              </a:spcBef>
              <a:buClr>
                <a:schemeClr val="lt1"/>
              </a:buClr>
              <a:buSzPct val="100000"/>
              <a:buFont typeface="Oswald"/>
              <a:buNone/>
              <a:defRPr sz="4600">
                <a:solidFill>
                  <a:schemeClr val="lt1"/>
                </a:solidFill>
                <a:latin typeface="Oswald"/>
                <a:ea typeface="Oswald"/>
                <a:cs typeface="Oswald"/>
                <a:sym typeface="Oswald"/>
              </a:defRPr>
            </a:lvl6pPr>
            <a:lvl7pPr lvl="6" indent="0" algn="ctr">
              <a:spcBef>
                <a:spcPts val="0"/>
              </a:spcBef>
              <a:buClr>
                <a:schemeClr val="lt1"/>
              </a:buClr>
              <a:buSzPct val="100000"/>
              <a:buFont typeface="Oswald"/>
              <a:buNone/>
              <a:defRPr sz="4600">
                <a:solidFill>
                  <a:schemeClr val="lt1"/>
                </a:solidFill>
                <a:latin typeface="Oswald"/>
                <a:ea typeface="Oswald"/>
                <a:cs typeface="Oswald"/>
                <a:sym typeface="Oswald"/>
              </a:defRPr>
            </a:lvl7pPr>
            <a:lvl8pPr lvl="7" indent="0" algn="ctr">
              <a:spcBef>
                <a:spcPts val="0"/>
              </a:spcBef>
              <a:buClr>
                <a:schemeClr val="lt1"/>
              </a:buClr>
              <a:buSzPct val="100000"/>
              <a:buFont typeface="Oswald"/>
              <a:buNone/>
              <a:defRPr sz="4600">
                <a:solidFill>
                  <a:schemeClr val="lt1"/>
                </a:solidFill>
                <a:latin typeface="Oswald"/>
                <a:ea typeface="Oswald"/>
                <a:cs typeface="Oswald"/>
                <a:sym typeface="Oswald"/>
              </a:defRPr>
            </a:lvl8pPr>
            <a:lvl9pPr lvl="8" indent="0" algn="ctr">
              <a:spcBef>
                <a:spcPts val="0"/>
              </a:spcBef>
              <a:buClr>
                <a:schemeClr val="lt1"/>
              </a:buClr>
              <a:buSzPct val="100000"/>
              <a:buFont typeface="Oswald"/>
              <a:buNone/>
              <a:defRPr sz="4600">
                <a:solidFill>
                  <a:schemeClr val="lt1"/>
                </a:solidFill>
                <a:latin typeface="Oswald"/>
                <a:ea typeface="Oswald"/>
                <a:cs typeface="Oswald"/>
                <a:sym typeface="Oswald"/>
              </a:defRPr>
            </a:lvl9pPr>
          </a:lstStyle>
          <a:p>
            <a:endParaRPr/>
          </a:p>
        </p:txBody>
      </p:sp>
      <p:sp>
        <p:nvSpPr>
          <p:cNvPr id="45" name="Shape 45"/>
          <p:cNvSpPr txBox="1">
            <a:spLocks noGrp="1"/>
          </p:cNvSpPr>
          <p:nvPr>
            <p:ph type="subTitle" idx="1"/>
          </p:nvPr>
        </p:nvSpPr>
        <p:spPr>
          <a:xfrm>
            <a:off x="265500" y="2921401"/>
            <a:ext cx="4045200" cy="1345500"/>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chemeClr val="lt1"/>
              </a:buClr>
              <a:buSzPct val="100000"/>
              <a:buFont typeface="Source Code Pro"/>
              <a:buNone/>
              <a:defRPr sz="1900" b="0" i="0" u="none" strike="noStrike" cap="none">
                <a:solidFill>
                  <a:schemeClr val="lt1"/>
                </a:solidFill>
                <a:latin typeface="Source Code Pro"/>
                <a:ea typeface="Source Code Pro"/>
                <a:cs typeface="Source Code Pro"/>
                <a:sym typeface="Source Code Pro"/>
              </a:defRPr>
            </a:lvl1pPr>
            <a:lvl2pPr marL="0" marR="0" lvl="1" indent="0" algn="ctr" rtl="0">
              <a:lnSpc>
                <a:spcPct val="100000"/>
              </a:lnSpc>
              <a:spcBef>
                <a:spcPts val="0"/>
              </a:spcBef>
              <a:spcAft>
                <a:spcPts val="0"/>
              </a:spcAft>
              <a:buClr>
                <a:schemeClr val="lt1"/>
              </a:buClr>
              <a:buSzPct val="100000"/>
              <a:buFont typeface="Source Code Pro"/>
              <a:buNone/>
              <a:defRPr sz="1900" b="0" i="0" u="none" strike="noStrike" cap="none">
                <a:solidFill>
                  <a:schemeClr val="lt1"/>
                </a:solidFill>
                <a:latin typeface="Source Code Pro"/>
                <a:ea typeface="Source Code Pro"/>
                <a:cs typeface="Source Code Pro"/>
                <a:sym typeface="Source Code Pro"/>
              </a:defRPr>
            </a:lvl2pPr>
            <a:lvl3pPr marL="0" marR="0" lvl="2" indent="0" algn="ctr" rtl="0">
              <a:lnSpc>
                <a:spcPct val="100000"/>
              </a:lnSpc>
              <a:spcBef>
                <a:spcPts val="0"/>
              </a:spcBef>
              <a:spcAft>
                <a:spcPts val="0"/>
              </a:spcAft>
              <a:buClr>
                <a:schemeClr val="lt1"/>
              </a:buClr>
              <a:buSzPct val="100000"/>
              <a:buFont typeface="Source Code Pro"/>
              <a:buNone/>
              <a:defRPr sz="1900" b="0" i="0" u="none" strike="noStrike" cap="none">
                <a:solidFill>
                  <a:schemeClr val="lt1"/>
                </a:solidFill>
                <a:latin typeface="Source Code Pro"/>
                <a:ea typeface="Source Code Pro"/>
                <a:cs typeface="Source Code Pro"/>
                <a:sym typeface="Source Code Pro"/>
              </a:defRPr>
            </a:lvl3pPr>
            <a:lvl4pPr marL="0" marR="0" lvl="3" indent="0" algn="ctr" rtl="0">
              <a:lnSpc>
                <a:spcPct val="100000"/>
              </a:lnSpc>
              <a:spcBef>
                <a:spcPts val="0"/>
              </a:spcBef>
              <a:spcAft>
                <a:spcPts val="0"/>
              </a:spcAft>
              <a:buClr>
                <a:schemeClr val="lt1"/>
              </a:buClr>
              <a:buSzPct val="100000"/>
              <a:buFont typeface="Source Code Pro"/>
              <a:buNone/>
              <a:defRPr sz="1900" b="0" i="0" u="none" strike="noStrike" cap="none">
                <a:solidFill>
                  <a:schemeClr val="lt1"/>
                </a:solidFill>
                <a:latin typeface="Source Code Pro"/>
                <a:ea typeface="Source Code Pro"/>
                <a:cs typeface="Source Code Pro"/>
                <a:sym typeface="Source Code Pro"/>
              </a:defRPr>
            </a:lvl4pPr>
            <a:lvl5pPr marL="0" marR="0" lvl="4" indent="0" algn="ctr" rtl="0">
              <a:lnSpc>
                <a:spcPct val="100000"/>
              </a:lnSpc>
              <a:spcBef>
                <a:spcPts val="0"/>
              </a:spcBef>
              <a:spcAft>
                <a:spcPts val="0"/>
              </a:spcAft>
              <a:buClr>
                <a:schemeClr val="lt1"/>
              </a:buClr>
              <a:buSzPct val="100000"/>
              <a:buFont typeface="Source Code Pro"/>
              <a:buNone/>
              <a:defRPr sz="1900" b="0" i="0" u="none" strike="noStrike" cap="none">
                <a:solidFill>
                  <a:schemeClr val="lt1"/>
                </a:solidFill>
                <a:latin typeface="Source Code Pro"/>
                <a:ea typeface="Source Code Pro"/>
                <a:cs typeface="Source Code Pro"/>
                <a:sym typeface="Source Code Pro"/>
              </a:defRPr>
            </a:lvl5pPr>
            <a:lvl6pPr marL="0" marR="0" lvl="5" indent="0" algn="ctr" rtl="0">
              <a:lnSpc>
                <a:spcPct val="100000"/>
              </a:lnSpc>
              <a:spcBef>
                <a:spcPts val="0"/>
              </a:spcBef>
              <a:spcAft>
                <a:spcPts val="0"/>
              </a:spcAft>
              <a:buClr>
                <a:schemeClr val="lt1"/>
              </a:buClr>
              <a:buSzPct val="100000"/>
              <a:buFont typeface="Source Code Pro"/>
              <a:buNone/>
              <a:defRPr sz="1900" b="0" i="0" u="none" strike="noStrike" cap="none">
                <a:solidFill>
                  <a:schemeClr val="lt1"/>
                </a:solidFill>
                <a:latin typeface="Source Code Pro"/>
                <a:ea typeface="Source Code Pro"/>
                <a:cs typeface="Source Code Pro"/>
                <a:sym typeface="Source Code Pro"/>
              </a:defRPr>
            </a:lvl6pPr>
            <a:lvl7pPr marL="0" marR="0" lvl="6" indent="0" algn="ctr" rtl="0">
              <a:lnSpc>
                <a:spcPct val="100000"/>
              </a:lnSpc>
              <a:spcBef>
                <a:spcPts val="0"/>
              </a:spcBef>
              <a:spcAft>
                <a:spcPts val="0"/>
              </a:spcAft>
              <a:buClr>
                <a:schemeClr val="lt1"/>
              </a:buClr>
              <a:buSzPct val="100000"/>
              <a:buFont typeface="Source Code Pro"/>
              <a:buNone/>
              <a:defRPr sz="1900" b="0" i="0" u="none" strike="noStrike" cap="none">
                <a:solidFill>
                  <a:schemeClr val="lt1"/>
                </a:solidFill>
                <a:latin typeface="Source Code Pro"/>
                <a:ea typeface="Source Code Pro"/>
                <a:cs typeface="Source Code Pro"/>
                <a:sym typeface="Source Code Pro"/>
              </a:defRPr>
            </a:lvl7pPr>
            <a:lvl8pPr marL="0" marR="0" lvl="7" indent="0" algn="ctr" rtl="0">
              <a:lnSpc>
                <a:spcPct val="100000"/>
              </a:lnSpc>
              <a:spcBef>
                <a:spcPts val="0"/>
              </a:spcBef>
              <a:spcAft>
                <a:spcPts val="0"/>
              </a:spcAft>
              <a:buClr>
                <a:schemeClr val="lt1"/>
              </a:buClr>
              <a:buSzPct val="100000"/>
              <a:buFont typeface="Source Code Pro"/>
              <a:buNone/>
              <a:defRPr sz="1900" b="0" i="0" u="none" strike="noStrike" cap="none">
                <a:solidFill>
                  <a:schemeClr val="lt1"/>
                </a:solidFill>
                <a:latin typeface="Source Code Pro"/>
                <a:ea typeface="Source Code Pro"/>
                <a:cs typeface="Source Code Pro"/>
                <a:sym typeface="Source Code Pro"/>
              </a:defRPr>
            </a:lvl8pPr>
            <a:lvl9pPr marL="0" marR="0" lvl="8" indent="0" algn="ctr" rtl="0">
              <a:lnSpc>
                <a:spcPct val="100000"/>
              </a:lnSpc>
              <a:spcBef>
                <a:spcPts val="0"/>
              </a:spcBef>
              <a:spcAft>
                <a:spcPts val="0"/>
              </a:spcAft>
              <a:buClr>
                <a:schemeClr val="lt1"/>
              </a:buClr>
              <a:buSzPct val="100000"/>
              <a:buFont typeface="Source Code Pro"/>
              <a:buNone/>
              <a:defRPr sz="1900" b="0" i="0" u="none" strike="noStrike" cap="none">
                <a:solidFill>
                  <a:schemeClr val="lt1"/>
                </a:solidFill>
                <a:latin typeface="Source Code Pro"/>
                <a:ea typeface="Source Code Pro"/>
                <a:cs typeface="Source Code Pro"/>
                <a:sym typeface="Source Code Pro"/>
              </a:defRPr>
            </a:lvl9pPr>
          </a:lstStyle>
          <a:p>
            <a:endParaRPr/>
          </a:p>
        </p:txBody>
      </p:sp>
      <p:sp>
        <p:nvSpPr>
          <p:cNvPr id="46" name="Shape 46"/>
          <p:cNvSpPr txBox="1">
            <a:spLocks noGrp="1"/>
          </p:cNvSpPr>
          <p:nvPr>
            <p:ph type="body" idx="2"/>
          </p:nvPr>
        </p:nvSpPr>
        <p:spPr>
          <a:xfrm>
            <a:off x="4939500" y="724200"/>
            <a:ext cx="3837000" cy="3695100"/>
          </a:xfrm>
          <a:prstGeom prst="rect">
            <a:avLst/>
          </a:prstGeom>
          <a:noFill/>
          <a:ln>
            <a:noFill/>
          </a:ln>
        </p:spPr>
        <p:txBody>
          <a:bodyPr wrap="square" lIns="91425" tIns="91425" rIns="91425" bIns="91425" anchor="ctr" anchorCtr="0"/>
          <a:lstStyle>
            <a:lvl1pPr marL="0" marR="0" lvl="0" indent="114300" algn="l" rtl="0">
              <a:lnSpc>
                <a:spcPct val="115000"/>
              </a:lnSpc>
              <a:spcBef>
                <a:spcPts val="0"/>
              </a:spcBef>
              <a:spcAft>
                <a:spcPts val="1600"/>
              </a:spcAft>
              <a:buClr>
                <a:schemeClr val="dk2"/>
              </a:buClr>
              <a:buSzPct val="1000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0" marR="0" lvl="1"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0" marR="0" lvl="2"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0" marR="0" lvl="3"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0" marR="0" lvl="4"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0" marR="0" lvl="5"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0" marR="0" lvl="6"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0" marR="0" lvl="7"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0" marR="0" lvl="8"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endParaRPr/>
          </a:p>
        </p:txBody>
      </p:sp>
      <p:sp>
        <p:nvSpPr>
          <p:cNvPr id="47" name="Shape 47"/>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88900" algn="l" rtl="0">
                <a:lnSpc>
                  <a:spcPct val="100000"/>
                </a:lnSpc>
                <a:spcBef>
                  <a:spcPts val="0"/>
                </a:spcBef>
                <a:spcAft>
                  <a:spcPts val="0"/>
                </a:spcAft>
                <a:buClr>
                  <a:srgbClr val="000000"/>
                </a:buClr>
                <a:buSzPct val="100000"/>
                <a:buFont typeface="Arial"/>
                <a:buNone/>
              </a:p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311700" y="4230575"/>
            <a:ext cx="5998800" cy="6051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2"/>
              </a:buClr>
              <a:buSzPct val="100000"/>
              <a:buFont typeface="Oswald"/>
              <a:buNone/>
              <a:defRPr sz="2100" b="0" i="0" u="none" strike="noStrike" cap="none">
                <a:solidFill>
                  <a:schemeClr val="dk2"/>
                </a:solidFill>
                <a:latin typeface="Oswald"/>
                <a:ea typeface="Oswald"/>
                <a:cs typeface="Oswald"/>
                <a:sym typeface="Oswald"/>
              </a:defRPr>
            </a:lvl1pPr>
            <a:lvl2pPr marL="0" marR="0" lvl="1"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0" marR="0" lvl="2"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0" marR="0" lvl="3"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0" marR="0" lvl="4"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0" marR="0" lvl="5"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0" marR="0" lvl="6"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0" marR="0" lvl="7"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0" marR="0" lvl="8"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endParaRPr/>
          </a:p>
        </p:txBody>
      </p:sp>
      <p:sp>
        <p:nvSpPr>
          <p:cNvPr id="50" name="Shape 50"/>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ct val="100000"/>
              <a:buFont typeface="Arial"/>
              <a:buNone/>
            </a:pPr>
            <a:fld id="{00000000-1234-1234-1234-123412341234}" type="slidenum">
              <a:rPr lang="en" sz="1400" b="0" i="0" u="none" strike="noStrike" cap="none">
                <a:solidFill>
                  <a:srgbClr val="000000"/>
                </a:solidFill>
                <a:latin typeface="Arial"/>
                <a:ea typeface="Arial"/>
                <a:cs typeface="Arial"/>
                <a:sym typeface="Arial"/>
              </a:rPr>
              <a:pPr marL="0" marR="0" lvl="0" indent="-88900" algn="l" rtl="0">
                <a:lnSpc>
                  <a:spcPct val="100000"/>
                </a:lnSpc>
                <a:spcBef>
                  <a:spcPts val="0"/>
                </a:spcBef>
                <a:spcAft>
                  <a:spcPts val="0"/>
                </a:spcAft>
                <a:buClr>
                  <a:srgbClr val="000000"/>
                </a:buClr>
                <a:buSzPct val="100000"/>
                <a:buFont typeface="Arial"/>
                <a:buNone/>
              </a:p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72500"/>
            <a:ext cx="8520600" cy="7335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100000"/>
              <a:buFont typeface="Oswald"/>
              <a:buNone/>
              <a:defRPr sz="3000" b="0" i="0" u="none" strike="noStrike" cap="none">
                <a:solidFill>
                  <a:schemeClr val="dk2"/>
                </a:solidFill>
                <a:latin typeface="Oswald"/>
                <a:ea typeface="Oswald"/>
                <a:cs typeface="Oswald"/>
                <a:sym typeface="Oswald"/>
              </a:defRPr>
            </a:lvl1pPr>
            <a:lvl2pPr lvl="1" indent="0">
              <a:spcBef>
                <a:spcPts val="0"/>
              </a:spcBef>
              <a:buClr>
                <a:schemeClr val="dk2"/>
              </a:buClr>
              <a:buSzPct val="100000"/>
              <a:buFont typeface="Oswald"/>
              <a:buNone/>
              <a:defRPr sz="3000">
                <a:solidFill>
                  <a:schemeClr val="dk2"/>
                </a:solidFill>
                <a:latin typeface="Oswald"/>
                <a:ea typeface="Oswald"/>
                <a:cs typeface="Oswald"/>
                <a:sym typeface="Oswald"/>
              </a:defRPr>
            </a:lvl2pPr>
            <a:lvl3pPr lvl="2" indent="0">
              <a:spcBef>
                <a:spcPts val="0"/>
              </a:spcBef>
              <a:buClr>
                <a:schemeClr val="dk2"/>
              </a:buClr>
              <a:buSzPct val="100000"/>
              <a:buFont typeface="Oswald"/>
              <a:buNone/>
              <a:defRPr sz="3000">
                <a:solidFill>
                  <a:schemeClr val="dk2"/>
                </a:solidFill>
                <a:latin typeface="Oswald"/>
                <a:ea typeface="Oswald"/>
                <a:cs typeface="Oswald"/>
                <a:sym typeface="Oswald"/>
              </a:defRPr>
            </a:lvl3pPr>
            <a:lvl4pPr lvl="3" indent="0">
              <a:spcBef>
                <a:spcPts val="0"/>
              </a:spcBef>
              <a:buClr>
                <a:schemeClr val="dk2"/>
              </a:buClr>
              <a:buSzPct val="100000"/>
              <a:buFont typeface="Oswald"/>
              <a:buNone/>
              <a:defRPr sz="3000">
                <a:solidFill>
                  <a:schemeClr val="dk2"/>
                </a:solidFill>
                <a:latin typeface="Oswald"/>
                <a:ea typeface="Oswald"/>
                <a:cs typeface="Oswald"/>
                <a:sym typeface="Oswald"/>
              </a:defRPr>
            </a:lvl4pPr>
            <a:lvl5pPr lvl="4" indent="0">
              <a:spcBef>
                <a:spcPts val="0"/>
              </a:spcBef>
              <a:buClr>
                <a:schemeClr val="dk2"/>
              </a:buClr>
              <a:buSzPct val="100000"/>
              <a:buFont typeface="Oswald"/>
              <a:buNone/>
              <a:defRPr sz="3000">
                <a:solidFill>
                  <a:schemeClr val="dk2"/>
                </a:solidFill>
                <a:latin typeface="Oswald"/>
                <a:ea typeface="Oswald"/>
                <a:cs typeface="Oswald"/>
                <a:sym typeface="Oswald"/>
              </a:defRPr>
            </a:lvl5pPr>
            <a:lvl6pPr lvl="5" indent="0">
              <a:spcBef>
                <a:spcPts val="0"/>
              </a:spcBef>
              <a:buClr>
                <a:schemeClr val="dk2"/>
              </a:buClr>
              <a:buSzPct val="100000"/>
              <a:buFont typeface="Oswald"/>
              <a:buNone/>
              <a:defRPr sz="3000">
                <a:solidFill>
                  <a:schemeClr val="dk2"/>
                </a:solidFill>
                <a:latin typeface="Oswald"/>
                <a:ea typeface="Oswald"/>
                <a:cs typeface="Oswald"/>
                <a:sym typeface="Oswald"/>
              </a:defRPr>
            </a:lvl6pPr>
            <a:lvl7pPr lvl="6" indent="0">
              <a:spcBef>
                <a:spcPts val="0"/>
              </a:spcBef>
              <a:buClr>
                <a:schemeClr val="dk2"/>
              </a:buClr>
              <a:buSzPct val="100000"/>
              <a:buFont typeface="Oswald"/>
              <a:buNone/>
              <a:defRPr sz="3000">
                <a:solidFill>
                  <a:schemeClr val="dk2"/>
                </a:solidFill>
                <a:latin typeface="Oswald"/>
                <a:ea typeface="Oswald"/>
                <a:cs typeface="Oswald"/>
                <a:sym typeface="Oswald"/>
              </a:defRPr>
            </a:lvl7pPr>
            <a:lvl8pPr lvl="7" indent="0">
              <a:spcBef>
                <a:spcPts val="0"/>
              </a:spcBef>
              <a:buClr>
                <a:schemeClr val="dk2"/>
              </a:buClr>
              <a:buSzPct val="100000"/>
              <a:buFont typeface="Oswald"/>
              <a:buNone/>
              <a:defRPr sz="3000">
                <a:solidFill>
                  <a:schemeClr val="dk2"/>
                </a:solidFill>
                <a:latin typeface="Oswald"/>
                <a:ea typeface="Oswald"/>
                <a:cs typeface="Oswald"/>
                <a:sym typeface="Oswald"/>
              </a:defRPr>
            </a:lvl8pPr>
            <a:lvl9pPr lvl="8" indent="0">
              <a:spcBef>
                <a:spcPts val="0"/>
              </a:spcBef>
              <a:buClr>
                <a:schemeClr val="dk2"/>
              </a:buClr>
              <a:buSzPct val="100000"/>
              <a:buFont typeface="Oswald"/>
              <a:buNone/>
              <a:defRPr sz="3000">
                <a:solidFill>
                  <a:schemeClr val="dk2"/>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468825"/>
            <a:ext cx="8520600" cy="3099900"/>
          </a:xfrm>
          <a:prstGeom prst="rect">
            <a:avLst/>
          </a:prstGeom>
          <a:noFill/>
          <a:ln>
            <a:noFill/>
          </a:ln>
        </p:spPr>
        <p:txBody>
          <a:bodyPr wrap="square" lIns="91425" tIns="91425" rIns="91425" bIns="91425" anchor="t" anchorCtr="0"/>
          <a:lstStyle>
            <a:lvl1pPr marL="0" marR="0" lvl="0" indent="114300" algn="l" rtl="0">
              <a:lnSpc>
                <a:spcPct val="115000"/>
              </a:lnSpc>
              <a:spcBef>
                <a:spcPts val="0"/>
              </a:spcBef>
              <a:spcAft>
                <a:spcPts val="1600"/>
              </a:spcAft>
              <a:buClr>
                <a:schemeClr val="dk2"/>
              </a:buClr>
              <a:buSzPct val="1000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0" marR="0" lvl="1"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0" marR="0" lvl="2"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0" marR="0" lvl="3"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0" marR="0" lvl="4"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0" marR="0" lvl="5"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0" marR="0" lvl="6"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0" marR="0" lvl="7"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0" marR="0" lvl="8" indent="88900" algn="l" rtl="0">
              <a:lnSpc>
                <a:spcPct val="115000"/>
              </a:lnSpc>
              <a:spcBef>
                <a:spcPts val="0"/>
              </a:spcBef>
              <a:spcAft>
                <a:spcPts val="1600"/>
              </a:spcAft>
              <a:buClr>
                <a:schemeClr val="dk2"/>
              </a:buClr>
              <a:buSzPct val="1000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marR="0" lvl="0" indent="-63500" algn="r" rtl="0">
              <a:lnSpc>
                <a:spcPct val="100000"/>
              </a:lnSpc>
              <a:spcBef>
                <a:spcPts val="0"/>
              </a:spcBef>
              <a:spcAft>
                <a:spcPts val="0"/>
              </a:spcAft>
              <a:buClr>
                <a:schemeClr val="dk2"/>
              </a:buClr>
              <a:buSzPct val="100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pPr marL="0" marR="0" lvl="0" indent="-63500" algn="r" rtl="0">
                <a:lnSpc>
                  <a:spcPct val="100000"/>
                </a:lnSpc>
                <a:spcBef>
                  <a:spcPts val="0"/>
                </a:spcBef>
                <a:spcAft>
                  <a:spcPts val="0"/>
                </a:spcAft>
                <a:buClr>
                  <a:schemeClr val="dk2"/>
                </a:buClr>
                <a:buSzPct val="100000"/>
                <a:buFont typeface="Source Code Pro"/>
                <a:buNone/>
              </a:pPr>
              <a:t>‹#›</a:t>
            </a:fld>
            <a:endParaRPr lang="en" sz="1000" b="0" i="0" u="none" strike="noStrike" cap="none">
              <a:solidFill>
                <a:schemeClr val="dk2"/>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 Target="slide3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411175" y="644300"/>
            <a:ext cx="8282400" cy="2109000"/>
          </a:xfrm>
          <a:prstGeom prst="rect">
            <a:avLst/>
          </a:prstGeom>
          <a:noFill/>
          <a:ln>
            <a:noFill/>
          </a:ln>
        </p:spPr>
        <p:txBody>
          <a:bodyPr wrap="square" lIns="91425" tIns="91425" rIns="91425" bIns="91425" anchor="b" anchorCtr="0">
            <a:noAutofit/>
          </a:bodyPr>
          <a:lstStyle/>
          <a:p>
            <a:pPr marL="0" marR="0" lvl="0" indent="-381000" algn="ctr" rtl="0">
              <a:lnSpc>
                <a:spcPct val="100000"/>
              </a:lnSpc>
              <a:spcBef>
                <a:spcPts val="0"/>
              </a:spcBef>
              <a:spcAft>
                <a:spcPts val="0"/>
              </a:spcAft>
              <a:buClr>
                <a:schemeClr val="lt1"/>
              </a:buClr>
              <a:buSzPct val="100000"/>
              <a:buFont typeface="Oswald"/>
              <a:buNone/>
            </a:pPr>
            <a:r>
              <a:rPr lang="en" sz="6000" b="0" i="0" u="none" strike="noStrike" cap="none" dirty="0">
                <a:solidFill>
                  <a:schemeClr val="lt1"/>
                </a:solidFill>
                <a:latin typeface="Oswald"/>
                <a:ea typeface="Oswald"/>
                <a:cs typeface="Oswald"/>
                <a:sym typeface="Oswald"/>
              </a:rPr>
              <a:t>Laporan Ringkasan Keamanan IT</a:t>
            </a:r>
          </a:p>
        </p:txBody>
      </p:sp>
      <p:sp>
        <p:nvSpPr>
          <p:cNvPr id="63" name="Shape 63"/>
          <p:cNvSpPr txBox="1">
            <a:spLocks noGrp="1"/>
          </p:cNvSpPr>
          <p:nvPr>
            <p:ph type="subTitle" idx="1"/>
          </p:nvPr>
        </p:nvSpPr>
        <p:spPr>
          <a:xfrm>
            <a:off x="411175" y="3398250"/>
            <a:ext cx="8282400" cy="1260600"/>
          </a:xfrm>
          <a:prstGeom prst="rect">
            <a:avLst/>
          </a:prstGeom>
          <a:noFill/>
          <a:ln>
            <a:noFill/>
          </a:ln>
        </p:spPr>
        <p:txBody>
          <a:bodyPr wrap="square" lIns="91425" tIns="91425" rIns="91425" bIns="91425" anchor="ctr" anchorCtr="0">
            <a:noAutofit/>
          </a:bodyPr>
          <a:lstStyle/>
          <a:p>
            <a:pPr marL="0" marR="0" lvl="0" indent="-228600" algn="ctr" rtl="0">
              <a:lnSpc>
                <a:spcPct val="100000"/>
              </a:lnSpc>
              <a:spcBef>
                <a:spcPts val="0"/>
              </a:spcBef>
              <a:spcAft>
                <a:spcPts val="0"/>
              </a:spcAft>
              <a:buClr>
                <a:schemeClr val="dk2"/>
              </a:buClr>
              <a:buSzPct val="100000"/>
              <a:buFont typeface="Oswald"/>
              <a:buNone/>
            </a:pPr>
            <a:r>
              <a:rPr lang="en" sz="3600" b="0" i="0" u="none" strike="noStrike" cap="none" dirty="0">
                <a:solidFill>
                  <a:schemeClr val="dk2"/>
                </a:solidFill>
                <a:latin typeface="Oswald"/>
                <a:ea typeface="Oswald"/>
                <a:cs typeface="Oswald"/>
                <a:sym typeface="Oswald"/>
              </a:rPr>
              <a:t>Periode </a:t>
            </a:r>
            <a:r>
              <a:rPr lang="en" sz="3600" b="0" i="0" u="none" strike="noStrike" cap="none" dirty="0" smtClean="0">
                <a:solidFill>
                  <a:schemeClr val="dk2"/>
                </a:solidFill>
                <a:latin typeface="Oswald"/>
                <a:ea typeface="Oswald"/>
                <a:cs typeface="Oswald"/>
                <a:sym typeface="Oswald"/>
              </a:rPr>
              <a:t>September – Oktober 2019</a:t>
            </a:r>
            <a:endParaRPr lang="en" sz="3600" b="0" i="0" u="none" strike="noStrike" cap="none" dirty="0">
              <a:solidFill>
                <a:schemeClr val="dk2"/>
              </a:solidFill>
              <a:latin typeface="Oswald"/>
              <a:ea typeface="Oswald"/>
              <a:cs typeface="Oswald"/>
              <a:sym typeface="Oswald"/>
            </a:endParaRPr>
          </a:p>
          <a:p>
            <a:pPr marL="0" marR="0" lvl="0" indent="-228600" algn="ctr" rtl="0">
              <a:lnSpc>
                <a:spcPct val="100000"/>
              </a:lnSpc>
              <a:spcBef>
                <a:spcPts val="0"/>
              </a:spcBef>
              <a:spcAft>
                <a:spcPts val="0"/>
              </a:spcAft>
              <a:buClr>
                <a:schemeClr val="dk2"/>
              </a:buClr>
              <a:buSzPct val="100000"/>
              <a:buFont typeface="Oswald"/>
              <a:buNone/>
            </a:pPr>
            <a:r>
              <a:rPr lang="en" sz="3600" b="0" i="0" u="none" strike="noStrike" cap="none" dirty="0">
                <a:solidFill>
                  <a:schemeClr val="dk2"/>
                </a:solidFill>
                <a:latin typeface="Oswald"/>
                <a:ea typeface="Oswald"/>
                <a:cs typeface="Oswald"/>
                <a:sym typeface="Oswald"/>
              </a:rPr>
              <a:t>IT Security KSO Sucofindo - Surveyor Indonesia</a:t>
            </a:r>
          </a:p>
        </p:txBody>
      </p:sp>
      <p:sp>
        <p:nvSpPr>
          <p:cNvPr id="64" name="Shape 64"/>
          <p:cNvSpPr txBox="1"/>
          <p:nvPr/>
        </p:nvSpPr>
        <p:spPr>
          <a:xfrm>
            <a:off x="2211300" y="4812750"/>
            <a:ext cx="4721400" cy="273600"/>
          </a:xfrm>
          <a:prstGeom prst="rect">
            <a:avLst/>
          </a:prstGeom>
          <a:noFill/>
          <a:ln>
            <a:noFill/>
          </a:ln>
        </p:spPr>
        <p:txBody>
          <a:bodyPr wrap="square" lIns="91425" tIns="91425" rIns="91425" bIns="91425" anchor="ctr" anchorCtr="0">
            <a:noAutofit/>
          </a:bodyPr>
          <a:lstStyle/>
          <a:p>
            <a:pPr marL="0" marR="0" lvl="0" indent="-88900" algn="ctr" rtl="0">
              <a:lnSpc>
                <a:spcPct val="100000"/>
              </a:lnSpc>
              <a:spcBef>
                <a:spcPts val="0"/>
              </a:spcBef>
              <a:spcAft>
                <a:spcPts val="0"/>
              </a:spcAft>
              <a:buClr>
                <a:srgbClr val="666666"/>
              </a:buClr>
              <a:buSzPct val="100000"/>
              <a:buFont typeface="Arial"/>
              <a:buNone/>
            </a:pPr>
            <a:r>
              <a:rPr lang="en" sz="1400" b="0" i="0" u="none" strike="noStrike" cap="none">
                <a:solidFill>
                  <a:srgbClr val="666666"/>
                </a:solidFill>
                <a:latin typeface="Arial"/>
                <a:ea typeface="Arial"/>
                <a:cs typeface="Arial"/>
                <a:sym typeface="Arial"/>
              </a:rPr>
              <a:t>© PT NOOSC GLOBAL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MSS - Security Alarms</a:t>
            </a:r>
            <a:br>
              <a:rPr lang="en-US" dirty="0"/>
            </a:br>
            <a:r>
              <a:rPr lang="en-US" sz="1800" dirty="0" err="1" smtClean="0"/>
              <a:t>Periode</a:t>
            </a:r>
            <a:r>
              <a:rPr lang="en-US" sz="1800" dirty="0"/>
              <a:t> </a:t>
            </a:r>
            <a:r>
              <a:rPr lang="en-US" sz="1800" dirty="0" smtClean="0"/>
              <a:t>September - </a:t>
            </a:r>
            <a:r>
              <a:rPr lang="en-US" sz="1800" dirty="0" err="1" smtClean="0"/>
              <a:t>Oktober</a:t>
            </a:r>
            <a:r>
              <a:rPr lang="en-US" sz="1800" dirty="0" smtClean="0"/>
              <a:t> 2019</a:t>
            </a:r>
            <a:endParaRPr lang="en-US" dirty="0"/>
          </a:p>
        </p:txBody>
      </p:sp>
      <p:sp>
        <p:nvSpPr>
          <p:cNvPr id="6" name="Rounded Rectangle 5">
            <a:hlinkClick r:id="rId2"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Next</a:t>
            </a:r>
            <a:endParaRPr lang="en-US" sz="900" b="1" dirty="0"/>
          </a:p>
        </p:txBody>
      </p:sp>
      <p:graphicFrame>
        <p:nvGraphicFramePr>
          <p:cNvPr id="8" name="Table 7"/>
          <p:cNvGraphicFramePr>
            <a:graphicFrameLocks noGrp="1"/>
          </p:cNvGraphicFramePr>
          <p:nvPr>
            <p:extLst/>
          </p:nvPr>
        </p:nvGraphicFramePr>
        <p:xfrm>
          <a:off x="533398" y="1466696"/>
          <a:ext cx="7891274" cy="3348180"/>
        </p:xfrm>
        <a:graphic>
          <a:graphicData uri="http://schemas.openxmlformats.org/drawingml/2006/table">
            <a:tbl>
              <a:tblPr firstRow="1" firstCol="1" bandRow="1"/>
              <a:tblGrid>
                <a:gridCol w="691276">
                  <a:extLst>
                    <a:ext uri="{9D8B030D-6E8A-4147-A177-3AD203B41FA5}">
                      <a16:colId xmlns:a16="http://schemas.microsoft.com/office/drawing/2014/main" val="2381036242"/>
                    </a:ext>
                  </a:extLst>
                </a:gridCol>
                <a:gridCol w="639194">
                  <a:extLst>
                    <a:ext uri="{9D8B030D-6E8A-4147-A177-3AD203B41FA5}">
                      <a16:colId xmlns:a16="http://schemas.microsoft.com/office/drawing/2014/main" val="234438330"/>
                    </a:ext>
                  </a:extLst>
                </a:gridCol>
                <a:gridCol w="1459885">
                  <a:extLst>
                    <a:ext uri="{9D8B030D-6E8A-4147-A177-3AD203B41FA5}">
                      <a16:colId xmlns:a16="http://schemas.microsoft.com/office/drawing/2014/main" val="4219842759"/>
                    </a:ext>
                  </a:extLst>
                </a:gridCol>
                <a:gridCol w="691276">
                  <a:extLst>
                    <a:ext uri="{9D8B030D-6E8A-4147-A177-3AD203B41FA5}">
                      <a16:colId xmlns:a16="http://schemas.microsoft.com/office/drawing/2014/main" val="1123158575"/>
                    </a:ext>
                  </a:extLst>
                </a:gridCol>
                <a:gridCol w="613940">
                  <a:extLst>
                    <a:ext uri="{9D8B030D-6E8A-4147-A177-3AD203B41FA5}">
                      <a16:colId xmlns:a16="http://schemas.microsoft.com/office/drawing/2014/main" val="3365267558"/>
                    </a:ext>
                  </a:extLst>
                </a:gridCol>
                <a:gridCol w="615519">
                  <a:extLst>
                    <a:ext uri="{9D8B030D-6E8A-4147-A177-3AD203B41FA5}">
                      <a16:colId xmlns:a16="http://schemas.microsoft.com/office/drawing/2014/main" val="4177680501"/>
                    </a:ext>
                  </a:extLst>
                </a:gridCol>
                <a:gridCol w="691276">
                  <a:extLst>
                    <a:ext uri="{9D8B030D-6E8A-4147-A177-3AD203B41FA5}">
                      <a16:colId xmlns:a16="http://schemas.microsoft.com/office/drawing/2014/main" val="3312388491"/>
                    </a:ext>
                  </a:extLst>
                </a:gridCol>
                <a:gridCol w="771766">
                  <a:extLst>
                    <a:ext uri="{9D8B030D-6E8A-4147-A177-3AD203B41FA5}">
                      <a16:colId xmlns:a16="http://schemas.microsoft.com/office/drawing/2014/main" val="2047375918"/>
                    </a:ext>
                  </a:extLst>
                </a:gridCol>
                <a:gridCol w="620014">
                  <a:extLst>
                    <a:ext uri="{9D8B030D-6E8A-4147-A177-3AD203B41FA5}">
                      <a16:colId xmlns:a16="http://schemas.microsoft.com/office/drawing/2014/main" val="2667641467"/>
                    </a:ext>
                  </a:extLst>
                </a:gridCol>
                <a:gridCol w="573728">
                  <a:extLst>
                    <a:ext uri="{9D8B030D-6E8A-4147-A177-3AD203B41FA5}">
                      <a16:colId xmlns:a16="http://schemas.microsoft.com/office/drawing/2014/main" val="696376081"/>
                    </a:ext>
                  </a:extLst>
                </a:gridCol>
                <a:gridCol w="523400">
                  <a:extLst>
                    <a:ext uri="{9D8B030D-6E8A-4147-A177-3AD203B41FA5}">
                      <a16:colId xmlns:a16="http://schemas.microsoft.com/office/drawing/2014/main" val="322030755"/>
                    </a:ext>
                  </a:extLst>
                </a:gridCol>
              </a:tblGrid>
              <a:tr h="126763">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ID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Subject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Likeli</a:t>
                      </a:r>
                      <a:endParaRPr lang="en-US" sz="900" dirty="0">
                        <a:solidFill>
                          <a:srgbClr val="0000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hood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Impact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Risk</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a:txBody>
                    <a:bodyPr/>
                    <a:lstStyle/>
                    <a:p>
                      <a:pPr marL="0" marR="0" algn="ctr">
                        <a:lnSpc>
                          <a:spcPct val="115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rPr>
                        <a:t>Incident Status</a:t>
                      </a:r>
                      <a:endParaRPr lang="en-US" sz="90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0206366"/>
                  </a:ext>
                </a:extLst>
              </a:tr>
              <a:tr h="2178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Action</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Start Alert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Respone</a:t>
                      </a:r>
                      <a:r>
                        <a:rPr lang="en-US" sz="900" b="1" dirty="0">
                          <a:solidFill>
                            <a:srgbClr val="000000"/>
                          </a:solidFill>
                          <a:effectLst/>
                          <a:latin typeface="Times New Roman" panose="02020603050405020304" pitchFamily="18" charset="0"/>
                          <a:ea typeface="Times New Roman" panose="02020603050405020304" pitchFamily="18" charset="0"/>
                        </a:rPr>
                        <a: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1727374"/>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10/14/2019  10:44:53 PM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[Ticket#101960602]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10:44:53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10:44:53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4510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10:38:24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[Ticket#101960599]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10:38:24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10:38:24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8185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10/14/2019  10:20:09 PM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[Ticket#101960596] Alarm WebServer Attack â€” SQL</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10:20:09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10:20:09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6074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10:18:01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[Ticket#101960593]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10:18:01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10:18:01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575490"/>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10:06:09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[Ticket#101960590]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10:06:09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10:06:09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999850"/>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9:55:44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[Ticket#101960587]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9:55:44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9:55:44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84214"/>
                  </a:ext>
                </a:extLst>
              </a:tr>
            </a:tbl>
          </a:graphicData>
        </a:graphic>
      </p:graphicFrame>
    </p:spTree>
    <p:extLst>
      <p:ext uri="{BB962C8B-B14F-4D97-AF65-F5344CB8AC3E}">
        <p14:creationId xmlns:p14="http://schemas.microsoft.com/office/powerpoint/2010/main" val="3073821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MSS - Security Alarms</a:t>
            </a:r>
            <a:br>
              <a:rPr lang="en-US" dirty="0"/>
            </a:br>
            <a:r>
              <a:rPr lang="en-US" sz="1800" dirty="0" err="1" smtClean="0"/>
              <a:t>Periode</a:t>
            </a:r>
            <a:r>
              <a:rPr lang="en-US" sz="1800" dirty="0"/>
              <a:t> </a:t>
            </a:r>
            <a:r>
              <a:rPr lang="en-US" sz="1800" dirty="0" smtClean="0"/>
              <a:t>September - </a:t>
            </a:r>
            <a:r>
              <a:rPr lang="en-US" sz="1800" dirty="0" err="1" smtClean="0"/>
              <a:t>Oktober</a:t>
            </a:r>
            <a:r>
              <a:rPr lang="en-US" sz="1800" dirty="0" smtClean="0"/>
              <a:t> 2019</a:t>
            </a:r>
            <a:endParaRPr lang="en-US" dirty="0"/>
          </a:p>
        </p:txBody>
      </p:sp>
      <p:sp>
        <p:nvSpPr>
          <p:cNvPr id="6" name="Rounded Rectangle 5">
            <a:hlinkClick r:id="rId2"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Next</a:t>
            </a:r>
            <a:endParaRPr lang="en-US" sz="900" b="1" dirty="0"/>
          </a:p>
        </p:txBody>
      </p:sp>
      <p:graphicFrame>
        <p:nvGraphicFramePr>
          <p:cNvPr id="8" name="Table 7"/>
          <p:cNvGraphicFramePr>
            <a:graphicFrameLocks noGrp="1"/>
          </p:cNvGraphicFramePr>
          <p:nvPr>
            <p:extLst/>
          </p:nvPr>
        </p:nvGraphicFramePr>
        <p:xfrm>
          <a:off x="533398" y="1466696"/>
          <a:ext cx="7891274" cy="3348180"/>
        </p:xfrm>
        <a:graphic>
          <a:graphicData uri="http://schemas.openxmlformats.org/drawingml/2006/table">
            <a:tbl>
              <a:tblPr firstRow="1" firstCol="1" bandRow="1"/>
              <a:tblGrid>
                <a:gridCol w="691276">
                  <a:extLst>
                    <a:ext uri="{9D8B030D-6E8A-4147-A177-3AD203B41FA5}">
                      <a16:colId xmlns:a16="http://schemas.microsoft.com/office/drawing/2014/main" val="2381036242"/>
                    </a:ext>
                  </a:extLst>
                </a:gridCol>
                <a:gridCol w="639194">
                  <a:extLst>
                    <a:ext uri="{9D8B030D-6E8A-4147-A177-3AD203B41FA5}">
                      <a16:colId xmlns:a16="http://schemas.microsoft.com/office/drawing/2014/main" val="234438330"/>
                    </a:ext>
                  </a:extLst>
                </a:gridCol>
                <a:gridCol w="1459885">
                  <a:extLst>
                    <a:ext uri="{9D8B030D-6E8A-4147-A177-3AD203B41FA5}">
                      <a16:colId xmlns:a16="http://schemas.microsoft.com/office/drawing/2014/main" val="4219842759"/>
                    </a:ext>
                  </a:extLst>
                </a:gridCol>
                <a:gridCol w="691276">
                  <a:extLst>
                    <a:ext uri="{9D8B030D-6E8A-4147-A177-3AD203B41FA5}">
                      <a16:colId xmlns:a16="http://schemas.microsoft.com/office/drawing/2014/main" val="1123158575"/>
                    </a:ext>
                  </a:extLst>
                </a:gridCol>
                <a:gridCol w="613940">
                  <a:extLst>
                    <a:ext uri="{9D8B030D-6E8A-4147-A177-3AD203B41FA5}">
                      <a16:colId xmlns:a16="http://schemas.microsoft.com/office/drawing/2014/main" val="3365267558"/>
                    </a:ext>
                  </a:extLst>
                </a:gridCol>
                <a:gridCol w="615519">
                  <a:extLst>
                    <a:ext uri="{9D8B030D-6E8A-4147-A177-3AD203B41FA5}">
                      <a16:colId xmlns:a16="http://schemas.microsoft.com/office/drawing/2014/main" val="4177680501"/>
                    </a:ext>
                  </a:extLst>
                </a:gridCol>
                <a:gridCol w="691276">
                  <a:extLst>
                    <a:ext uri="{9D8B030D-6E8A-4147-A177-3AD203B41FA5}">
                      <a16:colId xmlns:a16="http://schemas.microsoft.com/office/drawing/2014/main" val="3312388491"/>
                    </a:ext>
                  </a:extLst>
                </a:gridCol>
                <a:gridCol w="771766">
                  <a:extLst>
                    <a:ext uri="{9D8B030D-6E8A-4147-A177-3AD203B41FA5}">
                      <a16:colId xmlns:a16="http://schemas.microsoft.com/office/drawing/2014/main" val="2047375918"/>
                    </a:ext>
                  </a:extLst>
                </a:gridCol>
                <a:gridCol w="620014">
                  <a:extLst>
                    <a:ext uri="{9D8B030D-6E8A-4147-A177-3AD203B41FA5}">
                      <a16:colId xmlns:a16="http://schemas.microsoft.com/office/drawing/2014/main" val="2667641467"/>
                    </a:ext>
                  </a:extLst>
                </a:gridCol>
                <a:gridCol w="573728">
                  <a:extLst>
                    <a:ext uri="{9D8B030D-6E8A-4147-A177-3AD203B41FA5}">
                      <a16:colId xmlns:a16="http://schemas.microsoft.com/office/drawing/2014/main" val="696376081"/>
                    </a:ext>
                  </a:extLst>
                </a:gridCol>
                <a:gridCol w="523400">
                  <a:extLst>
                    <a:ext uri="{9D8B030D-6E8A-4147-A177-3AD203B41FA5}">
                      <a16:colId xmlns:a16="http://schemas.microsoft.com/office/drawing/2014/main" val="322030755"/>
                    </a:ext>
                  </a:extLst>
                </a:gridCol>
              </a:tblGrid>
              <a:tr h="126763">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ID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Subject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Likeli</a:t>
                      </a:r>
                      <a:endParaRPr lang="en-US" sz="900" dirty="0">
                        <a:solidFill>
                          <a:srgbClr val="0000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hood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Impact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Risk</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a:txBody>
                    <a:bodyPr/>
                    <a:lstStyle/>
                    <a:p>
                      <a:pPr marL="0" marR="0" algn="ctr">
                        <a:lnSpc>
                          <a:spcPct val="115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rPr>
                        <a:t>Incident Status</a:t>
                      </a:r>
                      <a:endParaRPr lang="en-US" sz="90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0206366"/>
                  </a:ext>
                </a:extLst>
              </a:tr>
              <a:tr h="2178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Action</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Start Alert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Respone</a:t>
                      </a:r>
                      <a:r>
                        <a:rPr lang="en-US" sz="900" b="1" dirty="0">
                          <a:solidFill>
                            <a:srgbClr val="000000"/>
                          </a:solidFill>
                          <a:effectLst/>
                          <a:latin typeface="Times New Roman" panose="02020603050405020304" pitchFamily="18" charset="0"/>
                          <a:ea typeface="Times New Roman" panose="02020603050405020304" pitchFamily="18" charset="0"/>
                        </a:rPr>
                        <a: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1727374"/>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10/14/2019  9:34:58 PM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[Ticket#101960584]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9:34:58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9:34:58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4510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9:17:03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[Ticket#101960581]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9:17:03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9:17:03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8185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4:41:30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[Ticket#101960578]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4:41:30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4:41:30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6074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3:06:15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[Ticket#101960575]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3:06:15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3:06:15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575490"/>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8:52:58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[Ticket#101960572]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8:52:58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8:52:58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999850"/>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10/14/2019  8:29:42 AM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[Ticket#101960569]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8:29:42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8:29:42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84214"/>
                  </a:ext>
                </a:extLst>
              </a:tr>
            </a:tbl>
          </a:graphicData>
        </a:graphic>
      </p:graphicFrame>
    </p:spTree>
    <p:extLst>
      <p:ext uri="{BB962C8B-B14F-4D97-AF65-F5344CB8AC3E}">
        <p14:creationId xmlns:p14="http://schemas.microsoft.com/office/powerpoint/2010/main" val="4062998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MSS - Security Alarms</a:t>
            </a:r>
            <a:br>
              <a:rPr lang="en-US" dirty="0"/>
            </a:br>
            <a:r>
              <a:rPr lang="en-US" sz="1800" dirty="0" err="1" smtClean="0"/>
              <a:t>Periode</a:t>
            </a:r>
            <a:r>
              <a:rPr lang="en-US" sz="1800" dirty="0"/>
              <a:t> </a:t>
            </a:r>
            <a:r>
              <a:rPr lang="en-US" sz="1800" dirty="0" smtClean="0"/>
              <a:t>September - </a:t>
            </a:r>
            <a:r>
              <a:rPr lang="en-US" sz="1800" dirty="0" err="1" smtClean="0"/>
              <a:t>Oktober</a:t>
            </a:r>
            <a:r>
              <a:rPr lang="en-US" sz="1800" dirty="0" smtClean="0"/>
              <a:t> 2019</a:t>
            </a:r>
            <a:endParaRPr lang="en-US" dirty="0"/>
          </a:p>
        </p:txBody>
      </p:sp>
      <p:sp>
        <p:nvSpPr>
          <p:cNvPr id="6" name="Rounded Rectangle 5">
            <a:hlinkClick r:id="rId2"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Next</a:t>
            </a:r>
            <a:endParaRPr lang="en-US" sz="900" b="1" dirty="0"/>
          </a:p>
        </p:txBody>
      </p:sp>
      <p:graphicFrame>
        <p:nvGraphicFramePr>
          <p:cNvPr id="8" name="Table 7"/>
          <p:cNvGraphicFramePr>
            <a:graphicFrameLocks noGrp="1"/>
          </p:cNvGraphicFramePr>
          <p:nvPr>
            <p:extLst/>
          </p:nvPr>
        </p:nvGraphicFramePr>
        <p:xfrm>
          <a:off x="533398" y="1466696"/>
          <a:ext cx="7891274" cy="3348180"/>
        </p:xfrm>
        <a:graphic>
          <a:graphicData uri="http://schemas.openxmlformats.org/drawingml/2006/table">
            <a:tbl>
              <a:tblPr firstRow="1" firstCol="1" bandRow="1"/>
              <a:tblGrid>
                <a:gridCol w="691276">
                  <a:extLst>
                    <a:ext uri="{9D8B030D-6E8A-4147-A177-3AD203B41FA5}">
                      <a16:colId xmlns:a16="http://schemas.microsoft.com/office/drawing/2014/main" val="2381036242"/>
                    </a:ext>
                  </a:extLst>
                </a:gridCol>
                <a:gridCol w="639194">
                  <a:extLst>
                    <a:ext uri="{9D8B030D-6E8A-4147-A177-3AD203B41FA5}">
                      <a16:colId xmlns:a16="http://schemas.microsoft.com/office/drawing/2014/main" val="234438330"/>
                    </a:ext>
                  </a:extLst>
                </a:gridCol>
                <a:gridCol w="1459885">
                  <a:extLst>
                    <a:ext uri="{9D8B030D-6E8A-4147-A177-3AD203B41FA5}">
                      <a16:colId xmlns:a16="http://schemas.microsoft.com/office/drawing/2014/main" val="4219842759"/>
                    </a:ext>
                  </a:extLst>
                </a:gridCol>
                <a:gridCol w="691276">
                  <a:extLst>
                    <a:ext uri="{9D8B030D-6E8A-4147-A177-3AD203B41FA5}">
                      <a16:colId xmlns:a16="http://schemas.microsoft.com/office/drawing/2014/main" val="1123158575"/>
                    </a:ext>
                  </a:extLst>
                </a:gridCol>
                <a:gridCol w="613940">
                  <a:extLst>
                    <a:ext uri="{9D8B030D-6E8A-4147-A177-3AD203B41FA5}">
                      <a16:colId xmlns:a16="http://schemas.microsoft.com/office/drawing/2014/main" val="3365267558"/>
                    </a:ext>
                  </a:extLst>
                </a:gridCol>
                <a:gridCol w="615519">
                  <a:extLst>
                    <a:ext uri="{9D8B030D-6E8A-4147-A177-3AD203B41FA5}">
                      <a16:colId xmlns:a16="http://schemas.microsoft.com/office/drawing/2014/main" val="4177680501"/>
                    </a:ext>
                  </a:extLst>
                </a:gridCol>
                <a:gridCol w="691276">
                  <a:extLst>
                    <a:ext uri="{9D8B030D-6E8A-4147-A177-3AD203B41FA5}">
                      <a16:colId xmlns:a16="http://schemas.microsoft.com/office/drawing/2014/main" val="3312388491"/>
                    </a:ext>
                  </a:extLst>
                </a:gridCol>
                <a:gridCol w="771766">
                  <a:extLst>
                    <a:ext uri="{9D8B030D-6E8A-4147-A177-3AD203B41FA5}">
                      <a16:colId xmlns:a16="http://schemas.microsoft.com/office/drawing/2014/main" val="2047375918"/>
                    </a:ext>
                  </a:extLst>
                </a:gridCol>
                <a:gridCol w="620014">
                  <a:extLst>
                    <a:ext uri="{9D8B030D-6E8A-4147-A177-3AD203B41FA5}">
                      <a16:colId xmlns:a16="http://schemas.microsoft.com/office/drawing/2014/main" val="2667641467"/>
                    </a:ext>
                  </a:extLst>
                </a:gridCol>
                <a:gridCol w="573728">
                  <a:extLst>
                    <a:ext uri="{9D8B030D-6E8A-4147-A177-3AD203B41FA5}">
                      <a16:colId xmlns:a16="http://schemas.microsoft.com/office/drawing/2014/main" val="696376081"/>
                    </a:ext>
                  </a:extLst>
                </a:gridCol>
                <a:gridCol w="523400">
                  <a:extLst>
                    <a:ext uri="{9D8B030D-6E8A-4147-A177-3AD203B41FA5}">
                      <a16:colId xmlns:a16="http://schemas.microsoft.com/office/drawing/2014/main" val="322030755"/>
                    </a:ext>
                  </a:extLst>
                </a:gridCol>
              </a:tblGrid>
              <a:tr h="126763">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ID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Subject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Likeli</a:t>
                      </a:r>
                      <a:endParaRPr lang="en-US" sz="900" dirty="0">
                        <a:solidFill>
                          <a:srgbClr val="0000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hood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Impact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Risk</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a:txBody>
                    <a:bodyPr/>
                    <a:lstStyle/>
                    <a:p>
                      <a:pPr marL="0" marR="0" algn="ctr">
                        <a:lnSpc>
                          <a:spcPct val="115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rPr>
                        <a:t>Incident Status</a:t>
                      </a:r>
                      <a:endParaRPr lang="en-US" sz="90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0206366"/>
                  </a:ext>
                </a:extLst>
              </a:tr>
              <a:tr h="2178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Action</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Start Alert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Respone</a:t>
                      </a:r>
                      <a:r>
                        <a:rPr lang="en-US" sz="900" b="1" dirty="0">
                          <a:solidFill>
                            <a:srgbClr val="000000"/>
                          </a:solidFill>
                          <a:effectLst/>
                          <a:latin typeface="Times New Roman" panose="02020603050405020304" pitchFamily="18" charset="0"/>
                          <a:ea typeface="Times New Roman" panose="02020603050405020304" pitchFamily="18" charset="0"/>
                        </a:rPr>
                        <a: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1727374"/>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10/14/2019  8:23:33 AM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[Ticket#101960566]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8:23:33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8:23:33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4510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8:05:29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[Ticket#101960563]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8:05:29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8:05:29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8185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7:55:34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[Ticket#101960560]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7:55:34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7:55:34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6074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7:23:03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[Ticket#101960557]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7:23:03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7:23:03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575490"/>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1:56:54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[Ticket#101960554] Alarm Unaothorized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1:56:54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1:56:54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999850"/>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1:43:27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[Ticket#101960551] Alarm Unaothorized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1:43:27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1:43:27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84214"/>
                  </a:ext>
                </a:extLst>
              </a:tr>
            </a:tbl>
          </a:graphicData>
        </a:graphic>
      </p:graphicFrame>
    </p:spTree>
    <p:extLst>
      <p:ext uri="{BB962C8B-B14F-4D97-AF65-F5344CB8AC3E}">
        <p14:creationId xmlns:p14="http://schemas.microsoft.com/office/powerpoint/2010/main" val="2912557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MSS - Security Alarms</a:t>
            </a:r>
            <a:br>
              <a:rPr lang="en-US" dirty="0"/>
            </a:br>
            <a:r>
              <a:rPr lang="en-US" sz="1800" dirty="0" err="1" smtClean="0"/>
              <a:t>Periode</a:t>
            </a:r>
            <a:r>
              <a:rPr lang="en-US" sz="1800" dirty="0"/>
              <a:t> </a:t>
            </a:r>
            <a:r>
              <a:rPr lang="en-US" sz="1800" dirty="0" smtClean="0"/>
              <a:t>September - </a:t>
            </a:r>
            <a:r>
              <a:rPr lang="en-US" sz="1800" dirty="0" err="1" smtClean="0"/>
              <a:t>Oktober</a:t>
            </a:r>
            <a:r>
              <a:rPr lang="en-US" sz="1800" dirty="0" smtClean="0"/>
              <a:t> 2019</a:t>
            </a:r>
            <a:endParaRPr lang="en-US" dirty="0"/>
          </a:p>
        </p:txBody>
      </p:sp>
      <p:sp>
        <p:nvSpPr>
          <p:cNvPr id="6" name="Rounded Rectangle 5">
            <a:hlinkClick r:id="rId2"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Next</a:t>
            </a:r>
            <a:endParaRPr lang="en-US" sz="900" b="1" dirty="0"/>
          </a:p>
        </p:txBody>
      </p:sp>
      <p:graphicFrame>
        <p:nvGraphicFramePr>
          <p:cNvPr id="8" name="Table 7"/>
          <p:cNvGraphicFramePr>
            <a:graphicFrameLocks noGrp="1"/>
          </p:cNvGraphicFramePr>
          <p:nvPr>
            <p:extLst/>
          </p:nvPr>
        </p:nvGraphicFramePr>
        <p:xfrm>
          <a:off x="533398" y="1466696"/>
          <a:ext cx="7891274" cy="3348180"/>
        </p:xfrm>
        <a:graphic>
          <a:graphicData uri="http://schemas.openxmlformats.org/drawingml/2006/table">
            <a:tbl>
              <a:tblPr firstRow="1" firstCol="1" bandRow="1"/>
              <a:tblGrid>
                <a:gridCol w="691276">
                  <a:extLst>
                    <a:ext uri="{9D8B030D-6E8A-4147-A177-3AD203B41FA5}">
                      <a16:colId xmlns:a16="http://schemas.microsoft.com/office/drawing/2014/main" val="2381036242"/>
                    </a:ext>
                  </a:extLst>
                </a:gridCol>
                <a:gridCol w="639194">
                  <a:extLst>
                    <a:ext uri="{9D8B030D-6E8A-4147-A177-3AD203B41FA5}">
                      <a16:colId xmlns:a16="http://schemas.microsoft.com/office/drawing/2014/main" val="234438330"/>
                    </a:ext>
                  </a:extLst>
                </a:gridCol>
                <a:gridCol w="1459885">
                  <a:extLst>
                    <a:ext uri="{9D8B030D-6E8A-4147-A177-3AD203B41FA5}">
                      <a16:colId xmlns:a16="http://schemas.microsoft.com/office/drawing/2014/main" val="4219842759"/>
                    </a:ext>
                  </a:extLst>
                </a:gridCol>
                <a:gridCol w="691276">
                  <a:extLst>
                    <a:ext uri="{9D8B030D-6E8A-4147-A177-3AD203B41FA5}">
                      <a16:colId xmlns:a16="http://schemas.microsoft.com/office/drawing/2014/main" val="1123158575"/>
                    </a:ext>
                  </a:extLst>
                </a:gridCol>
                <a:gridCol w="613940">
                  <a:extLst>
                    <a:ext uri="{9D8B030D-6E8A-4147-A177-3AD203B41FA5}">
                      <a16:colId xmlns:a16="http://schemas.microsoft.com/office/drawing/2014/main" val="3365267558"/>
                    </a:ext>
                  </a:extLst>
                </a:gridCol>
                <a:gridCol w="615519">
                  <a:extLst>
                    <a:ext uri="{9D8B030D-6E8A-4147-A177-3AD203B41FA5}">
                      <a16:colId xmlns:a16="http://schemas.microsoft.com/office/drawing/2014/main" val="4177680501"/>
                    </a:ext>
                  </a:extLst>
                </a:gridCol>
                <a:gridCol w="691276">
                  <a:extLst>
                    <a:ext uri="{9D8B030D-6E8A-4147-A177-3AD203B41FA5}">
                      <a16:colId xmlns:a16="http://schemas.microsoft.com/office/drawing/2014/main" val="3312388491"/>
                    </a:ext>
                  </a:extLst>
                </a:gridCol>
                <a:gridCol w="771766">
                  <a:extLst>
                    <a:ext uri="{9D8B030D-6E8A-4147-A177-3AD203B41FA5}">
                      <a16:colId xmlns:a16="http://schemas.microsoft.com/office/drawing/2014/main" val="2047375918"/>
                    </a:ext>
                  </a:extLst>
                </a:gridCol>
                <a:gridCol w="620014">
                  <a:extLst>
                    <a:ext uri="{9D8B030D-6E8A-4147-A177-3AD203B41FA5}">
                      <a16:colId xmlns:a16="http://schemas.microsoft.com/office/drawing/2014/main" val="2667641467"/>
                    </a:ext>
                  </a:extLst>
                </a:gridCol>
                <a:gridCol w="573728">
                  <a:extLst>
                    <a:ext uri="{9D8B030D-6E8A-4147-A177-3AD203B41FA5}">
                      <a16:colId xmlns:a16="http://schemas.microsoft.com/office/drawing/2014/main" val="696376081"/>
                    </a:ext>
                  </a:extLst>
                </a:gridCol>
                <a:gridCol w="523400">
                  <a:extLst>
                    <a:ext uri="{9D8B030D-6E8A-4147-A177-3AD203B41FA5}">
                      <a16:colId xmlns:a16="http://schemas.microsoft.com/office/drawing/2014/main" val="322030755"/>
                    </a:ext>
                  </a:extLst>
                </a:gridCol>
              </a:tblGrid>
              <a:tr h="126763">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ID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Subject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Likeli</a:t>
                      </a:r>
                      <a:endParaRPr lang="en-US" sz="900" dirty="0">
                        <a:solidFill>
                          <a:srgbClr val="0000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hood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Impact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Risk</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a:txBody>
                    <a:bodyPr/>
                    <a:lstStyle/>
                    <a:p>
                      <a:pPr marL="0" marR="0" algn="ctr">
                        <a:lnSpc>
                          <a:spcPct val="115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rPr>
                        <a:t>Incident Status</a:t>
                      </a:r>
                      <a:endParaRPr lang="en-US" sz="90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0206366"/>
                  </a:ext>
                </a:extLst>
              </a:tr>
              <a:tr h="2178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Action</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Start Alert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Respone</a:t>
                      </a:r>
                      <a:r>
                        <a:rPr lang="en-US" sz="900" b="1" dirty="0">
                          <a:solidFill>
                            <a:srgbClr val="000000"/>
                          </a:solidFill>
                          <a:effectLst/>
                          <a:latin typeface="Times New Roman" panose="02020603050405020304" pitchFamily="18" charset="0"/>
                          <a:ea typeface="Times New Roman" panose="02020603050405020304" pitchFamily="18" charset="0"/>
                        </a:rPr>
                        <a: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1727374"/>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10/14/2019  1:18:02 AM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[Ticket#101960548]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1:18:02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1:18:02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4510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12:00:17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[Ticket#101960545] Alarm Unaothorized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12:00:17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12:00:17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8185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10/13/2019  6:42:21 PM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[Ticket#101960542]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6:42:21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6:42:21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6074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5:43:14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[Ticket#101960539]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5:43:14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5:43:14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575490"/>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5:35:44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[Ticket#101960536]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5:35:44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5:35:44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999850"/>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5:21:00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[Ticket#101960533]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5:21:00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5:21:00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84214"/>
                  </a:ext>
                </a:extLst>
              </a:tr>
            </a:tbl>
          </a:graphicData>
        </a:graphic>
      </p:graphicFrame>
    </p:spTree>
    <p:extLst>
      <p:ext uri="{BB962C8B-B14F-4D97-AF65-F5344CB8AC3E}">
        <p14:creationId xmlns:p14="http://schemas.microsoft.com/office/powerpoint/2010/main" val="38473061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MSS - Security Alarms</a:t>
            </a:r>
            <a:br>
              <a:rPr lang="en-US" dirty="0"/>
            </a:br>
            <a:r>
              <a:rPr lang="en-US" sz="1800" dirty="0" err="1" smtClean="0"/>
              <a:t>Periode</a:t>
            </a:r>
            <a:r>
              <a:rPr lang="en-US" sz="1800" dirty="0"/>
              <a:t> </a:t>
            </a:r>
            <a:r>
              <a:rPr lang="en-US" sz="1800" dirty="0" smtClean="0"/>
              <a:t>September - </a:t>
            </a:r>
            <a:r>
              <a:rPr lang="en-US" sz="1800" dirty="0" err="1" smtClean="0"/>
              <a:t>Oktober</a:t>
            </a:r>
            <a:r>
              <a:rPr lang="en-US" sz="1800" dirty="0" smtClean="0"/>
              <a:t> 2019</a:t>
            </a:r>
            <a:endParaRPr lang="en-US" dirty="0"/>
          </a:p>
        </p:txBody>
      </p:sp>
      <p:sp>
        <p:nvSpPr>
          <p:cNvPr id="6" name="Rounded Rectangle 5">
            <a:hlinkClick r:id="rId2"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Next</a:t>
            </a:r>
            <a:endParaRPr lang="en-US" sz="900" b="1" dirty="0"/>
          </a:p>
        </p:txBody>
      </p:sp>
      <p:graphicFrame>
        <p:nvGraphicFramePr>
          <p:cNvPr id="8" name="Table 7"/>
          <p:cNvGraphicFramePr>
            <a:graphicFrameLocks noGrp="1"/>
          </p:cNvGraphicFramePr>
          <p:nvPr>
            <p:extLst/>
          </p:nvPr>
        </p:nvGraphicFramePr>
        <p:xfrm>
          <a:off x="533398" y="1466696"/>
          <a:ext cx="7891274" cy="3348180"/>
        </p:xfrm>
        <a:graphic>
          <a:graphicData uri="http://schemas.openxmlformats.org/drawingml/2006/table">
            <a:tbl>
              <a:tblPr firstRow="1" firstCol="1" bandRow="1"/>
              <a:tblGrid>
                <a:gridCol w="691276">
                  <a:extLst>
                    <a:ext uri="{9D8B030D-6E8A-4147-A177-3AD203B41FA5}">
                      <a16:colId xmlns:a16="http://schemas.microsoft.com/office/drawing/2014/main" val="2381036242"/>
                    </a:ext>
                  </a:extLst>
                </a:gridCol>
                <a:gridCol w="639194">
                  <a:extLst>
                    <a:ext uri="{9D8B030D-6E8A-4147-A177-3AD203B41FA5}">
                      <a16:colId xmlns:a16="http://schemas.microsoft.com/office/drawing/2014/main" val="234438330"/>
                    </a:ext>
                  </a:extLst>
                </a:gridCol>
                <a:gridCol w="1459885">
                  <a:extLst>
                    <a:ext uri="{9D8B030D-6E8A-4147-A177-3AD203B41FA5}">
                      <a16:colId xmlns:a16="http://schemas.microsoft.com/office/drawing/2014/main" val="4219842759"/>
                    </a:ext>
                  </a:extLst>
                </a:gridCol>
                <a:gridCol w="691276">
                  <a:extLst>
                    <a:ext uri="{9D8B030D-6E8A-4147-A177-3AD203B41FA5}">
                      <a16:colId xmlns:a16="http://schemas.microsoft.com/office/drawing/2014/main" val="1123158575"/>
                    </a:ext>
                  </a:extLst>
                </a:gridCol>
                <a:gridCol w="613940">
                  <a:extLst>
                    <a:ext uri="{9D8B030D-6E8A-4147-A177-3AD203B41FA5}">
                      <a16:colId xmlns:a16="http://schemas.microsoft.com/office/drawing/2014/main" val="3365267558"/>
                    </a:ext>
                  </a:extLst>
                </a:gridCol>
                <a:gridCol w="615519">
                  <a:extLst>
                    <a:ext uri="{9D8B030D-6E8A-4147-A177-3AD203B41FA5}">
                      <a16:colId xmlns:a16="http://schemas.microsoft.com/office/drawing/2014/main" val="4177680501"/>
                    </a:ext>
                  </a:extLst>
                </a:gridCol>
                <a:gridCol w="691276">
                  <a:extLst>
                    <a:ext uri="{9D8B030D-6E8A-4147-A177-3AD203B41FA5}">
                      <a16:colId xmlns:a16="http://schemas.microsoft.com/office/drawing/2014/main" val="3312388491"/>
                    </a:ext>
                  </a:extLst>
                </a:gridCol>
                <a:gridCol w="771766">
                  <a:extLst>
                    <a:ext uri="{9D8B030D-6E8A-4147-A177-3AD203B41FA5}">
                      <a16:colId xmlns:a16="http://schemas.microsoft.com/office/drawing/2014/main" val="2047375918"/>
                    </a:ext>
                  </a:extLst>
                </a:gridCol>
                <a:gridCol w="620014">
                  <a:extLst>
                    <a:ext uri="{9D8B030D-6E8A-4147-A177-3AD203B41FA5}">
                      <a16:colId xmlns:a16="http://schemas.microsoft.com/office/drawing/2014/main" val="2667641467"/>
                    </a:ext>
                  </a:extLst>
                </a:gridCol>
                <a:gridCol w="573728">
                  <a:extLst>
                    <a:ext uri="{9D8B030D-6E8A-4147-A177-3AD203B41FA5}">
                      <a16:colId xmlns:a16="http://schemas.microsoft.com/office/drawing/2014/main" val="696376081"/>
                    </a:ext>
                  </a:extLst>
                </a:gridCol>
                <a:gridCol w="523400">
                  <a:extLst>
                    <a:ext uri="{9D8B030D-6E8A-4147-A177-3AD203B41FA5}">
                      <a16:colId xmlns:a16="http://schemas.microsoft.com/office/drawing/2014/main" val="322030755"/>
                    </a:ext>
                  </a:extLst>
                </a:gridCol>
              </a:tblGrid>
              <a:tr h="126763">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ID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Subject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Likeli</a:t>
                      </a:r>
                      <a:endParaRPr lang="en-US" sz="900" dirty="0">
                        <a:solidFill>
                          <a:srgbClr val="0000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hood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Impact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Risk</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a:txBody>
                    <a:bodyPr/>
                    <a:lstStyle/>
                    <a:p>
                      <a:pPr marL="0" marR="0" algn="ctr">
                        <a:lnSpc>
                          <a:spcPct val="115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rPr>
                        <a:t>Incident Status</a:t>
                      </a:r>
                      <a:endParaRPr lang="en-US" sz="90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0206366"/>
                  </a:ext>
                </a:extLst>
              </a:tr>
              <a:tr h="2178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Action</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Start Alert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Respone</a:t>
                      </a:r>
                      <a:r>
                        <a:rPr lang="en-US" sz="900" b="1" dirty="0">
                          <a:solidFill>
                            <a:srgbClr val="000000"/>
                          </a:solidFill>
                          <a:effectLst/>
                          <a:latin typeface="Times New Roman" panose="02020603050405020304" pitchFamily="18" charset="0"/>
                          <a:ea typeface="Times New Roman" panose="02020603050405020304" pitchFamily="18" charset="0"/>
                        </a:rPr>
                        <a: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1727374"/>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10/13/2019  5:07:30 PM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[Ticket#101960530]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5:07:30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5:07:30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4510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4:57:23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[Ticket#101960527]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4:57:23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4:57:23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8185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4:50:10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[Ticket#101960524]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4:50:10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4:50:10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6074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9:42:09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[Ticket#101960521]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9:42:09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10/13/2019  9:42:09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575490"/>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10/12/2019  10:49:46 PM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[Ticket#101960518]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10/12/2019  10:49:46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10/12/2019  10:49:46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999850"/>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10/12/2019  10:44:02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[Ticket#101960515]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10/12/2019  10:44:02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10/12/2019  10:44:02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84214"/>
                  </a:ext>
                </a:extLst>
              </a:tr>
            </a:tbl>
          </a:graphicData>
        </a:graphic>
      </p:graphicFrame>
    </p:spTree>
    <p:extLst>
      <p:ext uri="{BB962C8B-B14F-4D97-AF65-F5344CB8AC3E}">
        <p14:creationId xmlns:p14="http://schemas.microsoft.com/office/powerpoint/2010/main" val="2793531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MSS - Security Alarms</a:t>
            </a:r>
            <a:br>
              <a:rPr lang="en-US" dirty="0"/>
            </a:br>
            <a:r>
              <a:rPr lang="en-US" sz="1800" dirty="0" err="1" smtClean="0"/>
              <a:t>Periode</a:t>
            </a:r>
            <a:r>
              <a:rPr lang="en-US" sz="1800" dirty="0"/>
              <a:t> </a:t>
            </a:r>
            <a:r>
              <a:rPr lang="en-US" sz="1800" dirty="0" smtClean="0"/>
              <a:t>September - </a:t>
            </a:r>
            <a:r>
              <a:rPr lang="en-US" sz="1800" dirty="0" err="1" smtClean="0"/>
              <a:t>Oktober</a:t>
            </a:r>
            <a:r>
              <a:rPr lang="en-US" sz="1800" dirty="0" smtClean="0"/>
              <a:t> 2019</a:t>
            </a:r>
            <a:endParaRPr lang="en-US" dirty="0"/>
          </a:p>
        </p:txBody>
      </p:sp>
      <p:sp>
        <p:nvSpPr>
          <p:cNvPr id="6" name="Rounded Rectangle 5">
            <a:hlinkClick r:id="rId2"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Next</a:t>
            </a:r>
            <a:endParaRPr lang="en-US" sz="900" b="1" dirty="0"/>
          </a:p>
        </p:txBody>
      </p:sp>
      <p:graphicFrame>
        <p:nvGraphicFramePr>
          <p:cNvPr id="8" name="Table 7"/>
          <p:cNvGraphicFramePr>
            <a:graphicFrameLocks noGrp="1"/>
          </p:cNvGraphicFramePr>
          <p:nvPr>
            <p:extLst/>
          </p:nvPr>
        </p:nvGraphicFramePr>
        <p:xfrm>
          <a:off x="533398" y="1466696"/>
          <a:ext cx="7891274" cy="3348180"/>
        </p:xfrm>
        <a:graphic>
          <a:graphicData uri="http://schemas.openxmlformats.org/drawingml/2006/table">
            <a:tbl>
              <a:tblPr firstRow="1" firstCol="1" bandRow="1"/>
              <a:tblGrid>
                <a:gridCol w="691276">
                  <a:extLst>
                    <a:ext uri="{9D8B030D-6E8A-4147-A177-3AD203B41FA5}">
                      <a16:colId xmlns:a16="http://schemas.microsoft.com/office/drawing/2014/main" val="2381036242"/>
                    </a:ext>
                  </a:extLst>
                </a:gridCol>
                <a:gridCol w="639194">
                  <a:extLst>
                    <a:ext uri="{9D8B030D-6E8A-4147-A177-3AD203B41FA5}">
                      <a16:colId xmlns:a16="http://schemas.microsoft.com/office/drawing/2014/main" val="234438330"/>
                    </a:ext>
                  </a:extLst>
                </a:gridCol>
                <a:gridCol w="1459885">
                  <a:extLst>
                    <a:ext uri="{9D8B030D-6E8A-4147-A177-3AD203B41FA5}">
                      <a16:colId xmlns:a16="http://schemas.microsoft.com/office/drawing/2014/main" val="4219842759"/>
                    </a:ext>
                  </a:extLst>
                </a:gridCol>
                <a:gridCol w="691276">
                  <a:extLst>
                    <a:ext uri="{9D8B030D-6E8A-4147-A177-3AD203B41FA5}">
                      <a16:colId xmlns:a16="http://schemas.microsoft.com/office/drawing/2014/main" val="1123158575"/>
                    </a:ext>
                  </a:extLst>
                </a:gridCol>
                <a:gridCol w="613940">
                  <a:extLst>
                    <a:ext uri="{9D8B030D-6E8A-4147-A177-3AD203B41FA5}">
                      <a16:colId xmlns:a16="http://schemas.microsoft.com/office/drawing/2014/main" val="3365267558"/>
                    </a:ext>
                  </a:extLst>
                </a:gridCol>
                <a:gridCol w="615519">
                  <a:extLst>
                    <a:ext uri="{9D8B030D-6E8A-4147-A177-3AD203B41FA5}">
                      <a16:colId xmlns:a16="http://schemas.microsoft.com/office/drawing/2014/main" val="4177680501"/>
                    </a:ext>
                  </a:extLst>
                </a:gridCol>
                <a:gridCol w="691276">
                  <a:extLst>
                    <a:ext uri="{9D8B030D-6E8A-4147-A177-3AD203B41FA5}">
                      <a16:colId xmlns:a16="http://schemas.microsoft.com/office/drawing/2014/main" val="3312388491"/>
                    </a:ext>
                  </a:extLst>
                </a:gridCol>
                <a:gridCol w="771766">
                  <a:extLst>
                    <a:ext uri="{9D8B030D-6E8A-4147-A177-3AD203B41FA5}">
                      <a16:colId xmlns:a16="http://schemas.microsoft.com/office/drawing/2014/main" val="2047375918"/>
                    </a:ext>
                  </a:extLst>
                </a:gridCol>
                <a:gridCol w="620014">
                  <a:extLst>
                    <a:ext uri="{9D8B030D-6E8A-4147-A177-3AD203B41FA5}">
                      <a16:colId xmlns:a16="http://schemas.microsoft.com/office/drawing/2014/main" val="2667641467"/>
                    </a:ext>
                  </a:extLst>
                </a:gridCol>
                <a:gridCol w="573728">
                  <a:extLst>
                    <a:ext uri="{9D8B030D-6E8A-4147-A177-3AD203B41FA5}">
                      <a16:colId xmlns:a16="http://schemas.microsoft.com/office/drawing/2014/main" val="696376081"/>
                    </a:ext>
                  </a:extLst>
                </a:gridCol>
                <a:gridCol w="523400">
                  <a:extLst>
                    <a:ext uri="{9D8B030D-6E8A-4147-A177-3AD203B41FA5}">
                      <a16:colId xmlns:a16="http://schemas.microsoft.com/office/drawing/2014/main" val="322030755"/>
                    </a:ext>
                  </a:extLst>
                </a:gridCol>
              </a:tblGrid>
              <a:tr h="126763">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ID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Subject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Likeli</a:t>
                      </a:r>
                      <a:endParaRPr lang="en-US" sz="900" dirty="0">
                        <a:solidFill>
                          <a:srgbClr val="0000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hood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Impact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Risk</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a:txBody>
                    <a:bodyPr/>
                    <a:lstStyle/>
                    <a:p>
                      <a:pPr marL="0" marR="0" algn="ctr">
                        <a:lnSpc>
                          <a:spcPct val="115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rPr>
                        <a:t>Incident Status</a:t>
                      </a:r>
                      <a:endParaRPr lang="en-US" sz="90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0206366"/>
                  </a:ext>
                </a:extLst>
              </a:tr>
              <a:tr h="2178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Action</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Start Alert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Respone</a:t>
                      </a:r>
                      <a:r>
                        <a:rPr lang="en-US" sz="900" b="1" dirty="0">
                          <a:solidFill>
                            <a:srgbClr val="000000"/>
                          </a:solidFill>
                          <a:effectLst/>
                          <a:latin typeface="Times New Roman" panose="02020603050405020304" pitchFamily="18" charset="0"/>
                          <a:ea typeface="Times New Roman" panose="02020603050405020304" pitchFamily="18" charset="0"/>
                        </a:rPr>
                        <a: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1727374"/>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10/12/2019  10:08:55 AM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[Ticket#101960514]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10/12/2019  10:08:55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10/12/2019  10:08:55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4510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10/12/2019  1:18:35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[Ticket#101960513] Alarm Unaothorized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10/12/2019  1:18:35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10/12/2019  1:18:35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8185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10/11/2019  9:07:59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[Ticket#101960510]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10/11/2019  9:07:59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10/11/2019  9:07:59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6074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10/10/2019  6:29:46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[Ticket#101960509] Alarm WebServer Attack - SQL Injection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10/10/2019  6:29:46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10/10/2019  6:29:46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575490"/>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10/10/2019  5:26:02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[Ticket#101960508] Alarm Unaothorized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10/10/2019  5:26:02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10/10/2019  5:26:02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999850"/>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10/10/2019  3:34:26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[Ticket#101960506]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10/10/2019  3:34:26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10/10/2019  3:34:26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84214"/>
                  </a:ext>
                </a:extLst>
              </a:tr>
            </a:tbl>
          </a:graphicData>
        </a:graphic>
      </p:graphicFrame>
    </p:spTree>
    <p:extLst>
      <p:ext uri="{BB962C8B-B14F-4D97-AF65-F5344CB8AC3E}">
        <p14:creationId xmlns:p14="http://schemas.microsoft.com/office/powerpoint/2010/main" val="2664419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MSS - Security Alarms</a:t>
            </a:r>
            <a:br>
              <a:rPr lang="en-US" dirty="0"/>
            </a:br>
            <a:r>
              <a:rPr lang="en-US" sz="1800" dirty="0" err="1" smtClean="0"/>
              <a:t>Periode</a:t>
            </a:r>
            <a:r>
              <a:rPr lang="en-US" sz="1800" dirty="0"/>
              <a:t> </a:t>
            </a:r>
            <a:r>
              <a:rPr lang="en-US" sz="1800" dirty="0" smtClean="0"/>
              <a:t>September - </a:t>
            </a:r>
            <a:r>
              <a:rPr lang="en-US" sz="1800" dirty="0" err="1" smtClean="0"/>
              <a:t>Oktober</a:t>
            </a:r>
            <a:r>
              <a:rPr lang="en-US" sz="1800" dirty="0" smtClean="0"/>
              <a:t> 2019</a:t>
            </a:r>
            <a:endParaRPr lang="en-US" dirty="0"/>
          </a:p>
        </p:txBody>
      </p:sp>
      <p:sp>
        <p:nvSpPr>
          <p:cNvPr id="6" name="Rounded Rectangle 5">
            <a:hlinkClick r:id="rId2"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Next</a:t>
            </a:r>
            <a:endParaRPr lang="en-US" sz="900" b="1" dirty="0"/>
          </a:p>
        </p:txBody>
      </p:sp>
      <p:graphicFrame>
        <p:nvGraphicFramePr>
          <p:cNvPr id="8" name="Table 7"/>
          <p:cNvGraphicFramePr>
            <a:graphicFrameLocks noGrp="1"/>
          </p:cNvGraphicFramePr>
          <p:nvPr>
            <p:extLst/>
          </p:nvPr>
        </p:nvGraphicFramePr>
        <p:xfrm>
          <a:off x="533398" y="1466696"/>
          <a:ext cx="7891274" cy="3348180"/>
        </p:xfrm>
        <a:graphic>
          <a:graphicData uri="http://schemas.openxmlformats.org/drawingml/2006/table">
            <a:tbl>
              <a:tblPr firstRow="1" firstCol="1" bandRow="1"/>
              <a:tblGrid>
                <a:gridCol w="691276">
                  <a:extLst>
                    <a:ext uri="{9D8B030D-6E8A-4147-A177-3AD203B41FA5}">
                      <a16:colId xmlns:a16="http://schemas.microsoft.com/office/drawing/2014/main" val="2381036242"/>
                    </a:ext>
                  </a:extLst>
                </a:gridCol>
                <a:gridCol w="639194">
                  <a:extLst>
                    <a:ext uri="{9D8B030D-6E8A-4147-A177-3AD203B41FA5}">
                      <a16:colId xmlns:a16="http://schemas.microsoft.com/office/drawing/2014/main" val="234438330"/>
                    </a:ext>
                  </a:extLst>
                </a:gridCol>
                <a:gridCol w="1459885">
                  <a:extLst>
                    <a:ext uri="{9D8B030D-6E8A-4147-A177-3AD203B41FA5}">
                      <a16:colId xmlns:a16="http://schemas.microsoft.com/office/drawing/2014/main" val="4219842759"/>
                    </a:ext>
                  </a:extLst>
                </a:gridCol>
                <a:gridCol w="691276">
                  <a:extLst>
                    <a:ext uri="{9D8B030D-6E8A-4147-A177-3AD203B41FA5}">
                      <a16:colId xmlns:a16="http://schemas.microsoft.com/office/drawing/2014/main" val="1123158575"/>
                    </a:ext>
                  </a:extLst>
                </a:gridCol>
                <a:gridCol w="613940">
                  <a:extLst>
                    <a:ext uri="{9D8B030D-6E8A-4147-A177-3AD203B41FA5}">
                      <a16:colId xmlns:a16="http://schemas.microsoft.com/office/drawing/2014/main" val="3365267558"/>
                    </a:ext>
                  </a:extLst>
                </a:gridCol>
                <a:gridCol w="615519">
                  <a:extLst>
                    <a:ext uri="{9D8B030D-6E8A-4147-A177-3AD203B41FA5}">
                      <a16:colId xmlns:a16="http://schemas.microsoft.com/office/drawing/2014/main" val="4177680501"/>
                    </a:ext>
                  </a:extLst>
                </a:gridCol>
                <a:gridCol w="691276">
                  <a:extLst>
                    <a:ext uri="{9D8B030D-6E8A-4147-A177-3AD203B41FA5}">
                      <a16:colId xmlns:a16="http://schemas.microsoft.com/office/drawing/2014/main" val="3312388491"/>
                    </a:ext>
                  </a:extLst>
                </a:gridCol>
                <a:gridCol w="771766">
                  <a:extLst>
                    <a:ext uri="{9D8B030D-6E8A-4147-A177-3AD203B41FA5}">
                      <a16:colId xmlns:a16="http://schemas.microsoft.com/office/drawing/2014/main" val="2047375918"/>
                    </a:ext>
                  </a:extLst>
                </a:gridCol>
                <a:gridCol w="620014">
                  <a:extLst>
                    <a:ext uri="{9D8B030D-6E8A-4147-A177-3AD203B41FA5}">
                      <a16:colId xmlns:a16="http://schemas.microsoft.com/office/drawing/2014/main" val="2667641467"/>
                    </a:ext>
                  </a:extLst>
                </a:gridCol>
                <a:gridCol w="573728">
                  <a:extLst>
                    <a:ext uri="{9D8B030D-6E8A-4147-A177-3AD203B41FA5}">
                      <a16:colId xmlns:a16="http://schemas.microsoft.com/office/drawing/2014/main" val="696376081"/>
                    </a:ext>
                  </a:extLst>
                </a:gridCol>
                <a:gridCol w="523400">
                  <a:extLst>
                    <a:ext uri="{9D8B030D-6E8A-4147-A177-3AD203B41FA5}">
                      <a16:colId xmlns:a16="http://schemas.microsoft.com/office/drawing/2014/main" val="322030755"/>
                    </a:ext>
                  </a:extLst>
                </a:gridCol>
              </a:tblGrid>
              <a:tr h="126763">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ID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Subject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Likeli</a:t>
                      </a:r>
                      <a:endParaRPr lang="en-US" sz="900" dirty="0">
                        <a:solidFill>
                          <a:srgbClr val="0000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hood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Impact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Risk</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a:txBody>
                    <a:bodyPr/>
                    <a:lstStyle/>
                    <a:p>
                      <a:pPr marL="0" marR="0" algn="ctr">
                        <a:lnSpc>
                          <a:spcPct val="115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rPr>
                        <a:t>Incident Status</a:t>
                      </a:r>
                      <a:endParaRPr lang="en-US" sz="90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0206366"/>
                  </a:ext>
                </a:extLst>
              </a:tr>
              <a:tr h="2178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Action</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Start Alert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Respone</a:t>
                      </a:r>
                      <a:r>
                        <a:rPr lang="en-US" sz="900" b="1" dirty="0">
                          <a:solidFill>
                            <a:srgbClr val="000000"/>
                          </a:solidFill>
                          <a:effectLst/>
                          <a:latin typeface="Times New Roman" panose="02020603050405020304" pitchFamily="18" charset="0"/>
                          <a:ea typeface="Times New Roman" panose="02020603050405020304" pitchFamily="18" charset="0"/>
                        </a:rPr>
                        <a: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1727374"/>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10/9/2019  10:49:12 PM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[Ticket#101960505] Alarm Unaothorized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10/9/2019  10:49:12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10/9/2019  10:49:12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4510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10/9/2019  5:52:11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[Ticket#101960504]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10/9/2019  5:52:11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10/9/2019  5:52:11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8185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10/9/2019  2:55:12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[Ticket#101960503] Alarm Unaothorized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10/9/2019  2:55:12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10/9/2019  2:55:12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6074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10/9/2019  10:13:16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[Ticket#101960502] Suspicious File â€” File Infection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Removed Malware</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10/9/2019  10:13:16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10/9/2019  10:13:16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575490"/>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10/9/2019  2:34:10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[Ticket#101960501]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10/9/2019  2:34:10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10/9/2019  2:34:10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999850"/>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10/9/2019  1:37:28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[Ticket#101960500]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10/9/2019  1:37:28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10/9/2019  1:37:28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84214"/>
                  </a:ext>
                </a:extLst>
              </a:tr>
            </a:tbl>
          </a:graphicData>
        </a:graphic>
      </p:graphicFrame>
    </p:spTree>
    <p:extLst>
      <p:ext uri="{BB962C8B-B14F-4D97-AF65-F5344CB8AC3E}">
        <p14:creationId xmlns:p14="http://schemas.microsoft.com/office/powerpoint/2010/main" val="321151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MSS - Security Alarms</a:t>
            </a:r>
            <a:br>
              <a:rPr lang="en-US" dirty="0"/>
            </a:br>
            <a:r>
              <a:rPr lang="en-US" sz="1800" dirty="0" err="1" smtClean="0"/>
              <a:t>Periode</a:t>
            </a:r>
            <a:r>
              <a:rPr lang="en-US" sz="1800" dirty="0"/>
              <a:t> </a:t>
            </a:r>
            <a:r>
              <a:rPr lang="en-US" sz="1800" dirty="0" smtClean="0"/>
              <a:t>September - </a:t>
            </a:r>
            <a:r>
              <a:rPr lang="en-US" sz="1800" dirty="0" err="1" smtClean="0"/>
              <a:t>Oktober</a:t>
            </a:r>
            <a:r>
              <a:rPr lang="en-US" sz="1800" dirty="0" smtClean="0"/>
              <a:t> 2019</a:t>
            </a:r>
            <a:endParaRPr lang="en-US" dirty="0"/>
          </a:p>
        </p:txBody>
      </p:sp>
      <p:sp>
        <p:nvSpPr>
          <p:cNvPr id="6" name="Rounded Rectangle 5">
            <a:hlinkClick r:id="rId2"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Next</a:t>
            </a:r>
            <a:endParaRPr lang="en-US" sz="900" b="1" dirty="0"/>
          </a:p>
        </p:txBody>
      </p:sp>
      <p:graphicFrame>
        <p:nvGraphicFramePr>
          <p:cNvPr id="8" name="Table 7"/>
          <p:cNvGraphicFramePr>
            <a:graphicFrameLocks noGrp="1"/>
          </p:cNvGraphicFramePr>
          <p:nvPr>
            <p:extLst/>
          </p:nvPr>
        </p:nvGraphicFramePr>
        <p:xfrm>
          <a:off x="533398" y="1466696"/>
          <a:ext cx="7891274" cy="3417657"/>
        </p:xfrm>
        <a:graphic>
          <a:graphicData uri="http://schemas.openxmlformats.org/drawingml/2006/table">
            <a:tbl>
              <a:tblPr firstRow="1" firstCol="1" bandRow="1"/>
              <a:tblGrid>
                <a:gridCol w="691276">
                  <a:extLst>
                    <a:ext uri="{9D8B030D-6E8A-4147-A177-3AD203B41FA5}">
                      <a16:colId xmlns:a16="http://schemas.microsoft.com/office/drawing/2014/main" val="2381036242"/>
                    </a:ext>
                  </a:extLst>
                </a:gridCol>
                <a:gridCol w="639194">
                  <a:extLst>
                    <a:ext uri="{9D8B030D-6E8A-4147-A177-3AD203B41FA5}">
                      <a16:colId xmlns:a16="http://schemas.microsoft.com/office/drawing/2014/main" val="234438330"/>
                    </a:ext>
                  </a:extLst>
                </a:gridCol>
                <a:gridCol w="1459885">
                  <a:extLst>
                    <a:ext uri="{9D8B030D-6E8A-4147-A177-3AD203B41FA5}">
                      <a16:colId xmlns:a16="http://schemas.microsoft.com/office/drawing/2014/main" val="4219842759"/>
                    </a:ext>
                  </a:extLst>
                </a:gridCol>
                <a:gridCol w="691276">
                  <a:extLst>
                    <a:ext uri="{9D8B030D-6E8A-4147-A177-3AD203B41FA5}">
                      <a16:colId xmlns:a16="http://schemas.microsoft.com/office/drawing/2014/main" val="1123158575"/>
                    </a:ext>
                  </a:extLst>
                </a:gridCol>
                <a:gridCol w="613940">
                  <a:extLst>
                    <a:ext uri="{9D8B030D-6E8A-4147-A177-3AD203B41FA5}">
                      <a16:colId xmlns:a16="http://schemas.microsoft.com/office/drawing/2014/main" val="3365267558"/>
                    </a:ext>
                  </a:extLst>
                </a:gridCol>
                <a:gridCol w="615519">
                  <a:extLst>
                    <a:ext uri="{9D8B030D-6E8A-4147-A177-3AD203B41FA5}">
                      <a16:colId xmlns:a16="http://schemas.microsoft.com/office/drawing/2014/main" val="4177680501"/>
                    </a:ext>
                  </a:extLst>
                </a:gridCol>
                <a:gridCol w="691276">
                  <a:extLst>
                    <a:ext uri="{9D8B030D-6E8A-4147-A177-3AD203B41FA5}">
                      <a16:colId xmlns:a16="http://schemas.microsoft.com/office/drawing/2014/main" val="3312388491"/>
                    </a:ext>
                  </a:extLst>
                </a:gridCol>
                <a:gridCol w="771766">
                  <a:extLst>
                    <a:ext uri="{9D8B030D-6E8A-4147-A177-3AD203B41FA5}">
                      <a16:colId xmlns:a16="http://schemas.microsoft.com/office/drawing/2014/main" val="2047375918"/>
                    </a:ext>
                  </a:extLst>
                </a:gridCol>
                <a:gridCol w="620014">
                  <a:extLst>
                    <a:ext uri="{9D8B030D-6E8A-4147-A177-3AD203B41FA5}">
                      <a16:colId xmlns:a16="http://schemas.microsoft.com/office/drawing/2014/main" val="2667641467"/>
                    </a:ext>
                  </a:extLst>
                </a:gridCol>
                <a:gridCol w="573728">
                  <a:extLst>
                    <a:ext uri="{9D8B030D-6E8A-4147-A177-3AD203B41FA5}">
                      <a16:colId xmlns:a16="http://schemas.microsoft.com/office/drawing/2014/main" val="696376081"/>
                    </a:ext>
                  </a:extLst>
                </a:gridCol>
                <a:gridCol w="523400">
                  <a:extLst>
                    <a:ext uri="{9D8B030D-6E8A-4147-A177-3AD203B41FA5}">
                      <a16:colId xmlns:a16="http://schemas.microsoft.com/office/drawing/2014/main" val="322030755"/>
                    </a:ext>
                  </a:extLst>
                </a:gridCol>
              </a:tblGrid>
              <a:tr h="126763">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ID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Subject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Likeli</a:t>
                      </a:r>
                      <a:endParaRPr lang="en-US" sz="900" dirty="0">
                        <a:solidFill>
                          <a:srgbClr val="0000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hood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Impact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Risk</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a:txBody>
                    <a:bodyPr/>
                    <a:lstStyle/>
                    <a:p>
                      <a:pPr marL="0" marR="0" algn="ctr">
                        <a:lnSpc>
                          <a:spcPct val="115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rPr>
                        <a:t>Incident Status</a:t>
                      </a:r>
                      <a:endParaRPr lang="en-US" sz="90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0206366"/>
                  </a:ext>
                </a:extLst>
              </a:tr>
              <a:tr h="2178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Action</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Start Alert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Respone</a:t>
                      </a:r>
                      <a:r>
                        <a:rPr lang="en-US" sz="900" b="1" dirty="0">
                          <a:solidFill>
                            <a:srgbClr val="000000"/>
                          </a:solidFill>
                          <a:effectLst/>
                          <a:latin typeface="Times New Roman" panose="02020603050405020304" pitchFamily="18" charset="0"/>
                          <a:ea typeface="Times New Roman" panose="02020603050405020304" pitchFamily="18" charset="0"/>
                        </a:rPr>
                        <a: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1727374"/>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10/8/2019  9:08:04 PM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[Ticket#101960499] [HESTIA] Unauthorized Access â€”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10/8/2019  9:08:04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10/8/2019  9:08:04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4510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10/8/2019  11:34:54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[Ticket#101960496]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10/8/2019  11:34:54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10/8/2019  11:34:54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8185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10/8/2019  6:11:37 AM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[Ticket#101960495]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10/8/2019  6:11:37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10/8/2019  6:11:37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6074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10/8/2019  6:07:39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[Ticket#101960494] Alarm Unaothorized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10/8/2019  6:07:39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10/8/2019  6:07:39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575490"/>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10/8/2019  3:27:00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[Ticket#101960493] Alarm Unaothorized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10/8/2019  3:27:00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10/8/2019  3:27:00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999850"/>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10/8/2019  2:34:50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[Ticket#101960492] Alarm Unaothorized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10/8/2019  2:34:50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10/8/2019  2:34:50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84214"/>
                  </a:ext>
                </a:extLst>
              </a:tr>
            </a:tbl>
          </a:graphicData>
        </a:graphic>
      </p:graphicFrame>
    </p:spTree>
    <p:extLst>
      <p:ext uri="{BB962C8B-B14F-4D97-AF65-F5344CB8AC3E}">
        <p14:creationId xmlns:p14="http://schemas.microsoft.com/office/powerpoint/2010/main" val="595335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MSS - Security Alarms</a:t>
            </a:r>
            <a:br>
              <a:rPr lang="en-US" dirty="0"/>
            </a:br>
            <a:r>
              <a:rPr lang="en-US" sz="1800" dirty="0" err="1" smtClean="0"/>
              <a:t>Periode</a:t>
            </a:r>
            <a:r>
              <a:rPr lang="en-US" sz="1800" dirty="0"/>
              <a:t> </a:t>
            </a:r>
            <a:r>
              <a:rPr lang="en-US" sz="1800" dirty="0" smtClean="0"/>
              <a:t>September - </a:t>
            </a:r>
            <a:r>
              <a:rPr lang="en-US" sz="1800" dirty="0" err="1" smtClean="0"/>
              <a:t>Oktober</a:t>
            </a:r>
            <a:r>
              <a:rPr lang="en-US" sz="1800" dirty="0" smtClean="0"/>
              <a:t> 2019</a:t>
            </a:r>
            <a:endParaRPr lang="en-US" dirty="0"/>
          </a:p>
        </p:txBody>
      </p:sp>
      <p:sp>
        <p:nvSpPr>
          <p:cNvPr id="6" name="Rounded Rectangle 5">
            <a:hlinkClick r:id="rId2"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Next</a:t>
            </a:r>
            <a:endParaRPr lang="en-US" sz="900" b="1" dirty="0"/>
          </a:p>
        </p:txBody>
      </p:sp>
      <p:graphicFrame>
        <p:nvGraphicFramePr>
          <p:cNvPr id="8" name="Table 7"/>
          <p:cNvGraphicFramePr>
            <a:graphicFrameLocks noGrp="1"/>
          </p:cNvGraphicFramePr>
          <p:nvPr>
            <p:extLst/>
          </p:nvPr>
        </p:nvGraphicFramePr>
        <p:xfrm>
          <a:off x="533398" y="1466696"/>
          <a:ext cx="7891274" cy="3348180"/>
        </p:xfrm>
        <a:graphic>
          <a:graphicData uri="http://schemas.openxmlformats.org/drawingml/2006/table">
            <a:tbl>
              <a:tblPr firstRow="1" firstCol="1" bandRow="1"/>
              <a:tblGrid>
                <a:gridCol w="691276">
                  <a:extLst>
                    <a:ext uri="{9D8B030D-6E8A-4147-A177-3AD203B41FA5}">
                      <a16:colId xmlns:a16="http://schemas.microsoft.com/office/drawing/2014/main" val="2381036242"/>
                    </a:ext>
                  </a:extLst>
                </a:gridCol>
                <a:gridCol w="639194">
                  <a:extLst>
                    <a:ext uri="{9D8B030D-6E8A-4147-A177-3AD203B41FA5}">
                      <a16:colId xmlns:a16="http://schemas.microsoft.com/office/drawing/2014/main" val="234438330"/>
                    </a:ext>
                  </a:extLst>
                </a:gridCol>
                <a:gridCol w="1459885">
                  <a:extLst>
                    <a:ext uri="{9D8B030D-6E8A-4147-A177-3AD203B41FA5}">
                      <a16:colId xmlns:a16="http://schemas.microsoft.com/office/drawing/2014/main" val="4219842759"/>
                    </a:ext>
                  </a:extLst>
                </a:gridCol>
                <a:gridCol w="691276">
                  <a:extLst>
                    <a:ext uri="{9D8B030D-6E8A-4147-A177-3AD203B41FA5}">
                      <a16:colId xmlns:a16="http://schemas.microsoft.com/office/drawing/2014/main" val="1123158575"/>
                    </a:ext>
                  </a:extLst>
                </a:gridCol>
                <a:gridCol w="613940">
                  <a:extLst>
                    <a:ext uri="{9D8B030D-6E8A-4147-A177-3AD203B41FA5}">
                      <a16:colId xmlns:a16="http://schemas.microsoft.com/office/drawing/2014/main" val="3365267558"/>
                    </a:ext>
                  </a:extLst>
                </a:gridCol>
                <a:gridCol w="615519">
                  <a:extLst>
                    <a:ext uri="{9D8B030D-6E8A-4147-A177-3AD203B41FA5}">
                      <a16:colId xmlns:a16="http://schemas.microsoft.com/office/drawing/2014/main" val="4177680501"/>
                    </a:ext>
                  </a:extLst>
                </a:gridCol>
                <a:gridCol w="691276">
                  <a:extLst>
                    <a:ext uri="{9D8B030D-6E8A-4147-A177-3AD203B41FA5}">
                      <a16:colId xmlns:a16="http://schemas.microsoft.com/office/drawing/2014/main" val="3312388491"/>
                    </a:ext>
                  </a:extLst>
                </a:gridCol>
                <a:gridCol w="771766">
                  <a:extLst>
                    <a:ext uri="{9D8B030D-6E8A-4147-A177-3AD203B41FA5}">
                      <a16:colId xmlns:a16="http://schemas.microsoft.com/office/drawing/2014/main" val="2047375918"/>
                    </a:ext>
                  </a:extLst>
                </a:gridCol>
                <a:gridCol w="620014">
                  <a:extLst>
                    <a:ext uri="{9D8B030D-6E8A-4147-A177-3AD203B41FA5}">
                      <a16:colId xmlns:a16="http://schemas.microsoft.com/office/drawing/2014/main" val="2667641467"/>
                    </a:ext>
                  </a:extLst>
                </a:gridCol>
                <a:gridCol w="573728">
                  <a:extLst>
                    <a:ext uri="{9D8B030D-6E8A-4147-A177-3AD203B41FA5}">
                      <a16:colId xmlns:a16="http://schemas.microsoft.com/office/drawing/2014/main" val="696376081"/>
                    </a:ext>
                  </a:extLst>
                </a:gridCol>
                <a:gridCol w="523400">
                  <a:extLst>
                    <a:ext uri="{9D8B030D-6E8A-4147-A177-3AD203B41FA5}">
                      <a16:colId xmlns:a16="http://schemas.microsoft.com/office/drawing/2014/main" val="322030755"/>
                    </a:ext>
                  </a:extLst>
                </a:gridCol>
              </a:tblGrid>
              <a:tr h="126763">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ID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Subject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Likeli</a:t>
                      </a:r>
                      <a:endParaRPr lang="en-US" sz="900" dirty="0">
                        <a:solidFill>
                          <a:srgbClr val="0000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hood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Impact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Risk</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a:txBody>
                    <a:bodyPr/>
                    <a:lstStyle/>
                    <a:p>
                      <a:pPr marL="0" marR="0" algn="ctr">
                        <a:lnSpc>
                          <a:spcPct val="115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rPr>
                        <a:t>Incident Status</a:t>
                      </a:r>
                      <a:endParaRPr lang="en-US" sz="90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0206366"/>
                  </a:ext>
                </a:extLst>
              </a:tr>
              <a:tr h="2178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Action</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Start Alert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Respone</a:t>
                      </a:r>
                      <a:r>
                        <a:rPr lang="en-US" sz="900" b="1" dirty="0">
                          <a:solidFill>
                            <a:srgbClr val="000000"/>
                          </a:solidFill>
                          <a:effectLst/>
                          <a:latin typeface="Times New Roman" panose="02020603050405020304" pitchFamily="18" charset="0"/>
                          <a:ea typeface="Times New Roman" panose="02020603050405020304" pitchFamily="18" charset="0"/>
                        </a:rPr>
                        <a: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1727374"/>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10/7/2019  2:15:03 PM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[Ticket#101960491]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10/7/2019  2:15:03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10/7/2019  2:15:03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4510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10/7/2019  9:16:21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[Ticket#101960490]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10/7/2019  9:16:21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10/7/2019  9:16:21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8185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10/6/2019  8:33:18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[Ticket#101960489] Suspicious File â€” File Infection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Removed Malware</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10/6/2019  8:33:18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10/6/2019  8:33:18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6074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10/6/2019  7:01:19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[Ticket#101960488]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10/6/2019  7:01:19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10/6/2019  7:01:19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575490"/>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10/5/2019  3:40:34 PM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[Ticket#101960487] Alarm Unaothorized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10/5/2019  3:40:34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10/5/2019  3:40:34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999850"/>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10/4/2019  4:05:32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[Ticket#101960486]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10/4/2019  4:05:32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10/4/2019  4:05:32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84214"/>
                  </a:ext>
                </a:extLst>
              </a:tr>
            </a:tbl>
          </a:graphicData>
        </a:graphic>
      </p:graphicFrame>
    </p:spTree>
    <p:extLst>
      <p:ext uri="{BB962C8B-B14F-4D97-AF65-F5344CB8AC3E}">
        <p14:creationId xmlns:p14="http://schemas.microsoft.com/office/powerpoint/2010/main" val="2940390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MSS - Security Alarms</a:t>
            </a:r>
            <a:br>
              <a:rPr lang="en-US" dirty="0"/>
            </a:br>
            <a:r>
              <a:rPr lang="en-US" sz="1800" dirty="0" err="1" smtClean="0"/>
              <a:t>Periode</a:t>
            </a:r>
            <a:r>
              <a:rPr lang="en-US" sz="1800" dirty="0"/>
              <a:t> </a:t>
            </a:r>
            <a:r>
              <a:rPr lang="en-US" sz="1800" dirty="0" smtClean="0"/>
              <a:t>September - </a:t>
            </a:r>
            <a:r>
              <a:rPr lang="en-US" sz="1800" dirty="0" err="1" smtClean="0"/>
              <a:t>Oktober</a:t>
            </a:r>
            <a:r>
              <a:rPr lang="en-US" sz="1800" dirty="0" smtClean="0"/>
              <a:t> 2019</a:t>
            </a:r>
            <a:endParaRPr lang="en-US" dirty="0"/>
          </a:p>
        </p:txBody>
      </p:sp>
      <p:sp>
        <p:nvSpPr>
          <p:cNvPr id="6" name="Rounded Rectangle 5">
            <a:hlinkClick r:id="rId2"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Next</a:t>
            </a:r>
            <a:endParaRPr lang="en-US" sz="900" b="1" dirty="0"/>
          </a:p>
        </p:txBody>
      </p:sp>
      <p:graphicFrame>
        <p:nvGraphicFramePr>
          <p:cNvPr id="8" name="Table 7"/>
          <p:cNvGraphicFramePr>
            <a:graphicFrameLocks noGrp="1"/>
          </p:cNvGraphicFramePr>
          <p:nvPr>
            <p:extLst/>
          </p:nvPr>
        </p:nvGraphicFramePr>
        <p:xfrm>
          <a:off x="533398" y="1466696"/>
          <a:ext cx="7891274" cy="3554817"/>
        </p:xfrm>
        <a:graphic>
          <a:graphicData uri="http://schemas.openxmlformats.org/drawingml/2006/table">
            <a:tbl>
              <a:tblPr firstRow="1" firstCol="1" bandRow="1"/>
              <a:tblGrid>
                <a:gridCol w="691276">
                  <a:extLst>
                    <a:ext uri="{9D8B030D-6E8A-4147-A177-3AD203B41FA5}">
                      <a16:colId xmlns:a16="http://schemas.microsoft.com/office/drawing/2014/main" val="2381036242"/>
                    </a:ext>
                  </a:extLst>
                </a:gridCol>
                <a:gridCol w="639194">
                  <a:extLst>
                    <a:ext uri="{9D8B030D-6E8A-4147-A177-3AD203B41FA5}">
                      <a16:colId xmlns:a16="http://schemas.microsoft.com/office/drawing/2014/main" val="234438330"/>
                    </a:ext>
                  </a:extLst>
                </a:gridCol>
                <a:gridCol w="1459885">
                  <a:extLst>
                    <a:ext uri="{9D8B030D-6E8A-4147-A177-3AD203B41FA5}">
                      <a16:colId xmlns:a16="http://schemas.microsoft.com/office/drawing/2014/main" val="4219842759"/>
                    </a:ext>
                  </a:extLst>
                </a:gridCol>
                <a:gridCol w="691276">
                  <a:extLst>
                    <a:ext uri="{9D8B030D-6E8A-4147-A177-3AD203B41FA5}">
                      <a16:colId xmlns:a16="http://schemas.microsoft.com/office/drawing/2014/main" val="1123158575"/>
                    </a:ext>
                  </a:extLst>
                </a:gridCol>
                <a:gridCol w="613940">
                  <a:extLst>
                    <a:ext uri="{9D8B030D-6E8A-4147-A177-3AD203B41FA5}">
                      <a16:colId xmlns:a16="http://schemas.microsoft.com/office/drawing/2014/main" val="3365267558"/>
                    </a:ext>
                  </a:extLst>
                </a:gridCol>
                <a:gridCol w="615519">
                  <a:extLst>
                    <a:ext uri="{9D8B030D-6E8A-4147-A177-3AD203B41FA5}">
                      <a16:colId xmlns:a16="http://schemas.microsoft.com/office/drawing/2014/main" val="4177680501"/>
                    </a:ext>
                  </a:extLst>
                </a:gridCol>
                <a:gridCol w="691276">
                  <a:extLst>
                    <a:ext uri="{9D8B030D-6E8A-4147-A177-3AD203B41FA5}">
                      <a16:colId xmlns:a16="http://schemas.microsoft.com/office/drawing/2014/main" val="3312388491"/>
                    </a:ext>
                  </a:extLst>
                </a:gridCol>
                <a:gridCol w="771766">
                  <a:extLst>
                    <a:ext uri="{9D8B030D-6E8A-4147-A177-3AD203B41FA5}">
                      <a16:colId xmlns:a16="http://schemas.microsoft.com/office/drawing/2014/main" val="2047375918"/>
                    </a:ext>
                  </a:extLst>
                </a:gridCol>
                <a:gridCol w="620014">
                  <a:extLst>
                    <a:ext uri="{9D8B030D-6E8A-4147-A177-3AD203B41FA5}">
                      <a16:colId xmlns:a16="http://schemas.microsoft.com/office/drawing/2014/main" val="2667641467"/>
                    </a:ext>
                  </a:extLst>
                </a:gridCol>
                <a:gridCol w="573728">
                  <a:extLst>
                    <a:ext uri="{9D8B030D-6E8A-4147-A177-3AD203B41FA5}">
                      <a16:colId xmlns:a16="http://schemas.microsoft.com/office/drawing/2014/main" val="696376081"/>
                    </a:ext>
                  </a:extLst>
                </a:gridCol>
                <a:gridCol w="523400">
                  <a:extLst>
                    <a:ext uri="{9D8B030D-6E8A-4147-A177-3AD203B41FA5}">
                      <a16:colId xmlns:a16="http://schemas.microsoft.com/office/drawing/2014/main" val="322030755"/>
                    </a:ext>
                  </a:extLst>
                </a:gridCol>
              </a:tblGrid>
              <a:tr h="126763">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ID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Subject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Likeli</a:t>
                      </a:r>
                      <a:endParaRPr lang="en-US" sz="900" dirty="0">
                        <a:solidFill>
                          <a:srgbClr val="0000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hood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Impact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Risk</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a:txBody>
                    <a:bodyPr/>
                    <a:lstStyle/>
                    <a:p>
                      <a:pPr marL="0" marR="0" algn="ctr">
                        <a:lnSpc>
                          <a:spcPct val="115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rPr>
                        <a:t>Incident Status</a:t>
                      </a:r>
                      <a:endParaRPr lang="en-US" sz="90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0206366"/>
                  </a:ext>
                </a:extLst>
              </a:tr>
              <a:tr h="2178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Action</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Start Alert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Respone</a:t>
                      </a:r>
                      <a:r>
                        <a:rPr lang="en-US" sz="900" b="1" dirty="0">
                          <a:solidFill>
                            <a:srgbClr val="000000"/>
                          </a:solidFill>
                          <a:effectLst/>
                          <a:latin typeface="Times New Roman" panose="02020603050405020304" pitchFamily="18" charset="0"/>
                          <a:ea typeface="Times New Roman" panose="02020603050405020304" pitchFamily="18" charset="0"/>
                        </a:rPr>
                        <a: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1727374"/>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10/4/2019  11:31:55 AM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[Ticket#101960485]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10/4/2019  11:31:55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10/4/2019  11:31:55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4510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10/4/2019  4:55:01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[Ticket#101960484]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10/4/2019  4:55:01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10/4/2019  4:55:01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8185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10/2/2019  8:23:06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[Ticket#101960482] Alarm Malware Infection - Virus Infected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10/2/2019  8:23:06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10/2/2019  8:23:06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6074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10/2/2019  7:54:38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[Ticket#101960481] Alarm Webserver Attack - Apache Strusts 2  DefaultActionMapper Remote Command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10/2/2019  7:54:38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10/2/2019  7:54:38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575490"/>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10/2/2019  4:04:54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[Ticket#101960480]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10/2/2019  4:04:54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10/2/2019  4:04:54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999850"/>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10/2/2019  11:55:19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[Ticket#101960479]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10/2/2019  11:55:19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10/2/2019  11:55:19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84214"/>
                  </a:ext>
                </a:extLst>
              </a:tr>
            </a:tbl>
          </a:graphicData>
        </a:graphic>
      </p:graphicFrame>
    </p:spTree>
    <p:extLst>
      <p:ext uri="{BB962C8B-B14F-4D97-AF65-F5344CB8AC3E}">
        <p14:creationId xmlns:p14="http://schemas.microsoft.com/office/powerpoint/2010/main" val="1286596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372500"/>
            <a:ext cx="8520600" cy="733500"/>
          </a:xfrm>
          <a:prstGeom prst="rect">
            <a:avLst/>
          </a:prstGeom>
          <a:noFill/>
          <a:ln>
            <a:noFill/>
          </a:ln>
        </p:spPr>
        <p:txBody>
          <a:bodyPr wrap="square" lIns="91425" tIns="91425" rIns="91425" bIns="91425" anchor="b" anchorCtr="0">
            <a:noAutofit/>
          </a:bodyPr>
          <a:lstStyle/>
          <a:p>
            <a:pPr marL="0" marR="0" lvl="0" indent="-190500" algn="l" rtl="0">
              <a:lnSpc>
                <a:spcPct val="100000"/>
              </a:lnSpc>
              <a:spcBef>
                <a:spcPts val="0"/>
              </a:spcBef>
              <a:spcAft>
                <a:spcPts val="0"/>
              </a:spcAft>
              <a:buClr>
                <a:schemeClr val="dk2"/>
              </a:buClr>
              <a:buSzPct val="100000"/>
              <a:buFont typeface="Oswald"/>
              <a:buNone/>
            </a:pPr>
            <a:r>
              <a:rPr lang="en" sz="3000" b="0" i="0" u="none" strike="noStrike" cap="none">
                <a:solidFill>
                  <a:schemeClr val="dk2"/>
                </a:solidFill>
                <a:latin typeface="Oswald"/>
                <a:ea typeface="Oswald"/>
                <a:cs typeface="Oswald"/>
                <a:sym typeface="Oswald"/>
              </a:rPr>
              <a:t>IT Security KSO Sucofindo - Surveyor Indonesia</a:t>
            </a:r>
          </a:p>
          <a:p>
            <a:pPr marL="0" marR="0" lvl="0" indent="-114300" algn="l" rtl="0">
              <a:lnSpc>
                <a:spcPct val="100000"/>
              </a:lnSpc>
              <a:spcBef>
                <a:spcPts val="0"/>
              </a:spcBef>
              <a:spcAft>
                <a:spcPts val="0"/>
              </a:spcAft>
              <a:buClr>
                <a:schemeClr val="dk2"/>
              </a:buClr>
              <a:buSzPct val="100000"/>
              <a:buFont typeface="Oswald"/>
              <a:buNone/>
            </a:pPr>
            <a:r>
              <a:rPr lang="en" sz="1800" b="0" i="0" u="none" strike="noStrike" cap="none">
                <a:solidFill>
                  <a:schemeClr val="dk2"/>
                </a:solidFill>
                <a:latin typeface="Oswald"/>
                <a:ea typeface="Oswald"/>
                <a:cs typeface="Oswald"/>
                <a:sym typeface="Oswald"/>
              </a:rPr>
              <a:t>Postur dan Cakupan IT Security KSO</a:t>
            </a:r>
          </a:p>
        </p:txBody>
      </p:sp>
      <p:sp>
        <p:nvSpPr>
          <p:cNvPr id="70" name="Shape 70"/>
          <p:cNvSpPr/>
          <p:nvPr/>
        </p:nvSpPr>
        <p:spPr>
          <a:xfrm>
            <a:off x="3471851" y="2111450"/>
            <a:ext cx="2154900" cy="662400"/>
          </a:xfrm>
          <a:prstGeom prst="roundRect">
            <a:avLst>
              <a:gd name="adj" fmla="val 16667"/>
            </a:avLst>
          </a:prstGeom>
          <a:solidFill>
            <a:srgbClr val="FF9900"/>
          </a:solidFill>
          <a:ln>
            <a:noFill/>
          </a:ln>
        </p:spPr>
        <p:txBody>
          <a:bodyPr wrap="square" lIns="91425" tIns="91425" rIns="91425" bIns="91425" anchor="ctr" anchorCtr="0">
            <a:noAutofit/>
          </a:bodyPr>
          <a:lstStyle/>
          <a:p>
            <a:pPr marL="0" marR="0" lvl="0" indent="-76200" algn="ctr" rtl="0">
              <a:lnSpc>
                <a:spcPct val="100000"/>
              </a:lnSpc>
              <a:spcBef>
                <a:spcPts val="0"/>
              </a:spcBef>
              <a:spcAft>
                <a:spcPts val="0"/>
              </a:spcAft>
              <a:buClr>
                <a:srgbClr val="FFFFFF"/>
              </a:buClr>
              <a:buSzPct val="100000"/>
              <a:buFont typeface="Verdana"/>
              <a:buNone/>
            </a:pPr>
            <a:r>
              <a:rPr lang="en" sz="1200" b="1" i="0" u="none" strike="noStrike" cap="none">
                <a:solidFill>
                  <a:srgbClr val="FFFFFF"/>
                </a:solidFill>
                <a:latin typeface="Verdana"/>
                <a:ea typeface="Verdana"/>
                <a:cs typeface="Verdana"/>
                <a:sym typeface="Verdana"/>
              </a:rPr>
              <a:t>Security Event Management</a:t>
            </a:r>
          </a:p>
        </p:txBody>
      </p:sp>
      <p:sp>
        <p:nvSpPr>
          <p:cNvPr id="71" name="Shape 71"/>
          <p:cNvSpPr/>
          <p:nvPr/>
        </p:nvSpPr>
        <p:spPr>
          <a:xfrm>
            <a:off x="5243375" y="3374250"/>
            <a:ext cx="1472400" cy="662400"/>
          </a:xfrm>
          <a:prstGeom prst="roundRect">
            <a:avLst>
              <a:gd name="adj" fmla="val 16667"/>
            </a:avLst>
          </a:prstGeom>
          <a:solidFill>
            <a:srgbClr val="FF9900"/>
          </a:solidFill>
          <a:ln>
            <a:noFill/>
          </a:ln>
        </p:spPr>
        <p:txBody>
          <a:bodyPr wrap="square" lIns="91425" tIns="91425" rIns="91425" bIns="91425" anchor="ctr" anchorCtr="0">
            <a:noAutofit/>
          </a:bodyPr>
          <a:lstStyle/>
          <a:p>
            <a:pPr marL="0" marR="0" lvl="0" indent="-76200" algn="ctr" rtl="0">
              <a:lnSpc>
                <a:spcPct val="100000"/>
              </a:lnSpc>
              <a:spcBef>
                <a:spcPts val="0"/>
              </a:spcBef>
              <a:spcAft>
                <a:spcPts val="0"/>
              </a:spcAft>
              <a:buClr>
                <a:srgbClr val="FFFFFF"/>
              </a:buClr>
              <a:buSzPct val="100000"/>
              <a:buFont typeface="Verdana"/>
              <a:buNone/>
            </a:pPr>
            <a:r>
              <a:rPr lang="en" sz="1200" b="1" i="0" u="none" strike="noStrike" cap="none">
                <a:solidFill>
                  <a:srgbClr val="FFFFFF"/>
                </a:solidFill>
                <a:latin typeface="Verdana"/>
                <a:ea typeface="Verdana"/>
                <a:cs typeface="Verdana"/>
                <a:sym typeface="Verdana"/>
              </a:rPr>
              <a:t>Vulnerability Management</a:t>
            </a:r>
          </a:p>
        </p:txBody>
      </p:sp>
      <p:sp>
        <p:nvSpPr>
          <p:cNvPr id="72" name="Shape 72"/>
          <p:cNvSpPr/>
          <p:nvPr/>
        </p:nvSpPr>
        <p:spPr>
          <a:xfrm>
            <a:off x="1948425" y="3374263"/>
            <a:ext cx="1915500" cy="662400"/>
          </a:xfrm>
          <a:prstGeom prst="roundRect">
            <a:avLst>
              <a:gd name="adj" fmla="val 16667"/>
            </a:avLst>
          </a:prstGeom>
          <a:solidFill>
            <a:srgbClr val="FF9900"/>
          </a:solidFill>
          <a:ln>
            <a:noFill/>
          </a:ln>
        </p:spPr>
        <p:txBody>
          <a:bodyPr wrap="square" lIns="91425" tIns="91425" rIns="91425" bIns="91425" anchor="ctr" anchorCtr="0">
            <a:noAutofit/>
          </a:bodyPr>
          <a:lstStyle/>
          <a:p>
            <a:pPr marL="0" marR="0" lvl="0" indent="-76200" algn="ctr" rtl="0">
              <a:lnSpc>
                <a:spcPct val="100000"/>
              </a:lnSpc>
              <a:spcBef>
                <a:spcPts val="0"/>
              </a:spcBef>
              <a:spcAft>
                <a:spcPts val="0"/>
              </a:spcAft>
              <a:buClr>
                <a:srgbClr val="FFFFFF"/>
              </a:buClr>
              <a:buSzPct val="100000"/>
              <a:buFont typeface="Verdana"/>
              <a:buNone/>
            </a:pPr>
            <a:r>
              <a:rPr lang="en" sz="1200" b="1" i="0" u="none" strike="noStrike" cap="none">
                <a:solidFill>
                  <a:srgbClr val="FFFFFF"/>
                </a:solidFill>
                <a:latin typeface="Verdana"/>
                <a:ea typeface="Verdana"/>
                <a:cs typeface="Verdana"/>
                <a:sym typeface="Verdana"/>
              </a:rPr>
              <a:t>Security Support and Incident Management</a:t>
            </a:r>
          </a:p>
        </p:txBody>
      </p:sp>
      <p:sp>
        <p:nvSpPr>
          <p:cNvPr id="73" name="Shape 73"/>
          <p:cNvSpPr/>
          <p:nvPr/>
        </p:nvSpPr>
        <p:spPr>
          <a:xfrm>
            <a:off x="918925" y="1408800"/>
            <a:ext cx="1014900" cy="364800"/>
          </a:xfrm>
          <a:prstGeom prst="rect">
            <a:avLst/>
          </a:prstGeom>
          <a:solidFill>
            <a:srgbClr val="93C47D"/>
          </a:solidFill>
          <a:ln>
            <a:noFill/>
          </a:ln>
        </p:spPr>
        <p:txBody>
          <a:bodyPr wrap="square" lIns="91425" tIns="91425" rIns="91425" bIns="91425" anchor="ctr" anchorCtr="0">
            <a:noAutofit/>
          </a:bodyPr>
          <a:lstStyle/>
          <a:p>
            <a:pPr marL="0" marR="0" lvl="0" indent="-88900" algn="ctr" rtl="0">
              <a:lnSpc>
                <a:spcPct val="100000"/>
              </a:lnSpc>
              <a:spcBef>
                <a:spcPts val="0"/>
              </a:spcBef>
              <a:spcAft>
                <a:spcPts val="0"/>
              </a:spcAft>
              <a:buClr>
                <a:srgbClr val="000000"/>
              </a:buClr>
              <a:buSzPct val="100000"/>
              <a:buFont typeface="Arial"/>
              <a:buNone/>
            </a:pPr>
            <a:r>
              <a:rPr lang="en" sz="1400" b="0" i="0" u="none" strike="noStrike" cap="none">
                <a:solidFill>
                  <a:srgbClr val="000000"/>
                </a:solidFill>
                <a:latin typeface="Arial"/>
                <a:ea typeface="Arial"/>
                <a:cs typeface="Arial"/>
                <a:sym typeface="Arial"/>
              </a:rPr>
              <a:t>Server</a:t>
            </a:r>
          </a:p>
        </p:txBody>
      </p:sp>
      <p:sp>
        <p:nvSpPr>
          <p:cNvPr id="74" name="Shape 74"/>
          <p:cNvSpPr/>
          <p:nvPr/>
        </p:nvSpPr>
        <p:spPr>
          <a:xfrm>
            <a:off x="1804225" y="2773513"/>
            <a:ext cx="1014900" cy="364800"/>
          </a:xfrm>
          <a:prstGeom prst="rect">
            <a:avLst/>
          </a:prstGeom>
          <a:solidFill>
            <a:srgbClr val="93C47D"/>
          </a:solidFill>
          <a:ln>
            <a:noFill/>
          </a:ln>
        </p:spPr>
        <p:txBody>
          <a:bodyPr wrap="square" lIns="91425" tIns="91425" rIns="91425" bIns="91425" anchor="ctr" anchorCtr="0">
            <a:noAutofit/>
          </a:bodyPr>
          <a:lstStyle/>
          <a:p>
            <a:pPr marL="0" marR="0" lvl="0" indent="-88900" algn="ctr" rtl="0">
              <a:lnSpc>
                <a:spcPct val="100000"/>
              </a:lnSpc>
              <a:spcBef>
                <a:spcPts val="0"/>
              </a:spcBef>
              <a:spcAft>
                <a:spcPts val="0"/>
              </a:spcAft>
              <a:buClr>
                <a:srgbClr val="000000"/>
              </a:buClr>
              <a:buSzPct val="100000"/>
              <a:buFont typeface="Arial"/>
              <a:buNone/>
            </a:pPr>
            <a:r>
              <a:rPr lang="en" sz="1400" b="0" i="0" u="none" strike="noStrike" cap="none">
                <a:solidFill>
                  <a:srgbClr val="000000"/>
                </a:solidFill>
                <a:latin typeface="Arial"/>
                <a:ea typeface="Arial"/>
                <a:cs typeface="Arial"/>
                <a:sym typeface="Arial"/>
              </a:rPr>
              <a:t>Network</a:t>
            </a:r>
          </a:p>
        </p:txBody>
      </p:sp>
      <p:sp>
        <p:nvSpPr>
          <p:cNvPr id="75" name="Shape 75"/>
          <p:cNvSpPr/>
          <p:nvPr/>
        </p:nvSpPr>
        <p:spPr>
          <a:xfrm>
            <a:off x="6444038" y="1388225"/>
            <a:ext cx="1106400" cy="364800"/>
          </a:xfrm>
          <a:prstGeom prst="rect">
            <a:avLst/>
          </a:prstGeom>
          <a:solidFill>
            <a:srgbClr val="93C47D"/>
          </a:solidFill>
          <a:ln>
            <a:noFill/>
          </a:ln>
        </p:spPr>
        <p:txBody>
          <a:bodyPr wrap="square" lIns="91425" tIns="91425" rIns="91425" bIns="91425" anchor="ctr" anchorCtr="0">
            <a:noAutofit/>
          </a:bodyPr>
          <a:lstStyle/>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a:solidFill>
                  <a:srgbClr val="000000"/>
                </a:solidFill>
                <a:latin typeface="Arial"/>
                <a:ea typeface="Arial"/>
                <a:cs typeface="Arial"/>
                <a:sym typeface="Arial"/>
              </a:rPr>
              <a:t>Endpoint Protection</a:t>
            </a:r>
          </a:p>
        </p:txBody>
      </p:sp>
      <p:sp>
        <p:nvSpPr>
          <p:cNvPr id="76" name="Shape 76"/>
          <p:cNvSpPr/>
          <p:nvPr/>
        </p:nvSpPr>
        <p:spPr>
          <a:xfrm>
            <a:off x="4338275" y="1322550"/>
            <a:ext cx="1971300" cy="384900"/>
          </a:xfrm>
          <a:prstGeom prst="rect">
            <a:avLst/>
          </a:prstGeom>
          <a:solidFill>
            <a:srgbClr val="C9DAF8"/>
          </a:solidFill>
          <a:ln>
            <a:noFill/>
          </a:ln>
        </p:spPr>
        <p:txBody>
          <a:bodyPr wrap="square" lIns="91425" tIns="91425" rIns="91425" bIns="91425" anchor="ctr" anchorCtr="0">
            <a:noAutofit/>
          </a:bodyPr>
          <a:lstStyle/>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a:solidFill>
                  <a:srgbClr val="000000"/>
                </a:solidFill>
                <a:latin typeface="Arial"/>
                <a:ea typeface="Arial"/>
                <a:cs typeface="Arial"/>
                <a:sym typeface="Arial"/>
              </a:rPr>
              <a:t>Remote Monitoring 24/7</a:t>
            </a:r>
          </a:p>
        </p:txBody>
      </p:sp>
      <p:cxnSp>
        <p:nvCxnSpPr>
          <p:cNvPr id="77" name="Shape 77"/>
          <p:cNvCxnSpPr>
            <a:stCxn id="70" idx="0"/>
            <a:endCxn id="75" idx="2"/>
          </p:cNvCxnSpPr>
          <p:nvPr/>
        </p:nvCxnSpPr>
        <p:spPr>
          <a:xfrm rot="-5400000">
            <a:off x="5594051" y="708200"/>
            <a:ext cx="358500" cy="2448000"/>
          </a:xfrm>
          <a:prstGeom prst="curvedConnector3">
            <a:avLst>
              <a:gd name="adj1" fmla="val 49990"/>
            </a:avLst>
          </a:prstGeom>
          <a:noFill/>
          <a:ln w="9525" cap="flat" cmpd="sng">
            <a:solidFill>
              <a:schemeClr val="dk2"/>
            </a:solidFill>
            <a:prstDash val="solid"/>
            <a:round/>
            <a:headEnd type="none" w="med" len="med"/>
            <a:tailEnd type="none" w="med" len="med"/>
          </a:ln>
        </p:spPr>
      </p:cxnSp>
      <p:cxnSp>
        <p:nvCxnSpPr>
          <p:cNvPr id="78" name="Shape 78"/>
          <p:cNvCxnSpPr>
            <a:stCxn id="70" idx="0"/>
            <a:endCxn id="76" idx="2"/>
          </p:cNvCxnSpPr>
          <p:nvPr/>
        </p:nvCxnSpPr>
        <p:spPr>
          <a:xfrm rot="-5400000">
            <a:off x="4734551" y="1522100"/>
            <a:ext cx="404100" cy="774600"/>
          </a:xfrm>
          <a:prstGeom prst="curvedConnector3">
            <a:avLst>
              <a:gd name="adj1" fmla="val 49988"/>
            </a:avLst>
          </a:prstGeom>
          <a:noFill/>
          <a:ln w="9525" cap="flat" cmpd="sng">
            <a:solidFill>
              <a:schemeClr val="dk2"/>
            </a:solidFill>
            <a:prstDash val="solid"/>
            <a:round/>
            <a:headEnd type="none" w="med" len="med"/>
            <a:tailEnd type="none" w="med" len="med"/>
          </a:ln>
        </p:spPr>
      </p:cxnSp>
      <p:sp>
        <p:nvSpPr>
          <p:cNvPr id="79" name="Shape 79"/>
          <p:cNvSpPr/>
          <p:nvPr/>
        </p:nvSpPr>
        <p:spPr>
          <a:xfrm>
            <a:off x="6325238" y="2198225"/>
            <a:ext cx="1344000" cy="364800"/>
          </a:xfrm>
          <a:prstGeom prst="rect">
            <a:avLst/>
          </a:prstGeom>
          <a:solidFill>
            <a:srgbClr val="93C47D"/>
          </a:solidFill>
          <a:ln>
            <a:noFill/>
          </a:ln>
        </p:spPr>
        <p:txBody>
          <a:bodyPr wrap="square" lIns="91425" tIns="91425" rIns="91425" bIns="91425" anchor="ctr" anchorCtr="0">
            <a:noAutofit/>
          </a:bodyPr>
          <a:lstStyle/>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a:solidFill>
                  <a:srgbClr val="000000"/>
                </a:solidFill>
                <a:latin typeface="Arial"/>
                <a:ea typeface="Arial"/>
                <a:cs typeface="Arial"/>
                <a:sym typeface="Arial"/>
              </a:rPr>
              <a:t>Vulnerability Assessment</a:t>
            </a:r>
          </a:p>
        </p:txBody>
      </p:sp>
      <p:sp>
        <p:nvSpPr>
          <p:cNvPr id="80" name="Shape 80"/>
          <p:cNvSpPr/>
          <p:nvPr/>
        </p:nvSpPr>
        <p:spPr>
          <a:xfrm>
            <a:off x="2293475" y="4506375"/>
            <a:ext cx="1615800" cy="364800"/>
          </a:xfrm>
          <a:prstGeom prst="rect">
            <a:avLst/>
          </a:prstGeom>
          <a:solidFill>
            <a:srgbClr val="93C47D"/>
          </a:solidFill>
          <a:ln>
            <a:noFill/>
          </a:ln>
        </p:spPr>
        <p:txBody>
          <a:bodyPr wrap="square" lIns="91425" tIns="91425" rIns="91425" bIns="91425" anchor="ctr" anchorCtr="0">
            <a:noAutofit/>
          </a:bodyPr>
          <a:lstStyle/>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dirty="0">
                <a:solidFill>
                  <a:srgbClr val="000000"/>
                </a:solidFill>
                <a:latin typeface="Arial"/>
                <a:ea typeface="Arial"/>
                <a:cs typeface="Arial"/>
                <a:sym typeface="Arial"/>
              </a:rPr>
              <a:t>On-call Support</a:t>
            </a:r>
          </a:p>
        </p:txBody>
      </p:sp>
      <p:sp>
        <p:nvSpPr>
          <p:cNvPr id="81" name="Shape 81"/>
          <p:cNvSpPr/>
          <p:nvPr/>
        </p:nvSpPr>
        <p:spPr>
          <a:xfrm>
            <a:off x="7662063" y="2704100"/>
            <a:ext cx="1344000" cy="364800"/>
          </a:xfrm>
          <a:prstGeom prst="rect">
            <a:avLst/>
          </a:prstGeom>
          <a:solidFill>
            <a:srgbClr val="F4CCCC"/>
          </a:solidFill>
          <a:ln>
            <a:noFill/>
          </a:ln>
        </p:spPr>
        <p:txBody>
          <a:bodyPr wrap="square" lIns="91425" tIns="91425" rIns="91425" bIns="91425" anchor="ctr" anchorCtr="0">
            <a:noAutofit/>
          </a:bodyPr>
          <a:lstStyle/>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a:solidFill>
                  <a:srgbClr val="000000"/>
                </a:solidFill>
                <a:latin typeface="Arial"/>
                <a:ea typeface="Arial"/>
                <a:cs typeface="Arial"/>
                <a:sym typeface="Arial"/>
              </a:rPr>
              <a:t>Network Segment</a:t>
            </a:r>
          </a:p>
        </p:txBody>
      </p:sp>
      <p:sp>
        <p:nvSpPr>
          <p:cNvPr id="82" name="Shape 82"/>
          <p:cNvSpPr/>
          <p:nvPr/>
        </p:nvSpPr>
        <p:spPr>
          <a:xfrm>
            <a:off x="7662063" y="3196025"/>
            <a:ext cx="1344000" cy="364800"/>
          </a:xfrm>
          <a:prstGeom prst="rect">
            <a:avLst/>
          </a:prstGeom>
          <a:solidFill>
            <a:srgbClr val="F4CCCC"/>
          </a:solidFill>
          <a:ln>
            <a:noFill/>
          </a:ln>
        </p:spPr>
        <p:txBody>
          <a:bodyPr wrap="square" lIns="91425" tIns="91425" rIns="91425" bIns="91425" anchor="ctr" anchorCtr="0">
            <a:noAutofit/>
          </a:bodyPr>
          <a:lstStyle/>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a:solidFill>
                  <a:srgbClr val="000000"/>
                </a:solidFill>
                <a:latin typeface="Arial"/>
                <a:ea typeface="Arial"/>
                <a:cs typeface="Arial"/>
                <a:sym typeface="Arial"/>
              </a:rPr>
              <a:t>Server Segment</a:t>
            </a:r>
          </a:p>
        </p:txBody>
      </p:sp>
      <p:sp>
        <p:nvSpPr>
          <p:cNvPr id="83" name="Shape 83"/>
          <p:cNvSpPr/>
          <p:nvPr/>
        </p:nvSpPr>
        <p:spPr>
          <a:xfrm>
            <a:off x="7662063" y="3687950"/>
            <a:ext cx="1344000" cy="364800"/>
          </a:xfrm>
          <a:prstGeom prst="rect">
            <a:avLst/>
          </a:prstGeom>
          <a:solidFill>
            <a:srgbClr val="F4CCCC"/>
          </a:solidFill>
          <a:ln>
            <a:noFill/>
          </a:ln>
        </p:spPr>
        <p:txBody>
          <a:bodyPr wrap="square" lIns="91425" tIns="91425" rIns="91425" bIns="91425" anchor="ctr" anchorCtr="0">
            <a:noAutofit/>
          </a:bodyPr>
          <a:lstStyle/>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dirty="0">
                <a:solidFill>
                  <a:srgbClr val="000000"/>
                </a:solidFill>
                <a:latin typeface="Arial"/>
                <a:ea typeface="Arial"/>
                <a:cs typeface="Arial"/>
                <a:sym typeface="Arial"/>
              </a:rPr>
              <a:t>User Segment</a:t>
            </a:r>
          </a:p>
        </p:txBody>
      </p:sp>
      <p:cxnSp>
        <p:nvCxnSpPr>
          <p:cNvPr id="84" name="Shape 84"/>
          <p:cNvCxnSpPr>
            <a:stCxn id="71" idx="0"/>
            <a:endCxn id="79" idx="2"/>
          </p:cNvCxnSpPr>
          <p:nvPr/>
        </p:nvCxnSpPr>
        <p:spPr>
          <a:xfrm rot="-5400000">
            <a:off x="6082775" y="2459850"/>
            <a:ext cx="811200" cy="1017600"/>
          </a:xfrm>
          <a:prstGeom prst="curvedConnector3">
            <a:avLst>
              <a:gd name="adj1" fmla="val 50002"/>
            </a:avLst>
          </a:prstGeom>
          <a:noFill/>
          <a:ln w="9525" cap="flat" cmpd="sng">
            <a:solidFill>
              <a:schemeClr val="dk2"/>
            </a:solidFill>
            <a:prstDash val="solid"/>
            <a:round/>
            <a:headEnd type="none" w="med" len="med"/>
            <a:tailEnd type="none" w="med" len="med"/>
          </a:ln>
        </p:spPr>
      </p:cxnSp>
      <p:cxnSp>
        <p:nvCxnSpPr>
          <p:cNvPr id="85" name="Shape 85"/>
          <p:cNvCxnSpPr>
            <a:stCxn id="79" idx="2"/>
            <a:endCxn id="81" idx="1"/>
          </p:cNvCxnSpPr>
          <p:nvPr/>
        </p:nvCxnSpPr>
        <p:spPr>
          <a:xfrm rot="-5400000" flipH="1">
            <a:off x="7167938" y="2392325"/>
            <a:ext cx="323400" cy="664800"/>
          </a:xfrm>
          <a:prstGeom prst="bentConnector2">
            <a:avLst/>
          </a:prstGeom>
          <a:noFill/>
          <a:ln w="9525" cap="flat" cmpd="sng">
            <a:solidFill>
              <a:srgbClr val="6D9EEB"/>
            </a:solidFill>
            <a:prstDash val="solid"/>
            <a:round/>
            <a:headEnd type="none" w="med" len="med"/>
            <a:tailEnd type="none" w="med" len="med"/>
          </a:ln>
        </p:spPr>
      </p:cxnSp>
      <p:cxnSp>
        <p:nvCxnSpPr>
          <p:cNvPr id="86" name="Shape 86"/>
          <p:cNvCxnSpPr>
            <a:stCxn id="79" idx="2"/>
            <a:endCxn id="82" idx="1"/>
          </p:cNvCxnSpPr>
          <p:nvPr/>
        </p:nvCxnSpPr>
        <p:spPr>
          <a:xfrm rot="-5400000" flipH="1">
            <a:off x="6921938" y="2638325"/>
            <a:ext cx="815400" cy="664800"/>
          </a:xfrm>
          <a:prstGeom prst="bentConnector2">
            <a:avLst/>
          </a:prstGeom>
          <a:noFill/>
          <a:ln w="9525" cap="flat" cmpd="sng">
            <a:solidFill>
              <a:srgbClr val="6D9EEB"/>
            </a:solidFill>
            <a:prstDash val="solid"/>
            <a:round/>
            <a:headEnd type="none" w="med" len="med"/>
            <a:tailEnd type="none" w="med" len="med"/>
          </a:ln>
        </p:spPr>
      </p:cxnSp>
      <p:cxnSp>
        <p:nvCxnSpPr>
          <p:cNvPr id="87" name="Shape 87"/>
          <p:cNvCxnSpPr>
            <a:stCxn id="79" idx="2"/>
            <a:endCxn id="83" idx="1"/>
          </p:cNvCxnSpPr>
          <p:nvPr/>
        </p:nvCxnSpPr>
        <p:spPr>
          <a:xfrm rot="-5400000" flipH="1">
            <a:off x="6675938" y="2884325"/>
            <a:ext cx="1307400" cy="664800"/>
          </a:xfrm>
          <a:prstGeom prst="bentConnector2">
            <a:avLst/>
          </a:prstGeom>
          <a:noFill/>
          <a:ln w="9525" cap="flat" cmpd="sng">
            <a:solidFill>
              <a:srgbClr val="6D9EEB"/>
            </a:solidFill>
            <a:prstDash val="solid"/>
            <a:round/>
            <a:headEnd type="none" w="med" len="med"/>
            <a:tailEnd type="none" w="med" len="med"/>
          </a:ln>
        </p:spPr>
      </p:cxnSp>
      <p:sp>
        <p:nvSpPr>
          <p:cNvPr id="88" name="Shape 88"/>
          <p:cNvSpPr/>
          <p:nvPr/>
        </p:nvSpPr>
        <p:spPr>
          <a:xfrm>
            <a:off x="3989650" y="4531200"/>
            <a:ext cx="1615800" cy="364800"/>
          </a:xfrm>
          <a:prstGeom prst="rect">
            <a:avLst/>
          </a:prstGeom>
          <a:solidFill>
            <a:srgbClr val="C9DAF8"/>
          </a:solidFill>
          <a:ln>
            <a:noFill/>
          </a:ln>
        </p:spPr>
        <p:txBody>
          <a:bodyPr wrap="square" lIns="91425" tIns="91425" rIns="91425" bIns="91425" anchor="ctr" anchorCtr="0">
            <a:noAutofit/>
          </a:bodyPr>
          <a:lstStyle/>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dirty="0">
                <a:solidFill>
                  <a:srgbClr val="000000"/>
                </a:solidFill>
                <a:latin typeface="Arial"/>
                <a:ea typeface="Arial"/>
                <a:cs typeface="Arial"/>
                <a:sym typeface="Arial"/>
              </a:rPr>
              <a:t>24/7 Attack Alert</a:t>
            </a:r>
          </a:p>
        </p:txBody>
      </p:sp>
      <p:sp>
        <p:nvSpPr>
          <p:cNvPr id="89" name="Shape 89"/>
          <p:cNvSpPr/>
          <p:nvPr/>
        </p:nvSpPr>
        <p:spPr>
          <a:xfrm>
            <a:off x="5723825" y="4531200"/>
            <a:ext cx="1615800" cy="364800"/>
          </a:xfrm>
          <a:prstGeom prst="rect">
            <a:avLst/>
          </a:prstGeom>
          <a:solidFill>
            <a:srgbClr val="C9DAF8"/>
          </a:solidFill>
          <a:ln>
            <a:noFill/>
          </a:ln>
        </p:spPr>
        <p:txBody>
          <a:bodyPr wrap="square" lIns="91425" tIns="91425" rIns="91425" bIns="91425" anchor="ctr" anchorCtr="0">
            <a:noAutofit/>
          </a:bodyPr>
          <a:lstStyle/>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a:solidFill>
                  <a:srgbClr val="000000"/>
                </a:solidFill>
                <a:latin typeface="Arial"/>
                <a:ea typeface="Arial"/>
                <a:cs typeface="Arial"/>
                <a:sym typeface="Arial"/>
              </a:rPr>
              <a:t>24/7 Ticket Incident</a:t>
            </a:r>
          </a:p>
        </p:txBody>
      </p:sp>
      <p:cxnSp>
        <p:nvCxnSpPr>
          <p:cNvPr id="90" name="Shape 90"/>
          <p:cNvCxnSpPr>
            <a:stCxn id="72" idx="2"/>
            <a:endCxn id="80" idx="0"/>
          </p:cNvCxnSpPr>
          <p:nvPr/>
        </p:nvCxnSpPr>
        <p:spPr>
          <a:xfrm rot="-5400000" flipH="1">
            <a:off x="2768925" y="4173913"/>
            <a:ext cx="469800" cy="195300"/>
          </a:xfrm>
          <a:prstGeom prst="curvedConnector3">
            <a:avLst>
              <a:gd name="adj1" fmla="val 49989"/>
            </a:avLst>
          </a:prstGeom>
          <a:noFill/>
          <a:ln w="9525" cap="flat" cmpd="sng">
            <a:solidFill>
              <a:schemeClr val="dk2"/>
            </a:solidFill>
            <a:prstDash val="solid"/>
            <a:round/>
            <a:headEnd type="none" w="med" len="med"/>
            <a:tailEnd type="none" w="med" len="med"/>
          </a:ln>
        </p:spPr>
      </p:cxnSp>
      <p:cxnSp>
        <p:nvCxnSpPr>
          <p:cNvPr id="91" name="Shape 91"/>
          <p:cNvCxnSpPr>
            <a:stCxn id="72" idx="2"/>
            <a:endCxn id="89" idx="0"/>
          </p:cNvCxnSpPr>
          <p:nvPr/>
        </p:nvCxnSpPr>
        <p:spPr>
          <a:xfrm rot="-5400000" flipH="1">
            <a:off x="4471725" y="2471113"/>
            <a:ext cx="494400" cy="3625500"/>
          </a:xfrm>
          <a:prstGeom prst="curvedConnector3">
            <a:avLst>
              <a:gd name="adj1" fmla="val 50016"/>
            </a:avLst>
          </a:prstGeom>
          <a:noFill/>
          <a:ln w="9525" cap="flat" cmpd="sng">
            <a:solidFill>
              <a:schemeClr val="dk2"/>
            </a:solidFill>
            <a:prstDash val="solid"/>
            <a:round/>
            <a:headEnd type="none" w="med" len="med"/>
            <a:tailEnd type="none" w="med" len="med"/>
          </a:ln>
        </p:spPr>
      </p:cxnSp>
      <p:cxnSp>
        <p:nvCxnSpPr>
          <p:cNvPr id="92" name="Shape 92"/>
          <p:cNvCxnSpPr>
            <a:stCxn id="72" idx="2"/>
            <a:endCxn id="88" idx="0"/>
          </p:cNvCxnSpPr>
          <p:nvPr/>
        </p:nvCxnSpPr>
        <p:spPr>
          <a:xfrm rot="-5400000" flipH="1">
            <a:off x="3604725" y="3338113"/>
            <a:ext cx="494400" cy="1891500"/>
          </a:xfrm>
          <a:prstGeom prst="curvedConnector3">
            <a:avLst>
              <a:gd name="adj1" fmla="val 50016"/>
            </a:avLst>
          </a:prstGeom>
          <a:noFill/>
          <a:ln w="9525" cap="flat" cmpd="sng">
            <a:solidFill>
              <a:schemeClr val="dk2"/>
            </a:solidFill>
            <a:prstDash val="solid"/>
            <a:round/>
            <a:headEnd type="none" w="med" len="med"/>
            <a:tailEnd type="none" w="med" len="med"/>
          </a:ln>
        </p:spPr>
      </p:cxnSp>
      <p:cxnSp>
        <p:nvCxnSpPr>
          <p:cNvPr id="93" name="Shape 93"/>
          <p:cNvCxnSpPr>
            <a:stCxn id="70" idx="0"/>
            <a:endCxn id="74" idx="3"/>
          </p:cNvCxnSpPr>
          <p:nvPr/>
        </p:nvCxnSpPr>
        <p:spPr>
          <a:xfrm rot="5400000">
            <a:off x="3262001" y="1668650"/>
            <a:ext cx="844500" cy="1730100"/>
          </a:xfrm>
          <a:prstGeom prst="curvedConnector4">
            <a:avLst>
              <a:gd name="adj1" fmla="val -28197"/>
              <a:gd name="adj2" fmla="val 81141"/>
            </a:avLst>
          </a:prstGeom>
          <a:noFill/>
          <a:ln w="9525" cap="flat" cmpd="sng">
            <a:solidFill>
              <a:schemeClr val="dk2"/>
            </a:solidFill>
            <a:prstDash val="solid"/>
            <a:round/>
            <a:headEnd type="none" w="med" len="med"/>
            <a:tailEnd type="none" w="med" len="med"/>
          </a:ln>
        </p:spPr>
      </p:cxnSp>
      <p:cxnSp>
        <p:nvCxnSpPr>
          <p:cNvPr id="94" name="Shape 94"/>
          <p:cNvCxnSpPr>
            <a:stCxn id="70" idx="0"/>
            <a:endCxn id="73" idx="3"/>
          </p:cNvCxnSpPr>
          <p:nvPr/>
        </p:nvCxnSpPr>
        <p:spPr>
          <a:xfrm rot="5400000" flipH="1">
            <a:off x="2981501" y="543650"/>
            <a:ext cx="520200" cy="2615400"/>
          </a:xfrm>
          <a:prstGeom prst="curvedConnector2">
            <a:avLst/>
          </a:prstGeom>
          <a:noFill/>
          <a:ln w="9525" cap="flat" cmpd="sng">
            <a:solidFill>
              <a:schemeClr val="dk2"/>
            </a:solidFill>
            <a:prstDash val="solid"/>
            <a:round/>
            <a:headEnd type="none" w="med" len="med"/>
            <a:tailEnd type="none" w="med" len="med"/>
          </a:ln>
        </p:spPr>
      </p:cxnSp>
      <p:sp>
        <p:nvSpPr>
          <p:cNvPr id="95" name="Shape 95"/>
          <p:cNvSpPr/>
          <p:nvPr/>
        </p:nvSpPr>
        <p:spPr>
          <a:xfrm>
            <a:off x="7684913" y="1388513"/>
            <a:ext cx="1344000" cy="364800"/>
          </a:xfrm>
          <a:prstGeom prst="rect">
            <a:avLst/>
          </a:prstGeom>
          <a:solidFill>
            <a:srgbClr val="F4CCCC"/>
          </a:solidFill>
          <a:ln>
            <a:noFill/>
          </a:ln>
        </p:spPr>
        <p:txBody>
          <a:bodyPr wrap="square" lIns="91425" tIns="91425" rIns="91425" bIns="91425" anchor="ctr" anchorCtr="0">
            <a:noAutofit/>
          </a:bodyPr>
          <a:lstStyle/>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a:solidFill>
                  <a:srgbClr val="000000"/>
                </a:solidFill>
                <a:latin typeface="Arial"/>
                <a:ea typeface="Arial"/>
                <a:cs typeface="Arial"/>
                <a:sym typeface="Arial"/>
              </a:rPr>
              <a:t>Sophos Anti Virus</a:t>
            </a:r>
          </a:p>
        </p:txBody>
      </p:sp>
      <p:cxnSp>
        <p:nvCxnSpPr>
          <p:cNvPr id="96" name="Shape 96"/>
          <p:cNvCxnSpPr>
            <a:stCxn id="75" idx="3"/>
            <a:endCxn id="95" idx="1"/>
          </p:cNvCxnSpPr>
          <p:nvPr/>
        </p:nvCxnSpPr>
        <p:spPr>
          <a:xfrm>
            <a:off x="7550438" y="1570625"/>
            <a:ext cx="134400" cy="600"/>
          </a:xfrm>
          <a:prstGeom prst="bentConnector3">
            <a:avLst>
              <a:gd name="adj1" fmla="val 50028"/>
            </a:avLst>
          </a:prstGeom>
          <a:noFill/>
          <a:ln w="9525" cap="flat" cmpd="sng">
            <a:solidFill>
              <a:srgbClr val="6D9EEB"/>
            </a:solidFill>
            <a:prstDash val="solid"/>
            <a:round/>
            <a:headEnd type="none" w="med" len="med"/>
            <a:tailEnd type="none" w="med" len="med"/>
          </a:ln>
        </p:spPr>
      </p:cxnSp>
      <p:sp>
        <p:nvSpPr>
          <p:cNvPr id="97" name="Shape 97"/>
          <p:cNvSpPr/>
          <p:nvPr/>
        </p:nvSpPr>
        <p:spPr>
          <a:xfrm>
            <a:off x="459000" y="1829225"/>
            <a:ext cx="2038500" cy="364800"/>
          </a:xfrm>
          <a:prstGeom prst="rect">
            <a:avLst/>
          </a:prstGeom>
          <a:solidFill>
            <a:srgbClr val="F4CCCC"/>
          </a:solidFill>
          <a:ln>
            <a:noFill/>
          </a:ln>
        </p:spPr>
        <p:txBody>
          <a:bodyPr wrap="square" lIns="91425" tIns="91425" rIns="91425" bIns="91425" anchor="ctr" anchorCtr="0">
            <a:noAutofit/>
          </a:bodyPr>
          <a:lstStyle/>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dirty="0">
                <a:solidFill>
                  <a:srgbClr val="000000"/>
                </a:solidFill>
                <a:latin typeface="Arial"/>
                <a:ea typeface="Arial"/>
                <a:cs typeface="Arial"/>
                <a:sym typeface="Arial"/>
              </a:rPr>
              <a:t>Private Server (13 Aset)</a:t>
            </a:r>
          </a:p>
        </p:txBody>
      </p:sp>
      <p:sp>
        <p:nvSpPr>
          <p:cNvPr id="98" name="Shape 98"/>
          <p:cNvSpPr/>
          <p:nvPr/>
        </p:nvSpPr>
        <p:spPr>
          <a:xfrm>
            <a:off x="463475" y="2283675"/>
            <a:ext cx="2038500" cy="364800"/>
          </a:xfrm>
          <a:prstGeom prst="rect">
            <a:avLst/>
          </a:prstGeom>
          <a:solidFill>
            <a:srgbClr val="F4CCCC"/>
          </a:solidFill>
          <a:ln>
            <a:noFill/>
          </a:ln>
        </p:spPr>
        <p:txBody>
          <a:bodyPr wrap="square" lIns="91425" tIns="91425" rIns="91425" bIns="91425" anchor="ctr" anchorCtr="0">
            <a:noAutofit/>
          </a:bodyPr>
          <a:lstStyle/>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dirty="0">
                <a:solidFill>
                  <a:srgbClr val="000000"/>
                </a:solidFill>
                <a:latin typeface="Arial"/>
                <a:ea typeface="Arial"/>
                <a:cs typeface="Arial"/>
                <a:sym typeface="Arial"/>
              </a:rPr>
              <a:t>Public Server (</a:t>
            </a:r>
            <a:r>
              <a:rPr lang="en-US" sz="1200" b="0" i="0" u="none" strike="noStrike" cap="none" dirty="0">
                <a:solidFill>
                  <a:srgbClr val="000000"/>
                </a:solidFill>
                <a:latin typeface="Arial"/>
                <a:ea typeface="Arial"/>
                <a:cs typeface="Arial"/>
                <a:sym typeface="Arial"/>
              </a:rPr>
              <a:t>7</a:t>
            </a:r>
            <a:r>
              <a:rPr lang="en" sz="1200" b="0" i="0" u="none" strike="noStrike" cap="none" dirty="0">
                <a:solidFill>
                  <a:srgbClr val="000000"/>
                </a:solidFill>
                <a:latin typeface="Arial"/>
                <a:ea typeface="Arial"/>
                <a:cs typeface="Arial"/>
                <a:sym typeface="Arial"/>
              </a:rPr>
              <a:t> Aset)</a:t>
            </a:r>
          </a:p>
        </p:txBody>
      </p:sp>
      <p:sp>
        <p:nvSpPr>
          <p:cNvPr id="99" name="Shape 99"/>
          <p:cNvSpPr/>
          <p:nvPr/>
        </p:nvSpPr>
        <p:spPr>
          <a:xfrm>
            <a:off x="159875" y="4263459"/>
            <a:ext cx="1317600" cy="637500"/>
          </a:xfrm>
          <a:prstGeom prst="rect">
            <a:avLst/>
          </a:prstGeom>
          <a:solidFill>
            <a:srgbClr val="F4CCCC"/>
          </a:solidFill>
          <a:ln>
            <a:noFill/>
          </a:ln>
        </p:spPr>
        <p:txBody>
          <a:bodyPr wrap="square" lIns="91425" tIns="91425" rIns="91425" bIns="91425" anchor="ctr" anchorCtr="0">
            <a:noAutofit/>
          </a:bodyPr>
          <a:lstStyle/>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dirty="0">
                <a:solidFill>
                  <a:srgbClr val="000000"/>
                </a:solidFill>
                <a:latin typeface="Arial"/>
                <a:ea typeface="Arial"/>
                <a:cs typeface="Arial"/>
                <a:sym typeface="Arial"/>
              </a:rPr>
              <a:t>Koneksi Remote &amp; 3rd Party</a:t>
            </a:r>
          </a:p>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dirty="0">
                <a:solidFill>
                  <a:srgbClr val="000000"/>
                </a:solidFill>
                <a:latin typeface="Arial"/>
                <a:ea typeface="Arial"/>
                <a:cs typeface="Arial"/>
                <a:sym typeface="Arial"/>
              </a:rPr>
              <a:t>(2 Aset)</a:t>
            </a:r>
          </a:p>
        </p:txBody>
      </p:sp>
      <p:sp>
        <p:nvSpPr>
          <p:cNvPr id="100" name="Shape 100"/>
          <p:cNvSpPr/>
          <p:nvPr/>
        </p:nvSpPr>
        <p:spPr>
          <a:xfrm>
            <a:off x="159875" y="3496825"/>
            <a:ext cx="1317600" cy="637500"/>
          </a:xfrm>
          <a:prstGeom prst="rect">
            <a:avLst/>
          </a:prstGeom>
          <a:solidFill>
            <a:srgbClr val="F4CCCC"/>
          </a:solidFill>
          <a:ln>
            <a:noFill/>
          </a:ln>
        </p:spPr>
        <p:txBody>
          <a:bodyPr wrap="square" lIns="91425" tIns="91425" rIns="91425" bIns="91425" anchor="ctr" anchorCtr="0">
            <a:noAutofit/>
          </a:bodyPr>
          <a:lstStyle/>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dirty="0">
                <a:solidFill>
                  <a:srgbClr val="000000"/>
                </a:solidFill>
                <a:latin typeface="Arial"/>
                <a:ea typeface="Arial"/>
                <a:cs typeface="Arial"/>
                <a:sym typeface="Arial"/>
              </a:rPr>
              <a:t>Perangkat Keamanan</a:t>
            </a:r>
          </a:p>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dirty="0">
                <a:solidFill>
                  <a:srgbClr val="000000"/>
                </a:solidFill>
                <a:latin typeface="Arial"/>
                <a:ea typeface="Arial"/>
                <a:cs typeface="Arial"/>
                <a:sym typeface="Arial"/>
              </a:rPr>
              <a:t>(5 Aset)</a:t>
            </a:r>
          </a:p>
        </p:txBody>
      </p:sp>
      <p:sp>
        <p:nvSpPr>
          <p:cNvPr id="101" name="Shape 101"/>
          <p:cNvSpPr/>
          <p:nvPr/>
        </p:nvSpPr>
        <p:spPr>
          <a:xfrm>
            <a:off x="159875" y="2757225"/>
            <a:ext cx="1317600" cy="637500"/>
          </a:xfrm>
          <a:prstGeom prst="rect">
            <a:avLst/>
          </a:prstGeom>
          <a:solidFill>
            <a:srgbClr val="F4CCCC"/>
          </a:solidFill>
          <a:ln>
            <a:noFill/>
          </a:ln>
        </p:spPr>
        <p:txBody>
          <a:bodyPr wrap="square" lIns="91425" tIns="91425" rIns="91425" bIns="91425" anchor="ctr" anchorCtr="0">
            <a:noAutofit/>
          </a:bodyPr>
          <a:lstStyle/>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dirty="0">
                <a:solidFill>
                  <a:srgbClr val="000000"/>
                </a:solidFill>
                <a:latin typeface="Arial"/>
                <a:ea typeface="Arial"/>
                <a:cs typeface="Arial"/>
                <a:sym typeface="Arial"/>
              </a:rPr>
              <a:t>Perangkat Jaringan</a:t>
            </a:r>
          </a:p>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dirty="0">
                <a:solidFill>
                  <a:srgbClr val="000000"/>
                </a:solidFill>
                <a:latin typeface="Arial"/>
                <a:ea typeface="Arial"/>
                <a:cs typeface="Arial"/>
                <a:sym typeface="Arial"/>
              </a:rPr>
              <a:t>(38 Aset)</a:t>
            </a:r>
          </a:p>
        </p:txBody>
      </p:sp>
      <p:cxnSp>
        <p:nvCxnSpPr>
          <p:cNvPr id="102" name="Shape 102"/>
          <p:cNvCxnSpPr>
            <a:stCxn id="74" idx="1"/>
            <a:endCxn id="100" idx="3"/>
          </p:cNvCxnSpPr>
          <p:nvPr/>
        </p:nvCxnSpPr>
        <p:spPr>
          <a:xfrm flipH="1">
            <a:off x="1477525" y="2955913"/>
            <a:ext cx="326700" cy="859800"/>
          </a:xfrm>
          <a:prstGeom prst="bentConnector3">
            <a:avLst>
              <a:gd name="adj1" fmla="val 50008"/>
            </a:avLst>
          </a:prstGeom>
          <a:noFill/>
          <a:ln w="9525" cap="flat" cmpd="sng">
            <a:solidFill>
              <a:srgbClr val="6D9EEB"/>
            </a:solidFill>
            <a:prstDash val="solid"/>
            <a:round/>
            <a:headEnd type="none" w="med" len="med"/>
            <a:tailEnd type="none" w="med" len="med"/>
          </a:ln>
        </p:spPr>
      </p:cxnSp>
      <p:cxnSp>
        <p:nvCxnSpPr>
          <p:cNvPr id="103" name="Shape 103"/>
          <p:cNvCxnSpPr>
            <a:stCxn id="74" idx="1"/>
            <a:endCxn id="99" idx="3"/>
          </p:cNvCxnSpPr>
          <p:nvPr/>
        </p:nvCxnSpPr>
        <p:spPr>
          <a:xfrm flipH="1">
            <a:off x="1477525" y="2955913"/>
            <a:ext cx="326700" cy="1626300"/>
          </a:xfrm>
          <a:prstGeom prst="bentConnector3">
            <a:avLst>
              <a:gd name="adj1" fmla="val 50008"/>
            </a:avLst>
          </a:prstGeom>
          <a:noFill/>
          <a:ln w="9525" cap="flat" cmpd="sng">
            <a:solidFill>
              <a:srgbClr val="6D9EEB"/>
            </a:solidFill>
            <a:prstDash val="solid"/>
            <a:round/>
            <a:headEnd type="none" w="med" len="med"/>
            <a:tailEnd type="none" w="med" len="med"/>
          </a:ln>
        </p:spPr>
      </p:cxnSp>
      <p:cxnSp>
        <p:nvCxnSpPr>
          <p:cNvPr id="104" name="Shape 104"/>
          <p:cNvCxnSpPr>
            <a:stCxn id="74" idx="1"/>
            <a:endCxn id="101" idx="3"/>
          </p:cNvCxnSpPr>
          <p:nvPr/>
        </p:nvCxnSpPr>
        <p:spPr>
          <a:xfrm flipH="1">
            <a:off x="1477525" y="2955913"/>
            <a:ext cx="326700" cy="120000"/>
          </a:xfrm>
          <a:prstGeom prst="bentConnector3">
            <a:avLst>
              <a:gd name="adj1" fmla="val 50008"/>
            </a:avLst>
          </a:prstGeom>
          <a:noFill/>
          <a:ln w="9525" cap="flat" cmpd="sng">
            <a:solidFill>
              <a:srgbClr val="6D9EEB"/>
            </a:solidFill>
            <a:prstDash val="solid"/>
            <a:round/>
            <a:headEnd type="none" w="med" len="med"/>
            <a:tailEnd type="none" w="med" len="med"/>
          </a:ln>
        </p:spPr>
      </p:cxnSp>
      <p:cxnSp>
        <p:nvCxnSpPr>
          <p:cNvPr id="105" name="Shape 105"/>
          <p:cNvCxnSpPr>
            <a:stCxn id="73" idx="1"/>
            <a:endCxn id="97" idx="1"/>
          </p:cNvCxnSpPr>
          <p:nvPr/>
        </p:nvCxnSpPr>
        <p:spPr>
          <a:xfrm flipH="1">
            <a:off x="459025" y="1591200"/>
            <a:ext cx="459900" cy="420300"/>
          </a:xfrm>
          <a:prstGeom prst="bentConnector3">
            <a:avLst>
              <a:gd name="adj1" fmla="val 151783"/>
            </a:avLst>
          </a:prstGeom>
          <a:noFill/>
          <a:ln w="9525" cap="flat" cmpd="sng">
            <a:solidFill>
              <a:srgbClr val="6D9EEB"/>
            </a:solidFill>
            <a:prstDash val="solid"/>
            <a:round/>
            <a:headEnd type="none" w="med" len="med"/>
            <a:tailEnd type="none" w="med" len="med"/>
          </a:ln>
        </p:spPr>
      </p:cxnSp>
      <p:cxnSp>
        <p:nvCxnSpPr>
          <p:cNvPr id="106" name="Shape 106"/>
          <p:cNvCxnSpPr>
            <a:stCxn id="73" idx="1"/>
            <a:endCxn id="98" idx="1"/>
          </p:cNvCxnSpPr>
          <p:nvPr/>
        </p:nvCxnSpPr>
        <p:spPr>
          <a:xfrm flipH="1">
            <a:off x="463525" y="1591200"/>
            <a:ext cx="455400" cy="874800"/>
          </a:xfrm>
          <a:prstGeom prst="bentConnector3">
            <a:avLst>
              <a:gd name="adj1" fmla="val 152300"/>
            </a:avLst>
          </a:prstGeom>
          <a:noFill/>
          <a:ln w="9525" cap="flat" cmpd="sng">
            <a:solidFill>
              <a:srgbClr val="6D9EEB"/>
            </a:solidFill>
            <a:prstDash val="solid"/>
            <a:round/>
            <a:headEnd type="none" w="med" len="med"/>
            <a:tailEnd type="none" w="med" len="med"/>
          </a:ln>
        </p:spPr>
      </p:cxnSp>
      <p:sp>
        <p:nvSpPr>
          <p:cNvPr id="107" name="Shape 107"/>
          <p:cNvSpPr/>
          <p:nvPr/>
        </p:nvSpPr>
        <p:spPr>
          <a:xfrm>
            <a:off x="3718500" y="2703150"/>
            <a:ext cx="1707000" cy="804000"/>
          </a:xfrm>
          <a:prstGeom prst="rect">
            <a:avLst/>
          </a:prstGeom>
          <a:solidFill>
            <a:srgbClr val="990000"/>
          </a:solidFill>
          <a:ln w="19050" cap="flat" cmpd="sng">
            <a:solidFill>
              <a:srgbClr val="FFFFFF"/>
            </a:solidFill>
            <a:prstDash val="solid"/>
            <a:round/>
            <a:headEnd type="none" w="med" len="med"/>
            <a:tailEnd type="none" w="med" len="med"/>
          </a:ln>
        </p:spPr>
        <p:txBody>
          <a:bodyPr wrap="square" lIns="91425" tIns="91425" rIns="91425" bIns="91425" anchor="ctr" anchorCtr="0">
            <a:noAutofit/>
          </a:bodyPr>
          <a:lstStyle/>
          <a:p>
            <a:pPr marL="0" marR="0" lvl="0" indent="-88900" algn="ctr" rtl="0">
              <a:lnSpc>
                <a:spcPct val="100000"/>
              </a:lnSpc>
              <a:spcBef>
                <a:spcPts val="0"/>
              </a:spcBef>
              <a:spcAft>
                <a:spcPts val="0"/>
              </a:spcAft>
              <a:buClr>
                <a:srgbClr val="FFFFFF"/>
              </a:buClr>
              <a:buSzPct val="100000"/>
              <a:buFont typeface="Arial"/>
              <a:buNone/>
            </a:pPr>
            <a:r>
              <a:rPr lang="en" sz="1400" b="1" i="0" u="none" strike="noStrike" cap="none">
                <a:solidFill>
                  <a:srgbClr val="FFFFFF"/>
                </a:solidFill>
                <a:latin typeface="Arial"/>
                <a:ea typeface="Arial"/>
                <a:cs typeface="Arial"/>
                <a:sym typeface="Arial"/>
              </a:rPr>
              <a:t>Security Operation Center</a:t>
            </a:r>
          </a:p>
        </p:txBody>
      </p:sp>
      <p:sp>
        <p:nvSpPr>
          <p:cNvPr id="42" name="Rectangle 41"/>
          <p:cNvSpPr/>
          <p:nvPr/>
        </p:nvSpPr>
        <p:spPr>
          <a:xfrm>
            <a:off x="7693572" y="4487917"/>
            <a:ext cx="105104" cy="94593"/>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bg2"/>
                </a:solidFill>
              </a:ln>
            </a:endParaRPr>
          </a:p>
        </p:txBody>
      </p:sp>
      <p:sp>
        <p:nvSpPr>
          <p:cNvPr id="43" name="Rectangle 42"/>
          <p:cNvSpPr/>
          <p:nvPr/>
        </p:nvSpPr>
        <p:spPr>
          <a:xfrm>
            <a:off x="7698827" y="4619297"/>
            <a:ext cx="105104" cy="94593"/>
          </a:xfrm>
          <a:prstGeom prst="rect">
            <a:avLst/>
          </a:prstGeom>
          <a:solidFill>
            <a:srgbClr val="C9DA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bg2"/>
                </a:solidFill>
              </a:ln>
            </a:endParaRPr>
          </a:p>
        </p:txBody>
      </p:sp>
      <p:sp>
        <p:nvSpPr>
          <p:cNvPr id="44" name="Rectangle 43"/>
          <p:cNvSpPr/>
          <p:nvPr/>
        </p:nvSpPr>
        <p:spPr>
          <a:xfrm>
            <a:off x="7693577" y="4761187"/>
            <a:ext cx="105104" cy="94593"/>
          </a:xfrm>
          <a:prstGeom prst="rect">
            <a:avLst/>
          </a:prstGeom>
          <a:solidFill>
            <a:srgbClr val="93C4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bg2"/>
                </a:solidFill>
              </a:ln>
            </a:endParaRPr>
          </a:p>
        </p:txBody>
      </p:sp>
      <p:sp>
        <p:nvSpPr>
          <p:cNvPr id="45" name="Rectangle 44"/>
          <p:cNvSpPr/>
          <p:nvPr/>
        </p:nvSpPr>
        <p:spPr>
          <a:xfrm>
            <a:off x="7693577" y="4897817"/>
            <a:ext cx="105104" cy="94593"/>
          </a:xfrm>
          <a:prstGeom prst="rect">
            <a:avLst/>
          </a:prstGeom>
          <a:solidFill>
            <a:srgbClr val="F4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bg2"/>
                </a:solidFill>
              </a:ln>
            </a:endParaRPr>
          </a:p>
        </p:txBody>
      </p:sp>
      <p:sp>
        <p:nvSpPr>
          <p:cNvPr id="46" name="TextBox 45"/>
          <p:cNvSpPr txBox="1"/>
          <p:nvPr/>
        </p:nvSpPr>
        <p:spPr>
          <a:xfrm>
            <a:off x="7746124" y="4414345"/>
            <a:ext cx="1241045" cy="215444"/>
          </a:xfrm>
          <a:prstGeom prst="rect">
            <a:avLst/>
          </a:prstGeom>
          <a:noFill/>
        </p:spPr>
        <p:txBody>
          <a:bodyPr wrap="none" rtlCol="0">
            <a:spAutoFit/>
          </a:bodyPr>
          <a:lstStyle/>
          <a:p>
            <a:r>
              <a:rPr lang="en-US" sz="800" dirty="0" err="1"/>
              <a:t>Kategory</a:t>
            </a:r>
            <a:r>
              <a:rPr lang="en-US" sz="800" dirty="0"/>
              <a:t> </a:t>
            </a:r>
            <a:r>
              <a:rPr lang="en-US" sz="800" dirty="0" err="1"/>
              <a:t>layanan</a:t>
            </a:r>
            <a:r>
              <a:rPr lang="en-US" sz="800" dirty="0"/>
              <a:t> MSS</a:t>
            </a:r>
          </a:p>
        </p:txBody>
      </p:sp>
      <p:sp>
        <p:nvSpPr>
          <p:cNvPr id="47" name="TextBox 46"/>
          <p:cNvSpPr txBox="1"/>
          <p:nvPr/>
        </p:nvSpPr>
        <p:spPr>
          <a:xfrm>
            <a:off x="7751379" y="4556236"/>
            <a:ext cx="973343" cy="215444"/>
          </a:xfrm>
          <a:prstGeom prst="rect">
            <a:avLst/>
          </a:prstGeom>
          <a:noFill/>
        </p:spPr>
        <p:txBody>
          <a:bodyPr wrap="none" rtlCol="0">
            <a:spAutoFit/>
          </a:bodyPr>
          <a:lstStyle/>
          <a:p>
            <a:r>
              <a:rPr lang="en-US" sz="800" dirty="0"/>
              <a:t>Support </a:t>
            </a:r>
            <a:r>
              <a:rPr lang="en-US" sz="800" dirty="0" err="1"/>
              <a:t>Layanan</a:t>
            </a:r>
            <a:endParaRPr lang="en-US" sz="800" dirty="0"/>
          </a:p>
        </p:txBody>
      </p:sp>
      <p:sp>
        <p:nvSpPr>
          <p:cNvPr id="48" name="TextBox 47"/>
          <p:cNvSpPr txBox="1"/>
          <p:nvPr/>
        </p:nvSpPr>
        <p:spPr>
          <a:xfrm>
            <a:off x="7746129" y="4698126"/>
            <a:ext cx="867545" cy="215444"/>
          </a:xfrm>
          <a:prstGeom prst="rect">
            <a:avLst/>
          </a:prstGeom>
          <a:noFill/>
        </p:spPr>
        <p:txBody>
          <a:bodyPr wrap="none" rtlCol="0">
            <a:spAutoFit/>
          </a:bodyPr>
          <a:lstStyle/>
          <a:p>
            <a:r>
              <a:rPr lang="en-US" sz="800" dirty="0" err="1"/>
              <a:t>Kategori</a:t>
            </a:r>
            <a:r>
              <a:rPr lang="en-US" sz="800" dirty="0"/>
              <a:t> </a:t>
            </a:r>
            <a:r>
              <a:rPr lang="en-US" sz="800" dirty="0" err="1"/>
              <a:t>Objek</a:t>
            </a:r>
            <a:endParaRPr lang="en-US" sz="800" dirty="0"/>
          </a:p>
        </p:txBody>
      </p:sp>
      <p:sp>
        <p:nvSpPr>
          <p:cNvPr id="49" name="TextBox 48"/>
          <p:cNvSpPr txBox="1"/>
          <p:nvPr/>
        </p:nvSpPr>
        <p:spPr>
          <a:xfrm>
            <a:off x="7751379" y="4840006"/>
            <a:ext cx="453970" cy="215444"/>
          </a:xfrm>
          <a:prstGeom prst="rect">
            <a:avLst/>
          </a:prstGeom>
          <a:noFill/>
        </p:spPr>
        <p:txBody>
          <a:bodyPr wrap="none" rtlCol="0">
            <a:spAutoFit/>
          </a:bodyPr>
          <a:lstStyle/>
          <a:p>
            <a:r>
              <a:rPr lang="en-US" sz="800" dirty="0" err="1"/>
              <a:t>Objek</a:t>
            </a:r>
            <a:endParaRPr lang="en-US" sz="800" dirty="0"/>
          </a:p>
        </p:txBody>
      </p:sp>
      <p:sp>
        <p:nvSpPr>
          <p:cNvPr id="50" name="Rounded Rectangle 49">
            <a:hlinkClick r:id="rId3"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err="1"/>
              <a:t>Cek</a:t>
            </a:r>
            <a:r>
              <a:rPr lang="en-US" sz="900" b="1" dirty="0"/>
              <a:t> Detail</a:t>
            </a:r>
          </a:p>
        </p:txBody>
      </p:sp>
      <p:sp>
        <p:nvSpPr>
          <p:cNvPr id="51" name="Rectangle 50"/>
          <p:cNvSpPr/>
          <p:nvPr/>
        </p:nvSpPr>
        <p:spPr>
          <a:xfrm>
            <a:off x="7672549" y="4403833"/>
            <a:ext cx="1397876" cy="6621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MSS - Security Alarms</a:t>
            </a:r>
            <a:br>
              <a:rPr lang="en-US" dirty="0"/>
            </a:br>
            <a:r>
              <a:rPr lang="en-US" sz="1800" dirty="0" err="1" smtClean="0"/>
              <a:t>Periode</a:t>
            </a:r>
            <a:r>
              <a:rPr lang="en-US" sz="1800" dirty="0"/>
              <a:t> </a:t>
            </a:r>
            <a:r>
              <a:rPr lang="en-US" sz="1800" dirty="0" smtClean="0"/>
              <a:t>September - </a:t>
            </a:r>
            <a:r>
              <a:rPr lang="en-US" sz="1800" dirty="0" err="1" smtClean="0"/>
              <a:t>Oktober</a:t>
            </a:r>
            <a:r>
              <a:rPr lang="en-US" sz="1800" dirty="0" smtClean="0"/>
              <a:t> 2019</a:t>
            </a:r>
            <a:endParaRPr lang="en-US" dirty="0"/>
          </a:p>
        </p:txBody>
      </p:sp>
      <p:sp>
        <p:nvSpPr>
          <p:cNvPr id="6" name="Rounded Rectangle 5">
            <a:hlinkClick r:id="rId2"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Next</a:t>
            </a:r>
            <a:endParaRPr lang="en-US" sz="900" b="1" dirty="0"/>
          </a:p>
        </p:txBody>
      </p:sp>
      <p:graphicFrame>
        <p:nvGraphicFramePr>
          <p:cNvPr id="8" name="Table 7"/>
          <p:cNvGraphicFramePr>
            <a:graphicFrameLocks noGrp="1"/>
          </p:cNvGraphicFramePr>
          <p:nvPr>
            <p:extLst/>
          </p:nvPr>
        </p:nvGraphicFramePr>
        <p:xfrm>
          <a:off x="533398" y="1466696"/>
          <a:ext cx="7891274" cy="3348180"/>
        </p:xfrm>
        <a:graphic>
          <a:graphicData uri="http://schemas.openxmlformats.org/drawingml/2006/table">
            <a:tbl>
              <a:tblPr firstRow="1" firstCol="1" bandRow="1"/>
              <a:tblGrid>
                <a:gridCol w="691276">
                  <a:extLst>
                    <a:ext uri="{9D8B030D-6E8A-4147-A177-3AD203B41FA5}">
                      <a16:colId xmlns:a16="http://schemas.microsoft.com/office/drawing/2014/main" val="2381036242"/>
                    </a:ext>
                  </a:extLst>
                </a:gridCol>
                <a:gridCol w="639194">
                  <a:extLst>
                    <a:ext uri="{9D8B030D-6E8A-4147-A177-3AD203B41FA5}">
                      <a16:colId xmlns:a16="http://schemas.microsoft.com/office/drawing/2014/main" val="234438330"/>
                    </a:ext>
                  </a:extLst>
                </a:gridCol>
                <a:gridCol w="1459885">
                  <a:extLst>
                    <a:ext uri="{9D8B030D-6E8A-4147-A177-3AD203B41FA5}">
                      <a16:colId xmlns:a16="http://schemas.microsoft.com/office/drawing/2014/main" val="4219842759"/>
                    </a:ext>
                  </a:extLst>
                </a:gridCol>
                <a:gridCol w="691276">
                  <a:extLst>
                    <a:ext uri="{9D8B030D-6E8A-4147-A177-3AD203B41FA5}">
                      <a16:colId xmlns:a16="http://schemas.microsoft.com/office/drawing/2014/main" val="1123158575"/>
                    </a:ext>
                  </a:extLst>
                </a:gridCol>
                <a:gridCol w="613940">
                  <a:extLst>
                    <a:ext uri="{9D8B030D-6E8A-4147-A177-3AD203B41FA5}">
                      <a16:colId xmlns:a16="http://schemas.microsoft.com/office/drawing/2014/main" val="3365267558"/>
                    </a:ext>
                  </a:extLst>
                </a:gridCol>
                <a:gridCol w="615519">
                  <a:extLst>
                    <a:ext uri="{9D8B030D-6E8A-4147-A177-3AD203B41FA5}">
                      <a16:colId xmlns:a16="http://schemas.microsoft.com/office/drawing/2014/main" val="4177680501"/>
                    </a:ext>
                  </a:extLst>
                </a:gridCol>
                <a:gridCol w="691276">
                  <a:extLst>
                    <a:ext uri="{9D8B030D-6E8A-4147-A177-3AD203B41FA5}">
                      <a16:colId xmlns:a16="http://schemas.microsoft.com/office/drawing/2014/main" val="3312388491"/>
                    </a:ext>
                  </a:extLst>
                </a:gridCol>
                <a:gridCol w="771766">
                  <a:extLst>
                    <a:ext uri="{9D8B030D-6E8A-4147-A177-3AD203B41FA5}">
                      <a16:colId xmlns:a16="http://schemas.microsoft.com/office/drawing/2014/main" val="2047375918"/>
                    </a:ext>
                  </a:extLst>
                </a:gridCol>
                <a:gridCol w="620014">
                  <a:extLst>
                    <a:ext uri="{9D8B030D-6E8A-4147-A177-3AD203B41FA5}">
                      <a16:colId xmlns:a16="http://schemas.microsoft.com/office/drawing/2014/main" val="2667641467"/>
                    </a:ext>
                  </a:extLst>
                </a:gridCol>
                <a:gridCol w="573728">
                  <a:extLst>
                    <a:ext uri="{9D8B030D-6E8A-4147-A177-3AD203B41FA5}">
                      <a16:colId xmlns:a16="http://schemas.microsoft.com/office/drawing/2014/main" val="696376081"/>
                    </a:ext>
                  </a:extLst>
                </a:gridCol>
                <a:gridCol w="523400">
                  <a:extLst>
                    <a:ext uri="{9D8B030D-6E8A-4147-A177-3AD203B41FA5}">
                      <a16:colId xmlns:a16="http://schemas.microsoft.com/office/drawing/2014/main" val="322030755"/>
                    </a:ext>
                  </a:extLst>
                </a:gridCol>
              </a:tblGrid>
              <a:tr h="126763">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ID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Subject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Likeli</a:t>
                      </a:r>
                      <a:endParaRPr lang="en-US" sz="900" dirty="0">
                        <a:solidFill>
                          <a:srgbClr val="0000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hood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Impact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Risk</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a:txBody>
                    <a:bodyPr/>
                    <a:lstStyle/>
                    <a:p>
                      <a:pPr marL="0" marR="0" algn="ctr">
                        <a:lnSpc>
                          <a:spcPct val="115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rPr>
                        <a:t>Incident Status</a:t>
                      </a:r>
                      <a:endParaRPr lang="en-US" sz="90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0206366"/>
                  </a:ext>
                </a:extLst>
              </a:tr>
              <a:tr h="2178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Action</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Start Alert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Respone</a:t>
                      </a:r>
                      <a:r>
                        <a:rPr lang="en-US" sz="900" b="1" dirty="0">
                          <a:solidFill>
                            <a:srgbClr val="000000"/>
                          </a:solidFill>
                          <a:effectLst/>
                          <a:latin typeface="Times New Roman" panose="02020603050405020304" pitchFamily="18" charset="0"/>
                          <a:ea typeface="Times New Roman" panose="02020603050405020304" pitchFamily="18" charset="0"/>
                        </a:rPr>
                        <a: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1727374"/>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10/2/2019  7:13:34 AM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[Ticket#101960478] Alarm Unaothorized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10/2/2019  7:13:34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10/2/2019  7:13:34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4510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10/2/2019  12:24:18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[Ticket#101960477] Alarm Configuration Error - License Expiring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10/2/2019  12:24:18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10/2/2019  12:24:18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8185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10/1/2019  7:55:48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[Ticket#101960476] Alarm Malware Infection - Virus Infected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Removed Malware</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10/1/2019  7:55:48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10/1/2019  7:55:48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6074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9/30/2019  1:46:11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[Ticket#101960473] Alarm Suspicious File - No Action Taken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Removed Malware</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9/30/2019  1:46:11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9/30/2019  1:46:11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575490"/>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9/30/2019  1:11:31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[Ticket#101960472]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9/30/2019  1:11:31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9/30/2019  1:11:31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999850"/>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9/29/2019  10:28:59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[Ticket#101960471] Alarm Unaothorized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9/29/2019  10:28:59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9/29/2019  10:28:59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84214"/>
                  </a:ext>
                </a:extLst>
              </a:tr>
            </a:tbl>
          </a:graphicData>
        </a:graphic>
      </p:graphicFrame>
    </p:spTree>
    <p:extLst>
      <p:ext uri="{BB962C8B-B14F-4D97-AF65-F5344CB8AC3E}">
        <p14:creationId xmlns:p14="http://schemas.microsoft.com/office/powerpoint/2010/main" val="33424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MSS - Security Alarms</a:t>
            </a:r>
            <a:br>
              <a:rPr lang="en-US" dirty="0"/>
            </a:br>
            <a:r>
              <a:rPr lang="en-US" sz="1800" dirty="0" err="1" smtClean="0"/>
              <a:t>Periode</a:t>
            </a:r>
            <a:r>
              <a:rPr lang="en-US" sz="1800" dirty="0"/>
              <a:t> </a:t>
            </a:r>
            <a:r>
              <a:rPr lang="en-US" sz="1800" dirty="0" smtClean="0"/>
              <a:t>September - </a:t>
            </a:r>
            <a:r>
              <a:rPr lang="en-US" sz="1800" dirty="0" err="1" smtClean="0"/>
              <a:t>Oktober</a:t>
            </a:r>
            <a:r>
              <a:rPr lang="en-US" sz="1800" dirty="0" smtClean="0"/>
              <a:t> 2019</a:t>
            </a:r>
            <a:endParaRPr lang="en-US" dirty="0"/>
          </a:p>
        </p:txBody>
      </p:sp>
      <p:sp>
        <p:nvSpPr>
          <p:cNvPr id="6" name="Rounded Rectangle 5">
            <a:hlinkClick r:id="rId2"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Next</a:t>
            </a:r>
            <a:endParaRPr lang="en-US" sz="900" b="1" dirty="0"/>
          </a:p>
        </p:txBody>
      </p:sp>
      <p:graphicFrame>
        <p:nvGraphicFramePr>
          <p:cNvPr id="8" name="Table 7"/>
          <p:cNvGraphicFramePr>
            <a:graphicFrameLocks noGrp="1"/>
          </p:cNvGraphicFramePr>
          <p:nvPr>
            <p:extLst/>
          </p:nvPr>
        </p:nvGraphicFramePr>
        <p:xfrm>
          <a:off x="533398" y="1466696"/>
          <a:ext cx="7891274" cy="3417657"/>
        </p:xfrm>
        <a:graphic>
          <a:graphicData uri="http://schemas.openxmlformats.org/drawingml/2006/table">
            <a:tbl>
              <a:tblPr firstRow="1" firstCol="1" bandRow="1"/>
              <a:tblGrid>
                <a:gridCol w="691276">
                  <a:extLst>
                    <a:ext uri="{9D8B030D-6E8A-4147-A177-3AD203B41FA5}">
                      <a16:colId xmlns:a16="http://schemas.microsoft.com/office/drawing/2014/main" val="2381036242"/>
                    </a:ext>
                  </a:extLst>
                </a:gridCol>
                <a:gridCol w="639194">
                  <a:extLst>
                    <a:ext uri="{9D8B030D-6E8A-4147-A177-3AD203B41FA5}">
                      <a16:colId xmlns:a16="http://schemas.microsoft.com/office/drawing/2014/main" val="234438330"/>
                    </a:ext>
                  </a:extLst>
                </a:gridCol>
                <a:gridCol w="1459885">
                  <a:extLst>
                    <a:ext uri="{9D8B030D-6E8A-4147-A177-3AD203B41FA5}">
                      <a16:colId xmlns:a16="http://schemas.microsoft.com/office/drawing/2014/main" val="4219842759"/>
                    </a:ext>
                  </a:extLst>
                </a:gridCol>
                <a:gridCol w="691276">
                  <a:extLst>
                    <a:ext uri="{9D8B030D-6E8A-4147-A177-3AD203B41FA5}">
                      <a16:colId xmlns:a16="http://schemas.microsoft.com/office/drawing/2014/main" val="1123158575"/>
                    </a:ext>
                  </a:extLst>
                </a:gridCol>
                <a:gridCol w="613940">
                  <a:extLst>
                    <a:ext uri="{9D8B030D-6E8A-4147-A177-3AD203B41FA5}">
                      <a16:colId xmlns:a16="http://schemas.microsoft.com/office/drawing/2014/main" val="3365267558"/>
                    </a:ext>
                  </a:extLst>
                </a:gridCol>
                <a:gridCol w="615519">
                  <a:extLst>
                    <a:ext uri="{9D8B030D-6E8A-4147-A177-3AD203B41FA5}">
                      <a16:colId xmlns:a16="http://schemas.microsoft.com/office/drawing/2014/main" val="4177680501"/>
                    </a:ext>
                  </a:extLst>
                </a:gridCol>
                <a:gridCol w="691276">
                  <a:extLst>
                    <a:ext uri="{9D8B030D-6E8A-4147-A177-3AD203B41FA5}">
                      <a16:colId xmlns:a16="http://schemas.microsoft.com/office/drawing/2014/main" val="3312388491"/>
                    </a:ext>
                  </a:extLst>
                </a:gridCol>
                <a:gridCol w="771766">
                  <a:extLst>
                    <a:ext uri="{9D8B030D-6E8A-4147-A177-3AD203B41FA5}">
                      <a16:colId xmlns:a16="http://schemas.microsoft.com/office/drawing/2014/main" val="2047375918"/>
                    </a:ext>
                  </a:extLst>
                </a:gridCol>
                <a:gridCol w="620014">
                  <a:extLst>
                    <a:ext uri="{9D8B030D-6E8A-4147-A177-3AD203B41FA5}">
                      <a16:colId xmlns:a16="http://schemas.microsoft.com/office/drawing/2014/main" val="2667641467"/>
                    </a:ext>
                  </a:extLst>
                </a:gridCol>
                <a:gridCol w="573728">
                  <a:extLst>
                    <a:ext uri="{9D8B030D-6E8A-4147-A177-3AD203B41FA5}">
                      <a16:colId xmlns:a16="http://schemas.microsoft.com/office/drawing/2014/main" val="696376081"/>
                    </a:ext>
                  </a:extLst>
                </a:gridCol>
                <a:gridCol w="523400">
                  <a:extLst>
                    <a:ext uri="{9D8B030D-6E8A-4147-A177-3AD203B41FA5}">
                      <a16:colId xmlns:a16="http://schemas.microsoft.com/office/drawing/2014/main" val="322030755"/>
                    </a:ext>
                  </a:extLst>
                </a:gridCol>
              </a:tblGrid>
              <a:tr h="126763">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ID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Subject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Likeli</a:t>
                      </a:r>
                      <a:endParaRPr lang="en-US" sz="900" dirty="0">
                        <a:solidFill>
                          <a:srgbClr val="0000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hood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Impact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Risk</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a:txBody>
                    <a:bodyPr/>
                    <a:lstStyle/>
                    <a:p>
                      <a:pPr marL="0" marR="0" algn="ctr">
                        <a:lnSpc>
                          <a:spcPct val="115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rPr>
                        <a:t>Incident Status</a:t>
                      </a:r>
                      <a:endParaRPr lang="en-US" sz="90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0206366"/>
                  </a:ext>
                </a:extLst>
              </a:tr>
              <a:tr h="2178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Action</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Start Alert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Respone</a:t>
                      </a:r>
                      <a:r>
                        <a:rPr lang="en-US" sz="900" b="1" dirty="0">
                          <a:solidFill>
                            <a:srgbClr val="000000"/>
                          </a:solidFill>
                          <a:effectLst/>
                          <a:latin typeface="Times New Roman" panose="02020603050405020304" pitchFamily="18" charset="0"/>
                          <a:ea typeface="Times New Roman" panose="02020603050405020304" pitchFamily="18" charset="0"/>
                        </a:rPr>
                        <a: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1727374"/>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9/29/2019  4:46:19 AM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[Ticket#101960470] Alarm WebServer Attack - PHP CGI Argument Injection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9/29/2019  4:46:19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9/29/2019  4:46:19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4510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9/29/2019  12:18:56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[Ticket#101960469]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9/29/2019  12:18:56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9/29/2019  12:18:56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8185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9/28/2019  7:46:25 PM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[Ticket#101960468] Alarm Unaothorized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9/28/2019  7:46:25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9/28/2019  7:46:25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6074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9/27/2019  9:10:13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[Ticket#101960467] Suspicious Behaviour - System Shutdown or Rebooted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Upgrade Firmware need reboot</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9/27/2019  9:10:13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9/27/2019  9:10:13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575490"/>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9/27/2019  6:28:25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[Ticket#101960466] Alarm Unaothorized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9/27/2019  6:28:25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9/27/2019  6:28:25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999850"/>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9/27/2019  8:46:57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[Ticket#101960461] Alarm Malware Infection - Virus Infected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Removed Malware</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9/27/2019  8:46:57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9/27/2019  8:46:57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84214"/>
                  </a:ext>
                </a:extLst>
              </a:tr>
            </a:tbl>
          </a:graphicData>
        </a:graphic>
      </p:graphicFrame>
    </p:spTree>
    <p:extLst>
      <p:ext uri="{BB962C8B-B14F-4D97-AF65-F5344CB8AC3E}">
        <p14:creationId xmlns:p14="http://schemas.microsoft.com/office/powerpoint/2010/main" val="12563944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MSS - Security Alarms</a:t>
            </a:r>
            <a:br>
              <a:rPr lang="en-US" dirty="0"/>
            </a:br>
            <a:r>
              <a:rPr lang="en-US" sz="1800" dirty="0" err="1" smtClean="0"/>
              <a:t>Periode</a:t>
            </a:r>
            <a:r>
              <a:rPr lang="en-US" sz="1800" dirty="0"/>
              <a:t> </a:t>
            </a:r>
            <a:r>
              <a:rPr lang="en-US" sz="1800" dirty="0" smtClean="0"/>
              <a:t>September - </a:t>
            </a:r>
            <a:r>
              <a:rPr lang="en-US" sz="1800" dirty="0" err="1" smtClean="0"/>
              <a:t>Oktober</a:t>
            </a:r>
            <a:r>
              <a:rPr lang="en-US" sz="1800" dirty="0" smtClean="0"/>
              <a:t> 2019</a:t>
            </a:r>
            <a:endParaRPr lang="en-US" dirty="0"/>
          </a:p>
        </p:txBody>
      </p:sp>
      <p:sp>
        <p:nvSpPr>
          <p:cNvPr id="6" name="Rounded Rectangle 5">
            <a:hlinkClick r:id="rId2"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Next</a:t>
            </a:r>
            <a:endParaRPr lang="en-US" sz="900" b="1" dirty="0"/>
          </a:p>
        </p:txBody>
      </p:sp>
      <p:graphicFrame>
        <p:nvGraphicFramePr>
          <p:cNvPr id="8" name="Table 7"/>
          <p:cNvGraphicFramePr>
            <a:graphicFrameLocks noGrp="1"/>
          </p:cNvGraphicFramePr>
          <p:nvPr>
            <p:extLst/>
          </p:nvPr>
        </p:nvGraphicFramePr>
        <p:xfrm>
          <a:off x="533398" y="1466696"/>
          <a:ext cx="7891274" cy="3348180"/>
        </p:xfrm>
        <a:graphic>
          <a:graphicData uri="http://schemas.openxmlformats.org/drawingml/2006/table">
            <a:tbl>
              <a:tblPr firstRow="1" firstCol="1" bandRow="1"/>
              <a:tblGrid>
                <a:gridCol w="691276">
                  <a:extLst>
                    <a:ext uri="{9D8B030D-6E8A-4147-A177-3AD203B41FA5}">
                      <a16:colId xmlns:a16="http://schemas.microsoft.com/office/drawing/2014/main" val="2381036242"/>
                    </a:ext>
                  </a:extLst>
                </a:gridCol>
                <a:gridCol w="639194">
                  <a:extLst>
                    <a:ext uri="{9D8B030D-6E8A-4147-A177-3AD203B41FA5}">
                      <a16:colId xmlns:a16="http://schemas.microsoft.com/office/drawing/2014/main" val="234438330"/>
                    </a:ext>
                  </a:extLst>
                </a:gridCol>
                <a:gridCol w="1459885">
                  <a:extLst>
                    <a:ext uri="{9D8B030D-6E8A-4147-A177-3AD203B41FA5}">
                      <a16:colId xmlns:a16="http://schemas.microsoft.com/office/drawing/2014/main" val="4219842759"/>
                    </a:ext>
                  </a:extLst>
                </a:gridCol>
                <a:gridCol w="691276">
                  <a:extLst>
                    <a:ext uri="{9D8B030D-6E8A-4147-A177-3AD203B41FA5}">
                      <a16:colId xmlns:a16="http://schemas.microsoft.com/office/drawing/2014/main" val="1123158575"/>
                    </a:ext>
                  </a:extLst>
                </a:gridCol>
                <a:gridCol w="613940">
                  <a:extLst>
                    <a:ext uri="{9D8B030D-6E8A-4147-A177-3AD203B41FA5}">
                      <a16:colId xmlns:a16="http://schemas.microsoft.com/office/drawing/2014/main" val="3365267558"/>
                    </a:ext>
                  </a:extLst>
                </a:gridCol>
                <a:gridCol w="615519">
                  <a:extLst>
                    <a:ext uri="{9D8B030D-6E8A-4147-A177-3AD203B41FA5}">
                      <a16:colId xmlns:a16="http://schemas.microsoft.com/office/drawing/2014/main" val="4177680501"/>
                    </a:ext>
                  </a:extLst>
                </a:gridCol>
                <a:gridCol w="691276">
                  <a:extLst>
                    <a:ext uri="{9D8B030D-6E8A-4147-A177-3AD203B41FA5}">
                      <a16:colId xmlns:a16="http://schemas.microsoft.com/office/drawing/2014/main" val="3312388491"/>
                    </a:ext>
                  </a:extLst>
                </a:gridCol>
                <a:gridCol w="771766">
                  <a:extLst>
                    <a:ext uri="{9D8B030D-6E8A-4147-A177-3AD203B41FA5}">
                      <a16:colId xmlns:a16="http://schemas.microsoft.com/office/drawing/2014/main" val="2047375918"/>
                    </a:ext>
                  </a:extLst>
                </a:gridCol>
                <a:gridCol w="620014">
                  <a:extLst>
                    <a:ext uri="{9D8B030D-6E8A-4147-A177-3AD203B41FA5}">
                      <a16:colId xmlns:a16="http://schemas.microsoft.com/office/drawing/2014/main" val="2667641467"/>
                    </a:ext>
                  </a:extLst>
                </a:gridCol>
                <a:gridCol w="573728">
                  <a:extLst>
                    <a:ext uri="{9D8B030D-6E8A-4147-A177-3AD203B41FA5}">
                      <a16:colId xmlns:a16="http://schemas.microsoft.com/office/drawing/2014/main" val="696376081"/>
                    </a:ext>
                  </a:extLst>
                </a:gridCol>
                <a:gridCol w="523400">
                  <a:extLst>
                    <a:ext uri="{9D8B030D-6E8A-4147-A177-3AD203B41FA5}">
                      <a16:colId xmlns:a16="http://schemas.microsoft.com/office/drawing/2014/main" val="322030755"/>
                    </a:ext>
                  </a:extLst>
                </a:gridCol>
              </a:tblGrid>
              <a:tr h="126763">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ID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Subject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Likeli</a:t>
                      </a:r>
                      <a:endParaRPr lang="en-US" sz="900" dirty="0">
                        <a:solidFill>
                          <a:srgbClr val="0000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hood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Impact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Risk</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a:txBody>
                    <a:bodyPr/>
                    <a:lstStyle/>
                    <a:p>
                      <a:pPr marL="0" marR="0" algn="ctr">
                        <a:lnSpc>
                          <a:spcPct val="115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rPr>
                        <a:t>Incident Status</a:t>
                      </a:r>
                      <a:endParaRPr lang="en-US" sz="90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0206366"/>
                  </a:ext>
                </a:extLst>
              </a:tr>
              <a:tr h="2178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Action</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Start Alert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Respone</a:t>
                      </a:r>
                      <a:r>
                        <a:rPr lang="en-US" sz="900" b="1" dirty="0">
                          <a:solidFill>
                            <a:srgbClr val="000000"/>
                          </a:solidFill>
                          <a:effectLst/>
                          <a:latin typeface="Times New Roman" panose="02020603050405020304" pitchFamily="18" charset="0"/>
                          <a:ea typeface="Times New Roman" panose="02020603050405020304" pitchFamily="18" charset="0"/>
                        </a:rPr>
                        <a: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1727374"/>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9/26/2019  2:36:10 PM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[Ticket#101960460]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9/26/2019  2:36:10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9/26/2019  2:36:10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4510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9/26/2019  10:07:12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[Ticket#101960459]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9/26/2019  10:07:12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9/26/2019  10:07:12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8185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9/24/2019  7:49:35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[Ticket#101960457]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9/24/2019  7:49:35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9/24/2019  7:49:35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6074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9/24/2019  6:09:43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[Ticket#101960456]  Alarm WebServer Attack -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9/24/2019  6:09:43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9/24/2019  6:09:43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575490"/>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9/24/2019  5:56:19 PM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[Ticket#101960455]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9/24/2019  5:56:19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9/24/2019  5:56:19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999850"/>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9/24/2019  1:31:39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[Ticket#101960454]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9/24/2019  1:31:39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9/24/2019  1:31:39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84214"/>
                  </a:ext>
                </a:extLst>
              </a:tr>
            </a:tbl>
          </a:graphicData>
        </a:graphic>
      </p:graphicFrame>
    </p:spTree>
    <p:extLst>
      <p:ext uri="{BB962C8B-B14F-4D97-AF65-F5344CB8AC3E}">
        <p14:creationId xmlns:p14="http://schemas.microsoft.com/office/powerpoint/2010/main" val="25051671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MSS - Security Alarms</a:t>
            </a:r>
            <a:br>
              <a:rPr lang="en-US" dirty="0"/>
            </a:br>
            <a:r>
              <a:rPr lang="en-US" sz="1800" dirty="0" err="1" smtClean="0"/>
              <a:t>Periode</a:t>
            </a:r>
            <a:r>
              <a:rPr lang="en-US" sz="1800" dirty="0"/>
              <a:t> </a:t>
            </a:r>
            <a:r>
              <a:rPr lang="en-US" sz="1800" dirty="0" smtClean="0"/>
              <a:t>September - </a:t>
            </a:r>
            <a:r>
              <a:rPr lang="en-US" sz="1800" dirty="0" err="1" smtClean="0"/>
              <a:t>Oktober</a:t>
            </a:r>
            <a:r>
              <a:rPr lang="en-US" sz="1800" dirty="0" smtClean="0"/>
              <a:t> 2019</a:t>
            </a:r>
            <a:endParaRPr lang="en-US" dirty="0"/>
          </a:p>
        </p:txBody>
      </p:sp>
      <p:sp>
        <p:nvSpPr>
          <p:cNvPr id="6" name="Rounded Rectangle 5">
            <a:hlinkClick r:id="rId2"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Next</a:t>
            </a:r>
            <a:endParaRPr lang="en-US" sz="900" b="1" dirty="0"/>
          </a:p>
        </p:txBody>
      </p:sp>
      <p:graphicFrame>
        <p:nvGraphicFramePr>
          <p:cNvPr id="8" name="Table 7"/>
          <p:cNvGraphicFramePr>
            <a:graphicFrameLocks noGrp="1"/>
          </p:cNvGraphicFramePr>
          <p:nvPr>
            <p:extLst>
              <p:ext uri="{D42A27DB-BD31-4B8C-83A1-F6EECF244321}">
                <p14:modId xmlns:p14="http://schemas.microsoft.com/office/powerpoint/2010/main" val="1143571159"/>
              </p:ext>
            </p:extLst>
          </p:nvPr>
        </p:nvGraphicFramePr>
        <p:xfrm>
          <a:off x="533398" y="1466696"/>
          <a:ext cx="7891274" cy="1910691"/>
        </p:xfrm>
        <a:graphic>
          <a:graphicData uri="http://schemas.openxmlformats.org/drawingml/2006/table">
            <a:tbl>
              <a:tblPr firstRow="1" firstCol="1" bandRow="1"/>
              <a:tblGrid>
                <a:gridCol w="691276">
                  <a:extLst>
                    <a:ext uri="{9D8B030D-6E8A-4147-A177-3AD203B41FA5}">
                      <a16:colId xmlns:a16="http://schemas.microsoft.com/office/drawing/2014/main" val="2381036242"/>
                    </a:ext>
                  </a:extLst>
                </a:gridCol>
                <a:gridCol w="639194">
                  <a:extLst>
                    <a:ext uri="{9D8B030D-6E8A-4147-A177-3AD203B41FA5}">
                      <a16:colId xmlns:a16="http://schemas.microsoft.com/office/drawing/2014/main" val="234438330"/>
                    </a:ext>
                  </a:extLst>
                </a:gridCol>
                <a:gridCol w="1459885">
                  <a:extLst>
                    <a:ext uri="{9D8B030D-6E8A-4147-A177-3AD203B41FA5}">
                      <a16:colId xmlns:a16="http://schemas.microsoft.com/office/drawing/2014/main" val="4219842759"/>
                    </a:ext>
                  </a:extLst>
                </a:gridCol>
                <a:gridCol w="691276">
                  <a:extLst>
                    <a:ext uri="{9D8B030D-6E8A-4147-A177-3AD203B41FA5}">
                      <a16:colId xmlns:a16="http://schemas.microsoft.com/office/drawing/2014/main" val="1123158575"/>
                    </a:ext>
                  </a:extLst>
                </a:gridCol>
                <a:gridCol w="613940">
                  <a:extLst>
                    <a:ext uri="{9D8B030D-6E8A-4147-A177-3AD203B41FA5}">
                      <a16:colId xmlns:a16="http://schemas.microsoft.com/office/drawing/2014/main" val="3365267558"/>
                    </a:ext>
                  </a:extLst>
                </a:gridCol>
                <a:gridCol w="615519">
                  <a:extLst>
                    <a:ext uri="{9D8B030D-6E8A-4147-A177-3AD203B41FA5}">
                      <a16:colId xmlns:a16="http://schemas.microsoft.com/office/drawing/2014/main" val="4177680501"/>
                    </a:ext>
                  </a:extLst>
                </a:gridCol>
                <a:gridCol w="691276">
                  <a:extLst>
                    <a:ext uri="{9D8B030D-6E8A-4147-A177-3AD203B41FA5}">
                      <a16:colId xmlns:a16="http://schemas.microsoft.com/office/drawing/2014/main" val="3312388491"/>
                    </a:ext>
                  </a:extLst>
                </a:gridCol>
                <a:gridCol w="771766">
                  <a:extLst>
                    <a:ext uri="{9D8B030D-6E8A-4147-A177-3AD203B41FA5}">
                      <a16:colId xmlns:a16="http://schemas.microsoft.com/office/drawing/2014/main" val="2047375918"/>
                    </a:ext>
                  </a:extLst>
                </a:gridCol>
                <a:gridCol w="620014">
                  <a:extLst>
                    <a:ext uri="{9D8B030D-6E8A-4147-A177-3AD203B41FA5}">
                      <a16:colId xmlns:a16="http://schemas.microsoft.com/office/drawing/2014/main" val="2667641467"/>
                    </a:ext>
                  </a:extLst>
                </a:gridCol>
                <a:gridCol w="573728">
                  <a:extLst>
                    <a:ext uri="{9D8B030D-6E8A-4147-A177-3AD203B41FA5}">
                      <a16:colId xmlns:a16="http://schemas.microsoft.com/office/drawing/2014/main" val="696376081"/>
                    </a:ext>
                  </a:extLst>
                </a:gridCol>
                <a:gridCol w="523400">
                  <a:extLst>
                    <a:ext uri="{9D8B030D-6E8A-4147-A177-3AD203B41FA5}">
                      <a16:colId xmlns:a16="http://schemas.microsoft.com/office/drawing/2014/main" val="322030755"/>
                    </a:ext>
                  </a:extLst>
                </a:gridCol>
              </a:tblGrid>
              <a:tr h="126763">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ID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Subject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Likeli</a:t>
                      </a:r>
                      <a:endParaRPr lang="en-US" sz="900" dirty="0">
                        <a:solidFill>
                          <a:srgbClr val="0000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hood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Impact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Risk</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a:txBody>
                    <a:bodyPr/>
                    <a:lstStyle/>
                    <a:p>
                      <a:pPr marL="0" marR="0" algn="ctr">
                        <a:lnSpc>
                          <a:spcPct val="115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rPr>
                        <a:t>Incident Status</a:t>
                      </a:r>
                      <a:endParaRPr lang="en-US" sz="90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0206366"/>
                  </a:ext>
                </a:extLst>
              </a:tr>
              <a:tr h="2178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Action</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Start Alert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Respone</a:t>
                      </a:r>
                      <a:r>
                        <a:rPr lang="en-US" sz="900" b="1" dirty="0">
                          <a:solidFill>
                            <a:srgbClr val="000000"/>
                          </a:solidFill>
                          <a:effectLst/>
                          <a:latin typeface="Times New Roman" panose="02020603050405020304" pitchFamily="18" charset="0"/>
                          <a:ea typeface="Times New Roman" panose="02020603050405020304" pitchFamily="18" charset="0"/>
                        </a:rPr>
                        <a: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1727374"/>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9/24/2019  4:52:58 AM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[Ticket#101960453] Alarm Unaothorized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9/24/2019  4:52:58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9/24/2019  4:52:58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4510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9/24/2019  4:12:28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[Ticket#101960452] Alarm Unaothorized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9/24/2019  4:12:28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9/24/2019  4:12:28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8185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9/24/2019  12:13:37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[Ticket#101960451] Alarm Configuration Error - License Expiring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9/24/2019  12:13:37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9/24/2019  12:13:37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607473"/>
                  </a:ext>
                </a:extLst>
              </a:tr>
            </a:tbl>
          </a:graphicData>
        </a:graphic>
      </p:graphicFrame>
    </p:spTree>
    <p:extLst>
      <p:ext uri="{BB962C8B-B14F-4D97-AF65-F5344CB8AC3E}">
        <p14:creationId xmlns:p14="http://schemas.microsoft.com/office/powerpoint/2010/main" val="4095224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372500"/>
            <a:ext cx="8520600" cy="733500"/>
          </a:xfrm>
          <a:prstGeom prst="rect">
            <a:avLst/>
          </a:prstGeom>
          <a:noFill/>
          <a:ln>
            <a:noFill/>
          </a:ln>
        </p:spPr>
        <p:txBody>
          <a:bodyPr wrap="square" lIns="91425" tIns="91425" rIns="91425" bIns="91425" anchor="b" anchorCtr="0">
            <a:noAutofit/>
          </a:bodyPr>
          <a:lstStyle/>
          <a:p>
            <a:pPr marL="0" marR="0" lvl="0" indent="-190500" algn="l" rtl="0">
              <a:lnSpc>
                <a:spcPct val="100000"/>
              </a:lnSpc>
              <a:spcBef>
                <a:spcPts val="0"/>
              </a:spcBef>
              <a:spcAft>
                <a:spcPts val="0"/>
              </a:spcAft>
              <a:buClr>
                <a:schemeClr val="dk2"/>
              </a:buClr>
              <a:buSzPct val="100000"/>
              <a:buFont typeface="Oswald"/>
              <a:buNone/>
            </a:pPr>
            <a:r>
              <a:rPr lang="en" sz="3000" b="0" i="0" u="none" strike="noStrike" cap="none" dirty="0">
                <a:solidFill>
                  <a:schemeClr val="dk2"/>
                </a:solidFill>
                <a:latin typeface="Oswald"/>
                <a:ea typeface="Oswald"/>
                <a:cs typeface="Oswald"/>
                <a:sym typeface="Oswald"/>
              </a:rPr>
              <a:t>Rangkuman Kejadian Keamanan</a:t>
            </a:r>
          </a:p>
          <a:p>
            <a:pPr marL="0" marR="0" lvl="0" indent="-114300" algn="l" rtl="0">
              <a:lnSpc>
                <a:spcPct val="100000"/>
              </a:lnSpc>
              <a:spcBef>
                <a:spcPts val="0"/>
              </a:spcBef>
              <a:spcAft>
                <a:spcPts val="0"/>
              </a:spcAft>
              <a:buClr>
                <a:schemeClr val="dk2"/>
              </a:buClr>
              <a:buSzPct val="100000"/>
              <a:buFont typeface="Oswald"/>
              <a:buNone/>
            </a:pPr>
            <a:r>
              <a:rPr lang="en" sz="1800" b="0" i="0" u="none" strike="noStrike" cap="none" dirty="0">
                <a:solidFill>
                  <a:schemeClr val="dk2"/>
                </a:solidFill>
                <a:latin typeface="Oswald"/>
                <a:ea typeface="Oswald"/>
                <a:cs typeface="Oswald"/>
                <a:sym typeface="Oswald"/>
              </a:rPr>
              <a:t>Statistik Kejadian Keamanan Periode </a:t>
            </a:r>
            <a:r>
              <a:rPr lang="en" sz="1800" b="0" i="0" u="none" strike="noStrike" cap="none" dirty="0" smtClean="0">
                <a:solidFill>
                  <a:schemeClr val="dk2"/>
                </a:solidFill>
                <a:latin typeface="Oswald"/>
                <a:ea typeface="Oswald"/>
                <a:cs typeface="Oswald"/>
                <a:sym typeface="Oswald"/>
              </a:rPr>
              <a:t>September - Oktober 2019</a:t>
            </a:r>
            <a:endParaRPr lang="en" sz="1800" b="0" i="0" u="none" strike="noStrike" cap="none" dirty="0">
              <a:solidFill>
                <a:schemeClr val="dk2"/>
              </a:solidFill>
              <a:latin typeface="Oswald"/>
              <a:ea typeface="Oswald"/>
              <a:cs typeface="Oswald"/>
              <a:sym typeface="Oswald"/>
            </a:endParaRPr>
          </a:p>
        </p:txBody>
      </p:sp>
      <p:grpSp>
        <p:nvGrpSpPr>
          <p:cNvPr id="113" name="Shape 113"/>
          <p:cNvGrpSpPr/>
          <p:nvPr/>
        </p:nvGrpSpPr>
        <p:grpSpPr>
          <a:xfrm>
            <a:off x="228800" y="1660907"/>
            <a:ext cx="1535200" cy="3056391"/>
            <a:chOff x="481800" y="2052850"/>
            <a:chExt cx="1535200" cy="2816950"/>
          </a:xfrm>
        </p:grpSpPr>
        <p:sp>
          <p:nvSpPr>
            <p:cNvPr id="114" name="Shape 114"/>
            <p:cNvSpPr/>
            <p:nvPr/>
          </p:nvSpPr>
          <p:spPr>
            <a:xfrm>
              <a:off x="481800" y="2052850"/>
              <a:ext cx="1535200" cy="2816950"/>
            </a:xfrm>
            <a:prstGeom prst="flowChartOffpageConnector">
              <a:avLst/>
            </a:prstGeom>
            <a:solidFill>
              <a:srgbClr val="D9D2E9"/>
            </a:solidFill>
            <a:ln w="9525" cap="flat" cmpd="sng">
              <a:solidFill>
                <a:schemeClr val="dk2"/>
              </a:solidFill>
              <a:prstDash val="solid"/>
              <a:round/>
              <a:headEnd type="none" w="med" len="med"/>
              <a:tailEnd type="none" w="med" len="med"/>
            </a:ln>
          </p:spPr>
          <p:txBody>
            <a:bodyPr wrap="square" lIns="91425" tIns="91425" rIns="91425" bIns="91425" anchor="t" anchorCtr="0">
              <a:noAutofit/>
            </a:bodyPr>
            <a:lstStyle/>
            <a:p>
              <a:pPr marL="0" marR="0" lvl="0" indent="-88900" algn="ctr" rtl="0">
                <a:lnSpc>
                  <a:spcPct val="100000"/>
                </a:lnSpc>
                <a:spcBef>
                  <a:spcPts val="0"/>
                </a:spcBef>
                <a:spcAft>
                  <a:spcPts val="0"/>
                </a:spcAft>
                <a:buClr>
                  <a:srgbClr val="000000"/>
                </a:buClr>
                <a:buSzPct val="100000"/>
                <a:buFont typeface="Arial"/>
                <a:buNone/>
              </a:pPr>
              <a:r>
                <a:rPr lang="en" sz="1400" b="1" i="0" u="none" strike="noStrike" cap="none">
                  <a:solidFill>
                    <a:srgbClr val="000000"/>
                  </a:solidFill>
                  <a:latin typeface="Arial"/>
                  <a:ea typeface="Arial"/>
                  <a:cs typeface="Arial"/>
                  <a:sym typeface="Arial"/>
                </a:rPr>
                <a:t>Global Event</a:t>
              </a:r>
            </a:p>
            <a:p>
              <a:pPr marL="0" marR="0" lvl="0" indent="-57150" algn="ctr" rtl="0">
                <a:lnSpc>
                  <a:spcPct val="100000"/>
                </a:lnSpc>
                <a:spcBef>
                  <a:spcPts val="0"/>
                </a:spcBef>
                <a:spcAft>
                  <a:spcPts val="0"/>
                </a:spcAft>
                <a:buClr>
                  <a:srgbClr val="000000"/>
                </a:buClr>
                <a:buFont typeface="Arial"/>
                <a:buNone/>
              </a:pPr>
              <a:endParaRPr sz="900" b="0" i="0" u="none" strike="noStrike" cap="none">
                <a:solidFill>
                  <a:srgbClr val="000000"/>
                </a:solidFill>
                <a:latin typeface="Arial"/>
                <a:ea typeface="Arial"/>
                <a:cs typeface="Arial"/>
                <a:sym typeface="Arial"/>
              </a:endParaRPr>
            </a:p>
            <a:p>
              <a:pPr marL="0" marR="0" lvl="0" indent="-57150" algn="ctr" rtl="0">
                <a:lnSpc>
                  <a:spcPct val="100000"/>
                </a:lnSpc>
                <a:spcBef>
                  <a:spcPts val="0"/>
                </a:spcBef>
                <a:spcAft>
                  <a:spcPts val="0"/>
                </a:spcAft>
                <a:buClr>
                  <a:srgbClr val="000000"/>
                </a:buClr>
                <a:buFont typeface="Arial"/>
                <a:buNone/>
              </a:pPr>
              <a:endParaRPr sz="900" b="0" i="0" u="none" strike="noStrike" cap="none">
                <a:solidFill>
                  <a:srgbClr val="000000"/>
                </a:solidFill>
                <a:latin typeface="Arial"/>
                <a:ea typeface="Arial"/>
                <a:cs typeface="Arial"/>
                <a:sym typeface="Arial"/>
              </a:endParaRPr>
            </a:p>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a:solidFill>
                    <a:srgbClr val="000000"/>
                  </a:solidFill>
                  <a:latin typeface="Arial"/>
                  <a:ea typeface="Arial"/>
                  <a:cs typeface="Arial"/>
                  <a:sym typeface="Arial"/>
                </a:rPr>
                <a:t>Keseluruhan transaksi log yang terekam dalam infrastruktur IT KSO</a:t>
              </a:r>
            </a:p>
          </p:txBody>
        </p:sp>
        <p:sp>
          <p:nvSpPr>
            <p:cNvPr id="115" name="Shape 115"/>
            <p:cNvSpPr txBox="1"/>
            <p:nvPr/>
          </p:nvSpPr>
          <p:spPr>
            <a:xfrm>
              <a:off x="608301" y="3727425"/>
              <a:ext cx="1282200" cy="444900"/>
            </a:xfrm>
            <a:prstGeom prst="rect">
              <a:avLst/>
            </a:prstGeom>
            <a:no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marL="0" marR="0" lvl="0" indent="-114300" algn="ctr" rtl="0">
                <a:lnSpc>
                  <a:spcPct val="100000"/>
                </a:lnSpc>
                <a:spcBef>
                  <a:spcPts val="0"/>
                </a:spcBef>
                <a:spcAft>
                  <a:spcPts val="0"/>
                </a:spcAft>
                <a:buClr>
                  <a:srgbClr val="000000"/>
                </a:buClr>
                <a:buSzPct val="100000"/>
                <a:buFont typeface="Arial"/>
                <a:buNone/>
              </a:pPr>
              <a:r>
                <a:rPr lang="en" sz="1800" b="1" i="0" u="none" strike="noStrike" cap="none" dirty="0">
                  <a:solidFill>
                    <a:srgbClr val="000000"/>
                  </a:solidFill>
                  <a:latin typeface="Arial"/>
                  <a:ea typeface="Arial"/>
                  <a:cs typeface="Arial"/>
                  <a:sym typeface="Arial"/>
                </a:rPr>
                <a:t>~ </a:t>
              </a:r>
              <a:r>
                <a:rPr lang="en-US" sz="1800" b="1" dirty="0" smtClean="0"/>
                <a:t>89</a:t>
              </a:r>
              <a:r>
                <a:rPr lang="en" sz="1800" b="1" i="0" u="none" strike="noStrike" cap="none" dirty="0" smtClean="0">
                  <a:solidFill>
                    <a:srgbClr val="000000"/>
                  </a:solidFill>
                  <a:latin typeface="Arial"/>
                  <a:ea typeface="Arial"/>
                  <a:cs typeface="Arial"/>
                  <a:sym typeface="Arial"/>
                </a:rPr>
                <a:t> </a:t>
              </a:r>
              <a:r>
                <a:rPr lang="en" sz="1800" b="1" i="0" u="none" strike="noStrike" cap="none" dirty="0">
                  <a:solidFill>
                    <a:srgbClr val="000000"/>
                  </a:solidFill>
                  <a:latin typeface="Arial"/>
                  <a:ea typeface="Arial"/>
                  <a:cs typeface="Arial"/>
                  <a:sym typeface="Arial"/>
                </a:rPr>
                <a:t>juta</a:t>
              </a:r>
            </a:p>
            <a:p>
              <a:pPr marL="0" marR="0" lvl="0" indent="-57150" algn="ctr" rtl="0">
                <a:lnSpc>
                  <a:spcPct val="100000"/>
                </a:lnSpc>
                <a:spcBef>
                  <a:spcPts val="0"/>
                </a:spcBef>
                <a:spcAft>
                  <a:spcPts val="0"/>
                </a:spcAft>
                <a:buClr>
                  <a:srgbClr val="000000"/>
                </a:buClr>
                <a:buSzPct val="100000"/>
                <a:buFont typeface="Arial"/>
                <a:buNone/>
              </a:pPr>
              <a:r>
                <a:rPr lang="en" sz="900" b="0" i="0" u="none" strike="noStrike" cap="none" dirty="0">
                  <a:solidFill>
                    <a:srgbClr val="000000"/>
                  </a:solidFill>
                  <a:latin typeface="Arial"/>
                  <a:ea typeface="Arial"/>
                  <a:cs typeface="Arial"/>
                  <a:sym typeface="Arial"/>
                </a:rPr>
                <a:t>avg. per month</a:t>
              </a:r>
            </a:p>
          </p:txBody>
        </p:sp>
      </p:grpSp>
      <p:grpSp>
        <p:nvGrpSpPr>
          <p:cNvPr id="116" name="Shape 116"/>
          <p:cNvGrpSpPr/>
          <p:nvPr/>
        </p:nvGrpSpPr>
        <p:grpSpPr>
          <a:xfrm>
            <a:off x="2016588" y="1660907"/>
            <a:ext cx="1535200" cy="3056391"/>
            <a:chOff x="2137288" y="2052850"/>
            <a:chExt cx="1535200" cy="2816950"/>
          </a:xfrm>
        </p:grpSpPr>
        <p:sp>
          <p:nvSpPr>
            <p:cNvPr id="117" name="Shape 117"/>
            <p:cNvSpPr/>
            <p:nvPr/>
          </p:nvSpPr>
          <p:spPr>
            <a:xfrm>
              <a:off x="2137288" y="2052850"/>
              <a:ext cx="1535200" cy="2816950"/>
            </a:xfrm>
            <a:prstGeom prst="flowChartOffpageConnector">
              <a:avLst/>
            </a:prstGeom>
            <a:solidFill>
              <a:srgbClr val="93C47D"/>
            </a:solidFill>
            <a:ln w="9525" cap="flat" cmpd="sng">
              <a:solidFill>
                <a:schemeClr val="dk2"/>
              </a:solidFill>
              <a:prstDash val="solid"/>
              <a:round/>
              <a:headEnd type="none" w="med" len="med"/>
              <a:tailEnd type="none" w="med" len="med"/>
            </a:ln>
          </p:spPr>
          <p:txBody>
            <a:bodyPr wrap="square" lIns="91425" tIns="91425" rIns="91425" bIns="91425" anchor="t" anchorCtr="0">
              <a:noAutofit/>
            </a:bodyPr>
            <a:lstStyle/>
            <a:p>
              <a:pPr marL="0" marR="0" lvl="0" indent="-88900" algn="ctr" rtl="0">
                <a:lnSpc>
                  <a:spcPct val="100000"/>
                </a:lnSpc>
                <a:spcBef>
                  <a:spcPts val="0"/>
                </a:spcBef>
                <a:spcAft>
                  <a:spcPts val="0"/>
                </a:spcAft>
                <a:buClr>
                  <a:srgbClr val="000000"/>
                </a:buClr>
                <a:buSzPct val="100000"/>
                <a:buFont typeface="Arial"/>
                <a:buNone/>
              </a:pPr>
              <a:r>
                <a:rPr lang="en" sz="1400" b="1" i="0" u="none" strike="noStrike" cap="none">
                  <a:solidFill>
                    <a:srgbClr val="000000"/>
                  </a:solidFill>
                  <a:latin typeface="Arial"/>
                  <a:ea typeface="Arial"/>
                  <a:cs typeface="Arial"/>
                  <a:sym typeface="Arial"/>
                </a:rPr>
                <a:t>Security Event</a:t>
              </a:r>
            </a:p>
            <a:p>
              <a:pPr marL="0" marR="0" lvl="0" indent="-57150" algn="ctr" rtl="0">
                <a:lnSpc>
                  <a:spcPct val="100000"/>
                </a:lnSpc>
                <a:spcBef>
                  <a:spcPts val="0"/>
                </a:spcBef>
                <a:spcAft>
                  <a:spcPts val="0"/>
                </a:spcAft>
                <a:buClr>
                  <a:srgbClr val="000000"/>
                </a:buClr>
                <a:buFont typeface="Arial"/>
                <a:buNone/>
              </a:pPr>
              <a:endParaRPr sz="900" b="0" i="0" u="none" strike="noStrike" cap="none">
                <a:solidFill>
                  <a:srgbClr val="000000"/>
                </a:solidFill>
                <a:latin typeface="Arial"/>
                <a:ea typeface="Arial"/>
                <a:cs typeface="Arial"/>
                <a:sym typeface="Arial"/>
              </a:endParaRPr>
            </a:p>
            <a:p>
              <a:pPr marL="0" marR="0" lvl="0" indent="-57150" algn="ctr" rtl="0">
                <a:lnSpc>
                  <a:spcPct val="100000"/>
                </a:lnSpc>
                <a:spcBef>
                  <a:spcPts val="0"/>
                </a:spcBef>
                <a:spcAft>
                  <a:spcPts val="0"/>
                </a:spcAft>
                <a:buClr>
                  <a:srgbClr val="000000"/>
                </a:buClr>
                <a:buFont typeface="Arial"/>
                <a:buNone/>
              </a:pPr>
              <a:endParaRPr sz="900" b="0" i="0" u="none" strike="noStrike" cap="none">
                <a:solidFill>
                  <a:srgbClr val="000000"/>
                </a:solidFill>
                <a:latin typeface="Arial"/>
                <a:ea typeface="Arial"/>
                <a:cs typeface="Arial"/>
                <a:sym typeface="Arial"/>
              </a:endParaRPr>
            </a:p>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a:solidFill>
                    <a:srgbClr val="000000"/>
                  </a:solidFill>
                  <a:latin typeface="Arial"/>
                  <a:ea typeface="Arial"/>
                  <a:cs typeface="Arial"/>
                  <a:sym typeface="Arial"/>
                </a:rPr>
                <a:t>Kejadian yang memiliki keterkaitan dengan kejadian keamanan</a:t>
              </a:r>
            </a:p>
          </p:txBody>
        </p:sp>
        <p:sp>
          <p:nvSpPr>
            <p:cNvPr id="118" name="Shape 118"/>
            <p:cNvSpPr txBox="1"/>
            <p:nvPr/>
          </p:nvSpPr>
          <p:spPr>
            <a:xfrm>
              <a:off x="2260213" y="3705600"/>
              <a:ext cx="1282200" cy="444900"/>
            </a:xfrm>
            <a:prstGeom prst="rect">
              <a:avLst/>
            </a:prstGeom>
            <a:no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marL="0" marR="0" lvl="0" indent="-114300" algn="ctr" rtl="0">
                <a:lnSpc>
                  <a:spcPct val="100000"/>
                </a:lnSpc>
                <a:spcBef>
                  <a:spcPts val="0"/>
                </a:spcBef>
                <a:spcAft>
                  <a:spcPts val="0"/>
                </a:spcAft>
                <a:buClr>
                  <a:srgbClr val="000000"/>
                </a:buClr>
                <a:buSzPct val="100000"/>
                <a:buFont typeface="Arial"/>
                <a:buNone/>
              </a:pPr>
              <a:r>
                <a:rPr lang="en" sz="1800" b="1" i="0" u="none" strike="noStrike" cap="none" dirty="0" smtClean="0">
                  <a:solidFill>
                    <a:srgbClr val="000000"/>
                  </a:solidFill>
                  <a:latin typeface="Arial"/>
                  <a:ea typeface="Arial"/>
                  <a:cs typeface="Arial"/>
                  <a:sym typeface="Arial"/>
                </a:rPr>
                <a:t>~ </a:t>
              </a:r>
              <a:r>
                <a:rPr lang="en" sz="1800" b="1" dirty="0" smtClean="0"/>
                <a:t>1.9</a:t>
              </a:r>
              <a:r>
                <a:rPr lang="en-US" sz="1800" b="1" dirty="0" smtClean="0"/>
                <a:t> </a:t>
              </a:r>
              <a:r>
                <a:rPr lang="en-US" sz="1800" b="1" dirty="0" err="1" smtClean="0"/>
                <a:t>juta</a:t>
              </a:r>
              <a:endParaRPr lang="en" sz="1800" b="1" i="0" u="none" strike="noStrike" cap="none" dirty="0">
                <a:solidFill>
                  <a:srgbClr val="000000"/>
                </a:solidFill>
                <a:latin typeface="Arial"/>
                <a:ea typeface="Arial"/>
                <a:cs typeface="Arial"/>
                <a:sym typeface="Arial"/>
              </a:endParaRPr>
            </a:p>
            <a:p>
              <a:pPr marL="0" marR="0" lvl="0" indent="-57150" algn="ctr" rtl="0">
                <a:lnSpc>
                  <a:spcPct val="100000"/>
                </a:lnSpc>
                <a:spcBef>
                  <a:spcPts val="0"/>
                </a:spcBef>
                <a:spcAft>
                  <a:spcPts val="0"/>
                </a:spcAft>
                <a:buClr>
                  <a:srgbClr val="000000"/>
                </a:buClr>
                <a:buSzPct val="100000"/>
                <a:buFont typeface="Arial"/>
                <a:buNone/>
              </a:pPr>
              <a:r>
                <a:rPr lang="en" sz="900" b="0" i="0" u="none" strike="noStrike" cap="none" dirty="0">
                  <a:solidFill>
                    <a:srgbClr val="000000"/>
                  </a:solidFill>
                  <a:latin typeface="Arial"/>
                  <a:ea typeface="Arial"/>
                  <a:cs typeface="Arial"/>
                  <a:sym typeface="Arial"/>
                </a:rPr>
                <a:t>avg. per month</a:t>
              </a:r>
            </a:p>
          </p:txBody>
        </p:sp>
      </p:grpSp>
      <p:grpSp>
        <p:nvGrpSpPr>
          <p:cNvPr id="119" name="Shape 119"/>
          <p:cNvGrpSpPr/>
          <p:nvPr/>
        </p:nvGrpSpPr>
        <p:grpSpPr>
          <a:xfrm>
            <a:off x="5592200" y="1660907"/>
            <a:ext cx="1535200" cy="3056391"/>
            <a:chOff x="5571225" y="2052850"/>
            <a:chExt cx="1535200" cy="2816950"/>
          </a:xfrm>
        </p:grpSpPr>
        <p:sp>
          <p:nvSpPr>
            <p:cNvPr id="120" name="Shape 120"/>
            <p:cNvSpPr/>
            <p:nvPr/>
          </p:nvSpPr>
          <p:spPr>
            <a:xfrm>
              <a:off x="5571225" y="2052850"/>
              <a:ext cx="1535200" cy="2816950"/>
            </a:xfrm>
            <a:prstGeom prst="flowChartOffpageConnector">
              <a:avLst/>
            </a:prstGeom>
            <a:solidFill>
              <a:srgbClr val="FFE599"/>
            </a:solidFill>
            <a:ln w="9525" cap="flat" cmpd="sng">
              <a:solidFill>
                <a:schemeClr val="dk2"/>
              </a:solidFill>
              <a:prstDash val="solid"/>
              <a:round/>
              <a:headEnd type="none" w="med" len="med"/>
              <a:tailEnd type="none" w="med" len="med"/>
            </a:ln>
          </p:spPr>
          <p:txBody>
            <a:bodyPr wrap="square" lIns="91425" tIns="91425" rIns="91425" bIns="91425" anchor="t" anchorCtr="0">
              <a:noAutofit/>
            </a:bodyPr>
            <a:lstStyle/>
            <a:p>
              <a:pPr marL="0" marR="0" lvl="0" indent="-88900" algn="ctr" rtl="0">
                <a:lnSpc>
                  <a:spcPct val="100000"/>
                </a:lnSpc>
                <a:spcBef>
                  <a:spcPts val="0"/>
                </a:spcBef>
                <a:spcAft>
                  <a:spcPts val="0"/>
                </a:spcAft>
                <a:buClr>
                  <a:srgbClr val="000000"/>
                </a:buClr>
                <a:buSzPct val="100000"/>
                <a:buFont typeface="Arial"/>
                <a:buNone/>
              </a:pPr>
              <a:r>
                <a:rPr lang="en" sz="1400" b="1" i="0" u="none" strike="noStrike" cap="none">
                  <a:solidFill>
                    <a:srgbClr val="000000"/>
                  </a:solidFill>
                  <a:latin typeface="Arial"/>
                  <a:ea typeface="Arial"/>
                  <a:cs typeface="Arial"/>
                  <a:sym typeface="Arial"/>
                </a:rPr>
                <a:t>Incident</a:t>
              </a:r>
            </a:p>
            <a:p>
              <a:pPr marL="0" marR="0" lvl="0" indent="-57150" algn="ctr" rtl="0">
                <a:lnSpc>
                  <a:spcPct val="100000"/>
                </a:lnSpc>
                <a:spcBef>
                  <a:spcPts val="0"/>
                </a:spcBef>
                <a:spcAft>
                  <a:spcPts val="0"/>
                </a:spcAft>
                <a:buClr>
                  <a:srgbClr val="000000"/>
                </a:buClr>
                <a:buFont typeface="Arial"/>
                <a:buNone/>
              </a:pPr>
              <a:endParaRPr sz="900" b="0" i="0" u="none" strike="noStrike" cap="none">
                <a:solidFill>
                  <a:srgbClr val="000000"/>
                </a:solidFill>
                <a:latin typeface="Arial"/>
                <a:ea typeface="Arial"/>
                <a:cs typeface="Arial"/>
                <a:sym typeface="Arial"/>
              </a:endParaRPr>
            </a:p>
            <a:p>
              <a:pPr marL="0" marR="0" lvl="0" indent="-57150" algn="ctr" rtl="0">
                <a:lnSpc>
                  <a:spcPct val="100000"/>
                </a:lnSpc>
                <a:spcBef>
                  <a:spcPts val="0"/>
                </a:spcBef>
                <a:spcAft>
                  <a:spcPts val="0"/>
                </a:spcAft>
                <a:buClr>
                  <a:srgbClr val="000000"/>
                </a:buClr>
                <a:buFont typeface="Arial"/>
                <a:buNone/>
              </a:pPr>
              <a:endParaRPr sz="900" b="0" i="0" u="none" strike="noStrike" cap="none">
                <a:solidFill>
                  <a:srgbClr val="000000"/>
                </a:solidFill>
                <a:latin typeface="Arial"/>
                <a:ea typeface="Arial"/>
                <a:cs typeface="Arial"/>
                <a:sym typeface="Arial"/>
              </a:endParaRPr>
            </a:p>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a:solidFill>
                    <a:srgbClr val="000000"/>
                  </a:solidFill>
                  <a:latin typeface="Arial"/>
                  <a:ea typeface="Arial"/>
                  <a:cs typeface="Arial"/>
                  <a:sym typeface="Arial"/>
                </a:rPr>
                <a:t>Kejadian keamanan yang tervalidasi memiliki risiko dan perlu penanganan </a:t>
              </a:r>
            </a:p>
          </p:txBody>
        </p:sp>
        <p:sp>
          <p:nvSpPr>
            <p:cNvPr id="121" name="Shape 121"/>
            <p:cNvSpPr txBox="1"/>
            <p:nvPr/>
          </p:nvSpPr>
          <p:spPr>
            <a:xfrm>
              <a:off x="5712900" y="3705600"/>
              <a:ext cx="1282200" cy="444900"/>
            </a:xfrm>
            <a:prstGeom prst="rect">
              <a:avLst/>
            </a:prstGeom>
            <a:no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marL="0" marR="0" lvl="0" indent="-114300" algn="ctr" rtl="0">
                <a:lnSpc>
                  <a:spcPct val="100000"/>
                </a:lnSpc>
                <a:spcBef>
                  <a:spcPts val="0"/>
                </a:spcBef>
                <a:spcAft>
                  <a:spcPts val="0"/>
                </a:spcAft>
                <a:buClr>
                  <a:srgbClr val="000000"/>
                </a:buClr>
                <a:buSzPct val="100000"/>
                <a:buFont typeface="Arial"/>
                <a:buNone/>
              </a:pPr>
              <a:r>
                <a:rPr lang="en-US" sz="1800" b="1" dirty="0" smtClean="0"/>
                <a:t>0</a:t>
              </a:r>
              <a:endParaRPr lang="en" sz="1800" b="1" i="0" u="none" strike="noStrike" cap="none" dirty="0">
                <a:solidFill>
                  <a:srgbClr val="000000"/>
                </a:solidFill>
                <a:latin typeface="Arial"/>
                <a:ea typeface="Arial"/>
                <a:cs typeface="Arial"/>
                <a:sym typeface="Arial"/>
              </a:endParaRPr>
            </a:p>
            <a:p>
              <a:pPr marL="0" marR="0" lvl="0" indent="-57150" algn="ctr" rtl="0">
                <a:lnSpc>
                  <a:spcPct val="100000"/>
                </a:lnSpc>
                <a:spcBef>
                  <a:spcPts val="0"/>
                </a:spcBef>
                <a:spcAft>
                  <a:spcPts val="0"/>
                </a:spcAft>
                <a:buClr>
                  <a:srgbClr val="000000"/>
                </a:buClr>
                <a:buSzPct val="100000"/>
                <a:buFont typeface="Arial"/>
                <a:buNone/>
              </a:pPr>
              <a:r>
                <a:rPr lang="en" sz="900" b="0" i="0" u="none" strike="noStrike" cap="none" dirty="0">
                  <a:solidFill>
                    <a:srgbClr val="000000"/>
                  </a:solidFill>
                  <a:latin typeface="Arial"/>
                  <a:ea typeface="Arial"/>
                  <a:cs typeface="Arial"/>
                  <a:sym typeface="Arial"/>
                </a:rPr>
                <a:t>avg. per month</a:t>
              </a:r>
            </a:p>
          </p:txBody>
        </p:sp>
      </p:grpSp>
      <p:grpSp>
        <p:nvGrpSpPr>
          <p:cNvPr id="122" name="Shape 122"/>
          <p:cNvGrpSpPr/>
          <p:nvPr/>
        </p:nvGrpSpPr>
        <p:grpSpPr>
          <a:xfrm>
            <a:off x="7380000" y="1660907"/>
            <a:ext cx="1535200" cy="3056391"/>
            <a:chOff x="7253500" y="2052850"/>
            <a:chExt cx="1535200" cy="2816950"/>
          </a:xfrm>
        </p:grpSpPr>
        <p:sp>
          <p:nvSpPr>
            <p:cNvPr id="123" name="Shape 123"/>
            <p:cNvSpPr/>
            <p:nvPr/>
          </p:nvSpPr>
          <p:spPr>
            <a:xfrm>
              <a:off x="7253500" y="2052850"/>
              <a:ext cx="1535200" cy="2816950"/>
            </a:xfrm>
            <a:prstGeom prst="flowChartOffpageConnector">
              <a:avLst/>
            </a:prstGeom>
            <a:solidFill>
              <a:srgbClr val="EA9999"/>
            </a:solidFill>
            <a:ln w="9525" cap="flat" cmpd="sng">
              <a:solidFill>
                <a:schemeClr val="dk2"/>
              </a:solidFill>
              <a:prstDash val="solid"/>
              <a:round/>
              <a:headEnd type="none" w="med" len="med"/>
              <a:tailEnd type="none" w="med" len="med"/>
            </a:ln>
          </p:spPr>
          <p:txBody>
            <a:bodyPr wrap="square" lIns="91425" tIns="91425" rIns="91425" bIns="91425" anchor="t" anchorCtr="0">
              <a:noAutofit/>
            </a:bodyPr>
            <a:lstStyle/>
            <a:p>
              <a:pPr marL="0" marR="0" lvl="0" indent="-88900" algn="ctr" rtl="0">
                <a:lnSpc>
                  <a:spcPct val="100000"/>
                </a:lnSpc>
                <a:spcBef>
                  <a:spcPts val="0"/>
                </a:spcBef>
                <a:spcAft>
                  <a:spcPts val="0"/>
                </a:spcAft>
                <a:buClr>
                  <a:srgbClr val="000000"/>
                </a:buClr>
                <a:buSzPct val="100000"/>
                <a:buFont typeface="Arial"/>
                <a:buNone/>
              </a:pPr>
              <a:r>
                <a:rPr lang="en" sz="1400" b="1" i="0" u="none" strike="noStrike" cap="none">
                  <a:solidFill>
                    <a:srgbClr val="000000"/>
                  </a:solidFill>
                  <a:latin typeface="Arial"/>
                  <a:ea typeface="Arial"/>
                  <a:cs typeface="Arial"/>
                  <a:sym typeface="Arial"/>
                </a:rPr>
                <a:t>Breach</a:t>
              </a:r>
            </a:p>
            <a:p>
              <a:pPr marL="0" marR="0" lvl="0" indent="-57150" algn="ctr" rtl="0">
                <a:lnSpc>
                  <a:spcPct val="100000"/>
                </a:lnSpc>
                <a:spcBef>
                  <a:spcPts val="0"/>
                </a:spcBef>
                <a:spcAft>
                  <a:spcPts val="0"/>
                </a:spcAft>
                <a:buClr>
                  <a:srgbClr val="000000"/>
                </a:buClr>
                <a:buFont typeface="Arial"/>
                <a:buNone/>
              </a:pPr>
              <a:endParaRPr sz="900" b="0" i="0" u="none" strike="noStrike" cap="none">
                <a:solidFill>
                  <a:srgbClr val="000000"/>
                </a:solidFill>
                <a:latin typeface="Arial"/>
                <a:ea typeface="Arial"/>
                <a:cs typeface="Arial"/>
                <a:sym typeface="Arial"/>
              </a:endParaRPr>
            </a:p>
            <a:p>
              <a:pPr marL="0" marR="0" lvl="0" indent="-57150" algn="ctr" rtl="0">
                <a:lnSpc>
                  <a:spcPct val="100000"/>
                </a:lnSpc>
                <a:spcBef>
                  <a:spcPts val="0"/>
                </a:spcBef>
                <a:spcAft>
                  <a:spcPts val="0"/>
                </a:spcAft>
                <a:buClr>
                  <a:srgbClr val="000000"/>
                </a:buClr>
                <a:buFont typeface="Arial"/>
                <a:buNone/>
              </a:pPr>
              <a:endParaRPr sz="900" b="0" i="0" u="none" strike="noStrike" cap="none">
                <a:solidFill>
                  <a:srgbClr val="000000"/>
                </a:solidFill>
                <a:latin typeface="Arial"/>
                <a:ea typeface="Arial"/>
                <a:cs typeface="Arial"/>
                <a:sym typeface="Arial"/>
              </a:endParaRPr>
            </a:p>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a:solidFill>
                    <a:srgbClr val="000000"/>
                  </a:solidFill>
                  <a:latin typeface="Arial"/>
                  <a:ea typeface="Arial"/>
                  <a:cs typeface="Arial"/>
                  <a:sym typeface="Arial"/>
                </a:rPr>
                <a:t>Insiden keamanan yang memiliki dampak pengrusakan pada aset IT</a:t>
              </a:r>
            </a:p>
          </p:txBody>
        </p:sp>
        <p:sp>
          <p:nvSpPr>
            <p:cNvPr id="124" name="Shape 124"/>
            <p:cNvSpPr txBox="1"/>
            <p:nvPr/>
          </p:nvSpPr>
          <p:spPr>
            <a:xfrm>
              <a:off x="7380001" y="3705600"/>
              <a:ext cx="1282200" cy="444900"/>
            </a:xfrm>
            <a:prstGeom prst="rect">
              <a:avLst/>
            </a:prstGeom>
            <a:no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marL="0" marR="0" lvl="0" indent="-114300" algn="ctr" rtl="0">
                <a:lnSpc>
                  <a:spcPct val="100000"/>
                </a:lnSpc>
                <a:spcBef>
                  <a:spcPts val="0"/>
                </a:spcBef>
                <a:spcAft>
                  <a:spcPts val="0"/>
                </a:spcAft>
                <a:buClr>
                  <a:srgbClr val="000000"/>
                </a:buClr>
                <a:buSzPct val="100000"/>
                <a:buFont typeface="Arial"/>
                <a:buNone/>
              </a:pPr>
              <a:r>
                <a:rPr lang="en" sz="1800" b="1" i="0" u="none" strike="noStrike" cap="none">
                  <a:solidFill>
                    <a:srgbClr val="000000"/>
                  </a:solidFill>
                  <a:latin typeface="Arial"/>
                  <a:ea typeface="Arial"/>
                  <a:cs typeface="Arial"/>
                  <a:sym typeface="Arial"/>
                </a:rPr>
                <a:t>0</a:t>
              </a:r>
            </a:p>
            <a:p>
              <a:pPr marL="0" marR="0" lvl="0" indent="-57150" algn="ctr" rtl="0">
                <a:lnSpc>
                  <a:spcPct val="100000"/>
                </a:lnSpc>
                <a:spcBef>
                  <a:spcPts val="0"/>
                </a:spcBef>
                <a:spcAft>
                  <a:spcPts val="0"/>
                </a:spcAft>
                <a:buClr>
                  <a:srgbClr val="000000"/>
                </a:buClr>
                <a:buSzPct val="100000"/>
                <a:buFont typeface="Arial"/>
                <a:buNone/>
              </a:pPr>
              <a:r>
                <a:rPr lang="en" sz="900" b="0" i="0" u="none" strike="noStrike" cap="none">
                  <a:solidFill>
                    <a:srgbClr val="000000"/>
                  </a:solidFill>
                  <a:latin typeface="Arial"/>
                  <a:ea typeface="Arial"/>
                  <a:cs typeface="Arial"/>
                  <a:sym typeface="Arial"/>
                </a:rPr>
                <a:t>avg. per month</a:t>
              </a:r>
            </a:p>
          </p:txBody>
        </p:sp>
      </p:grpSp>
      <p:grpSp>
        <p:nvGrpSpPr>
          <p:cNvPr id="125" name="Shape 125"/>
          <p:cNvGrpSpPr/>
          <p:nvPr/>
        </p:nvGrpSpPr>
        <p:grpSpPr>
          <a:xfrm>
            <a:off x="3804400" y="1660907"/>
            <a:ext cx="1535200" cy="3056391"/>
            <a:chOff x="3804400" y="2052850"/>
            <a:chExt cx="1535200" cy="2816950"/>
          </a:xfrm>
        </p:grpSpPr>
        <p:sp>
          <p:nvSpPr>
            <p:cNvPr id="126" name="Shape 126"/>
            <p:cNvSpPr/>
            <p:nvPr/>
          </p:nvSpPr>
          <p:spPr>
            <a:xfrm>
              <a:off x="3804400" y="2052850"/>
              <a:ext cx="1535200" cy="2816950"/>
            </a:xfrm>
            <a:prstGeom prst="flowChartOffpageConnector">
              <a:avLst/>
            </a:prstGeom>
            <a:solidFill>
              <a:srgbClr val="A4C2F4"/>
            </a:solidFill>
            <a:ln w="9525" cap="flat" cmpd="sng">
              <a:solidFill>
                <a:schemeClr val="dk2"/>
              </a:solidFill>
              <a:prstDash val="solid"/>
              <a:round/>
              <a:headEnd type="none" w="med" len="med"/>
              <a:tailEnd type="none" w="med" len="med"/>
            </a:ln>
          </p:spPr>
          <p:txBody>
            <a:bodyPr wrap="square" lIns="91425" tIns="91425" rIns="91425" bIns="91425" anchor="t" anchorCtr="0">
              <a:noAutofit/>
            </a:bodyPr>
            <a:lstStyle/>
            <a:p>
              <a:pPr marL="0" marR="0" lvl="0" indent="-88900" algn="ctr" rtl="0">
                <a:lnSpc>
                  <a:spcPct val="100000"/>
                </a:lnSpc>
                <a:spcBef>
                  <a:spcPts val="0"/>
                </a:spcBef>
                <a:spcAft>
                  <a:spcPts val="0"/>
                </a:spcAft>
                <a:buClr>
                  <a:srgbClr val="000000"/>
                </a:buClr>
                <a:buSzPct val="100000"/>
                <a:buFont typeface="Arial"/>
                <a:buNone/>
              </a:pPr>
              <a:r>
                <a:rPr lang="en" sz="1400" b="1" i="0" u="none" strike="noStrike" cap="none">
                  <a:solidFill>
                    <a:srgbClr val="000000"/>
                  </a:solidFill>
                  <a:latin typeface="Arial"/>
                  <a:ea typeface="Arial"/>
                  <a:cs typeface="Arial"/>
                  <a:sym typeface="Arial"/>
                </a:rPr>
                <a:t>Attack</a:t>
              </a:r>
            </a:p>
            <a:p>
              <a:pPr marL="0" marR="0" lvl="0" indent="-57150" algn="ctr" rtl="0">
                <a:lnSpc>
                  <a:spcPct val="100000"/>
                </a:lnSpc>
                <a:spcBef>
                  <a:spcPts val="0"/>
                </a:spcBef>
                <a:spcAft>
                  <a:spcPts val="0"/>
                </a:spcAft>
                <a:buClr>
                  <a:srgbClr val="000000"/>
                </a:buClr>
                <a:buFont typeface="Arial"/>
                <a:buNone/>
              </a:pPr>
              <a:endParaRPr sz="900" b="0" i="0" u="none" strike="noStrike" cap="none">
                <a:solidFill>
                  <a:srgbClr val="000000"/>
                </a:solidFill>
                <a:latin typeface="Arial"/>
                <a:ea typeface="Arial"/>
                <a:cs typeface="Arial"/>
                <a:sym typeface="Arial"/>
              </a:endParaRPr>
            </a:p>
            <a:p>
              <a:pPr marL="0" marR="0" lvl="0" indent="-57150" algn="ctr" rtl="0">
                <a:lnSpc>
                  <a:spcPct val="100000"/>
                </a:lnSpc>
                <a:spcBef>
                  <a:spcPts val="0"/>
                </a:spcBef>
                <a:spcAft>
                  <a:spcPts val="0"/>
                </a:spcAft>
                <a:buClr>
                  <a:srgbClr val="000000"/>
                </a:buClr>
                <a:buFont typeface="Arial"/>
                <a:buNone/>
              </a:pPr>
              <a:endParaRPr sz="900" b="0" i="0" u="none" strike="noStrike" cap="none">
                <a:solidFill>
                  <a:srgbClr val="000000"/>
                </a:solidFill>
                <a:latin typeface="Arial"/>
                <a:ea typeface="Arial"/>
                <a:cs typeface="Arial"/>
                <a:sym typeface="Arial"/>
              </a:endParaRPr>
            </a:p>
            <a:p>
              <a:pPr marL="0" marR="0" lvl="0" indent="-76200" algn="ctr" rtl="0">
                <a:lnSpc>
                  <a:spcPct val="100000"/>
                </a:lnSpc>
                <a:spcBef>
                  <a:spcPts val="0"/>
                </a:spcBef>
                <a:spcAft>
                  <a:spcPts val="0"/>
                </a:spcAft>
                <a:buClr>
                  <a:srgbClr val="000000"/>
                </a:buClr>
                <a:buSzPct val="100000"/>
                <a:buFont typeface="Arial"/>
                <a:buNone/>
              </a:pPr>
              <a:r>
                <a:rPr lang="en" sz="1200" b="0" i="0" u="none" strike="noStrike" cap="none">
                  <a:solidFill>
                    <a:srgbClr val="000000"/>
                  </a:solidFill>
                  <a:latin typeface="Arial"/>
                  <a:ea typeface="Arial"/>
                  <a:cs typeface="Arial"/>
                  <a:sym typeface="Arial"/>
                </a:rPr>
                <a:t>Kejadian-kejadian keamanan yang dikategorikan dan teridentifikasi memiliki risiko</a:t>
              </a:r>
            </a:p>
          </p:txBody>
        </p:sp>
        <p:sp>
          <p:nvSpPr>
            <p:cNvPr id="127" name="Shape 127"/>
            <p:cNvSpPr txBox="1"/>
            <p:nvPr/>
          </p:nvSpPr>
          <p:spPr>
            <a:xfrm>
              <a:off x="3915713" y="3705600"/>
              <a:ext cx="1282200" cy="444900"/>
            </a:xfrm>
            <a:prstGeom prst="rect">
              <a:avLst/>
            </a:prstGeom>
            <a:no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marL="0" marR="0" lvl="0" indent="-114300" algn="ctr" rtl="0">
                <a:lnSpc>
                  <a:spcPct val="100000"/>
                </a:lnSpc>
                <a:spcBef>
                  <a:spcPts val="0"/>
                </a:spcBef>
                <a:spcAft>
                  <a:spcPts val="0"/>
                </a:spcAft>
                <a:buClr>
                  <a:srgbClr val="000000"/>
                </a:buClr>
                <a:buSzPct val="100000"/>
                <a:buFont typeface="Arial"/>
                <a:buNone/>
              </a:pPr>
              <a:r>
                <a:rPr lang="en" sz="1800" b="1" i="0" u="none" strike="noStrike" cap="none" dirty="0">
                  <a:solidFill>
                    <a:srgbClr val="000000"/>
                  </a:solidFill>
                  <a:latin typeface="Arial"/>
                  <a:ea typeface="Arial"/>
                  <a:cs typeface="Arial"/>
                  <a:sym typeface="Arial"/>
                </a:rPr>
                <a:t>~ </a:t>
              </a:r>
              <a:r>
                <a:rPr lang="en-US" sz="1800" b="1" dirty="0" smtClean="0"/>
                <a:t>5.7</a:t>
              </a:r>
              <a:r>
                <a:rPr lang="en-US" sz="1800" b="1" i="0" u="none" strike="noStrike" cap="none" dirty="0" smtClean="0">
                  <a:solidFill>
                    <a:srgbClr val="000000"/>
                  </a:solidFill>
                  <a:latin typeface="Arial"/>
                  <a:ea typeface="Arial"/>
                  <a:cs typeface="Arial"/>
                  <a:sym typeface="Arial"/>
                </a:rPr>
                <a:t> </a:t>
              </a:r>
              <a:r>
                <a:rPr lang="id-ID" sz="1800" b="1" dirty="0" smtClean="0"/>
                <a:t>r</a:t>
              </a:r>
              <a:r>
                <a:rPr lang="en-US" sz="1800" b="1" dirty="0" err="1" smtClean="0"/>
                <a:t>ibu</a:t>
              </a:r>
              <a:endParaRPr lang="en" sz="1800" b="1" i="0" u="none" strike="noStrike" cap="none" dirty="0">
                <a:solidFill>
                  <a:srgbClr val="000000"/>
                </a:solidFill>
                <a:latin typeface="Arial"/>
                <a:ea typeface="Arial"/>
                <a:cs typeface="Arial"/>
                <a:sym typeface="Arial"/>
              </a:endParaRPr>
            </a:p>
            <a:p>
              <a:pPr marL="0" marR="0" lvl="0" indent="-57150" algn="ctr" rtl="0">
                <a:lnSpc>
                  <a:spcPct val="100000"/>
                </a:lnSpc>
                <a:spcBef>
                  <a:spcPts val="0"/>
                </a:spcBef>
                <a:spcAft>
                  <a:spcPts val="0"/>
                </a:spcAft>
                <a:buClr>
                  <a:srgbClr val="000000"/>
                </a:buClr>
                <a:buSzPct val="100000"/>
                <a:buFont typeface="Arial"/>
                <a:buNone/>
              </a:pPr>
              <a:r>
                <a:rPr lang="en" sz="900" b="0" i="0" u="none" strike="noStrike" cap="none" dirty="0">
                  <a:solidFill>
                    <a:srgbClr val="000000"/>
                  </a:solidFill>
                  <a:latin typeface="Arial"/>
                  <a:ea typeface="Arial"/>
                  <a:cs typeface="Arial"/>
                  <a:sym typeface="Arial"/>
                </a:rPr>
                <a:t>avg. per month</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372500"/>
            <a:ext cx="8520600" cy="733500"/>
          </a:xfrm>
          <a:prstGeom prst="rect">
            <a:avLst/>
          </a:prstGeom>
          <a:noFill/>
          <a:ln>
            <a:noFill/>
          </a:ln>
        </p:spPr>
        <p:txBody>
          <a:bodyPr wrap="square" lIns="91425" tIns="91425" rIns="91425" bIns="91425" anchor="b" anchorCtr="0">
            <a:noAutofit/>
          </a:bodyPr>
          <a:lstStyle/>
          <a:p>
            <a:pPr marL="0" marR="0" lvl="0" indent="-152400" algn="l" rtl="0">
              <a:lnSpc>
                <a:spcPct val="100000"/>
              </a:lnSpc>
              <a:spcBef>
                <a:spcPts val="0"/>
              </a:spcBef>
              <a:spcAft>
                <a:spcPts val="0"/>
              </a:spcAft>
              <a:buClr>
                <a:schemeClr val="dk2"/>
              </a:buClr>
              <a:buSzPct val="100000"/>
              <a:buFont typeface="Oswald"/>
              <a:buNone/>
            </a:pPr>
            <a:r>
              <a:rPr lang="en" sz="2400" b="0" i="0" u="none" strike="noStrike" cap="none" dirty="0">
                <a:solidFill>
                  <a:schemeClr val="dk2"/>
                </a:solidFill>
                <a:latin typeface="Oswald"/>
                <a:ea typeface="Oswald"/>
                <a:cs typeface="Oswald"/>
                <a:sym typeface="Oswald"/>
              </a:rPr>
              <a:t>Statistik Kejadian Keamanan</a:t>
            </a:r>
          </a:p>
          <a:p>
            <a:pPr marL="0" marR="0" lvl="0" indent="-114300" algn="l" rtl="0">
              <a:lnSpc>
                <a:spcPct val="100000"/>
              </a:lnSpc>
              <a:spcBef>
                <a:spcPts val="0"/>
              </a:spcBef>
              <a:spcAft>
                <a:spcPts val="0"/>
              </a:spcAft>
              <a:buClr>
                <a:schemeClr val="dk2"/>
              </a:buClr>
              <a:buSzPct val="100000"/>
              <a:buFont typeface="Oswald"/>
              <a:buNone/>
            </a:pPr>
            <a:r>
              <a:rPr lang="en" sz="1800" b="0" i="0" u="none" strike="noStrike" cap="none" dirty="0">
                <a:solidFill>
                  <a:schemeClr val="dk2"/>
                </a:solidFill>
                <a:latin typeface="Oswald"/>
                <a:ea typeface="Oswald"/>
                <a:cs typeface="Oswald"/>
                <a:sym typeface="Oswald"/>
              </a:rPr>
              <a:t>Periode </a:t>
            </a:r>
            <a:r>
              <a:rPr lang="en" sz="1800" dirty="0" smtClean="0"/>
              <a:t>September - Oktober</a:t>
            </a:r>
            <a:r>
              <a:rPr lang="en" sz="1800" b="0" i="0" u="none" strike="noStrike" cap="none" dirty="0" smtClean="0">
                <a:solidFill>
                  <a:schemeClr val="dk2"/>
                </a:solidFill>
                <a:latin typeface="Oswald"/>
                <a:ea typeface="Oswald"/>
                <a:cs typeface="Oswald"/>
                <a:sym typeface="Oswald"/>
              </a:rPr>
              <a:t> 2019</a:t>
            </a:r>
            <a:endParaRPr lang="en" sz="1800" b="0" i="0" u="none" strike="noStrike" cap="none" dirty="0">
              <a:solidFill>
                <a:schemeClr val="dk2"/>
              </a:solidFill>
              <a:latin typeface="Oswald"/>
              <a:ea typeface="Oswald"/>
              <a:cs typeface="Oswald"/>
              <a:sym typeface="Oswald"/>
            </a:endParaRPr>
          </a:p>
        </p:txBody>
      </p:sp>
      <p:sp>
        <p:nvSpPr>
          <p:cNvPr id="4" name="Rounded Rectangle 3">
            <a:hlinkClick r:id="rId3"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err="1"/>
              <a:t>Cek</a:t>
            </a:r>
            <a:r>
              <a:rPr lang="en-US" sz="900" b="1" dirty="0"/>
              <a:t> Detail</a:t>
            </a:r>
          </a:p>
        </p:txBody>
      </p:sp>
      <p:graphicFrame>
        <p:nvGraphicFramePr>
          <p:cNvPr id="6" name="Chart 5"/>
          <p:cNvGraphicFramePr/>
          <p:nvPr>
            <p:extLst>
              <p:ext uri="{D42A27DB-BD31-4B8C-83A1-F6EECF244321}">
                <p14:modId xmlns:p14="http://schemas.microsoft.com/office/powerpoint/2010/main" val="1997093710"/>
              </p:ext>
            </p:extLst>
          </p:nvPr>
        </p:nvGraphicFramePr>
        <p:xfrm>
          <a:off x="2211294" y="972522"/>
          <a:ext cx="6096000" cy="4064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372500"/>
            <a:ext cx="8520600" cy="733500"/>
          </a:xfrm>
          <a:prstGeom prst="rect">
            <a:avLst/>
          </a:prstGeom>
          <a:noFill/>
          <a:ln>
            <a:noFill/>
          </a:ln>
        </p:spPr>
        <p:txBody>
          <a:bodyPr wrap="square" lIns="91425" tIns="91425" rIns="91425" bIns="91425" anchor="b" anchorCtr="0">
            <a:noAutofit/>
          </a:bodyPr>
          <a:lstStyle/>
          <a:p>
            <a:pPr marL="0" marR="0" lvl="0" indent="-152400" algn="l" rtl="0">
              <a:lnSpc>
                <a:spcPct val="100000"/>
              </a:lnSpc>
              <a:spcBef>
                <a:spcPts val="0"/>
              </a:spcBef>
              <a:spcAft>
                <a:spcPts val="0"/>
              </a:spcAft>
              <a:buClr>
                <a:schemeClr val="dk2"/>
              </a:buClr>
              <a:buSzPct val="100000"/>
              <a:buFont typeface="Oswald"/>
              <a:buNone/>
            </a:pPr>
            <a:r>
              <a:rPr lang="en" sz="2400" b="0" i="0" u="none" strike="noStrike" cap="none" dirty="0">
                <a:solidFill>
                  <a:schemeClr val="dk2"/>
                </a:solidFill>
                <a:latin typeface="Oswald"/>
                <a:ea typeface="Oswald"/>
                <a:cs typeface="Oswald"/>
                <a:sym typeface="Oswald"/>
              </a:rPr>
              <a:t>Statistik Kategori Potensi Ancaman Keamanan</a:t>
            </a:r>
          </a:p>
          <a:p>
            <a:pPr marL="0" marR="0" lvl="0" indent="-114300" algn="l" rtl="0">
              <a:lnSpc>
                <a:spcPct val="100000"/>
              </a:lnSpc>
              <a:spcBef>
                <a:spcPts val="0"/>
              </a:spcBef>
              <a:spcAft>
                <a:spcPts val="0"/>
              </a:spcAft>
              <a:buClr>
                <a:schemeClr val="dk2"/>
              </a:buClr>
              <a:buSzPct val="100000"/>
              <a:buFont typeface="Oswald"/>
              <a:buNone/>
            </a:pPr>
            <a:r>
              <a:rPr lang="en" sz="1800" b="0" i="0" u="none" strike="noStrike" cap="none" dirty="0">
                <a:solidFill>
                  <a:schemeClr val="dk2"/>
                </a:solidFill>
                <a:latin typeface="Oswald"/>
                <a:ea typeface="Oswald"/>
                <a:cs typeface="Oswald"/>
                <a:sym typeface="Oswald"/>
              </a:rPr>
              <a:t>Periode </a:t>
            </a:r>
            <a:r>
              <a:rPr lang="en" sz="1800" b="0" i="0" u="none" strike="noStrike" cap="none" dirty="0" smtClean="0">
                <a:solidFill>
                  <a:schemeClr val="dk2"/>
                </a:solidFill>
                <a:latin typeface="Oswald"/>
                <a:ea typeface="Oswald"/>
                <a:cs typeface="Oswald"/>
                <a:sym typeface="Oswald"/>
              </a:rPr>
              <a:t>September - Oktober 2019</a:t>
            </a:r>
            <a:endParaRPr lang="en" sz="1800" b="0" i="0" u="none" strike="noStrike" cap="none" dirty="0">
              <a:solidFill>
                <a:schemeClr val="dk2"/>
              </a:solidFill>
              <a:latin typeface="Oswald"/>
              <a:ea typeface="Oswald"/>
              <a:cs typeface="Oswald"/>
              <a:sym typeface="Oswald"/>
            </a:endParaRPr>
          </a:p>
        </p:txBody>
      </p:sp>
      <p:sp>
        <p:nvSpPr>
          <p:cNvPr id="140" name="Shape 140"/>
          <p:cNvSpPr/>
          <p:nvPr/>
        </p:nvSpPr>
        <p:spPr>
          <a:xfrm>
            <a:off x="6860280" y="1977958"/>
            <a:ext cx="1972020" cy="1244906"/>
          </a:xfrm>
          <a:prstGeom prst="roundRect">
            <a:avLst>
              <a:gd name="adj" fmla="val 16667"/>
            </a:avLst>
          </a:prstGeom>
          <a:solidFill>
            <a:srgbClr val="FFF2CC"/>
          </a:solidFill>
          <a:ln>
            <a:solidFill>
              <a:schemeClr val="bg2"/>
            </a:solidFill>
          </a:ln>
        </p:spPr>
        <p:txBody>
          <a:bodyPr wrap="square" lIns="91425" tIns="91425" rIns="91425" bIns="91425" anchor="t" anchorCtr="0">
            <a:noAutofit/>
          </a:bodyPr>
          <a:lstStyle/>
          <a:p>
            <a:pPr marL="0" marR="0" lvl="0" indent="-63500" algn="l" rtl="0">
              <a:lnSpc>
                <a:spcPct val="100000"/>
              </a:lnSpc>
              <a:spcBef>
                <a:spcPts val="0"/>
              </a:spcBef>
              <a:spcAft>
                <a:spcPts val="0"/>
              </a:spcAft>
              <a:buClr>
                <a:srgbClr val="000000"/>
              </a:buClr>
              <a:buSzPct val="100000"/>
              <a:buFont typeface="Arial"/>
              <a:buNone/>
            </a:pPr>
            <a:r>
              <a:rPr lang="en" sz="1000" b="1" i="0" u="sng" strike="noStrike" cap="none" dirty="0">
                <a:solidFill>
                  <a:srgbClr val="000000"/>
                </a:solidFill>
                <a:latin typeface="Arial"/>
                <a:ea typeface="Arial"/>
                <a:cs typeface="Arial"/>
                <a:sym typeface="Arial"/>
              </a:rPr>
              <a:t>Malicious Activity</a:t>
            </a:r>
          </a:p>
          <a:p>
            <a:pPr marL="0" marR="0" lvl="0" indent="-63500" algn="l" rtl="0">
              <a:lnSpc>
                <a:spcPct val="100000"/>
              </a:lnSpc>
              <a:spcBef>
                <a:spcPts val="0"/>
              </a:spcBef>
              <a:spcAft>
                <a:spcPts val="0"/>
              </a:spcAft>
              <a:buClr>
                <a:srgbClr val="000000"/>
              </a:buClr>
              <a:buSzPct val="100000"/>
              <a:buFont typeface="Arial"/>
              <a:buNone/>
            </a:pPr>
            <a:r>
              <a:rPr lang="en" sz="1000" b="0" i="0" u="none" strike="noStrike" cap="none" dirty="0">
                <a:solidFill>
                  <a:srgbClr val="000000"/>
                </a:solidFill>
                <a:latin typeface="Arial"/>
                <a:ea typeface="Arial"/>
                <a:cs typeface="Arial"/>
                <a:sym typeface="Arial"/>
              </a:rPr>
              <a:t>Trafik data yang mengindikasikan adanya kegiatan yang melanggar kebijakan keamanan yang telah ditentukan dalam standar pengamanan IT KSO</a:t>
            </a:r>
          </a:p>
        </p:txBody>
      </p:sp>
      <p:sp>
        <p:nvSpPr>
          <p:cNvPr id="141" name="Shape 141"/>
          <p:cNvSpPr/>
          <p:nvPr/>
        </p:nvSpPr>
        <p:spPr>
          <a:xfrm>
            <a:off x="5183706" y="653520"/>
            <a:ext cx="1817782" cy="989623"/>
          </a:xfrm>
          <a:prstGeom prst="roundRect">
            <a:avLst>
              <a:gd name="adj" fmla="val 16667"/>
            </a:avLst>
          </a:prstGeom>
          <a:solidFill>
            <a:srgbClr val="FFF2CC"/>
          </a:solidFill>
          <a:ln>
            <a:solidFill>
              <a:schemeClr val="bg2"/>
            </a:solidFill>
          </a:ln>
        </p:spPr>
        <p:txBody>
          <a:bodyPr wrap="square" lIns="91425" tIns="91425" rIns="91425" bIns="91425" anchor="ctr" anchorCtr="0">
            <a:noAutofit/>
          </a:bodyPr>
          <a:lstStyle/>
          <a:p>
            <a:pPr marL="0" marR="0" lvl="0" indent="-63500" algn="l" rtl="0">
              <a:lnSpc>
                <a:spcPct val="100000"/>
              </a:lnSpc>
              <a:spcBef>
                <a:spcPts val="0"/>
              </a:spcBef>
              <a:spcAft>
                <a:spcPts val="0"/>
              </a:spcAft>
              <a:buClr>
                <a:srgbClr val="000000"/>
              </a:buClr>
              <a:buSzPct val="100000"/>
              <a:buFont typeface="Arial"/>
              <a:buNone/>
            </a:pPr>
            <a:r>
              <a:rPr lang="en" sz="1000" b="1" i="0" u="sng" strike="noStrike" cap="none" dirty="0">
                <a:solidFill>
                  <a:srgbClr val="000000"/>
                </a:solidFill>
                <a:latin typeface="Arial"/>
                <a:ea typeface="Arial"/>
                <a:cs typeface="Arial"/>
                <a:sym typeface="Arial"/>
              </a:rPr>
              <a:t>Breaking Access Bruteforce</a:t>
            </a:r>
          </a:p>
          <a:p>
            <a:pPr marL="0" marR="0" lvl="0" indent="-63500" algn="l" rtl="0">
              <a:lnSpc>
                <a:spcPct val="100000"/>
              </a:lnSpc>
              <a:spcBef>
                <a:spcPts val="0"/>
              </a:spcBef>
              <a:spcAft>
                <a:spcPts val="0"/>
              </a:spcAft>
              <a:buClr>
                <a:srgbClr val="000000"/>
              </a:buClr>
              <a:buSzPct val="100000"/>
              <a:buFont typeface="Arial"/>
              <a:buNone/>
            </a:pPr>
            <a:r>
              <a:rPr lang="en" sz="1000" b="0" i="0" u="none" strike="noStrike" cap="none" dirty="0">
                <a:solidFill>
                  <a:srgbClr val="000000"/>
                </a:solidFill>
                <a:latin typeface="Arial"/>
                <a:ea typeface="Arial"/>
                <a:cs typeface="Arial"/>
                <a:sym typeface="Arial"/>
              </a:rPr>
              <a:t>Percobaan akses yang tidak terotorisasi untuk mengambil alih sistem</a:t>
            </a:r>
          </a:p>
        </p:txBody>
      </p:sp>
      <p:sp>
        <p:nvSpPr>
          <p:cNvPr id="142" name="Shape 142"/>
          <p:cNvSpPr/>
          <p:nvPr/>
        </p:nvSpPr>
        <p:spPr>
          <a:xfrm>
            <a:off x="6582603" y="4052490"/>
            <a:ext cx="1949986" cy="760165"/>
          </a:xfrm>
          <a:prstGeom prst="roundRect">
            <a:avLst>
              <a:gd name="adj" fmla="val 16667"/>
            </a:avLst>
          </a:prstGeom>
          <a:solidFill>
            <a:srgbClr val="FFF2CC"/>
          </a:solidFill>
          <a:ln>
            <a:noFill/>
          </a:ln>
        </p:spPr>
        <p:txBody>
          <a:bodyPr wrap="square" lIns="91425" tIns="91425" rIns="91425" bIns="91425" anchor="ctr" anchorCtr="0">
            <a:noAutofit/>
          </a:bodyPr>
          <a:lstStyle/>
          <a:p>
            <a:pPr marL="0" marR="0" lvl="0" indent="-63500" algn="l" rtl="0">
              <a:lnSpc>
                <a:spcPct val="100000"/>
              </a:lnSpc>
              <a:spcBef>
                <a:spcPts val="0"/>
              </a:spcBef>
              <a:spcAft>
                <a:spcPts val="0"/>
              </a:spcAft>
              <a:buClr>
                <a:srgbClr val="000000"/>
              </a:buClr>
              <a:buSzPct val="100000"/>
              <a:buFont typeface="Arial"/>
              <a:buNone/>
            </a:pPr>
            <a:r>
              <a:rPr lang="en" sz="1000" b="1" i="0" u="sng" strike="noStrike" cap="none" dirty="0">
                <a:solidFill>
                  <a:srgbClr val="000000"/>
                </a:solidFill>
                <a:latin typeface="Arial"/>
                <a:ea typeface="Arial"/>
                <a:cs typeface="Arial"/>
                <a:sym typeface="Arial"/>
              </a:rPr>
              <a:t>Spreading Malware</a:t>
            </a:r>
          </a:p>
          <a:p>
            <a:pPr marL="0" marR="0" lvl="0" indent="-63500" algn="l" rtl="0">
              <a:lnSpc>
                <a:spcPct val="100000"/>
              </a:lnSpc>
              <a:spcBef>
                <a:spcPts val="0"/>
              </a:spcBef>
              <a:spcAft>
                <a:spcPts val="0"/>
              </a:spcAft>
              <a:buClr>
                <a:srgbClr val="000000"/>
              </a:buClr>
              <a:buSzPct val="100000"/>
              <a:buFont typeface="Arial"/>
              <a:buNone/>
            </a:pPr>
            <a:r>
              <a:rPr lang="en" sz="1000" b="0" i="0" u="none" strike="noStrike" cap="none" dirty="0">
                <a:solidFill>
                  <a:srgbClr val="000000"/>
                </a:solidFill>
                <a:latin typeface="Arial"/>
                <a:ea typeface="Arial"/>
                <a:cs typeface="Arial"/>
                <a:sym typeface="Arial"/>
              </a:rPr>
              <a:t>Indikasi adanya potensi penyebaran malware untuk menginfeksi sistem</a:t>
            </a:r>
          </a:p>
        </p:txBody>
      </p:sp>
      <p:sp>
        <p:nvSpPr>
          <p:cNvPr id="143" name="Shape 143"/>
          <p:cNvSpPr/>
          <p:nvPr/>
        </p:nvSpPr>
        <p:spPr>
          <a:xfrm>
            <a:off x="575089" y="2065932"/>
            <a:ext cx="1123720" cy="1911868"/>
          </a:xfrm>
          <a:prstGeom prst="roundRect">
            <a:avLst>
              <a:gd name="adj" fmla="val 16667"/>
            </a:avLst>
          </a:prstGeom>
          <a:solidFill>
            <a:srgbClr val="FFF2CC"/>
          </a:solidFill>
          <a:ln>
            <a:solidFill>
              <a:schemeClr val="bg2"/>
            </a:solidFill>
          </a:ln>
        </p:spPr>
        <p:txBody>
          <a:bodyPr wrap="square" lIns="91425" tIns="91425" rIns="91425" bIns="91425" anchor="ctr" anchorCtr="0">
            <a:noAutofit/>
          </a:bodyPr>
          <a:lstStyle/>
          <a:p>
            <a:pPr marL="0" marR="0" lvl="0" indent="-63500" algn="l" rtl="0">
              <a:lnSpc>
                <a:spcPct val="100000"/>
              </a:lnSpc>
              <a:spcBef>
                <a:spcPts val="0"/>
              </a:spcBef>
              <a:spcAft>
                <a:spcPts val="0"/>
              </a:spcAft>
              <a:buClr>
                <a:srgbClr val="000000"/>
              </a:buClr>
              <a:buSzPct val="100000"/>
              <a:buFont typeface="Arial"/>
              <a:buNone/>
            </a:pPr>
            <a:r>
              <a:rPr lang="en" sz="1000" b="1" i="0" u="sng" strike="noStrike" cap="none" dirty="0">
                <a:solidFill>
                  <a:srgbClr val="000000"/>
                </a:solidFill>
                <a:latin typeface="Arial"/>
                <a:ea typeface="Arial"/>
                <a:cs typeface="Arial"/>
                <a:sym typeface="Arial"/>
              </a:rPr>
              <a:t>Denial of Service</a:t>
            </a:r>
          </a:p>
          <a:p>
            <a:pPr marL="0" marR="0" lvl="0" indent="-63500" algn="l" rtl="0">
              <a:lnSpc>
                <a:spcPct val="100000"/>
              </a:lnSpc>
              <a:spcBef>
                <a:spcPts val="0"/>
              </a:spcBef>
              <a:spcAft>
                <a:spcPts val="0"/>
              </a:spcAft>
              <a:buClr>
                <a:srgbClr val="000000"/>
              </a:buClr>
              <a:buSzPct val="100000"/>
              <a:buFont typeface="Arial"/>
              <a:buNone/>
            </a:pPr>
            <a:r>
              <a:rPr lang="en" sz="1000" b="0" i="0" u="none" strike="noStrike" cap="none" dirty="0">
                <a:solidFill>
                  <a:srgbClr val="000000"/>
                </a:solidFill>
                <a:latin typeface="Arial"/>
                <a:ea typeface="Arial"/>
                <a:cs typeface="Arial"/>
                <a:sym typeface="Arial"/>
              </a:rPr>
              <a:t>Trafik data yang memiliki potensi mengurangi kapabilitas sistem untuk menangani layanan pengguna</a:t>
            </a:r>
          </a:p>
        </p:txBody>
      </p:sp>
      <p:graphicFrame>
        <p:nvGraphicFramePr>
          <p:cNvPr id="9" name="Chart 8"/>
          <p:cNvGraphicFramePr>
            <a:graphicFrameLocks/>
          </p:cNvGraphicFramePr>
          <p:nvPr>
            <p:extLst>
              <p:ext uri="{D42A27DB-BD31-4B8C-83A1-F6EECF244321}">
                <p14:modId xmlns:p14="http://schemas.microsoft.com/office/powerpoint/2010/main" val="2034831976"/>
              </p:ext>
            </p:extLst>
          </p:nvPr>
        </p:nvGraphicFramePr>
        <p:xfrm>
          <a:off x="2031191" y="192416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372500"/>
            <a:ext cx="8520600" cy="733500"/>
          </a:xfrm>
          <a:prstGeom prst="rect">
            <a:avLst/>
          </a:prstGeom>
          <a:noFill/>
          <a:ln>
            <a:noFill/>
          </a:ln>
        </p:spPr>
        <p:txBody>
          <a:bodyPr wrap="square" lIns="91425" tIns="91425" rIns="91425" bIns="91425" anchor="b" anchorCtr="0">
            <a:noAutofit/>
          </a:bodyPr>
          <a:lstStyle/>
          <a:p>
            <a:pPr marL="0" marR="0" lvl="0" indent="-190500" algn="l" rtl="0">
              <a:lnSpc>
                <a:spcPct val="100000"/>
              </a:lnSpc>
              <a:spcBef>
                <a:spcPts val="0"/>
              </a:spcBef>
              <a:spcAft>
                <a:spcPts val="0"/>
              </a:spcAft>
              <a:buClr>
                <a:schemeClr val="dk2"/>
              </a:buClr>
              <a:buSzPct val="100000"/>
              <a:buFont typeface="Oswald"/>
              <a:buNone/>
            </a:pPr>
            <a:r>
              <a:rPr lang="en" sz="3000" b="0" i="0" u="none" strike="noStrike" cap="none">
                <a:solidFill>
                  <a:schemeClr val="dk2"/>
                </a:solidFill>
                <a:latin typeface="Oswald"/>
                <a:ea typeface="Oswald"/>
                <a:cs typeface="Oswald"/>
                <a:sym typeface="Oswald"/>
              </a:rPr>
              <a:t>Sumber Kejadian Keamanan</a:t>
            </a:r>
          </a:p>
          <a:p>
            <a:pPr marL="0" marR="0" lvl="0" indent="-114300" algn="l" rtl="0">
              <a:lnSpc>
                <a:spcPct val="100000"/>
              </a:lnSpc>
              <a:spcBef>
                <a:spcPts val="0"/>
              </a:spcBef>
              <a:spcAft>
                <a:spcPts val="0"/>
              </a:spcAft>
              <a:buClr>
                <a:schemeClr val="dk2"/>
              </a:buClr>
              <a:buSzPct val="100000"/>
              <a:buFont typeface="Oswald"/>
              <a:buNone/>
            </a:pPr>
            <a:r>
              <a:rPr lang="en" sz="1800" b="0" i="0" u="none" strike="noStrike" cap="none">
                <a:solidFill>
                  <a:schemeClr val="dk2"/>
                </a:solidFill>
                <a:latin typeface="Oswald"/>
                <a:ea typeface="Oswald"/>
                <a:cs typeface="Oswald"/>
                <a:sym typeface="Oswald"/>
              </a:rPr>
              <a:t>Statistik Perbandingan Sumber Kejadian Keamanan Internal dan Eksternal</a:t>
            </a:r>
          </a:p>
        </p:txBody>
      </p:sp>
      <p:sp>
        <p:nvSpPr>
          <p:cNvPr id="150" name="Shape 150"/>
          <p:cNvSpPr/>
          <p:nvPr/>
        </p:nvSpPr>
        <p:spPr>
          <a:xfrm>
            <a:off x="6351856" y="3201485"/>
            <a:ext cx="2480444" cy="1103586"/>
          </a:xfrm>
          <a:prstGeom prst="roundRect">
            <a:avLst>
              <a:gd name="adj" fmla="val 16667"/>
            </a:avLst>
          </a:prstGeom>
          <a:solidFill>
            <a:srgbClr val="FFF2CC"/>
          </a:solidFill>
          <a:ln>
            <a:noFill/>
          </a:ln>
        </p:spPr>
        <p:txBody>
          <a:bodyPr wrap="square" lIns="91425" tIns="91425" rIns="91425" bIns="91425" anchor="t" anchorCtr="0">
            <a:noAutofit/>
          </a:bodyPr>
          <a:lstStyle/>
          <a:p>
            <a:pPr marL="0" marR="0" lvl="0" indent="-63500" algn="l" rtl="0">
              <a:lnSpc>
                <a:spcPct val="100000"/>
              </a:lnSpc>
              <a:spcBef>
                <a:spcPts val="0"/>
              </a:spcBef>
              <a:spcAft>
                <a:spcPts val="0"/>
              </a:spcAft>
              <a:buClr>
                <a:srgbClr val="000000"/>
              </a:buClr>
              <a:buSzPct val="100000"/>
              <a:buFont typeface="Arial"/>
              <a:buNone/>
            </a:pPr>
            <a:r>
              <a:rPr lang="en" sz="1000" b="1" i="0" u="sng" strike="noStrike" cap="none" dirty="0">
                <a:solidFill>
                  <a:srgbClr val="000000"/>
                </a:solidFill>
                <a:latin typeface="Arial"/>
                <a:ea typeface="Arial"/>
                <a:cs typeface="Arial"/>
                <a:sym typeface="Arial"/>
              </a:rPr>
              <a:t>Sumber Ekternal</a:t>
            </a:r>
          </a:p>
          <a:p>
            <a:pPr marL="0" marR="0" lvl="0" indent="-63500" algn="l" rtl="0">
              <a:lnSpc>
                <a:spcPct val="100000"/>
              </a:lnSpc>
              <a:spcBef>
                <a:spcPts val="0"/>
              </a:spcBef>
              <a:spcAft>
                <a:spcPts val="0"/>
              </a:spcAft>
              <a:buClr>
                <a:srgbClr val="000000"/>
              </a:buClr>
              <a:buSzPct val="100000"/>
              <a:buFont typeface="Arial"/>
              <a:buNone/>
            </a:pPr>
            <a:r>
              <a:rPr lang="en" sz="1000" b="0" i="0" u="none" strike="noStrike" cap="none" dirty="0">
                <a:solidFill>
                  <a:srgbClr val="000000"/>
                </a:solidFill>
                <a:latin typeface="Arial"/>
                <a:ea typeface="Arial"/>
                <a:cs typeface="Arial"/>
                <a:sym typeface="Arial"/>
              </a:rPr>
              <a:t>Kejadian intrusi yang berasal dari luar jaringan IT KSO, penyerangan menuju aset yang terpublikasi seperti mail server dan web server</a:t>
            </a:r>
          </a:p>
        </p:txBody>
      </p:sp>
      <p:sp>
        <p:nvSpPr>
          <p:cNvPr id="151" name="Shape 151"/>
          <p:cNvSpPr/>
          <p:nvPr/>
        </p:nvSpPr>
        <p:spPr>
          <a:xfrm>
            <a:off x="574581" y="1811840"/>
            <a:ext cx="2236421" cy="1673424"/>
          </a:xfrm>
          <a:prstGeom prst="roundRect">
            <a:avLst>
              <a:gd name="adj" fmla="val 16667"/>
            </a:avLst>
          </a:prstGeom>
          <a:solidFill>
            <a:srgbClr val="FFF2CC"/>
          </a:solidFill>
          <a:ln>
            <a:noFill/>
          </a:ln>
        </p:spPr>
        <p:txBody>
          <a:bodyPr wrap="square" lIns="91425" tIns="91425" rIns="91425" bIns="91425" anchor="t" anchorCtr="0">
            <a:noAutofit/>
          </a:bodyPr>
          <a:lstStyle/>
          <a:p>
            <a:pPr marL="0" marR="0" lvl="0" indent="-63500" algn="l" rtl="0">
              <a:lnSpc>
                <a:spcPct val="100000"/>
              </a:lnSpc>
              <a:spcBef>
                <a:spcPts val="0"/>
              </a:spcBef>
              <a:spcAft>
                <a:spcPts val="0"/>
              </a:spcAft>
              <a:buClr>
                <a:srgbClr val="000000"/>
              </a:buClr>
              <a:buSzPct val="100000"/>
              <a:buFont typeface="Arial"/>
              <a:buNone/>
            </a:pPr>
            <a:r>
              <a:rPr lang="en" sz="1000" b="1" i="0" u="sng" strike="noStrike" cap="none" dirty="0">
                <a:solidFill>
                  <a:srgbClr val="000000"/>
                </a:solidFill>
                <a:latin typeface="Arial"/>
                <a:ea typeface="Arial"/>
                <a:cs typeface="Arial"/>
                <a:sym typeface="Arial"/>
              </a:rPr>
              <a:t>Sumber Internal</a:t>
            </a:r>
          </a:p>
          <a:p>
            <a:pPr marL="0" marR="0" lvl="0" indent="-63500" algn="l" rtl="0">
              <a:lnSpc>
                <a:spcPct val="100000"/>
              </a:lnSpc>
              <a:spcBef>
                <a:spcPts val="0"/>
              </a:spcBef>
              <a:spcAft>
                <a:spcPts val="0"/>
              </a:spcAft>
              <a:buClr>
                <a:srgbClr val="000000"/>
              </a:buClr>
              <a:buSzPct val="100000"/>
              <a:buFont typeface="Arial"/>
              <a:buNone/>
            </a:pPr>
            <a:r>
              <a:rPr lang="en" sz="1000" b="0" i="0" u="none" strike="noStrike" cap="none" dirty="0">
                <a:solidFill>
                  <a:srgbClr val="000000"/>
                </a:solidFill>
                <a:latin typeface="Arial"/>
                <a:ea typeface="Arial"/>
                <a:cs typeface="Arial"/>
                <a:sym typeface="Arial"/>
              </a:rPr>
              <a:t>Kejadian intrusi yang berasal dari dalam jaringan IT KSO, kejadian keamanan yang menunjukan adanya kerentanan konfigurasi internal, serta aktivitas pengguna yang tidak dibenarkan dan memiliki potensi ancaman internal</a:t>
            </a:r>
          </a:p>
        </p:txBody>
      </p:sp>
      <p:graphicFrame>
        <p:nvGraphicFramePr>
          <p:cNvPr id="7" name="Chart 6"/>
          <p:cNvGraphicFramePr>
            <a:graphicFrameLocks/>
          </p:cNvGraphicFramePr>
          <p:nvPr>
            <p:extLst>
              <p:ext uri="{D42A27DB-BD31-4B8C-83A1-F6EECF244321}">
                <p14:modId xmlns:p14="http://schemas.microsoft.com/office/powerpoint/2010/main" val="677583856"/>
              </p:ext>
            </p:extLst>
          </p:nvPr>
        </p:nvGraphicFramePr>
        <p:xfrm>
          <a:off x="2519680" y="141351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372500"/>
            <a:ext cx="8520600" cy="733500"/>
          </a:xfrm>
          <a:prstGeom prst="rect">
            <a:avLst/>
          </a:prstGeom>
          <a:noFill/>
          <a:ln>
            <a:noFill/>
          </a:ln>
        </p:spPr>
        <p:txBody>
          <a:bodyPr wrap="square" lIns="91425" tIns="91425" rIns="91425" bIns="91425" anchor="b" anchorCtr="0">
            <a:noAutofit/>
          </a:bodyPr>
          <a:lstStyle/>
          <a:p>
            <a:pPr marL="0" marR="0" lvl="0" indent="-190500" algn="l" rtl="0">
              <a:lnSpc>
                <a:spcPct val="100000"/>
              </a:lnSpc>
              <a:spcBef>
                <a:spcPts val="0"/>
              </a:spcBef>
              <a:spcAft>
                <a:spcPts val="0"/>
              </a:spcAft>
              <a:buClr>
                <a:schemeClr val="dk2"/>
              </a:buClr>
              <a:buSzPct val="100000"/>
              <a:buFont typeface="Oswald"/>
              <a:buNone/>
            </a:pPr>
            <a:r>
              <a:rPr lang="en" sz="3000" b="0" i="0" u="none" strike="noStrike" cap="none" dirty="0">
                <a:solidFill>
                  <a:schemeClr val="dk2"/>
                </a:solidFill>
                <a:latin typeface="Oswald"/>
                <a:ea typeface="Oswald"/>
                <a:cs typeface="Oswald"/>
                <a:sym typeface="Oswald"/>
              </a:rPr>
              <a:t>Sumber Kejadian Ancaman Keamanan</a:t>
            </a:r>
          </a:p>
          <a:p>
            <a:pPr marL="0" marR="0" lvl="0" indent="-114300" algn="l" rtl="0">
              <a:lnSpc>
                <a:spcPct val="100000"/>
              </a:lnSpc>
              <a:spcBef>
                <a:spcPts val="0"/>
              </a:spcBef>
              <a:spcAft>
                <a:spcPts val="0"/>
              </a:spcAft>
              <a:buClr>
                <a:schemeClr val="dk2"/>
              </a:buClr>
              <a:buSzPct val="100000"/>
              <a:buFont typeface="Oswald"/>
              <a:buNone/>
            </a:pPr>
            <a:r>
              <a:rPr lang="en" sz="1800" b="0" i="0" u="none" strike="noStrike" cap="none" dirty="0">
                <a:solidFill>
                  <a:schemeClr val="dk2"/>
                </a:solidFill>
                <a:latin typeface="Oswald"/>
                <a:ea typeface="Oswald"/>
                <a:cs typeface="Oswald"/>
                <a:sym typeface="Oswald"/>
              </a:rPr>
              <a:t>Data Sumber Kejadian Ancaman Keamanan</a:t>
            </a:r>
          </a:p>
        </p:txBody>
      </p:sp>
      <p:sp>
        <p:nvSpPr>
          <p:cNvPr id="5" name="Rounded Rectangle 4">
            <a:hlinkClick r:id="rId3" action="ppaction://hlinksldjump"/>
          </p:cNvPr>
          <p:cNvSpPr/>
          <p:nvPr/>
        </p:nvSpPr>
        <p:spPr>
          <a:xfrm>
            <a:off x="4646586" y="4445876"/>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err="1"/>
              <a:t>Cek</a:t>
            </a:r>
            <a:r>
              <a:rPr lang="en-US" sz="900" b="1" dirty="0"/>
              <a:t> Detail</a:t>
            </a:r>
          </a:p>
        </p:txBody>
      </p:sp>
      <p:sp>
        <p:nvSpPr>
          <p:cNvPr id="6" name="Rounded Rectangle 5">
            <a:hlinkClick r:id="rId4" action="ppaction://hlinksldjump"/>
          </p:cNvPr>
          <p:cNvSpPr/>
          <p:nvPr/>
        </p:nvSpPr>
        <p:spPr>
          <a:xfrm>
            <a:off x="139356" y="4461641"/>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err="1"/>
              <a:t>Cek</a:t>
            </a:r>
            <a:r>
              <a:rPr lang="en-US" sz="900" b="1" dirty="0"/>
              <a:t> Detail</a:t>
            </a:r>
          </a:p>
        </p:txBody>
      </p:sp>
      <p:pic>
        <p:nvPicPr>
          <p:cNvPr id="3" name="Picture 2"/>
          <p:cNvPicPr>
            <a:picLocks noChangeAspect="1"/>
          </p:cNvPicPr>
          <p:nvPr/>
        </p:nvPicPr>
        <p:blipFill>
          <a:blip r:embed="rId5"/>
          <a:stretch>
            <a:fillRect/>
          </a:stretch>
        </p:blipFill>
        <p:spPr>
          <a:xfrm>
            <a:off x="4572000" y="1600735"/>
            <a:ext cx="4584589" cy="2755631"/>
          </a:xfrm>
          <a:prstGeom prst="rect">
            <a:avLst/>
          </a:prstGeom>
        </p:spPr>
      </p:pic>
      <p:pic>
        <p:nvPicPr>
          <p:cNvPr id="9" name="Picture 8"/>
          <p:cNvPicPr>
            <a:picLocks noChangeAspect="1"/>
          </p:cNvPicPr>
          <p:nvPr/>
        </p:nvPicPr>
        <p:blipFill>
          <a:blip r:embed="rId6"/>
          <a:stretch>
            <a:fillRect/>
          </a:stretch>
        </p:blipFill>
        <p:spPr>
          <a:xfrm>
            <a:off x="-12589" y="1600734"/>
            <a:ext cx="4584589" cy="2755631"/>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372500"/>
            <a:ext cx="8520600" cy="733500"/>
          </a:xfrm>
          <a:prstGeom prst="rect">
            <a:avLst/>
          </a:prstGeom>
          <a:noFill/>
          <a:ln>
            <a:noFill/>
          </a:ln>
        </p:spPr>
        <p:txBody>
          <a:bodyPr wrap="square" lIns="91425" tIns="91425" rIns="91425" bIns="91425" anchor="b" anchorCtr="0">
            <a:noAutofit/>
          </a:bodyPr>
          <a:lstStyle/>
          <a:p>
            <a:pPr marL="0" marR="0" lvl="0" indent="-190500" algn="l" rtl="0">
              <a:lnSpc>
                <a:spcPct val="100000"/>
              </a:lnSpc>
              <a:spcBef>
                <a:spcPts val="0"/>
              </a:spcBef>
              <a:spcAft>
                <a:spcPts val="0"/>
              </a:spcAft>
              <a:buClr>
                <a:schemeClr val="dk2"/>
              </a:buClr>
              <a:buSzPct val="100000"/>
              <a:buFont typeface="Oswald"/>
              <a:buNone/>
            </a:pPr>
            <a:r>
              <a:rPr lang="en" sz="3000" b="0" i="0" u="none" strike="noStrike" cap="none">
                <a:solidFill>
                  <a:schemeClr val="dk2"/>
                </a:solidFill>
                <a:latin typeface="Oswald"/>
                <a:ea typeface="Oswald"/>
                <a:cs typeface="Oswald"/>
                <a:sym typeface="Oswald"/>
              </a:rPr>
              <a:t>Tujuan Kejadian Ancaman Keamanan</a:t>
            </a:r>
          </a:p>
          <a:p>
            <a:pPr marL="0" marR="0" lvl="0" indent="-114300" algn="l" rtl="0">
              <a:lnSpc>
                <a:spcPct val="100000"/>
              </a:lnSpc>
              <a:spcBef>
                <a:spcPts val="0"/>
              </a:spcBef>
              <a:spcAft>
                <a:spcPts val="0"/>
              </a:spcAft>
              <a:buClr>
                <a:schemeClr val="dk2"/>
              </a:buClr>
              <a:buSzPct val="100000"/>
              <a:buFont typeface="Oswald"/>
              <a:buNone/>
            </a:pPr>
            <a:r>
              <a:rPr lang="en" sz="1800" b="0" i="0" u="none" strike="noStrike" cap="none">
                <a:solidFill>
                  <a:schemeClr val="dk2"/>
                </a:solidFill>
                <a:latin typeface="Oswald"/>
                <a:ea typeface="Oswald"/>
                <a:cs typeface="Oswald"/>
                <a:sym typeface="Oswald"/>
              </a:rPr>
              <a:t>Data Tujuan Kejadian Ancaman Keamanan</a:t>
            </a:r>
          </a:p>
        </p:txBody>
      </p:sp>
      <p:pic>
        <p:nvPicPr>
          <p:cNvPr id="3" name="Picture 2"/>
          <p:cNvPicPr>
            <a:picLocks noChangeAspect="1"/>
          </p:cNvPicPr>
          <p:nvPr/>
        </p:nvPicPr>
        <p:blipFill>
          <a:blip r:embed="rId3"/>
          <a:stretch>
            <a:fillRect/>
          </a:stretch>
        </p:blipFill>
        <p:spPr>
          <a:xfrm>
            <a:off x="1334825" y="1640974"/>
            <a:ext cx="4584589" cy="275563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MSS - Security Alarms</a:t>
            </a:r>
            <a:br>
              <a:rPr lang="en-US" dirty="0"/>
            </a:br>
            <a:r>
              <a:rPr lang="en-US" sz="1800" dirty="0" err="1" smtClean="0"/>
              <a:t>Periode</a:t>
            </a:r>
            <a:r>
              <a:rPr lang="en-US" sz="1800" dirty="0"/>
              <a:t> </a:t>
            </a:r>
            <a:r>
              <a:rPr lang="en-US" sz="1800" dirty="0" smtClean="0"/>
              <a:t>September - </a:t>
            </a:r>
            <a:r>
              <a:rPr lang="en-US" sz="1800" dirty="0" err="1" smtClean="0"/>
              <a:t>Oktober</a:t>
            </a:r>
            <a:r>
              <a:rPr lang="en-US" sz="1800" dirty="0" smtClean="0"/>
              <a:t> 2019</a:t>
            </a:r>
            <a:endParaRPr lang="en-US" dirty="0"/>
          </a:p>
        </p:txBody>
      </p:sp>
      <p:sp>
        <p:nvSpPr>
          <p:cNvPr id="6" name="Rounded Rectangle 5">
            <a:hlinkClick r:id="rId2"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Next</a:t>
            </a:r>
            <a:endParaRPr lang="en-US" sz="900" b="1" dirty="0"/>
          </a:p>
        </p:txBody>
      </p:sp>
      <p:graphicFrame>
        <p:nvGraphicFramePr>
          <p:cNvPr id="8" name="Table 7"/>
          <p:cNvGraphicFramePr>
            <a:graphicFrameLocks noGrp="1"/>
          </p:cNvGraphicFramePr>
          <p:nvPr>
            <p:extLst>
              <p:ext uri="{D42A27DB-BD31-4B8C-83A1-F6EECF244321}">
                <p14:modId xmlns:p14="http://schemas.microsoft.com/office/powerpoint/2010/main" val="3607638178"/>
              </p:ext>
            </p:extLst>
          </p:nvPr>
        </p:nvGraphicFramePr>
        <p:xfrm>
          <a:off x="533398" y="1466696"/>
          <a:ext cx="7891274" cy="3348180"/>
        </p:xfrm>
        <a:graphic>
          <a:graphicData uri="http://schemas.openxmlformats.org/drawingml/2006/table">
            <a:tbl>
              <a:tblPr firstRow="1" firstCol="1" bandRow="1"/>
              <a:tblGrid>
                <a:gridCol w="691276">
                  <a:extLst>
                    <a:ext uri="{9D8B030D-6E8A-4147-A177-3AD203B41FA5}">
                      <a16:colId xmlns:a16="http://schemas.microsoft.com/office/drawing/2014/main" val="2381036242"/>
                    </a:ext>
                  </a:extLst>
                </a:gridCol>
                <a:gridCol w="639194">
                  <a:extLst>
                    <a:ext uri="{9D8B030D-6E8A-4147-A177-3AD203B41FA5}">
                      <a16:colId xmlns:a16="http://schemas.microsoft.com/office/drawing/2014/main" val="234438330"/>
                    </a:ext>
                  </a:extLst>
                </a:gridCol>
                <a:gridCol w="1459885">
                  <a:extLst>
                    <a:ext uri="{9D8B030D-6E8A-4147-A177-3AD203B41FA5}">
                      <a16:colId xmlns:a16="http://schemas.microsoft.com/office/drawing/2014/main" val="4219842759"/>
                    </a:ext>
                  </a:extLst>
                </a:gridCol>
                <a:gridCol w="691276">
                  <a:extLst>
                    <a:ext uri="{9D8B030D-6E8A-4147-A177-3AD203B41FA5}">
                      <a16:colId xmlns:a16="http://schemas.microsoft.com/office/drawing/2014/main" val="1123158575"/>
                    </a:ext>
                  </a:extLst>
                </a:gridCol>
                <a:gridCol w="613940">
                  <a:extLst>
                    <a:ext uri="{9D8B030D-6E8A-4147-A177-3AD203B41FA5}">
                      <a16:colId xmlns:a16="http://schemas.microsoft.com/office/drawing/2014/main" val="3365267558"/>
                    </a:ext>
                  </a:extLst>
                </a:gridCol>
                <a:gridCol w="615519">
                  <a:extLst>
                    <a:ext uri="{9D8B030D-6E8A-4147-A177-3AD203B41FA5}">
                      <a16:colId xmlns:a16="http://schemas.microsoft.com/office/drawing/2014/main" val="4177680501"/>
                    </a:ext>
                  </a:extLst>
                </a:gridCol>
                <a:gridCol w="691276">
                  <a:extLst>
                    <a:ext uri="{9D8B030D-6E8A-4147-A177-3AD203B41FA5}">
                      <a16:colId xmlns:a16="http://schemas.microsoft.com/office/drawing/2014/main" val="3312388491"/>
                    </a:ext>
                  </a:extLst>
                </a:gridCol>
                <a:gridCol w="771766">
                  <a:extLst>
                    <a:ext uri="{9D8B030D-6E8A-4147-A177-3AD203B41FA5}">
                      <a16:colId xmlns:a16="http://schemas.microsoft.com/office/drawing/2014/main" val="2047375918"/>
                    </a:ext>
                  </a:extLst>
                </a:gridCol>
                <a:gridCol w="620014">
                  <a:extLst>
                    <a:ext uri="{9D8B030D-6E8A-4147-A177-3AD203B41FA5}">
                      <a16:colId xmlns:a16="http://schemas.microsoft.com/office/drawing/2014/main" val="2667641467"/>
                    </a:ext>
                  </a:extLst>
                </a:gridCol>
                <a:gridCol w="573728">
                  <a:extLst>
                    <a:ext uri="{9D8B030D-6E8A-4147-A177-3AD203B41FA5}">
                      <a16:colId xmlns:a16="http://schemas.microsoft.com/office/drawing/2014/main" val="696376081"/>
                    </a:ext>
                  </a:extLst>
                </a:gridCol>
                <a:gridCol w="523400">
                  <a:extLst>
                    <a:ext uri="{9D8B030D-6E8A-4147-A177-3AD203B41FA5}">
                      <a16:colId xmlns:a16="http://schemas.microsoft.com/office/drawing/2014/main" val="322030755"/>
                    </a:ext>
                  </a:extLst>
                </a:gridCol>
              </a:tblGrid>
              <a:tr h="126763">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ID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Subject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Likeli</a:t>
                      </a:r>
                      <a:endParaRPr lang="en-US" sz="900" dirty="0">
                        <a:solidFill>
                          <a:srgbClr val="0000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hood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Impact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Risk</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a:txBody>
                    <a:bodyPr/>
                    <a:lstStyle/>
                    <a:p>
                      <a:pPr marL="0" marR="0" algn="ctr">
                        <a:lnSpc>
                          <a:spcPct val="115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rPr>
                        <a:t>Incident Status</a:t>
                      </a:r>
                      <a:endParaRPr lang="en-US" sz="90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0206366"/>
                  </a:ext>
                </a:extLst>
              </a:tr>
              <a:tr h="2178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Action</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Start Alert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Respone</a:t>
                      </a:r>
                      <a:r>
                        <a:rPr lang="en-US" sz="900" b="1" dirty="0">
                          <a:solidFill>
                            <a:srgbClr val="000000"/>
                          </a:solidFill>
                          <a:effectLst/>
                          <a:latin typeface="Times New Roman" panose="02020603050405020304" pitchFamily="18" charset="0"/>
                          <a:ea typeface="Times New Roman" panose="02020603050405020304" pitchFamily="18" charset="0"/>
                        </a:rPr>
                        <a: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1727374"/>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10/23/2019  7:52:11 PM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[Ticket#101960743]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10/23/2019  7:52:11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10/23/2019  7:52:11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4510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10/23/2019  4:46:20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[Ticket#101960740] bruteforce authetication - windows login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Password Expired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10/23/2019  4:46:20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10/23/2019  4:46:20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8185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10/22/2019  8:54:26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[Ticket#101960737] Alarm Malware Infection - Virus Infected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Removed Malware</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10/22/2019  8:54:26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10/22/2019  8:54:26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6074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10/22/2019  7:01:12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[Ticket#101960734] Alarm Unaothorized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10/22/2019  7:01:12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10/22/2019  7:01:12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575490"/>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10/22/2019  11:55:36 AM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[Ticket#101960725] Alarm Malware Infection - Virus Infected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Removed Malware</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10/22/2019  11:55:36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10/22/2019  11:55:36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999850"/>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10/21/2019  4:48:42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[Ticket#101960718]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10/21/2019  4:48:42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10/21/2019  4:48:42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84214"/>
                  </a:ext>
                </a:extLst>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372500"/>
            <a:ext cx="8520600" cy="733500"/>
          </a:xfrm>
          <a:prstGeom prst="rect">
            <a:avLst/>
          </a:prstGeom>
          <a:noFill/>
          <a:ln>
            <a:noFill/>
          </a:ln>
        </p:spPr>
        <p:txBody>
          <a:bodyPr wrap="square" lIns="91425" tIns="91425" rIns="91425" bIns="91425" anchor="b" anchorCtr="0">
            <a:noAutofit/>
          </a:bodyPr>
          <a:lstStyle/>
          <a:p>
            <a:pPr marL="0" marR="0" lvl="0" indent="-190500" algn="l" rtl="0">
              <a:lnSpc>
                <a:spcPct val="100000"/>
              </a:lnSpc>
              <a:spcBef>
                <a:spcPts val="0"/>
              </a:spcBef>
              <a:spcAft>
                <a:spcPts val="0"/>
              </a:spcAft>
              <a:buClr>
                <a:schemeClr val="dk2"/>
              </a:buClr>
              <a:buSzPct val="100000"/>
              <a:buFont typeface="Oswald"/>
              <a:buNone/>
            </a:pPr>
            <a:r>
              <a:rPr lang="en" sz="3000" b="0" i="0" u="none" strike="noStrike" cap="none" dirty="0">
                <a:solidFill>
                  <a:schemeClr val="dk2"/>
                </a:solidFill>
                <a:latin typeface="Oswald"/>
                <a:ea typeface="Oswald"/>
                <a:cs typeface="Oswald"/>
                <a:sym typeface="Oswald"/>
              </a:rPr>
              <a:t>Kerentanan Keamanan</a:t>
            </a:r>
          </a:p>
          <a:p>
            <a:pPr marL="0" marR="0" lvl="0" indent="-114300" algn="l" rtl="0">
              <a:lnSpc>
                <a:spcPct val="100000"/>
              </a:lnSpc>
              <a:spcBef>
                <a:spcPts val="0"/>
              </a:spcBef>
              <a:spcAft>
                <a:spcPts val="0"/>
              </a:spcAft>
              <a:buClr>
                <a:schemeClr val="dk2"/>
              </a:buClr>
              <a:buSzPct val="100000"/>
              <a:buFont typeface="Oswald"/>
              <a:buNone/>
            </a:pPr>
            <a:r>
              <a:rPr lang="en" sz="1800" b="0" i="0" u="none" strike="noStrike" cap="none" dirty="0">
                <a:solidFill>
                  <a:schemeClr val="dk2"/>
                </a:solidFill>
                <a:latin typeface="Oswald"/>
                <a:ea typeface="Oswald"/>
                <a:cs typeface="Oswald"/>
                <a:sym typeface="Oswald"/>
              </a:rPr>
              <a:t>Daftar Aset Dengan Kerentanan Keamanan </a:t>
            </a:r>
            <a:r>
              <a:rPr lang="en" sz="1800" b="0" i="0" u="none" strike="noStrike" cap="none" dirty="0" smtClean="0">
                <a:solidFill>
                  <a:schemeClr val="dk2"/>
                </a:solidFill>
                <a:latin typeface="Oswald"/>
                <a:ea typeface="Oswald"/>
                <a:cs typeface="Oswald"/>
                <a:sym typeface="Oswald"/>
              </a:rPr>
              <a:t>Periode September - Oktober 2019</a:t>
            </a:r>
            <a:endParaRPr lang="en" sz="1800" b="0" i="0" u="none" strike="noStrike" cap="none" dirty="0">
              <a:solidFill>
                <a:schemeClr val="dk2"/>
              </a:solidFill>
              <a:latin typeface="Oswald"/>
              <a:ea typeface="Oswald"/>
              <a:cs typeface="Oswald"/>
              <a:sym typeface="Oswald"/>
            </a:endParaRPr>
          </a:p>
        </p:txBody>
      </p:sp>
      <p:pic>
        <p:nvPicPr>
          <p:cNvPr id="3" name="Picture 2"/>
          <p:cNvPicPr>
            <a:picLocks noChangeAspect="1"/>
          </p:cNvPicPr>
          <p:nvPr/>
        </p:nvPicPr>
        <p:blipFill>
          <a:blip r:embed="rId3"/>
          <a:stretch>
            <a:fillRect/>
          </a:stretch>
        </p:blipFill>
        <p:spPr>
          <a:xfrm>
            <a:off x="2078538" y="1915315"/>
            <a:ext cx="5198930" cy="258556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00" y="372500"/>
            <a:ext cx="8520600" cy="733500"/>
          </a:xfrm>
          <a:prstGeom prst="rect">
            <a:avLst/>
          </a:prstGeom>
          <a:noFill/>
          <a:ln>
            <a:noFill/>
          </a:ln>
        </p:spPr>
        <p:txBody>
          <a:bodyPr wrap="square" lIns="91425" tIns="91425" rIns="91425" bIns="91425" anchor="b" anchorCtr="0">
            <a:noAutofit/>
          </a:bodyPr>
          <a:lstStyle/>
          <a:p>
            <a:pPr marL="0" marR="0" lvl="0" indent="-190500" algn="l" rtl="0">
              <a:lnSpc>
                <a:spcPct val="100000"/>
              </a:lnSpc>
              <a:spcBef>
                <a:spcPts val="0"/>
              </a:spcBef>
              <a:spcAft>
                <a:spcPts val="0"/>
              </a:spcAft>
              <a:buClr>
                <a:schemeClr val="dk2"/>
              </a:buClr>
              <a:buSzPct val="100000"/>
              <a:buFont typeface="Oswald"/>
              <a:buNone/>
            </a:pPr>
            <a:r>
              <a:rPr lang="en" sz="3000" b="0" i="0" u="none" strike="noStrike" cap="none" dirty="0">
                <a:solidFill>
                  <a:schemeClr val="dk2"/>
                </a:solidFill>
                <a:latin typeface="Oswald"/>
                <a:ea typeface="Oswald"/>
                <a:cs typeface="Oswald"/>
                <a:sym typeface="Oswald"/>
              </a:rPr>
              <a:t>Temuan Kerentanan Keamanan</a:t>
            </a:r>
          </a:p>
          <a:p>
            <a:pPr marL="0" marR="0" lvl="0" indent="-114300" algn="l" rtl="0">
              <a:lnSpc>
                <a:spcPct val="100000"/>
              </a:lnSpc>
              <a:spcBef>
                <a:spcPts val="0"/>
              </a:spcBef>
              <a:spcAft>
                <a:spcPts val="0"/>
              </a:spcAft>
              <a:buClr>
                <a:schemeClr val="dk2"/>
              </a:buClr>
              <a:buSzPct val="100000"/>
              <a:buFont typeface="Oswald"/>
              <a:buNone/>
            </a:pPr>
            <a:r>
              <a:rPr lang="en" sz="1800" b="0" i="0" u="none" strike="noStrike" cap="none" dirty="0">
                <a:solidFill>
                  <a:schemeClr val="dk2"/>
                </a:solidFill>
                <a:latin typeface="Oswald"/>
                <a:ea typeface="Oswald"/>
                <a:cs typeface="Oswald"/>
                <a:sym typeface="Oswald"/>
              </a:rPr>
              <a:t>Data Temuan Kerentanan Keamanan Periode </a:t>
            </a:r>
            <a:r>
              <a:rPr lang="en" sz="1800" b="0" i="0" u="none" strike="noStrike" cap="none" dirty="0" smtClean="0">
                <a:solidFill>
                  <a:schemeClr val="dk2"/>
                </a:solidFill>
                <a:latin typeface="Oswald"/>
                <a:ea typeface="Oswald"/>
                <a:cs typeface="Oswald"/>
                <a:sym typeface="Oswald"/>
              </a:rPr>
              <a:t>September - Oktober 2019</a:t>
            </a:r>
            <a:endParaRPr lang="en" sz="1800" b="0" i="0" u="none" strike="noStrike" cap="none" dirty="0">
              <a:solidFill>
                <a:schemeClr val="dk2"/>
              </a:solidFill>
              <a:latin typeface="Oswald"/>
              <a:ea typeface="Oswald"/>
              <a:cs typeface="Oswald"/>
              <a:sym typeface="Oswald"/>
            </a:endParaRPr>
          </a:p>
        </p:txBody>
      </p:sp>
      <p:pic>
        <p:nvPicPr>
          <p:cNvPr id="176" name="Shape 176" descr="thumb-stop-insider-outsider-attacks copy.png"/>
          <p:cNvPicPr preferRelativeResize="0"/>
          <p:nvPr/>
        </p:nvPicPr>
        <p:blipFill rotWithShape="1">
          <a:blip r:embed="rId3">
            <a:alphaModFix/>
          </a:blip>
          <a:srcRect/>
          <a:stretch/>
        </p:blipFill>
        <p:spPr>
          <a:xfrm>
            <a:off x="380142" y="1458986"/>
            <a:ext cx="610642" cy="597885"/>
          </a:xfrm>
          <a:prstGeom prst="rect">
            <a:avLst/>
          </a:prstGeom>
          <a:noFill/>
          <a:ln>
            <a:noFill/>
          </a:ln>
        </p:spPr>
      </p:pic>
      <p:sp>
        <p:nvSpPr>
          <p:cNvPr id="177" name="Shape 177"/>
          <p:cNvSpPr/>
          <p:nvPr/>
        </p:nvSpPr>
        <p:spPr>
          <a:xfrm>
            <a:off x="987086" y="1503972"/>
            <a:ext cx="2973300" cy="530400"/>
          </a:xfrm>
          <a:prstGeom prst="round2DiagRect">
            <a:avLst>
              <a:gd name="adj1" fmla="val 16667"/>
              <a:gd name="adj2" fmla="val 0"/>
            </a:avLst>
          </a:prstGeom>
          <a:solidFill>
            <a:srgbClr val="CC0000"/>
          </a:solidFill>
          <a:ln>
            <a:noFill/>
          </a:ln>
        </p:spPr>
        <p:txBody>
          <a:bodyPr wrap="square" lIns="91425" tIns="91425" rIns="91425" bIns="91425" anchor="ctr" anchorCtr="0">
            <a:noAutofit/>
          </a:bodyPr>
          <a:lstStyle/>
          <a:p>
            <a:pPr marL="0" marR="0" lvl="0" indent="-88900" algn="ctr" rtl="0">
              <a:lnSpc>
                <a:spcPct val="100000"/>
              </a:lnSpc>
              <a:spcBef>
                <a:spcPts val="0"/>
              </a:spcBef>
              <a:spcAft>
                <a:spcPts val="0"/>
              </a:spcAft>
              <a:buClr>
                <a:srgbClr val="FFFFFF"/>
              </a:buClr>
              <a:buSzPct val="100000"/>
              <a:buFont typeface="Arial"/>
              <a:buNone/>
            </a:pPr>
            <a:r>
              <a:rPr lang="id-ID" b="1" dirty="0">
                <a:solidFill>
                  <a:srgbClr val="FFFFFF"/>
                </a:solidFill>
              </a:rPr>
              <a:t>Spreading Malware</a:t>
            </a:r>
            <a:endParaRPr lang="en" sz="1400" b="1" i="0" u="none" strike="noStrike" cap="none" dirty="0">
              <a:solidFill>
                <a:srgbClr val="FFFFFF"/>
              </a:solidFill>
              <a:latin typeface="Arial"/>
              <a:ea typeface="Arial"/>
              <a:cs typeface="Arial"/>
              <a:sym typeface="Arial"/>
            </a:endParaRPr>
          </a:p>
          <a:p>
            <a:pPr marL="0" marR="0" lvl="0" indent="-63500" algn="ctr" rtl="0">
              <a:lnSpc>
                <a:spcPct val="100000"/>
              </a:lnSpc>
              <a:spcBef>
                <a:spcPts val="0"/>
              </a:spcBef>
              <a:spcAft>
                <a:spcPts val="0"/>
              </a:spcAft>
              <a:buClr>
                <a:srgbClr val="FFFFFF"/>
              </a:buClr>
              <a:buSzPct val="100000"/>
              <a:buFont typeface="Arial"/>
              <a:buNone/>
            </a:pPr>
            <a:r>
              <a:rPr lang="id-ID" sz="1000" b="1" dirty="0">
                <a:solidFill>
                  <a:srgbClr val="FFFFFF"/>
                </a:solidFill>
              </a:rPr>
              <a:t>Microsoft Windows SMB Server Multiple Vulnerabilities- Remote, Port 445</a:t>
            </a:r>
            <a:endParaRPr lang="en" sz="1000" b="1" i="0" u="none" strike="noStrike" cap="none" dirty="0">
              <a:solidFill>
                <a:srgbClr val="FFFFFF"/>
              </a:solidFill>
              <a:latin typeface="Arial"/>
              <a:ea typeface="Arial"/>
              <a:cs typeface="Arial"/>
              <a:sym typeface="Arial"/>
            </a:endParaRPr>
          </a:p>
        </p:txBody>
      </p:sp>
      <p:sp>
        <p:nvSpPr>
          <p:cNvPr id="178" name="Shape 178"/>
          <p:cNvSpPr/>
          <p:nvPr/>
        </p:nvSpPr>
        <p:spPr>
          <a:xfrm>
            <a:off x="1023727" y="2109177"/>
            <a:ext cx="2973300" cy="530400"/>
          </a:xfrm>
          <a:prstGeom prst="round2DiagRect">
            <a:avLst>
              <a:gd name="adj1" fmla="val 16667"/>
              <a:gd name="adj2" fmla="val 0"/>
            </a:avLst>
          </a:prstGeom>
          <a:solidFill>
            <a:srgbClr val="CC0000"/>
          </a:solidFill>
          <a:ln>
            <a:noFill/>
          </a:ln>
        </p:spPr>
        <p:txBody>
          <a:bodyPr wrap="square" lIns="91425" tIns="91425" rIns="91425" bIns="91425" anchor="ctr" anchorCtr="0">
            <a:noAutofit/>
          </a:bodyPr>
          <a:lstStyle/>
          <a:p>
            <a:pPr marL="0" marR="0" lvl="0" indent="-88900" algn="ctr" rtl="0">
              <a:lnSpc>
                <a:spcPct val="100000"/>
              </a:lnSpc>
              <a:spcBef>
                <a:spcPts val="0"/>
              </a:spcBef>
              <a:spcAft>
                <a:spcPts val="0"/>
              </a:spcAft>
              <a:buClr>
                <a:srgbClr val="FFFFFF"/>
              </a:buClr>
              <a:buSzPct val="100000"/>
              <a:buFont typeface="Arial"/>
              <a:buNone/>
            </a:pPr>
            <a:r>
              <a:rPr lang="en" sz="1400" b="1" i="0" u="none" strike="noStrike" cap="none">
                <a:solidFill>
                  <a:srgbClr val="FFFFFF"/>
                </a:solidFill>
                <a:latin typeface="Arial"/>
                <a:ea typeface="Arial"/>
                <a:cs typeface="Arial"/>
                <a:sym typeface="Arial"/>
              </a:rPr>
              <a:t>Weak Encryption</a:t>
            </a:r>
          </a:p>
          <a:p>
            <a:pPr marL="0" marR="0" lvl="0" indent="-63500" algn="ctr" rtl="0">
              <a:lnSpc>
                <a:spcPct val="100000"/>
              </a:lnSpc>
              <a:spcBef>
                <a:spcPts val="0"/>
              </a:spcBef>
              <a:spcAft>
                <a:spcPts val="0"/>
              </a:spcAft>
              <a:buClr>
                <a:srgbClr val="FFFFFF"/>
              </a:buClr>
              <a:buSzPct val="100000"/>
              <a:buFont typeface="Arial"/>
              <a:buNone/>
            </a:pPr>
            <a:r>
              <a:rPr lang="en" sz="1000" b="1" i="0" u="none" strike="noStrike" cap="none">
                <a:solidFill>
                  <a:srgbClr val="FFFFFF"/>
                </a:solidFill>
                <a:latin typeface="Arial"/>
                <a:ea typeface="Arial"/>
                <a:cs typeface="Arial"/>
                <a:sym typeface="Arial"/>
              </a:rPr>
              <a:t>Konfigurasi penggunaan metoda enkripsi yang lemah</a:t>
            </a:r>
          </a:p>
        </p:txBody>
      </p:sp>
      <p:pic>
        <p:nvPicPr>
          <p:cNvPr id="179" name="Shape 179" descr="thumb-stop-insider-outsider-attacks copy.png"/>
          <p:cNvPicPr preferRelativeResize="0"/>
          <p:nvPr/>
        </p:nvPicPr>
        <p:blipFill rotWithShape="1">
          <a:blip r:embed="rId3">
            <a:alphaModFix/>
          </a:blip>
          <a:srcRect/>
          <a:stretch/>
        </p:blipFill>
        <p:spPr>
          <a:xfrm>
            <a:off x="406273" y="2074714"/>
            <a:ext cx="610642" cy="597885"/>
          </a:xfrm>
          <a:prstGeom prst="rect">
            <a:avLst/>
          </a:prstGeom>
          <a:noFill/>
          <a:ln>
            <a:noFill/>
          </a:ln>
        </p:spPr>
      </p:pic>
      <p:sp>
        <p:nvSpPr>
          <p:cNvPr id="180" name="Shape 180"/>
          <p:cNvSpPr/>
          <p:nvPr/>
        </p:nvSpPr>
        <p:spPr>
          <a:xfrm>
            <a:off x="1020641" y="2762176"/>
            <a:ext cx="2973300" cy="530400"/>
          </a:xfrm>
          <a:prstGeom prst="round2DiagRect">
            <a:avLst>
              <a:gd name="adj1" fmla="val 16667"/>
              <a:gd name="adj2" fmla="val 0"/>
            </a:avLst>
          </a:prstGeom>
          <a:solidFill>
            <a:srgbClr val="CC0000"/>
          </a:solidFill>
          <a:ln>
            <a:noFill/>
          </a:ln>
        </p:spPr>
        <p:txBody>
          <a:bodyPr wrap="square" lIns="91425" tIns="91425" rIns="91425" bIns="91425" anchor="ctr" anchorCtr="0">
            <a:noAutofit/>
          </a:bodyPr>
          <a:lstStyle/>
          <a:p>
            <a:pPr marL="0" marR="0" lvl="0" indent="-88900" algn="ctr" rtl="0">
              <a:lnSpc>
                <a:spcPct val="100000"/>
              </a:lnSpc>
              <a:spcBef>
                <a:spcPts val="0"/>
              </a:spcBef>
              <a:spcAft>
                <a:spcPts val="0"/>
              </a:spcAft>
              <a:buClr>
                <a:srgbClr val="FFFFFF"/>
              </a:buClr>
              <a:buSzPct val="100000"/>
              <a:buFont typeface="Arial"/>
              <a:buNone/>
            </a:pPr>
            <a:r>
              <a:rPr lang="en" sz="1400" b="1" i="0" u="none" strike="noStrike" cap="none" dirty="0">
                <a:solidFill>
                  <a:srgbClr val="FFFFFF"/>
                </a:solidFill>
                <a:latin typeface="Arial"/>
                <a:ea typeface="Arial"/>
                <a:cs typeface="Arial"/>
                <a:sym typeface="Arial"/>
              </a:rPr>
              <a:t>Information Leakage</a:t>
            </a:r>
          </a:p>
          <a:p>
            <a:pPr marL="0" marR="0" lvl="0" indent="-63500" algn="ctr" rtl="0">
              <a:lnSpc>
                <a:spcPct val="100000"/>
              </a:lnSpc>
              <a:spcBef>
                <a:spcPts val="0"/>
              </a:spcBef>
              <a:spcAft>
                <a:spcPts val="0"/>
              </a:spcAft>
              <a:buClr>
                <a:srgbClr val="FFFFFF"/>
              </a:buClr>
              <a:buSzPct val="100000"/>
              <a:buFont typeface="Arial"/>
              <a:buNone/>
            </a:pPr>
            <a:r>
              <a:rPr lang="en" sz="1000" b="1" i="0" u="none" strike="noStrike" cap="none" dirty="0">
                <a:solidFill>
                  <a:srgbClr val="FFFFFF"/>
                </a:solidFill>
                <a:latin typeface="Arial"/>
                <a:ea typeface="Arial"/>
                <a:cs typeface="Arial"/>
                <a:sym typeface="Arial"/>
              </a:rPr>
              <a:t>Adanya potensi kebocoran informasi sensitif</a:t>
            </a:r>
          </a:p>
        </p:txBody>
      </p:sp>
      <p:pic>
        <p:nvPicPr>
          <p:cNvPr id="181" name="Shape 181" descr="thumb-stop-insider-outsider-attacks copy.png"/>
          <p:cNvPicPr preferRelativeResize="0"/>
          <p:nvPr/>
        </p:nvPicPr>
        <p:blipFill rotWithShape="1">
          <a:blip r:embed="rId3">
            <a:alphaModFix/>
          </a:blip>
          <a:srcRect/>
          <a:stretch/>
        </p:blipFill>
        <p:spPr>
          <a:xfrm>
            <a:off x="403187" y="2727712"/>
            <a:ext cx="610642" cy="597885"/>
          </a:xfrm>
          <a:prstGeom prst="rect">
            <a:avLst/>
          </a:prstGeom>
          <a:noFill/>
          <a:ln>
            <a:noFill/>
          </a:ln>
        </p:spPr>
      </p:pic>
      <p:sp>
        <p:nvSpPr>
          <p:cNvPr id="182" name="Shape 182"/>
          <p:cNvSpPr/>
          <p:nvPr/>
        </p:nvSpPr>
        <p:spPr>
          <a:xfrm>
            <a:off x="5456351" y="1486747"/>
            <a:ext cx="2973300" cy="530400"/>
          </a:xfrm>
          <a:prstGeom prst="round2DiagRect">
            <a:avLst>
              <a:gd name="adj1" fmla="val 16667"/>
              <a:gd name="adj2" fmla="val 0"/>
            </a:avLst>
          </a:prstGeom>
          <a:solidFill>
            <a:srgbClr val="38761D"/>
          </a:solidFill>
          <a:ln>
            <a:noFill/>
          </a:ln>
        </p:spPr>
        <p:txBody>
          <a:bodyPr wrap="square" lIns="91425" tIns="91425" rIns="91425" bIns="91425" anchor="ctr" anchorCtr="0">
            <a:noAutofit/>
          </a:bodyPr>
          <a:lstStyle/>
          <a:p>
            <a:pPr marL="0" marR="0" lvl="0" indent="-114300" algn="ctr" rtl="0">
              <a:lnSpc>
                <a:spcPct val="100000"/>
              </a:lnSpc>
              <a:spcBef>
                <a:spcPts val="0"/>
              </a:spcBef>
              <a:spcAft>
                <a:spcPts val="0"/>
              </a:spcAft>
              <a:buClr>
                <a:srgbClr val="FFFFFF"/>
              </a:buClr>
              <a:buSzPct val="100000"/>
              <a:buFont typeface="Arial"/>
              <a:buNone/>
            </a:pPr>
            <a:r>
              <a:rPr lang="id-ID" b="1" i="0" u="none" strike="noStrike" cap="none" dirty="0">
                <a:solidFill>
                  <a:srgbClr val="FFFFFF"/>
                </a:solidFill>
                <a:latin typeface="Arial"/>
                <a:ea typeface="Arial"/>
                <a:cs typeface="Arial"/>
                <a:sym typeface="Arial"/>
              </a:rPr>
              <a:t>Windows Update</a:t>
            </a:r>
            <a:endParaRPr lang="en-US" b="1" i="0" u="none" strike="noStrike" cap="none" dirty="0">
              <a:solidFill>
                <a:srgbClr val="FFFFFF"/>
              </a:solidFill>
              <a:latin typeface="Arial"/>
              <a:ea typeface="Arial"/>
              <a:cs typeface="Arial"/>
              <a:sym typeface="Arial"/>
            </a:endParaRPr>
          </a:p>
          <a:p>
            <a:pPr indent="-114300" algn="ctr">
              <a:buClr>
                <a:srgbClr val="FFFFFF"/>
              </a:buClr>
              <a:buSzPct val="100000"/>
            </a:pPr>
            <a:r>
              <a:rPr lang="en" sz="1000" b="1" i="0" u="none" strike="noStrike" cap="none" dirty="0">
                <a:solidFill>
                  <a:srgbClr val="FFFFFF"/>
                </a:solidFill>
                <a:latin typeface="Arial"/>
                <a:ea typeface="Arial"/>
                <a:cs typeface="Arial"/>
                <a:sym typeface="Arial"/>
              </a:rPr>
              <a:t>Melakukan windows update atau patch</a:t>
            </a:r>
            <a:endParaRPr lang="en-US" sz="1000" dirty="0"/>
          </a:p>
        </p:txBody>
      </p:sp>
      <p:sp>
        <p:nvSpPr>
          <p:cNvPr id="183" name="Shape 183"/>
          <p:cNvSpPr/>
          <p:nvPr/>
        </p:nvSpPr>
        <p:spPr>
          <a:xfrm>
            <a:off x="5492992" y="2058581"/>
            <a:ext cx="2973300" cy="651641"/>
          </a:xfrm>
          <a:prstGeom prst="round2DiagRect">
            <a:avLst>
              <a:gd name="adj1" fmla="val 16667"/>
              <a:gd name="adj2" fmla="val 0"/>
            </a:avLst>
          </a:prstGeom>
          <a:solidFill>
            <a:srgbClr val="38761D"/>
          </a:solidFill>
          <a:ln>
            <a:noFill/>
          </a:ln>
        </p:spPr>
        <p:txBody>
          <a:bodyPr wrap="square" lIns="91425" tIns="91425" rIns="91425" bIns="91425" anchor="ctr" anchorCtr="0">
            <a:noAutofit/>
          </a:bodyPr>
          <a:lstStyle/>
          <a:p>
            <a:pPr marL="0" marR="0" lvl="0" indent="-114300" algn="ctr" rtl="0">
              <a:lnSpc>
                <a:spcPct val="100000"/>
              </a:lnSpc>
              <a:spcBef>
                <a:spcPts val="0"/>
              </a:spcBef>
              <a:spcAft>
                <a:spcPts val="0"/>
              </a:spcAft>
              <a:buClr>
                <a:srgbClr val="FFFFFF"/>
              </a:buClr>
              <a:buSzPct val="100000"/>
              <a:buFont typeface="Arial"/>
              <a:buNone/>
            </a:pPr>
            <a:r>
              <a:rPr lang="en" b="1" i="0" u="none" strike="noStrike" cap="none" dirty="0">
                <a:solidFill>
                  <a:srgbClr val="FFFFFF"/>
                </a:solidFill>
                <a:latin typeface="Arial"/>
                <a:ea typeface="Arial"/>
                <a:cs typeface="Arial"/>
                <a:sym typeface="Arial"/>
              </a:rPr>
              <a:t>Penggunaan metode enkripsi yang kuat</a:t>
            </a:r>
          </a:p>
          <a:p>
            <a:pPr indent="-114300" algn="ctr">
              <a:buClr>
                <a:srgbClr val="FFFFFF"/>
              </a:buClr>
              <a:buSzPct val="100000"/>
            </a:pPr>
            <a:r>
              <a:rPr lang="en" sz="1000" b="1" dirty="0">
                <a:solidFill>
                  <a:srgbClr val="FFFFFF"/>
                </a:solidFill>
              </a:rPr>
              <a:t>Menggunakan public key untuk akses SSH</a:t>
            </a:r>
          </a:p>
        </p:txBody>
      </p:sp>
      <p:sp>
        <p:nvSpPr>
          <p:cNvPr id="184" name="Shape 184"/>
          <p:cNvSpPr/>
          <p:nvPr/>
        </p:nvSpPr>
        <p:spPr>
          <a:xfrm>
            <a:off x="5489906" y="2744951"/>
            <a:ext cx="2973300" cy="585867"/>
          </a:xfrm>
          <a:prstGeom prst="round2DiagRect">
            <a:avLst>
              <a:gd name="adj1" fmla="val 16667"/>
              <a:gd name="adj2" fmla="val 0"/>
            </a:avLst>
          </a:prstGeom>
          <a:solidFill>
            <a:srgbClr val="38761D"/>
          </a:solidFill>
          <a:ln>
            <a:noFill/>
          </a:ln>
        </p:spPr>
        <p:txBody>
          <a:bodyPr wrap="square" lIns="91425" tIns="91425" rIns="91425" bIns="91425" anchor="ctr" anchorCtr="0">
            <a:noAutofit/>
          </a:bodyPr>
          <a:lstStyle/>
          <a:p>
            <a:pPr marL="0" marR="0" lvl="0" indent="-114300" algn="ctr" rtl="0">
              <a:lnSpc>
                <a:spcPct val="100000"/>
              </a:lnSpc>
              <a:spcBef>
                <a:spcPts val="0"/>
              </a:spcBef>
              <a:spcAft>
                <a:spcPts val="0"/>
              </a:spcAft>
              <a:buClr>
                <a:srgbClr val="FFFFFF"/>
              </a:buClr>
              <a:buSzPct val="100000"/>
              <a:buFont typeface="Arial"/>
              <a:buNone/>
            </a:pPr>
            <a:r>
              <a:rPr lang="en" b="1" i="0" u="none" strike="noStrike" cap="none" dirty="0">
                <a:solidFill>
                  <a:srgbClr val="FFFFFF"/>
                </a:solidFill>
                <a:latin typeface="Arial"/>
                <a:ea typeface="Arial"/>
                <a:cs typeface="Arial"/>
                <a:sym typeface="Arial"/>
              </a:rPr>
              <a:t>Pembatasan akses pada objek kritis</a:t>
            </a:r>
          </a:p>
          <a:p>
            <a:pPr marL="0" marR="0" lvl="0" indent="-114300" algn="ctr" rtl="0">
              <a:lnSpc>
                <a:spcPct val="100000"/>
              </a:lnSpc>
              <a:spcBef>
                <a:spcPts val="0"/>
              </a:spcBef>
              <a:spcAft>
                <a:spcPts val="0"/>
              </a:spcAft>
              <a:buClr>
                <a:srgbClr val="FFFFFF"/>
              </a:buClr>
              <a:buSzPct val="100000"/>
              <a:buFont typeface="Arial"/>
              <a:buNone/>
            </a:pPr>
            <a:r>
              <a:rPr lang="en" sz="1000" b="1" dirty="0">
                <a:solidFill>
                  <a:srgbClr val="FFFFFF"/>
                </a:solidFill>
              </a:rPr>
              <a:t>Pembatasan hak akses untuk ke server</a:t>
            </a:r>
            <a:endParaRPr lang="en" sz="1000" b="1" i="0" u="none" strike="noStrike" cap="none" dirty="0">
              <a:solidFill>
                <a:srgbClr val="FFFFFF"/>
              </a:solidFill>
              <a:latin typeface="Arial"/>
              <a:ea typeface="Arial"/>
              <a:cs typeface="Arial"/>
              <a:sym typeface="Arial"/>
            </a:endParaRPr>
          </a:p>
        </p:txBody>
      </p:sp>
      <p:sp>
        <p:nvSpPr>
          <p:cNvPr id="185" name="Shape 185"/>
          <p:cNvSpPr/>
          <p:nvPr/>
        </p:nvSpPr>
        <p:spPr>
          <a:xfrm>
            <a:off x="4786159" y="1418960"/>
            <a:ext cx="612300" cy="599400"/>
          </a:xfrm>
          <a:prstGeom prst="ellipse">
            <a:avLst/>
          </a:prstGeom>
          <a:noFill/>
          <a:ln w="28575" cap="flat" cmpd="sng">
            <a:solidFill>
              <a:srgbClr val="38761D"/>
            </a:solidFill>
            <a:prstDash val="solid"/>
            <a:round/>
            <a:headEnd type="none" w="med" len="med"/>
            <a:tailEnd type="none" w="med" len="med"/>
          </a:ln>
        </p:spPr>
        <p:txBody>
          <a:bodyPr wrap="square" lIns="91425" tIns="91425" rIns="91425" bIns="91425" anchor="ctr" anchorCtr="0">
            <a:noAutofit/>
          </a:bodyPr>
          <a:lstStyle/>
          <a:p>
            <a:pPr marL="0" marR="0" lvl="0" indent="-190500" algn="ctr" rtl="0">
              <a:lnSpc>
                <a:spcPct val="100000"/>
              </a:lnSpc>
              <a:spcBef>
                <a:spcPts val="0"/>
              </a:spcBef>
              <a:spcAft>
                <a:spcPts val="0"/>
              </a:spcAft>
              <a:buClr>
                <a:srgbClr val="38761D"/>
              </a:buClr>
              <a:buSzPct val="100000"/>
              <a:buFont typeface="Arial"/>
              <a:buNone/>
            </a:pPr>
            <a:r>
              <a:rPr lang="en" sz="3000" b="1" i="0" u="none" strike="noStrike" cap="none">
                <a:solidFill>
                  <a:srgbClr val="38761D"/>
                </a:solidFill>
                <a:latin typeface="Arial"/>
                <a:ea typeface="Arial"/>
                <a:cs typeface="Arial"/>
                <a:sym typeface="Arial"/>
              </a:rPr>
              <a:t>✓</a:t>
            </a:r>
          </a:p>
        </p:txBody>
      </p:sp>
      <p:sp>
        <p:nvSpPr>
          <p:cNvPr id="186" name="Shape 186"/>
          <p:cNvSpPr/>
          <p:nvPr/>
        </p:nvSpPr>
        <p:spPr>
          <a:xfrm>
            <a:off x="4809203" y="2717242"/>
            <a:ext cx="612300" cy="599400"/>
          </a:xfrm>
          <a:prstGeom prst="ellipse">
            <a:avLst/>
          </a:prstGeom>
          <a:noFill/>
          <a:ln w="28575" cap="flat" cmpd="sng">
            <a:solidFill>
              <a:srgbClr val="38761D"/>
            </a:solidFill>
            <a:prstDash val="solid"/>
            <a:round/>
            <a:headEnd type="none" w="med" len="med"/>
            <a:tailEnd type="none" w="med" len="med"/>
          </a:ln>
        </p:spPr>
        <p:txBody>
          <a:bodyPr wrap="square" lIns="91425" tIns="91425" rIns="91425" bIns="91425" anchor="ctr" anchorCtr="0">
            <a:noAutofit/>
          </a:bodyPr>
          <a:lstStyle/>
          <a:p>
            <a:pPr marL="0" marR="0" lvl="0" indent="-190500" algn="ctr" rtl="0">
              <a:lnSpc>
                <a:spcPct val="100000"/>
              </a:lnSpc>
              <a:spcBef>
                <a:spcPts val="0"/>
              </a:spcBef>
              <a:spcAft>
                <a:spcPts val="0"/>
              </a:spcAft>
              <a:buClr>
                <a:srgbClr val="38761D"/>
              </a:buClr>
              <a:buSzPct val="100000"/>
              <a:buFont typeface="Arial"/>
              <a:buNone/>
            </a:pPr>
            <a:r>
              <a:rPr lang="en" sz="3000" b="1" i="0" u="none" strike="noStrike" cap="none" dirty="0">
                <a:solidFill>
                  <a:srgbClr val="38761D"/>
                </a:solidFill>
                <a:latin typeface="Arial"/>
                <a:ea typeface="Arial"/>
                <a:cs typeface="Arial"/>
                <a:sym typeface="Arial"/>
              </a:rPr>
              <a:t>✓</a:t>
            </a:r>
          </a:p>
        </p:txBody>
      </p:sp>
      <p:cxnSp>
        <p:nvCxnSpPr>
          <p:cNvPr id="187" name="Shape 187"/>
          <p:cNvCxnSpPr>
            <a:stCxn id="177" idx="0"/>
          </p:cNvCxnSpPr>
          <p:nvPr/>
        </p:nvCxnSpPr>
        <p:spPr>
          <a:xfrm>
            <a:off x="3960386" y="1769172"/>
            <a:ext cx="825900" cy="0"/>
          </a:xfrm>
          <a:prstGeom prst="straightConnector1">
            <a:avLst/>
          </a:prstGeom>
          <a:noFill/>
          <a:ln w="28575" cap="flat" cmpd="sng">
            <a:solidFill>
              <a:schemeClr val="dk1"/>
            </a:solidFill>
            <a:prstDash val="dash"/>
            <a:round/>
            <a:headEnd type="none" w="med" len="med"/>
            <a:tailEnd type="triangle" w="lg" len="lg"/>
          </a:ln>
        </p:spPr>
      </p:cxnSp>
      <p:cxnSp>
        <p:nvCxnSpPr>
          <p:cNvPr id="188" name="Shape 188"/>
          <p:cNvCxnSpPr>
            <a:stCxn id="180" idx="0"/>
          </p:cNvCxnSpPr>
          <p:nvPr/>
        </p:nvCxnSpPr>
        <p:spPr>
          <a:xfrm>
            <a:off x="3993941" y="3027376"/>
            <a:ext cx="825900" cy="0"/>
          </a:xfrm>
          <a:prstGeom prst="straightConnector1">
            <a:avLst/>
          </a:prstGeom>
          <a:noFill/>
          <a:ln w="28575" cap="flat" cmpd="sng">
            <a:solidFill>
              <a:schemeClr val="dk1"/>
            </a:solidFill>
            <a:prstDash val="dash"/>
            <a:round/>
            <a:headEnd type="none" w="med" len="med"/>
            <a:tailEnd type="triangle" w="lg" len="lg"/>
          </a:ln>
        </p:spPr>
      </p:cxnSp>
      <p:sp>
        <p:nvSpPr>
          <p:cNvPr id="189" name="Shape 189"/>
          <p:cNvSpPr/>
          <p:nvPr/>
        </p:nvSpPr>
        <p:spPr>
          <a:xfrm>
            <a:off x="4822800" y="2057543"/>
            <a:ext cx="612300" cy="599400"/>
          </a:xfrm>
          <a:prstGeom prst="ellipse">
            <a:avLst/>
          </a:prstGeom>
          <a:noFill/>
          <a:ln w="28575" cap="flat" cmpd="sng">
            <a:solidFill>
              <a:srgbClr val="38761D"/>
            </a:solidFill>
            <a:prstDash val="solid"/>
            <a:round/>
            <a:headEnd type="none" w="med" len="med"/>
            <a:tailEnd type="none" w="med" len="med"/>
          </a:ln>
        </p:spPr>
        <p:txBody>
          <a:bodyPr wrap="square" lIns="91425" tIns="91425" rIns="91425" bIns="91425" anchor="ctr" anchorCtr="0">
            <a:noAutofit/>
          </a:bodyPr>
          <a:lstStyle/>
          <a:p>
            <a:pPr marL="0" marR="0" lvl="0" indent="-190500" algn="ctr" rtl="0">
              <a:lnSpc>
                <a:spcPct val="100000"/>
              </a:lnSpc>
              <a:spcBef>
                <a:spcPts val="0"/>
              </a:spcBef>
              <a:spcAft>
                <a:spcPts val="0"/>
              </a:spcAft>
              <a:buClr>
                <a:srgbClr val="38761D"/>
              </a:buClr>
              <a:buSzPct val="100000"/>
              <a:buFont typeface="Arial"/>
              <a:buNone/>
            </a:pPr>
            <a:r>
              <a:rPr lang="en" sz="3000" b="1" i="0" u="none" strike="noStrike" cap="none" dirty="0">
                <a:solidFill>
                  <a:srgbClr val="38761D"/>
                </a:solidFill>
                <a:latin typeface="Arial"/>
                <a:ea typeface="Arial"/>
                <a:cs typeface="Arial"/>
                <a:sym typeface="Arial"/>
              </a:rPr>
              <a:t>✓</a:t>
            </a:r>
          </a:p>
        </p:txBody>
      </p:sp>
      <p:cxnSp>
        <p:nvCxnSpPr>
          <p:cNvPr id="190" name="Shape 190"/>
          <p:cNvCxnSpPr/>
          <p:nvPr/>
        </p:nvCxnSpPr>
        <p:spPr>
          <a:xfrm>
            <a:off x="3997105" y="2385004"/>
            <a:ext cx="825900" cy="0"/>
          </a:xfrm>
          <a:prstGeom prst="straightConnector1">
            <a:avLst/>
          </a:prstGeom>
          <a:noFill/>
          <a:ln w="28575" cap="flat" cmpd="sng">
            <a:solidFill>
              <a:schemeClr val="dk1"/>
            </a:solidFill>
            <a:prstDash val="dash"/>
            <a:round/>
            <a:headEnd type="none" w="med" len="med"/>
            <a:tailEnd type="triangle" w="lg" len="lg"/>
          </a:ln>
        </p:spPr>
      </p:cxnSp>
      <p:sp>
        <p:nvSpPr>
          <p:cNvPr id="191" name="Shape 191"/>
          <p:cNvSpPr/>
          <p:nvPr/>
        </p:nvSpPr>
        <p:spPr>
          <a:xfrm>
            <a:off x="1020640" y="3659955"/>
            <a:ext cx="2973300" cy="530400"/>
          </a:xfrm>
          <a:prstGeom prst="round2DiagRect">
            <a:avLst>
              <a:gd name="adj1" fmla="val 16667"/>
              <a:gd name="adj2" fmla="val 0"/>
            </a:avLst>
          </a:prstGeom>
          <a:solidFill>
            <a:srgbClr val="CC0000"/>
          </a:solidFill>
          <a:ln>
            <a:noFill/>
          </a:ln>
        </p:spPr>
        <p:txBody>
          <a:bodyPr wrap="square" lIns="91425" tIns="91425" rIns="91425" bIns="91425" anchor="ctr" anchorCtr="0">
            <a:noAutofit/>
          </a:bodyPr>
          <a:lstStyle/>
          <a:p>
            <a:pPr marL="0" marR="0" lvl="0" indent="-88900" algn="ctr" rtl="0">
              <a:lnSpc>
                <a:spcPct val="100000"/>
              </a:lnSpc>
              <a:spcBef>
                <a:spcPts val="0"/>
              </a:spcBef>
              <a:spcAft>
                <a:spcPts val="0"/>
              </a:spcAft>
              <a:buClr>
                <a:srgbClr val="FFFFFF"/>
              </a:buClr>
              <a:buSzPct val="100000"/>
              <a:buFont typeface="Arial"/>
              <a:buNone/>
            </a:pPr>
            <a:r>
              <a:rPr lang="en" sz="1400" b="1" i="0" u="none" strike="noStrike" cap="none" dirty="0">
                <a:solidFill>
                  <a:srgbClr val="FFFFFF"/>
                </a:solidFill>
                <a:latin typeface="Arial"/>
                <a:ea typeface="Arial"/>
                <a:cs typeface="Arial"/>
                <a:sym typeface="Arial"/>
              </a:rPr>
              <a:t>Denial of Service</a:t>
            </a:r>
          </a:p>
          <a:p>
            <a:pPr marL="0" marR="0" lvl="0" indent="-63500" algn="ctr" rtl="0">
              <a:lnSpc>
                <a:spcPct val="100000"/>
              </a:lnSpc>
              <a:spcBef>
                <a:spcPts val="0"/>
              </a:spcBef>
              <a:spcAft>
                <a:spcPts val="0"/>
              </a:spcAft>
              <a:buClr>
                <a:srgbClr val="FFFFFF"/>
              </a:buClr>
              <a:buSzPct val="100000"/>
              <a:buFont typeface="Arial"/>
              <a:buNone/>
            </a:pPr>
            <a:r>
              <a:rPr lang="en" sz="1000" b="1" i="0" u="none" strike="noStrike" cap="none" dirty="0">
                <a:solidFill>
                  <a:srgbClr val="FFFFFF"/>
                </a:solidFill>
                <a:latin typeface="Arial"/>
                <a:ea typeface="Arial"/>
                <a:cs typeface="Arial"/>
                <a:sym typeface="Arial"/>
              </a:rPr>
              <a:t>Adanya potensi penurunan tingkat layanan</a:t>
            </a:r>
          </a:p>
        </p:txBody>
      </p:sp>
      <p:pic>
        <p:nvPicPr>
          <p:cNvPr id="192" name="Shape 192" descr="thumb-stop-insider-outsider-attacks copy.png"/>
          <p:cNvPicPr preferRelativeResize="0"/>
          <p:nvPr/>
        </p:nvPicPr>
        <p:blipFill rotWithShape="1">
          <a:blip r:embed="rId3">
            <a:alphaModFix/>
          </a:blip>
          <a:srcRect/>
          <a:stretch/>
        </p:blipFill>
        <p:spPr>
          <a:xfrm>
            <a:off x="403186" y="3625491"/>
            <a:ext cx="610642" cy="597885"/>
          </a:xfrm>
          <a:prstGeom prst="rect">
            <a:avLst/>
          </a:prstGeom>
          <a:noFill/>
          <a:ln>
            <a:noFill/>
          </a:ln>
        </p:spPr>
      </p:pic>
      <p:sp>
        <p:nvSpPr>
          <p:cNvPr id="193" name="Shape 193"/>
          <p:cNvSpPr/>
          <p:nvPr/>
        </p:nvSpPr>
        <p:spPr>
          <a:xfrm>
            <a:off x="5500415" y="3426014"/>
            <a:ext cx="2973300" cy="1008993"/>
          </a:xfrm>
          <a:prstGeom prst="round2DiagRect">
            <a:avLst>
              <a:gd name="adj1" fmla="val 16667"/>
              <a:gd name="adj2" fmla="val 0"/>
            </a:avLst>
          </a:prstGeom>
          <a:solidFill>
            <a:srgbClr val="38761D"/>
          </a:solidFill>
          <a:ln>
            <a:noFill/>
          </a:ln>
        </p:spPr>
        <p:txBody>
          <a:bodyPr wrap="square" lIns="91425" tIns="91425" rIns="91425" bIns="91425" anchor="ctr" anchorCtr="0">
            <a:noAutofit/>
          </a:bodyPr>
          <a:lstStyle/>
          <a:p>
            <a:pPr marL="0" marR="0" lvl="0" indent="-114300" algn="ctr" rtl="0">
              <a:lnSpc>
                <a:spcPct val="100000"/>
              </a:lnSpc>
              <a:spcBef>
                <a:spcPts val="0"/>
              </a:spcBef>
              <a:spcAft>
                <a:spcPts val="0"/>
              </a:spcAft>
              <a:buClr>
                <a:srgbClr val="FFFFFF"/>
              </a:buClr>
              <a:buSzPct val="100000"/>
              <a:buFont typeface="Arial"/>
              <a:buNone/>
            </a:pPr>
            <a:r>
              <a:rPr lang="en" b="1" i="0" u="none" strike="noStrike" cap="none" dirty="0">
                <a:solidFill>
                  <a:srgbClr val="FFFFFF"/>
                </a:solidFill>
                <a:latin typeface="Arial"/>
                <a:ea typeface="Arial"/>
                <a:cs typeface="Arial"/>
                <a:sym typeface="Arial"/>
              </a:rPr>
              <a:t>Filter trafik jaringan IT dengan </a:t>
            </a:r>
            <a:r>
              <a:rPr lang="en" b="1" i="0" u="none" strike="noStrike" cap="none" dirty="0">
                <a:solidFill>
                  <a:schemeClr val="bg1"/>
                </a:solidFill>
                <a:latin typeface="Arial"/>
                <a:ea typeface="Arial"/>
                <a:cs typeface="Arial"/>
                <a:sym typeface="Arial"/>
              </a:rPr>
              <a:t>security gateway</a:t>
            </a:r>
          </a:p>
          <a:p>
            <a:pPr indent="-114300" algn="ctr">
              <a:buClr>
                <a:srgbClr val="FFFFFF"/>
              </a:buClr>
              <a:buSzPct val="100000"/>
            </a:pPr>
            <a:r>
              <a:rPr lang="en-US" sz="1000" b="1" dirty="0">
                <a:solidFill>
                  <a:schemeClr val="bg1"/>
                </a:solidFill>
              </a:rPr>
              <a:t>Filter incoming traffic to this </a:t>
            </a:r>
            <a:r>
              <a:rPr lang="en-US" sz="1000" b="1" dirty="0" smtClean="0">
                <a:solidFill>
                  <a:schemeClr val="bg1"/>
                </a:solidFill>
              </a:rPr>
              <a:t>ports : 49153, 49154, 49155, 49159, </a:t>
            </a:r>
            <a:r>
              <a:rPr lang="en-US" sz="1000" b="1" dirty="0" err="1" smtClean="0">
                <a:solidFill>
                  <a:schemeClr val="bg1"/>
                </a:solidFill>
              </a:rPr>
              <a:t>dst</a:t>
            </a:r>
            <a:endParaRPr lang="en-US" sz="1000" b="1" dirty="0">
              <a:solidFill>
                <a:schemeClr val="bg1"/>
              </a:solidFill>
            </a:endParaRPr>
          </a:p>
        </p:txBody>
      </p:sp>
      <p:sp>
        <p:nvSpPr>
          <p:cNvPr id="194" name="Shape 194"/>
          <p:cNvSpPr/>
          <p:nvPr/>
        </p:nvSpPr>
        <p:spPr>
          <a:xfrm>
            <a:off x="4819713" y="3625531"/>
            <a:ext cx="612300" cy="599400"/>
          </a:xfrm>
          <a:prstGeom prst="ellipse">
            <a:avLst/>
          </a:prstGeom>
          <a:noFill/>
          <a:ln w="28575" cap="flat" cmpd="sng">
            <a:solidFill>
              <a:srgbClr val="38761D"/>
            </a:solidFill>
            <a:prstDash val="solid"/>
            <a:round/>
            <a:headEnd type="none" w="med" len="med"/>
            <a:tailEnd type="none" w="med" len="med"/>
          </a:ln>
        </p:spPr>
        <p:txBody>
          <a:bodyPr wrap="square" lIns="91425" tIns="91425" rIns="91425" bIns="91425" anchor="ctr" anchorCtr="0">
            <a:noAutofit/>
          </a:bodyPr>
          <a:lstStyle/>
          <a:p>
            <a:pPr marL="0" marR="0" lvl="0" indent="-190500" algn="ctr" rtl="0">
              <a:lnSpc>
                <a:spcPct val="100000"/>
              </a:lnSpc>
              <a:spcBef>
                <a:spcPts val="0"/>
              </a:spcBef>
              <a:spcAft>
                <a:spcPts val="0"/>
              </a:spcAft>
              <a:buClr>
                <a:srgbClr val="38761D"/>
              </a:buClr>
              <a:buSzPct val="100000"/>
              <a:buFont typeface="Arial"/>
              <a:buNone/>
            </a:pPr>
            <a:r>
              <a:rPr lang="en" sz="3000" b="1" i="0" u="none" strike="noStrike" cap="none" dirty="0">
                <a:solidFill>
                  <a:srgbClr val="38761D"/>
                </a:solidFill>
                <a:latin typeface="Arial"/>
                <a:ea typeface="Arial"/>
                <a:cs typeface="Arial"/>
                <a:sym typeface="Arial"/>
              </a:rPr>
              <a:t>✓</a:t>
            </a:r>
          </a:p>
        </p:txBody>
      </p:sp>
      <p:cxnSp>
        <p:nvCxnSpPr>
          <p:cNvPr id="195" name="Shape 195"/>
          <p:cNvCxnSpPr>
            <a:stCxn id="191" idx="0"/>
            <a:endCxn id="194" idx="2"/>
          </p:cNvCxnSpPr>
          <p:nvPr/>
        </p:nvCxnSpPr>
        <p:spPr>
          <a:xfrm>
            <a:off x="3993940" y="3925155"/>
            <a:ext cx="825773" cy="76"/>
          </a:xfrm>
          <a:prstGeom prst="straightConnector1">
            <a:avLst/>
          </a:prstGeom>
          <a:noFill/>
          <a:ln w="28575" cap="flat" cmpd="sng">
            <a:solidFill>
              <a:schemeClr val="dk1"/>
            </a:solidFill>
            <a:prstDash val="dash"/>
            <a:round/>
            <a:headEnd type="none" w="med" len="med"/>
            <a:tailEnd type="triangle" w="lg" len="lg"/>
          </a:ln>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311700" y="372500"/>
            <a:ext cx="8520600" cy="733500"/>
          </a:xfrm>
          <a:prstGeom prst="rect">
            <a:avLst/>
          </a:prstGeom>
          <a:noFill/>
          <a:ln>
            <a:noFill/>
          </a:ln>
        </p:spPr>
        <p:txBody>
          <a:bodyPr wrap="square" lIns="91425" tIns="91425" rIns="91425" bIns="91425" anchor="b" anchorCtr="0">
            <a:noAutofit/>
          </a:bodyPr>
          <a:lstStyle/>
          <a:p>
            <a:pPr marL="0" marR="0" lvl="0" indent="-190500" algn="l" rtl="0">
              <a:lnSpc>
                <a:spcPct val="100000"/>
              </a:lnSpc>
              <a:spcBef>
                <a:spcPts val="0"/>
              </a:spcBef>
              <a:spcAft>
                <a:spcPts val="0"/>
              </a:spcAft>
              <a:buClr>
                <a:schemeClr val="dk2"/>
              </a:buClr>
              <a:buSzPct val="100000"/>
              <a:buFont typeface="Oswald"/>
              <a:buNone/>
            </a:pPr>
            <a:r>
              <a:rPr lang="en" sz="3000" b="0" i="0" u="none" strike="noStrike" cap="none" dirty="0">
                <a:solidFill>
                  <a:schemeClr val="dk2"/>
                </a:solidFill>
                <a:latin typeface="Oswald"/>
                <a:ea typeface="Oswald"/>
                <a:cs typeface="Oswald"/>
                <a:sym typeface="Oswald"/>
              </a:rPr>
              <a:t>Profil Keamanan IT KSO Sucofindo - Surveyor Indonesia</a:t>
            </a:r>
          </a:p>
          <a:p>
            <a:pPr marL="0" marR="0" lvl="0" indent="-114300" algn="l" rtl="0">
              <a:lnSpc>
                <a:spcPct val="100000"/>
              </a:lnSpc>
              <a:spcBef>
                <a:spcPts val="0"/>
              </a:spcBef>
              <a:spcAft>
                <a:spcPts val="0"/>
              </a:spcAft>
              <a:buClr>
                <a:schemeClr val="dk2"/>
              </a:buClr>
              <a:buSzPct val="100000"/>
              <a:buFont typeface="Oswald"/>
              <a:buNone/>
            </a:pPr>
            <a:r>
              <a:rPr lang="en" sz="1800" b="0" i="0" u="none" strike="noStrike" cap="none" dirty="0">
                <a:solidFill>
                  <a:schemeClr val="dk2"/>
                </a:solidFill>
                <a:latin typeface="Oswald"/>
                <a:ea typeface="Oswald"/>
                <a:cs typeface="Oswald"/>
                <a:sym typeface="Oswald"/>
              </a:rPr>
              <a:t>Periode </a:t>
            </a:r>
            <a:r>
              <a:rPr lang="en" sz="1800" b="0" i="0" u="none" strike="noStrike" cap="none" dirty="0" smtClean="0">
                <a:solidFill>
                  <a:schemeClr val="dk2"/>
                </a:solidFill>
                <a:latin typeface="Oswald"/>
                <a:ea typeface="Oswald"/>
                <a:cs typeface="Oswald"/>
                <a:sym typeface="Oswald"/>
              </a:rPr>
              <a:t>September</a:t>
            </a:r>
            <a:r>
              <a:rPr lang="en" sz="1800" dirty="0" smtClean="0"/>
              <a:t> – Oktober </a:t>
            </a:r>
            <a:r>
              <a:rPr lang="en" sz="1800" b="0" i="0" u="none" strike="noStrike" cap="none" dirty="0" smtClean="0">
                <a:solidFill>
                  <a:schemeClr val="dk2"/>
                </a:solidFill>
                <a:latin typeface="Oswald"/>
                <a:ea typeface="Oswald"/>
                <a:cs typeface="Oswald"/>
                <a:sym typeface="Oswald"/>
              </a:rPr>
              <a:t>2019</a:t>
            </a:r>
            <a:endParaRPr lang="en" sz="1800" b="0" i="0" u="none" strike="noStrike" cap="none" dirty="0">
              <a:solidFill>
                <a:schemeClr val="dk2"/>
              </a:solidFill>
              <a:latin typeface="Oswald"/>
              <a:ea typeface="Oswald"/>
              <a:cs typeface="Oswald"/>
              <a:sym typeface="Oswald"/>
            </a:endParaRPr>
          </a:p>
        </p:txBody>
      </p:sp>
      <p:sp>
        <p:nvSpPr>
          <p:cNvPr id="206" name="Shape 206"/>
          <p:cNvSpPr/>
          <p:nvPr/>
        </p:nvSpPr>
        <p:spPr>
          <a:xfrm>
            <a:off x="272350" y="2124350"/>
            <a:ext cx="4162500" cy="2791200"/>
          </a:xfrm>
          <a:prstGeom prst="rect">
            <a:avLst/>
          </a:prstGeom>
          <a:solidFill>
            <a:srgbClr val="D9EAD3"/>
          </a:solidFill>
          <a:ln>
            <a:noFill/>
          </a:ln>
        </p:spPr>
        <p:txBody>
          <a:bodyPr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ct val="100000"/>
              <a:buFont typeface="Arial"/>
              <a:buAutoNum type="arabicPeriod"/>
            </a:pPr>
            <a:r>
              <a:rPr lang="en" sz="1800" b="0" i="0" u="none" strike="noStrike" cap="none">
                <a:solidFill>
                  <a:srgbClr val="000000"/>
                </a:solidFill>
                <a:latin typeface="Arial"/>
                <a:ea typeface="Arial"/>
                <a:cs typeface="Arial"/>
                <a:sym typeface="Arial"/>
              </a:rPr>
              <a:t>Memiliki struktur operasional IT Security internal</a:t>
            </a:r>
          </a:p>
          <a:p>
            <a:pPr marL="457200" marR="0" lvl="0" indent="-342900" algn="l" rtl="0">
              <a:lnSpc>
                <a:spcPct val="100000"/>
              </a:lnSpc>
              <a:spcBef>
                <a:spcPts val="0"/>
              </a:spcBef>
              <a:spcAft>
                <a:spcPts val="0"/>
              </a:spcAft>
              <a:buClr>
                <a:srgbClr val="000000"/>
              </a:buClr>
              <a:buSzPct val="100000"/>
              <a:buFont typeface="Arial"/>
              <a:buAutoNum type="arabicPeriod"/>
            </a:pPr>
            <a:r>
              <a:rPr lang="en" sz="1800" b="0" i="0" u="none" strike="noStrike" cap="none">
                <a:solidFill>
                  <a:srgbClr val="000000"/>
                </a:solidFill>
                <a:latin typeface="Arial"/>
                <a:ea typeface="Arial"/>
                <a:cs typeface="Arial"/>
                <a:sym typeface="Arial"/>
              </a:rPr>
              <a:t>Memiliki teknologi dasar pendukung pengamanan IT</a:t>
            </a:r>
          </a:p>
          <a:p>
            <a:pPr marL="457200" marR="0" lvl="0" indent="-342900" algn="l" rtl="0">
              <a:lnSpc>
                <a:spcPct val="100000"/>
              </a:lnSpc>
              <a:spcBef>
                <a:spcPts val="0"/>
              </a:spcBef>
              <a:spcAft>
                <a:spcPts val="0"/>
              </a:spcAft>
              <a:buClr>
                <a:srgbClr val="000000"/>
              </a:buClr>
              <a:buSzPct val="100000"/>
              <a:buFont typeface="Arial"/>
              <a:buAutoNum type="arabicPeriod"/>
            </a:pPr>
            <a:r>
              <a:rPr lang="en" sz="1800" b="0" i="0" u="none" strike="noStrike" cap="none">
                <a:solidFill>
                  <a:srgbClr val="000000"/>
                </a:solidFill>
                <a:latin typeface="Arial"/>
                <a:ea typeface="Arial"/>
                <a:cs typeface="Arial"/>
                <a:sym typeface="Arial"/>
              </a:rPr>
              <a:t>Memiliki koordinasi dengan penyedia keamanan IT pihak ketiga</a:t>
            </a:r>
          </a:p>
        </p:txBody>
      </p:sp>
      <p:sp>
        <p:nvSpPr>
          <p:cNvPr id="207" name="Shape 207"/>
          <p:cNvSpPr/>
          <p:nvPr/>
        </p:nvSpPr>
        <p:spPr>
          <a:xfrm>
            <a:off x="4738000" y="2124350"/>
            <a:ext cx="4162500" cy="2791200"/>
          </a:xfrm>
          <a:prstGeom prst="rect">
            <a:avLst/>
          </a:prstGeom>
          <a:solidFill>
            <a:srgbClr val="FFF2CC"/>
          </a:solidFill>
          <a:ln>
            <a:noFill/>
          </a:ln>
        </p:spPr>
        <p:txBody>
          <a:bodyPr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ct val="100000"/>
              <a:buFont typeface="Arial"/>
              <a:buAutoNum type="arabicPeriod"/>
            </a:pPr>
            <a:r>
              <a:rPr lang="en" sz="1800" b="0" i="0" u="none" strike="noStrike" cap="none">
                <a:solidFill>
                  <a:srgbClr val="000000"/>
                </a:solidFill>
                <a:latin typeface="Arial"/>
                <a:ea typeface="Arial"/>
                <a:cs typeface="Arial"/>
                <a:sym typeface="Arial"/>
              </a:rPr>
              <a:t>Kontrol pengamanan tingkat management</a:t>
            </a:r>
          </a:p>
          <a:p>
            <a:pPr marL="457200" marR="0" lvl="0" indent="-342900" algn="l" rtl="0">
              <a:lnSpc>
                <a:spcPct val="100000"/>
              </a:lnSpc>
              <a:spcBef>
                <a:spcPts val="0"/>
              </a:spcBef>
              <a:spcAft>
                <a:spcPts val="0"/>
              </a:spcAft>
              <a:buClr>
                <a:srgbClr val="000000"/>
              </a:buClr>
              <a:buSzPct val="100000"/>
              <a:buFont typeface="Arial"/>
              <a:buAutoNum type="arabicPeriod"/>
            </a:pPr>
            <a:r>
              <a:rPr lang="en" sz="1800" b="0" i="0" u="none" strike="noStrike" cap="none">
                <a:solidFill>
                  <a:srgbClr val="000000"/>
                </a:solidFill>
                <a:latin typeface="Arial"/>
                <a:ea typeface="Arial"/>
                <a:cs typeface="Arial"/>
                <a:sym typeface="Arial"/>
              </a:rPr>
              <a:t>Perkembangan jenis ancaman cybersecurity</a:t>
            </a:r>
          </a:p>
        </p:txBody>
      </p:sp>
      <p:sp>
        <p:nvSpPr>
          <p:cNvPr id="208" name="Shape 208"/>
          <p:cNvSpPr/>
          <p:nvPr/>
        </p:nvSpPr>
        <p:spPr>
          <a:xfrm>
            <a:off x="226725" y="1390850"/>
            <a:ext cx="4246800" cy="733500"/>
          </a:xfrm>
          <a:prstGeom prst="rect">
            <a:avLst/>
          </a:prstGeom>
          <a:solidFill>
            <a:srgbClr val="6AA84F"/>
          </a:solidFill>
          <a:ln w="2857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marL="0" marR="0" lvl="0" indent="-114300" algn="ctr" rtl="0">
              <a:lnSpc>
                <a:spcPct val="100000"/>
              </a:lnSpc>
              <a:spcBef>
                <a:spcPts val="0"/>
              </a:spcBef>
              <a:spcAft>
                <a:spcPts val="0"/>
              </a:spcAft>
              <a:buClr>
                <a:srgbClr val="000000"/>
              </a:buClr>
              <a:buSzPct val="100000"/>
              <a:buFont typeface="Arial"/>
              <a:buNone/>
            </a:pPr>
            <a:r>
              <a:rPr lang="en" sz="1800" b="1" i="0" u="none" strike="noStrike" cap="none">
                <a:solidFill>
                  <a:srgbClr val="000000"/>
                </a:solidFill>
                <a:latin typeface="Arial"/>
                <a:ea typeface="Arial"/>
                <a:cs typeface="Arial"/>
                <a:sym typeface="Arial"/>
              </a:rPr>
              <a:t>Highlight</a:t>
            </a:r>
          </a:p>
        </p:txBody>
      </p:sp>
      <p:sp>
        <p:nvSpPr>
          <p:cNvPr id="209" name="Shape 209"/>
          <p:cNvSpPr/>
          <p:nvPr/>
        </p:nvSpPr>
        <p:spPr>
          <a:xfrm>
            <a:off x="4692375" y="1390850"/>
            <a:ext cx="4246800" cy="733500"/>
          </a:xfrm>
          <a:prstGeom prst="rect">
            <a:avLst/>
          </a:prstGeom>
          <a:solidFill>
            <a:srgbClr val="FFD966"/>
          </a:solidFill>
          <a:ln w="2857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marL="0" marR="0" lvl="0" indent="-114300" algn="ctr" rtl="0">
              <a:lnSpc>
                <a:spcPct val="100000"/>
              </a:lnSpc>
              <a:spcBef>
                <a:spcPts val="0"/>
              </a:spcBef>
              <a:spcAft>
                <a:spcPts val="0"/>
              </a:spcAft>
              <a:buClr>
                <a:srgbClr val="000000"/>
              </a:buClr>
              <a:buSzPct val="100000"/>
              <a:buFont typeface="Arial"/>
              <a:buNone/>
            </a:pPr>
            <a:r>
              <a:rPr lang="en" sz="1800" b="1" i="0" u="none" strike="noStrike" cap="none">
                <a:solidFill>
                  <a:srgbClr val="000000"/>
                </a:solidFill>
                <a:latin typeface="Arial"/>
                <a:ea typeface="Arial"/>
                <a:cs typeface="Arial"/>
                <a:sym typeface="Arial"/>
              </a:rPr>
              <a:t>Lowlight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490250" y="528900"/>
            <a:ext cx="5678100" cy="4085700"/>
          </a:xfrm>
          <a:prstGeom prst="rect">
            <a:avLst/>
          </a:prstGeom>
          <a:noFill/>
          <a:ln>
            <a:noFill/>
          </a:ln>
        </p:spPr>
        <p:txBody>
          <a:bodyPr wrap="square" lIns="91425" tIns="91425" rIns="91425" bIns="91425" anchor="ctr" anchorCtr="0">
            <a:noAutofit/>
          </a:bodyPr>
          <a:lstStyle/>
          <a:p>
            <a:pPr marL="0" marR="0" lvl="0" indent="-342900" algn="l" rtl="0">
              <a:lnSpc>
                <a:spcPct val="100000"/>
              </a:lnSpc>
              <a:spcBef>
                <a:spcPts val="0"/>
              </a:spcBef>
              <a:spcAft>
                <a:spcPts val="0"/>
              </a:spcAft>
              <a:buClr>
                <a:schemeClr val="lt1"/>
              </a:buClr>
              <a:buSzPct val="100000"/>
              <a:buFont typeface="Oswald"/>
              <a:buNone/>
            </a:pPr>
            <a:r>
              <a:rPr lang="en" sz="5400" b="0" i="0" u="none" strike="noStrike" cap="none">
                <a:solidFill>
                  <a:schemeClr val="lt1"/>
                </a:solidFill>
                <a:latin typeface="Oswald"/>
                <a:ea typeface="Oswald"/>
                <a:cs typeface="Oswald"/>
                <a:sym typeface="Oswald"/>
              </a:rPr>
              <a:t>NOOSC</a:t>
            </a:r>
          </a:p>
          <a:p>
            <a:pPr marL="0" marR="0" lvl="0" indent="-88900" algn="l" rtl="0">
              <a:lnSpc>
                <a:spcPct val="100000"/>
              </a:lnSpc>
              <a:spcBef>
                <a:spcPts val="0"/>
              </a:spcBef>
              <a:spcAft>
                <a:spcPts val="0"/>
              </a:spcAft>
              <a:buClr>
                <a:schemeClr val="lt1"/>
              </a:buClr>
              <a:buSzPct val="100000"/>
              <a:buFont typeface="Oswald"/>
              <a:buNone/>
            </a:pPr>
            <a:r>
              <a:rPr lang="en" sz="1400" b="0" i="1" u="none" strike="noStrike" cap="none">
                <a:solidFill>
                  <a:schemeClr val="lt1"/>
                </a:solidFill>
                <a:latin typeface="Oswald"/>
                <a:ea typeface="Oswald"/>
                <a:cs typeface="Oswald"/>
                <a:sym typeface="Oswald"/>
              </a:rPr>
              <a:t>Security Operation Center</a:t>
            </a:r>
          </a:p>
        </p:txBody>
      </p:sp>
      <p:sp>
        <p:nvSpPr>
          <p:cNvPr id="215" name="Shape 215"/>
          <p:cNvSpPr txBox="1">
            <a:spLocks noGrp="1"/>
          </p:cNvSpPr>
          <p:nvPr>
            <p:ph type="title"/>
          </p:nvPr>
        </p:nvSpPr>
        <p:spPr>
          <a:xfrm>
            <a:off x="3546700" y="488250"/>
            <a:ext cx="5292000" cy="4090800"/>
          </a:xfrm>
          <a:prstGeom prst="rect">
            <a:avLst/>
          </a:prstGeom>
          <a:noFill/>
          <a:ln>
            <a:noFill/>
          </a:ln>
        </p:spPr>
        <p:txBody>
          <a:bodyPr wrap="square" lIns="91425" tIns="91425" rIns="91425" bIns="91425" anchor="ctr" anchorCtr="0">
            <a:noAutofit/>
          </a:bodyPr>
          <a:lstStyle/>
          <a:p>
            <a:pPr marL="0" marR="0" lvl="0" indent="-152400" algn="l" rtl="0">
              <a:lnSpc>
                <a:spcPct val="100000"/>
              </a:lnSpc>
              <a:spcBef>
                <a:spcPts val="0"/>
              </a:spcBef>
              <a:spcAft>
                <a:spcPts val="0"/>
              </a:spcAft>
              <a:buClr>
                <a:schemeClr val="lt1"/>
              </a:buClr>
              <a:buSzPct val="100000"/>
              <a:buFont typeface="Oswald"/>
              <a:buNone/>
            </a:pPr>
            <a:r>
              <a:rPr lang="en" sz="2400" b="0" i="1" u="none" strike="noStrike" cap="none">
                <a:solidFill>
                  <a:schemeClr val="lt1"/>
                </a:solidFill>
                <a:latin typeface="Oswald"/>
                <a:ea typeface="Oswald"/>
                <a:cs typeface="Oswald"/>
                <a:sym typeface="Oswald"/>
              </a:rPr>
              <a:t>We believe protecting the information security of our customers is our key contribution in making the world a safer place for global collaboration.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155"/>
        <p:cNvGrpSpPr/>
        <p:nvPr/>
      </p:nvGrpSpPr>
      <p:grpSpPr>
        <a:xfrm>
          <a:off x="0" y="0"/>
          <a:ext cx="0" cy="0"/>
          <a:chOff x="0" y="0"/>
          <a:chExt cx="0" cy="0"/>
        </a:xfrm>
      </p:grpSpPr>
      <p:sp>
        <p:nvSpPr>
          <p:cNvPr id="7" name="Rounded Rectangle 6">
            <a:hlinkClick r:id="rId3" action="ppaction://hlinksldjump"/>
          </p:cNvPr>
          <p:cNvSpPr/>
          <p:nvPr/>
        </p:nvSpPr>
        <p:spPr>
          <a:xfrm>
            <a:off x="8639504" y="4922783"/>
            <a:ext cx="504496" cy="2207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Back</a:t>
            </a:r>
          </a:p>
        </p:txBody>
      </p:sp>
      <p:pic>
        <p:nvPicPr>
          <p:cNvPr id="3" name="Picture 2"/>
          <p:cNvPicPr>
            <a:picLocks noChangeAspect="1"/>
          </p:cNvPicPr>
          <p:nvPr/>
        </p:nvPicPr>
        <p:blipFill>
          <a:blip r:embed="rId4"/>
          <a:stretch>
            <a:fillRect/>
          </a:stretch>
        </p:blipFill>
        <p:spPr>
          <a:xfrm>
            <a:off x="2279705" y="1193934"/>
            <a:ext cx="4584589" cy="2755631"/>
          </a:xfrm>
          <a:prstGeom prst="rect">
            <a:avLst/>
          </a:prstGeom>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155"/>
        <p:cNvGrpSpPr/>
        <p:nvPr/>
      </p:nvGrpSpPr>
      <p:grpSpPr>
        <a:xfrm>
          <a:off x="0" y="0"/>
          <a:ext cx="0" cy="0"/>
          <a:chOff x="0" y="0"/>
          <a:chExt cx="0" cy="0"/>
        </a:xfrm>
      </p:grpSpPr>
      <p:sp>
        <p:nvSpPr>
          <p:cNvPr id="7" name="Rounded Rectangle 7">
            <a:hlinkClick r:id="rId3" action="ppaction://hlinksldjump"/>
            <a:extLst>
              <a:ext uri="{FF2B5EF4-FFF2-40B4-BE49-F238E27FC236}">
                <a16:creationId xmlns:a16="http://schemas.microsoft.com/office/drawing/2014/main" id="{CA75CE4F-8F1B-4AC0-AAA0-C4B3E74ECEE3}"/>
              </a:ext>
            </a:extLst>
          </p:cNvPr>
          <p:cNvSpPr/>
          <p:nvPr/>
        </p:nvSpPr>
        <p:spPr>
          <a:xfrm>
            <a:off x="8626658" y="4922783"/>
            <a:ext cx="504496" cy="2207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Next</a:t>
            </a:r>
            <a:endParaRPr lang="en-US" sz="800" b="1" dirty="0"/>
          </a:p>
        </p:txBody>
      </p:sp>
      <p:graphicFrame>
        <p:nvGraphicFramePr>
          <p:cNvPr id="3" name="Table 2"/>
          <p:cNvGraphicFramePr>
            <a:graphicFrameLocks noGrp="1"/>
          </p:cNvGraphicFramePr>
          <p:nvPr>
            <p:extLst>
              <p:ext uri="{D42A27DB-BD31-4B8C-83A1-F6EECF244321}">
                <p14:modId xmlns:p14="http://schemas.microsoft.com/office/powerpoint/2010/main" val="482869741"/>
              </p:ext>
            </p:extLst>
          </p:nvPr>
        </p:nvGraphicFramePr>
        <p:xfrm>
          <a:off x="203202" y="91441"/>
          <a:ext cx="8554719" cy="4627586"/>
        </p:xfrm>
        <a:graphic>
          <a:graphicData uri="http://schemas.openxmlformats.org/drawingml/2006/table">
            <a:tbl>
              <a:tblPr firstRow="1" firstCol="1" bandRow="1">
                <a:tableStyleId>{5C22544A-7EE6-4342-B048-85BDC9FD1C3A}</a:tableStyleId>
              </a:tblPr>
              <a:tblGrid>
                <a:gridCol w="1514064">
                  <a:extLst>
                    <a:ext uri="{9D8B030D-6E8A-4147-A177-3AD203B41FA5}">
                      <a16:colId xmlns:a16="http://schemas.microsoft.com/office/drawing/2014/main" val="433403842"/>
                    </a:ext>
                  </a:extLst>
                </a:gridCol>
                <a:gridCol w="667302">
                  <a:extLst>
                    <a:ext uri="{9D8B030D-6E8A-4147-A177-3AD203B41FA5}">
                      <a16:colId xmlns:a16="http://schemas.microsoft.com/office/drawing/2014/main" val="2381982221"/>
                    </a:ext>
                  </a:extLst>
                </a:gridCol>
                <a:gridCol w="6373353">
                  <a:extLst>
                    <a:ext uri="{9D8B030D-6E8A-4147-A177-3AD203B41FA5}">
                      <a16:colId xmlns:a16="http://schemas.microsoft.com/office/drawing/2014/main" val="196645248"/>
                    </a:ext>
                  </a:extLst>
                </a:gridCol>
              </a:tblGrid>
              <a:tr h="212109">
                <a:tc>
                  <a:txBody>
                    <a:bodyPr/>
                    <a:lstStyle/>
                    <a:p>
                      <a:pPr marL="0" marR="0" algn="ctr">
                        <a:spcBef>
                          <a:spcPts val="0"/>
                        </a:spcBef>
                        <a:spcAft>
                          <a:spcPts val="0"/>
                        </a:spcAft>
                      </a:pPr>
                      <a:r>
                        <a:rPr lang="en-US" sz="900">
                          <a:effectLst/>
                        </a:rPr>
                        <a:t>IP / Hostname</a:t>
                      </a:r>
                      <a:endParaRPr lang="en-US" sz="90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ctr">
                        <a:spcBef>
                          <a:spcPts val="0"/>
                        </a:spcBef>
                        <a:spcAft>
                          <a:spcPts val="0"/>
                        </a:spcAft>
                      </a:pPr>
                      <a:r>
                        <a:rPr lang="en-US" sz="900">
                          <a:effectLst/>
                        </a:rPr>
                        <a:t>Status</a:t>
                      </a:r>
                      <a:endParaRPr lang="en-US" sz="90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ctr">
                        <a:spcBef>
                          <a:spcPts val="0"/>
                        </a:spcBef>
                        <a:spcAft>
                          <a:spcPts val="0"/>
                        </a:spcAft>
                      </a:pPr>
                      <a:r>
                        <a:rPr lang="en-US" sz="900">
                          <a:effectLst/>
                        </a:rPr>
                        <a:t>Analisa</a:t>
                      </a:r>
                      <a:endParaRPr lang="en-US" sz="900">
                        <a:effectLst/>
                        <a:latin typeface="Times New Roman" panose="02020603050405020304" pitchFamily="18" charset="0"/>
                        <a:ea typeface="Calibri" panose="020F0502020204030204" pitchFamily="34" charset="0"/>
                      </a:endParaRPr>
                    </a:p>
                  </a:txBody>
                  <a:tcPr marL="34431" marR="34431" marT="0" marB="0" anchor="ctr"/>
                </a:tc>
                <a:extLst>
                  <a:ext uri="{0D108BD9-81ED-4DB2-BD59-A6C34878D82A}">
                    <a16:rowId xmlns:a16="http://schemas.microsoft.com/office/drawing/2014/main" val="798259559"/>
                  </a:ext>
                </a:extLst>
              </a:tr>
              <a:tr h="522693">
                <a:tc>
                  <a:txBody>
                    <a:bodyPr/>
                    <a:lstStyle/>
                    <a:p>
                      <a:pPr marL="0" marR="0" algn="l">
                        <a:spcBef>
                          <a:spcPts val="0"/>
                        </a:spcBef>
                        <a:spcAft>
                          <a:spcPts val="0"/>
                        </a:spcAft>
                      </a:pPr>
                      <a:r>
                        <a:rPr lang="en-US" sz="900">
                          <a:effectLst/>
                        </a:rPr>
                        <a:t>BACKUP-MX</a:t>
                      </a:r>
                      <a:endParaRPr lang="en-US" sz="90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l">
                        <a:spcBef>
                          <a:spcPts val="0"/>
                        </a:spcBef>
                        <a:spcAft>
                          <a:spcPts val="0"/>
                        </a:spcAft>
                      </a:pPr>
                      <a:r>
                        <a:rPr lang="en-US" sz="900">
                          <a:effectLst/>
                        </a:rPr>
                        <a:t>Trusted</a:t>
                      </a:r>
                      <a:endParaRPr lang="en-US" sz="90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l">
                        <a:spcBef>
                          <a:spcPts val="0"/>
                        </a:spcBef>
                        <a:spcAft>
                          <a:spcPts val="0"/>
                        </a:spcAft>
                      </a:pPr>
                      <a:r>
                        <a:rPr lang="en-US" sz="900">
                          <a:effectLst/>
                        </a:rPr>
                        <a:t>Alarm yang berasal dari IP / hostname ini dikarenakan banyaknya event "lost connection after CONNECT" ke arah mbox. Terkait hal ini kemungkinan adanya miss-configuration atau kendala jaringan.</a:t>
                      </a:r>
                      <a:endParaRPr lang="en-US" sz="900">
                        <a:effectLst/>
                        <a:latin typeface="Times New Roman" panose="02020603050405020304" pitchFamily="18" charset="0"/>
                        <a:ea typeface="Calibri" panose="020F0502020204030204" pitchFamily="34" charset="0"/>
                      </a:endParaRPr>
                    </a:p>
                  </a:txBody>
                  <a:tcPr marL="34431" marR="34431" marT="0" marB="0" anchor="ctr"/>
                </a:tc>
                <a:extLst>
                  <a:ext uri="{0D108BD9-81ED-4DB2-BD59-A6C34878D82A}">
                    <a16:rowId xmlns:a16="http://schemas.microsoft.com/office/drawing/2014/main" val="523126505"/>
                  </a:ext>
                </a:extLst>
              </a:tr>
              <a:tr h="424220">
                <a:tc>
                  <a:txBody>
                    <a:bodyPr/>
                    <a:lstStyle/>
                    <a:p>
                      <a:pPr marL="0" marR="0" algn="l">
                        <a:spcBef>
                          <a:spcPts val="0"/>
                        </a:spcBef>
                        <a:spcAft>
                          <a:spcPts val="0"/>
                        </a:spcAft>
                      </a:pPr>
                      <a:r>
                        <a:rPr lang="en-US" sz="900">
                          <a:effectLst/>
                        </a:rPr>
                        <a:t>KSOSRV-1</a:t>
                      </a:r>
                      <a:endParaRPr lang="en-US" sz="90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l">
                        <a:spcBef>
                          <a:spcPts val="0"/>
                        </a:spcBef>
                        <a:spcAft>
                          <a:spcPts val="0"/>
                        </a:spcAft>
                      </a:pPr>
                      <a:r>
                        <a:rPr lang="en-US" sz="900">
                          <a:effectLst/>
                        </a:rPr>
                        <a:t>Trusted</a:t>
                      </a:r>
                      <a:endParaRPr lang="en-US" sz="90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l">
                        <a:spcBef>
                          <a:spcPts val="0"/>
                        </a:spcBef>
                        <a:spcAft>
                          <a:spcPts val="0"/>
                        </a:spcAft>
                      </a:pPr>
                      <a:r>
                        <a:rPr lang="en-US" sz="900">
                          <a:effectLst/>
                        </a:rPr>
                        <a:t>Alarm yang berasal dari IP ini dikarenakan adanya anomaly bruteforce login ke arah KSOSRV-1. Anomaly ini terjadi pada username "Administrator" yang mendapatkan failure reason dengan status 0xc000006d dan sub status 0xc000006a yang berarti "user name is correct but the password is wrong".</a:t>
                      </a:r>
                      <a:endParaRPr lang="en-US" sz="900">
                        <a:effectLst/>
                        <a:latin typeface="Times New Roman" panose="02020603050405020304" pitchFamily="18" charset="0"/>
                        <a:ea typeface="Calibri" panose="020F0502020204030204" pitchFamily="34" charset="0"/>
                      </a:endParaRPr>
                    </a:p>
                  </a:txBody>
                  <a:tcPr marL="34431" marR="34431" marT="0" marB="0" anchor="ctr"/>
                </a:tc>
                <a:extLst>
                  <a:ext uri="{0D108BD9-81ED-4DB2-BD59-A6C34878D82A}">
                    <a16:rowId xmlns:a16="http://schemas.microsoft.com/office/drawing/2014/main" val="2270343105"/>
                  </a:ext>
                </a:extLst>
              </a:tr>
              <a:tr h="425965">
                <a:tc>
                  <a:txBody>
                    <a:bodyPr/>
                    <a:lstStyle/>
                    <a:p>
                      <a:pPr marL="0" marR="0" algn="l">
                        <a:spcBef>
                          <a:spcPts val="0"/>
                        </a:spcBef>
                        <a:spcAft>
                          <a:spcPts val="0"/>
                        </a:spcAft>
                      </a:pPr>
                      <a:r>
                        <a:rPr lang="en-US" sz="900">
                          <a:effectLst/>
                        </a:rPr>
                        <a:t>MIGAS-REMOTE</a:t>
                      </a:r>
                      <a:endParaRPr lang="en-US" sz="90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l">
                        <a:spcBef>
                          <a:spcPts val="0"/>
                        </a:spcBef>
                        <a:spcAft>
                          <a:spcPts val="0"/>
                        </a:spcAft>
                      </a:pPr>
                      <a:r>
                        <a:rPr lang="en-US" sz="900">
                          <a:effectLst/>
                        </a:rPr>
                        <a:t>Trusted</a:t>
                      </a:r>
                      <a:endParaRPr lang="en-US" sz="90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l">
                        <a:spcBef>
                          <a:spcPts val="0"/>
                        </a:spcBef>
                        <a:spcAft>
                          <a:spcPts val="0"/>
                        </a:spcAft>
                      </a:pPr>
                      <a:r>
                        <a:rPr lang="en-US" sz="900">
                          <a:effectLst/>
                        </a:rPr>
                        <a:t>Alarm yang berasal dari IP ini dikarenakan adanya anomaly bruteforce login ke arah MIGAS-DB. Anomaly ini terjadi pada username "Administrator" yang mendapatkan failure reason dengan status 0xc000006d dan sub status 0xc000006a yang berarti "user name is correct but the password is wrong".</a:t>
                      </a:r>
                      <a:endParaRPr lang="en-US" sz="900">
                        <a:effectLst/>
                        <a:latin typeface="Times New Roman" panose="02020603050405020304" pitchFamily="18" charset="0"/>
                        <a:ea typeface="Calibri" panose="020F0502020204030204" pitchFamily="34" charset="0"/>
                      </a:endParaRPr>
                    </a:p>
                  </a:txBody>
                  <a:tcPr marL="34431" marR="34431" marT="0" marB="0" anchor="ctr"/>
                </a:tc>
                <a:extLst>
                  <a:ext uri="{0D108BD9-81ED-4DB2-BD59-A6C34878D82A}">
                    <a16:rowId xmlns:a16="http://schemas.microsoft.com/office/drawing/2014/main" val="3531113016"/>
                  </a:ext>
                </a:extLst>
              </a:tr>
              <a:tr h="424220">
                <a:tc>
                  <a:txBody>
                    <a:bodyPr/>
                    <a:lstStyle/>
                    <a:p>
                      <a:pPr marL="0" marR="0" algn="l">
                        <a:spcBef>
                          <a:spcPts val="0"/>
                        </a:spcBef>
                        <a:spcAft>
                          <a:spcPts val="0"/>
                        </a:spcAft>
                      </a:pPr>
                      <a:r>
                        <a:rPr lang="en-US" sz="900">
                          <a:effectLst/>
                        </a:rPr>
                        <a:t>FTP-CLN</a:t>
                      </a:r>
                      <a:endParaRPr lang="en-US" sz="90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l">
                        <a:spcBef>
                          <a:spcPts val="0"/>
                        </a:spcBef>
                        <a:spcAft>
                          <a:spcPts val="0"/>
                        </a:spcAft>
                      </a:pPr>
                      <a:r>
                        <a:rPr lang="en-US" sz="900">
                          <a:effectLst/>
                        </a:rPr>
                        <a:t>Trusted</a:t>
                      </a:r>
                      <a:endParaRPr lang="en-US" sz="90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l">
                        <a:spcBef>
                          <a:spcPts val="0"/>
                        </a:spcBef>
                        <a:spcAft>
                          <a:spcPts val="0"/>
                        </a:spcAft>
                      </a:pPr>
                      <a:r>
                        <a:rPr lang="en-US" sz="900">
                          <a:effectLst/>
                        </a:rPr>
                        <a:t>Alarm yang berasal dari IP ini dikarenakan adanya anomaly bruteforce login ke arah KSOSRV-BACKUP. Anomaly ini terjadi pada username "ftpuser" yang mendapatkan failure reason dengan status 0xc000006d dan sub status 0xc000006a yang berarti "user name is correct but the password is wrong".</a:t>
                      </a:r>
                      <a:endParaRPr lang="en-US" sz="900">
                        <a:effectLst/>
                        <a:latin typeface="Times New Roman" panose="02020603050405020304" pitchFamily="18" charset="0"/>
                        <a:ea typeface="Calibri" panose="020F0502020204030204" pitchFamily="34" charset="0"/>
                      </a:endParaRPr>
                    </a:p>
                  </a:txBody>
                  <a:tcPr marL="34431" marR="34431" marT="0" marB="0" anchor="ctr"/>
                </a:tc>
                <a:extLst>
                  <a:ext uri="{0D108BD9-81ED-4DB2-BD59-A6C34878D82A}">
                    <a16:rowId xmlns:a16="http://schemas.microsoft.com/office/drawing/2014/main" val="3625705613"/>
                  </a:ext>
                </a:extLst>
              </a:tr>
              <a:tr h="424220">
                <a:tc>
                  <a:txBody>
                    <a:bodyPr/>
                    <a:lstStyle/>
                    <a:p>
                      <a:pPr marL="0" marR="0" algn="l">
                        <a:spcBef>
                          <a:spcPts val="0"/>
                        </a:spcBef>
                        <a:spcAft>
                          <a:spcPts val="0"/>
                        </a:spcAft>
                      </a:pPr>
                      <a:r>
                        <a:rPr lang="en-US" sz="900">
                          <a:effectLst/>
                        </a:rPr>
                        <a:t>Local Host</a:t>
                      </a:r>
                      <a:endParaRPr lang="en-US" sz="90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l">
                        <a:spcBef>
                          <a:spcPts val="0"/>
                        </a:spcBef>
                        <a:spcAft>
                          <a:spcPts val="0"/>
                        </a:spcAft>
                      </a:pPr>
                      <a:r>
                        <a:rPr lang="en-US" sz="900">
                          <a:effectLst/>
                        </a:rPr>
                        <a:t>Trusted</a:t>
                      </a:r>
                      <a:endParaRPr lang="en-US" sz="90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l">
                        <a:spcBef>
                          <a:spcPts val="0"/>
                        </a:spcBef>
                        <a:spcAft>
                          <a:spcPts val="0"/>
                        </a:spcAft>
                      </a:pPr>
                      <a:r>
                        <a:rPr lang="en-US" sz="900">
                          <a:effectLst/>
                        </a:rPr>
                        <a:t>Alarm yang berasal dari IP ini dikarenakan adanya anomaly bruteforce login. Anomaly ini terjadi pada username "ftpuser" yang mendapatkan failure reason dengan status 0xc000006d dan sub status 0xc000006a yang berarti "user name is correct but the password is wrong".</a:t>
                      </a:r>
                      <a:endParaRPr lang="en-US" sz="900">
                        <a:effectLst/>
                        <a:latin typeface="Times New Roman" panose="02020603050405020304" pitchFamily="18" charset="0"/>
                        <a:ea typeface="Calibri" panose="020F0502020204030204" pitchFamily="34" charset="0"/>
                      </a:endParaRPr>
                    </a:p>
                  </a:txBody>
                  <a:tcPr marL="34431" marR="34431" marT="0" marB="0" anchor="ctr"/>
                </a:tc>
                <a:extLst>
                  <a:ext uri="{0D108BD9-81ED-4DB2-BD59-A6C34878D82A}">
                    <a16:rowId xmlns:a16="http://schemas.microsoft.com/office/drawing/2014/main" val="3198805003"/>
                  </a:ext>
                </a:extLst>
              </a:tr>
              <a:tr h="331010">
                <a:tc>
                  <a:txBody>
                    <a:bodyPr/>
                    <a:lstStyle/>
                    <a:p>
                      <a:pPr marL="0" marR="0" algn="l">
                        <a:spcBef>
                          <a:spcPts val="0"/>
                        </a:spcBef>
                        <a:spcAft>
                          <a:spcPts val="0"/>
                        </a:spcAft>
                      </a:pPr>
                      <a:r>
                        <a:rPr lang="en-US" sz="900">
                          <a:effectLst/>
                        </a:rPr>
                        <a:t>192.168.3.91</a:t>
                      </a:r>
                      <a:endParaRPr lang="en-US" sz="90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l">
                        <a:spcBef>
                          <a:spcPts val="0"/>
                        </a:spcBef>
                        <a:spcAft>
                          <a:spcPts val="0"/>
                        </a:spcAft>
                      </a:pPr>
                      <a:r>
                        <a:rPr lang="en-US" sz="900">
                          <a:effectLst/>
                        </a:rPr>
                        <a:t>Trusted</a:t>
                      </a:r>
                      <a:endParaRPr lang="en-US" sz="90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l">
                        <a:spcBef>
                          <a:spcPts val="0"/>
                        </a:spcBef>
                        <a:spcAft>
                          <a:spcPts val="0"/>
                        </a:spcAft>
                      </a:pPr>
                      <a:r>
                        <a:rPr lang="en-US" sz="900">
                          <a:effectLst/>
                        </a:rPr>
                        <a:t>Alarm dari IP source / hostname ini berasal dari Sophos antivirus yang mendeteksi adanya file berbahaya (dianggap sebagai malware) tetapi statusnya no action taken dari user, dan beberapa file sudah di blok oleh Sophos.</a:t>
                      </a:r>
                      <a:endParaRPr lang="en-US" sz="900">
                        <a:effectLst/>
                        <a:latin typeface="Times New Roman" panose="02020603050405020304" pitchFamily="18" charset="0"/>
                        <a:ea typeface="Calibri" panose="020F0502020204030204" pitchFamily="34" charset="0"/>
                      </a:endParaRPr>
                    </a:p>
                  </a:txBody>
                  <a:tcPr marL="34431" marR="34431" marT="0" marB="0" anchor="ctr"/>
                </a:tc>
                <a:extLst>
                  <a:ext uri="{0D108BD9-81ED-4DB2-BD59-A6C34878D82A}">
                    <a16:rowId xmlns:a16="http://schemas.microsoft.com/office/drawing/2014/main" val="823038598"/>
                  </a:ext>
                </a:extLst>
              </a:tr>
              <a:tr h="438832">
                <a:tc>
                  <a:txBody>
                    <a:bodyPr/>
                    <a:lstStyle/>
                    <a:p>
                      <a:pPr marL="0" marR="0" algn="l">
                        <a:spcBef>
                          <a:spcPts val="0"/>
                        </a:spcBef>
                        <a:spcAft>
                          <a:spcPts val="0"/>
                        </a:spcAft>
                      </a:pPr>
                      <a:r>
                        <a:rPr lang="en-US" sz="900">
                          <a:effectLst/>
                        </a:rPr>
                        <a:t>Operasional-NB</a:t>
                      </a:r>
                      <a:endParaRPr lang="en-US" sz="90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l">
                        <a:spcBef>
                          <a:spcPts val="0"/>
                        </a:spcBef>
                        <a:spcAft>
                          <a:spcPts val="0"/>
                        </a:spcAft>
                      </a:pPr>
                      <a:r>
                        <a:rPr lang="en-US" sz="900">
                          <a:effectLst/>
                        </a:rPr>
                        <a:t>Trusted</a:t>
                      </a:r>
                      <a:endParaRPr lang="en-US" sz="90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l">
                        <a:spcBef>
                          <a:spcPts val="0"/>
                        </a:spcBef>
                        <a:spcAft>
                          <a:spcPts val="0"/>
                        </a:spcAft>
                      </a:pPr>
                      <a:r>
                        <a:rPr lang="en-US" sz="900">
                          <a:effectLst/>
                        </a:rPr>
                        <a:t>Alarm dari IP source / hostname ini berasal dari Sophos antivirus yang mendeteksi adanya file berbahaya (dianggap sebagai malware) tetapi statusnya no action taken dari user, dan beberapa file sudah di blok oleh Sophos.</a:t>
                      </a:r>
                      <a:endParaRPr lang="en-US" sz="900">
                        <a:effectLst/>
                        <a:latin typeface="Times New Roman" panose="02020603050405020304" pitchFamily="18" charset="0"/>
                        <a:ea typeface="Calibri" panose="020F0502020204030204" pitchFamily="34" charset="0"/>
                      </a:endParaRPr>
                    </a:p>
                  </a:txBody>
                  <a:tcPr marL="34431" marR="34431" marT="0" marB="0" anchor="ctr"/>
                </a:tc>
                <a:extLst>
                  <a:ext uri="{0D108BD9-81ED-4DB2-BD59-A6C34878D82A}">
                    <a16:rowId xmlns:a16="http://schemas.microsoft.com/office/drawing/2014/main" val="2094189665"/>
                  </a:ext>
                </a:extLst>
              </a:tr>
              <a:tr h="518700">
                <a:tc>
                  <a:txBody>
                    <a:bodyPr/>
                    <a:lstStyle/>
                    <a:p>
                      <a:pPr marL="0" marR="0" algn="l">
                        <a:spcBef>
                          <a:spcPts val="0"/>
                        </a:spcBef>
                        <a:spcAft>
                          <a:spcPts val="0"/>
                        </a:spcAft>
                      </a:pPr>
                      <a:r>
                        <a:rPr lang="en-US" sz="900">
                          <a:effectLst/>
                        </a:rPr>
                        <a:t>IT-Suwoto</a:t>
                      </a:r>
                      <a:endParaRPr lang="en-US" sz="90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l">
                        <a:spcBef>
                          <a:spcPts val="0"/>
                        </a:spcBef>
                        <a:spcAft>
                          <a:spcPts val="0"/>
                        </a:spcAft>
                      </a:pPr>
                      <a:r>
                        <a:rPr lang="en-US" sz="900">
                          <a:effectLst/>
                        </a:rPr>
                        <a:t>Trusted</a:t>
                      </a:r>
                      <a:endParaRPr lang="en-US" sz="90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l">
                        <a:spcBef>
                          <a:spcPts val="0"/>
                        </a:spcBef>
                        <a:spcAft>
                          <a:spcPts val="0"/>
                        </a:spcAft>
                      </a:pPr>
                      <a:r>
                        <a:rPr lang="en-US" sz="900">
                          <a:effectLst/>
                        </a:rPr>
                        <a:t>Alarm dari IP source / hostname ini berasal dari Sophos antivirus yang mendeteksi adanya file berbahaya (dianggap sebagai malware) tetapi statusnya no action taken dari user, dan beberapa file sudah di blok oleh Sophos.</a:t>
                      </a:r>
                      <a:endParaRPr lang="en-US" sz="900">
                        <a:effectLst/>
                        <a:latin typeface="Times New Roman" panose="02020603050405020304" pitchFamily="18" charset="0"/>
                        <a:ea typeface="Calibri" panose="020F0502020204030204" pitchFamily="34" charset="0"/>
                      </a:endParaRPr>
                    </a:p>
                  </a:txBody>
                  <a:tcPr marL="34431" marR="34431" marT="0" marB="0" anchor="ctr"/>
                </a:tc>
                <a:extLst>
                  <a:ext uri="{0D108BD9-81ED-4DB2-BD59-A6C34878D82A}">
                    <a16:rowId xmlns:a16="http://schemas.microsoft.com/office/drawing/2014/main" val="3359712382"/>
                  </a:ext>
                </a:extLst>
              </a:tr>
              <a:tr h="430844">
                <a:tc>
                  <a:txBody>
                    <a:bodyPr/>
                    <a:lstStyle/>
                    <a:p>
                      <a:pPr marL="0" marR="0" algn="l">
                        <a:spcBef>
                          <a:spcPts val="0"/>
                        </a:spcBef>
                        <a:spcAft>
                          <a:spcPts val="0"/>
                        </a:spcAft>
                      </a:pPr>
                      <a:r>
                        <a:rPr lang="en-US" sz="900">
                          <a:effectLst/>
                        </a:rPr>
                        <a:t>IT-SYAWAL</a:t>
                      </a:r>
                      <a:endParaRPr lang="en-US" sz="90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l">
                        <a:spcBef>
                          <a:spcPts val="0"/>
                        </a:spcBef>
                        <a:spcAft>
                          <a:spcPts val="0"/>
                        </a:spcAft>
                      </a:pPr>
                      <a:r>
                        <a:rPr lang="en-US" sz="900">
                          <a:effectLst/>
                        </a:rPr>
                        <a:t>Trusted</a:t>
                      </a:r>
                      <a:endParaRPr lang="en-US" sz="90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l">
                        <a:spcBef>
                          <a:spcPts val="0"/>
                        </a:spcBef>
                        <a:spcAft>
                          <a:spcPts val="0"/>
                        </a:spcAft>
                      </a:pPr>
                      <a:r>
                        <a:rPr lang="en-US" sz="900">
                          <a:effectLst/>
                        </a:rPr>
                        <a:t>Alarm dari IP source / hostname ini berasal dari Sophos antivirus yang mendeteksi adanya file berbahaya (dianggap sebagai malware) tetapi statusnya no action taken dari user, dan beberapa file sudah di blok oleh Sophos.</a:t>
                      </a:r>
                      <a:endParaRPr lang="en-US" sz="900">
                        <a:effectLst/>
                        <a:latin typeface="Times New Roman" panose="02020603050405020304" pitchFamily="18" charset="0"/>
                        <a:ea typeface="Calibri" panose="020F0502020204030204" pitchFamily="34" charset="0"/>
                      </a:endParaRPr>
                    </a:p>
                  </a:txBody>
                  <a:tcPr marL="34431" marR="34431" marT="0" marB="0" anchor="ctr"/>
                </a:tc>
                <a:extLst>
                  <a:ext uri="{0D108BD9-81ED-4DB2-BD59-A6C34878D82A}">
                    <a16:rowId xmlns:a16="http://schemas.microsoft.com/office/drawing/2014/main" val="2430740771"/>
                  </a:ext>
                </a:extLst>
              </a:tr>
              <a:tr h="474773">
                <a:tc>
                  <a:txBody>
                    <a:bodyPr/>
                    <a:lstStyle/>
                    <a:p>
                      <a:pPr marL="0" marR="0" algn="l">
                        <a:spcBef>
                          <a:spcPts val="0"/>
                        </a:spcBef>
                        <a:spcAft>
                          <a:spcPts val="0"/>
                        </a:spcAft>
                      </a:pPr>
                      <a:r>
                        <a:rPr lang="en-US" sz="900" dirty="0">
                          <a:effectLst/>
                        </a:rPr>
                        <a:t>KSO-APP</a:t>
                      </a:r>
                      <a:endParaRPr lang="en-US" sz="900" dirty="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l">
                        <a:spcBef>
                          <a:spcPts val="0"/>
                        </a:spcBef>
                        <a:spcAft>
                          <a:spcPts val="0"/>
                        </a:spcAft>
                      </a:pPr>
                      <a:r>
                        <a:rPr lang="en-US" sz="900">
                          <a:effectLst/>
                        </a:rPr>
                        <a:t>Trusted</a:t>
                      </a:r>
                      <a:endParaRPr lang="en-US" sz="900">
                        <a:effectLst/>
                        <a:latin typeface="Times New Roman" panose="02020603050405020304" pitchFamily="18" charset="0"/>
                        <a:ea typeface="Calibri" panose="020F0502020204030204" pitchFamily="34" charset="0"/>
                      </a:endParaRPr>
                    </a:p>
                  </a:txBody>
                  <a:tcPr marL="34431" marR="34431" marT="0" marB="0" anchor="ctr"/>
                </a:tc>
                <a:tc>
                  <a:txBody>
                    <a:bodyPr/>
                    <a:lstStyle/>
                    <a:p>
                      <a:pPr marL="0" marR="0" algn="l">
                        <a:spcBef>
                          <a:spcPts val="0"/>
                        </a:spcBef>
                        <a:spcAft>
                          <a:spcPts val="0"/>
                        </a:spcAft>
                      </a:pPr>
                      <a:r>
                        <a:rPr lang="en-US" sz="900" dirty="0">
                          <a:effectLst/>
                        </a:rPr>
                        <a:t>Alarm yang </a:t>
                      </a:r>
                      <a:r>
                        <a:rPr lang="en-US" sz="900" dirty="0" err="1">
                          <a:effectLst/>
                        </a:rPr>
                        <a:t>berasal</a:t>
                      </a:r>
                      <a:r>
                        <a:rPr lang="en-US" sz="900" dirty="0">
                          <a:effectLst/>
                        </a:rPr>
                        <a:t> </a:t>
                      </a:r>
                      <a:r>
                        <a:rPr lang="en-US" sz="900" dirty="0" err="1">
                          <a:effectLst/>
                        </a:rPr>
                        <a:t>dari</a:t>
                      </a:r>
                      <a:r>
                        <a:rPr lang="en-US" sz="900" dirty="0">
                          <a:effectLst/>
                        </a:rPr>
                        <a:t> IP </a:t>
                      </a:r>
                      <a:r>
                        <a:rPr lang="en-US" sz="900" dirty="0" err="1">
                          <a:effectLst/>
                        </a:rPr>
                        <a:t>ini</a:t>
                      </a:r>
                      <a:r>
                        <a:rPr lang="en-US" sz="900" dirty="0">
                          <a:effectLst/>
                        </a:rPr>
                        <a:t> </a:t>
                      </a:r>
                      <a:r>
                        <a:rPr lang="en-US" sz="900" dirty="0" err="1">
                          <a:effectLst/>
                        </a:rPr>
                        <a:t>dikarenakan</a:t>
                      </a:r>
                      <a:r>
                        <a:rPr lang="en-US" sz="900" dirty="0">
                          <a:effectLst/>
                        </a:rPr>
                        <a:t> </a:t>
                      </a:r>
                      <a:r>
                        <a:rPr lang="en-US" sz="900" dirty="0" err="1">
                          <a:effectLst/>
                        </a:rPr>
                        <a:t>adanya</a:t>
                      </a:r>
                      <a:r>
                        <a:rPr lang="en-US" sz="900" dirty="0">
                          <a:effectLst/>
                        </a:rPr>
                        <a:t> anomaly </a:t>
                      </a:r>
                      <a:r>
                        <a:rPr lang="en-US" sz="900" dirty="0" err="1">
                          <a:effectLst/>
                        </a:rPr>
                        <a:t>bruteforce</a:t>
                      </a:r>
                      <a:r>
                        <a:rPr lang="en-US" sz="900" dirty="0">
                          <a:effectLst/>
                        </a:rPr>
                        <a:t> login </a:t>
                      </a:r>
                      <a:r>
                        <a:rPr lang="en-US" sz="900" dirty="0" err="1">
                          <a:effectLst/>
                        </a:rPr>
                        <a:t>ke</a:t>
                      </a:r>
                      <a:r>
                        <a:rPr lang="en-US" sz="900" dirty="0">
                          <a:effectLst/>
                        </a:rPr>
                        <a:t> </a:t>
                      </a:r>
                      <a:r>
                        <a:rPr lang="en-US" sz="900" dirty="0" err="1">
                          <a:effectLst/>
                        </a:rPr>
                        <a:t>arah</a:t>
                      </a:r>
                      <a:r>
                        <a:rPr lang="en-US" sz="900" dirty="0">
                          <a:effectLst/>
                        </a:rPr>
                        <a:t> KSO-APP. Anomaly </a:t>
                      </a:r>
                      <a:r>
                        <a:rPr lang="en-US" sz="900" dirty="0" err="1">
                          <a:effectLst/>
                        </a:rPr>
                        <a:t>ini</a:t>
                      </a:r>
                      <a:r>
                        <a:rPr lang="en-US" sz="900" dirty="0">
                          <a:effectLst/>
                        </a:rPr>
                        <a:t> </a:t>
                      </a:r>
                      <a:r>
                        <a:rPr lang="en-US" sz="900" dirty="0" err="1">
                          <a:effectLst/>
                        </a:rPr>
                        <a:t>terjadi</a:t>
                      </a:r>
                      <a:r>
                        <a:rPr lang="en-US" sz="900" dirty="0">
                          <a:effectLst/>
                        </a:rPr>
                        <a:t> </a:t>
                      </a:r>
                      <a:r>
                        <a:rPr lang="en-US" sz="900" dirty="0" err="1">
                          <a:effectLst/>
                        </a:rPr>
                        <a:t>pada</a:t>
                      </a:r>
                      <a:r>
                        <a:rPr lang="en-US" sz="900" dirty="0">
                          <a:effectLst/>
                        </a:rPr>
                        <a:t> username "Administrator" yang </a:t>
                      </a:r>
                      <a:r>
                        <a:rPr lang="en-US" sz="900" dirty="0" err="1">
                          <a:effectLst/>
                        </a:rPr>
                        <a:t>mendapatkan</a:t>
                      </a:r>
                      <a:r>
                        <a:rPr lang="en-US" sz="900" dirty="0">
                          <a:effectLst/>
                        </a:rPr>
                        <a:t> failure reason </a:t>
                      </a:r>
                      <a:r>
                        <a:rPr lang="en-US" sz="900" dirty="0" err="1">
                          <a:effectLst/>
                        </a:rPr>
                        <a:t>dengan</a:t>
                      </a:r>
                      <a:r>
                        <a:rPr lang="en-US" sz="900" dirty="0">
                          <a:effectLst/>
                        </a:rPr>
                        <a:t> status 0xc000006d </a:t>
                      </a:r>
                      <a:r>
                        <a:rPr lang="en-US" sz="900" dirty="0" err="1">
                          <a:effectLst/>
                        </a:rPr>
                        <a:t>dan</a:t>
                      </a:r>
                      <a:r>
                        <a:rPr lang="en-US" sz="900" dirty="0">
                          <a:effectLst/>
                        </a:rPr>
                        <a:t> sub status 0xc000006a yang </a:t>
                      </a:r>
                      <a:r>
                        <a:rPr lang="en-US" sz="900" dirty="0" err="1">
                          <a:effectLst/>
                        </a:rPr>
                        <a:t>berarti</a:t>
                      </a:r>
                      <a:r>
                        <a:rPr lang="en-US" sz="900" dirty="0">
                          <a:effectLst/>
                        </a:rPr>
                        <a:t> "user name is correct but the password is wrong".</a:t>
                      </a:r>
                      <a:endParaRPr lang="en-US" sz="900" dirty="0">
                        <a:effectLst/>
                        <a:latin typeface="Times New Roman" panose="02020603050405020304" pitchFamily="18" charset="0"/>
                        <a:ea typeface="Calibri" panose="020F0502020204030204" pitchFamily="34" charset="0"/>
                      </a:endParaRPr>
                    </a:p>
                  </a:txBody>
                  <a:tcPr marL="34431" marR="34431" marT="0" marB="0" anchor="ctr"/>
                </a:tc>
                <a:extLst>
                  <a:ext uri="{0D108BD9-81ED-4DB2-BD59-A6C34878D82A}">
                    <a16:rowId xmlns:a16="http://schemas.microsoft.com/office/drawing/2014/main" val="2159854731"/>
                  </a:ext>
                </a:extLst>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ounded Rectangle 2">
            <a:hlinkClick r:id="rId2" action="ppaction://hlinksldjump"/>
          </p:cNvPr>
          <p:cNvSpPr/>
          <p:nvPr/>
        </p:nvSpPr>
        <p:spPr>
          <a:xfrm>
            <a:off x="8639504" y="4922783"/>
            <a:ext cx="504496" cy="2207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Back</a:t>
            </a:r>
          </a:p>
        </p:txBody>
      </p:sp>
      <p:sp>
        <p:nvSpPr>
          <p:cNvPr id="5" name="TextBox 4"/>
          <p:cNvSpPr txBox="1"/>
          <p:nvPr/>
        </p:nvSpPr>
        <p:spPr>
          <a:xfrm>
            <a:off x="126127" y="73579"/>
            <a:ext cx="1390124" cy="307777"/>
          </a:xfrm>
          <a:prstGeom prst="rect">
            <a:avLst/>
          </a:prstGeom>
          <a:solidFill>
            <a:schemeClr val="bg1">
              <a:lumMod val="75000"/>
            </a:schemeClr>
          </a:solidFill>
        </p:spPr>
        <p:txBody>
          <a:bodyPr wrap="none" rtlCol="0">
            <a:spAutoFit/>
          </a:bodyPr>
          <a:lstStyle/>
          <a:p>
            <a:r>
              <a:rPr lang="en-US" dirty="0"/>
              <a:t>Potential Event</a:t>
            </a:r>
          </a:p>
        </p:txBody>
      </p:sp>
      <p:graphicFrame>
        <p:nvGraphicFramePr>
          <p:cNvPr id="8" name="Table 7"/>
          <p:cNvGraphicFramePr>
            <a:graphicFrameLocks noGrp="1"/>
          </p:cNvGraphicFramePr>
          <p:nvPr>
            <p:extLst>
              <p:ext uri="{D42A27DB-BD31-4B8C-83A1-F6EECF244321}">
                <p14:modId xmlns:p14="http://schemas.microsoft.com/office/powerpoint/2010/main" val="3746262824"/>
              </p:ext>
            </p:extLst>
          </p:nvPr>
        </p:nvGraphicFramePr>
        <p:xfrm>
          <a:off x="1516251" y="73587"/>
          <a:ext cx="7123253" cy="4987466"/>
        </p:xfrm>
        <a:graphic>
          <a:graphicData uri="http://schemas.openxmlformats.org/drawingml/2006/table">
            <a:tbl>
              <a:tblPr>
                <a:tableStyleId>{5C22544A-7EE6-4342-B048-85BDC9FD1C3A}</a:tableStyleId>
              </a:tblPr>
              <a:tblGrid>
                <a:gridCol w="5879864">
                  <a:extLst>
                    <a:ext uri="{9D8B030D-6E8A-4147-A177-3AD203B41FA5}">
                      <a16:colId xmlns:a16="http://schemas.microsoft.com/office/drawing/2014/main" val="3728236047"/>
                    </a:ext>
                  </a:extLst>
                </a:gridCol>
                <a:gridCol w="1243389">
                  <a:extLst>
                    <a:ext uri="{9D8B030D-6E8A-4147-A177-3AD203B41FA5}">
                      <a16:colId xmlns:a16="http://schemas.microsoft.com/office/drawing/2014/main" val="4289907721"/>
                    </a:ext>
                  </a:extLst>
                </a:gridCol>
              </a:tblGrid>
              <a:tr h="138386">
                <a:tc>
                  <a:txBody>
                    <a:bodyPr/>
                    <a:lstStyle/>
                    <a:p>
                      <a:pPr algn="ctr" rtl="0" fontAlgn="ctr"/>
                      <a:r>
                        <a:rPr lang="en-US" sz="800" u="none" strike="noStrike">
                          <a:effectLst/>
                        </a:rPr>
                        <a:t>Event Name</a:t>
                      </a:r>
                      <a:endParaRPr lang="en-US" sz="800" b="1" i="0" u="none" strike="noStrike">
                        <a:solidFill>
                          <a:srgbClr val="000000"/>
                        </a:solidFill>
                        <a:effectLst/>
                        <a:latin typeface="Times New Roman" panose="02020603050405020304" pitchFamily="18" charset="0"/>
                      </a:endParaRPr>
                    </a:p>
                  </a:txBody>
                  <a:tcPr marL="2779" marR="2779" marT="2779" marB="0" anchor="ctr"/>
                </a:tc>
                <a:tc>
                  <a:txBody>
                    <a:bodyPr/>
                    <a:lstStyle/>
                    <a:p>
                      <a:pPr algn="ctr" rtl="0" fontAlgn="ctr"/>
                      <a:r>
                        <a:rPr lang="en-US" sz="800" u="none" strike="noStrike">
                          <a:effectLst/>
                        </a:rPr>
                        <a:t>Occurences</a:t>
                      </a:r>
                      <a:endParaRPr lang="en-US" sz="800" b="1" i="0" u="none" strike="noStrike">
                        <a:solidFill>
                          <a:srgbClr val="000000"/>
                        </a:solidFill>
                        <a:effectLst/>
                        <a:latin typeface="Times New Roman" panose="02020603050405020304" pitchFamily="18" charset="0"/>
                      </a:endParaRPr>
                    </a:p>
                  </a:txBody>
                  <a:tcPr marL="2779" marR="2779" marT="2779" marB="0" anchor="ctr"/>
                </a:tc>
                <a:extLst>
                  <a:ext uri="{0D108BD9-81ED-4DB2-BD59-A6C34878D82A}">
                    <a16:rowId xmlns:a16="http://schemas.microsoft.com/office/drawing/2014/main" val="2854699543"/>
                  </a:ext>
                </a:extLst>
              </a:tr>
              <a:tr h="178563">
                <a:tc>
                  <a:txBody>
                    <a:bodyPr/>
                    <a:lstStyle/>
                    <a:p>
                      <a:pPr algn="l" fontAlgn="b"/>
                      <a:r>
                        <a:rPr lang="en-US" sz="800" u="none" strike="noStrike">
                          <a:effectLst/>
                        </a:rPr>
                        <a:t>AlienVault HIDS: Logon Failure - Unknown user or bad password.</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39857</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3607237253"/>
                  </a:ext>
                </a:extLst>
              </a:tr>
              <a:tr h="178563">
                <a:tc>
                  <a:txBody>
                    <a:bodyPr/>
                    <a:lstStyle/>
                    <a:p>
                      <a:pPr algn="l" fontAlgn="b"/>
                      <a:r>
                        <a:rPr lang="en-US" sz="800" u="none" strike="noStrike">
                          <a:effectLst/>
                        </a:rPr>
                        <a:t>AlienVault HIDS: Multiple Windows Logon Failures.</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2558</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3867464807"/>
                  </a:ext>
                </a:extLst>
              </a:tr>
              <a:tr h="178563">
                <a:tc>
                  <a:txBody>
                    <a:bodyPr/>
                    <a:lstStyle/>
                    <a:p>
                      <a:pPr algn="l" fontAlgn="b"/>
                      <a:r>
                        <a:rPr lang="en-US" sz="800" u="none" strike="noStrike">
                          <a:effectLst/>
                        </a:rPr>
                        <a:t>AlienVault HIDS: Multiple Windows error events.</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217</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2493103188"/>
                  </a:ext>
                </a:extLst>
              </a:tr>
              <a:tr h="178563">
                <a:tc>
                  <a:txBody>
                    <a:bodyPr/>
                    <a:lstStyle/>
                    <a:p>
                      <a:pPr algn="l" fontAlgn="b"/>
                      <a:r>
                        <a:rPr lang="en-US" sz="800" u="none" strike="noStrike">
                          <a:effectLst/>
                        </a:rPr>
                        <a:t>AlienVault HIDS: Multiple authentication failures followed by a success.</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143</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30855677"/>
                  </a:ext>
                </a:extLst>
              </a:tr>
              <a:tr h="178563">
                <a:tc>
                  <a:txBody>
                    <a:bodyPr/>
                    <a:lstStyle/>
                    <a:p>
                      <a:pPr algn="l" fontAlgn="b"/>
                      <a:r>
                        <a:rPr lang="en-US" sz="800" u="none" strike="noStrike">
                          <a:effectLst/>
                        </a:rPr>
                        <a:t>AlienVault HIDS: Multiple authentication failures.</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993459981"/>
                  </a:ext>
                </a:extLst>
              </a:tr>
              <a:tr h="178563">
                <a:tc>
                  <a:txBody>
                    <a:bodyPr/>
                    <a:lstStyle/>
                    <a:p>
                      <a:pPr algn="l" fontAlgn="b"/>
                      <a:r>
                        <a:rPr lang="en-US" sz="800" u="none" strike="noStrike">
                          <a:effectLst/>
                        </a:rPr>
                        <a:t>  AlienVault NIDS: "ET POLICY GNU/Linux APT User-Agent Outbound likely related to package management"</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4259</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1744624999"/>
                  </a:ext>
                </a:extLst>
              </a:tr>
              <a:tr h="178563">
                <a:tc>
                  <a:txBody>
                    <a:bodyPr/>
                    <a:lstStyle/>
                    <a:p>
                      <a:pPr algn="l" fontAlgn="b"/>
                      <a:r>
                        <a:rPr lang="fr-FR" sz="800" u="none" strike="noStrike">
                          <a:effectLst/>
                        </a:rPr>
                        <a:t> AlienVault NIDS: "ET WEB_SERVER Possible CVE-2014-6271 Attempt"</a:t>
                      </a:r>
                      <a:endParaRPr lang="fr-FR"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2497</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1764607507"/>
                  </a:ext>
                </a:extLst>
              </a:tr>
              <a:tr h="178563">
                <a:tc>
                  <a:txBody>
                    <a:bodyPr/>
                    <a:lstStyle/>
                    <a:p>
                      <a:pPr algn="l" fontAlgn="b"/>
                      <a:r>
                        <a:rPr lang="en-US" sz="800" u="none" strike="noStrike">
                          <a:effectLst/>
                        </a:rPr>
                        <a:t> AlienVault NIDS: "ET WEB_SERVER Possible CVE-2014-6271 Attempt in Headers"</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2183</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3272331546"/>
                  </a:ext>
                </a:extLst>
              </a:tr>
              <a:tr h="178563">
                <a:tc>
                  <a:txBody>
                    <a:bodyPr/>
                    <a:lstStyle/>
                    <a:p>
                      <a:pPr algn="l" fontAlgn="b"/>
                      <a:r>
                        <a:rPr lang="en-US" sz="800" u="none" strike="noStrike">
                          <a:effectLst/>
                        </a:rPr>
                        <a:t> AlienVault NIDS: "ET WEB_SERVER Possible CVE-2014-6271 Attempt in HTTP Cookie"</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726</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2468694844"/>
                  </a:ext>
                </a:extLst>
              </a:tr>
              <a:tr h="178563">
                <a:tc>
                  <a:txBody>
                    <a:bodyPr/>
                    <a:lstStyle/>
                    <a:p>
                      <a:pPr algn="l" fontAlgn="b"/>
                      <a:r>
                        <a:rPr lang="en-US" sz="800" u="none" strike="noStrike">
                          <a:effectLst/>
                        </a:rPr>
                        <a:t>          AlienVault NIDS: "ET P2P ThunderNetwork UDP Traffic"</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68</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3436325320"/>
                  </a:ext>
                </a:extLst>
              </a:tr>
              <a:tr h="178563">
                <a:tc>
                  <a:txBody>
                    <a:bodyPr/>
                    <a:lstStyle/>
                    <a:p>
                      <a:pPr algn="l" fontAlgn="b"/>
                      <a:r>
                        <a:rPr lang="en-US" sz="800" u="none" strike="noStrike">
                          <a:effectLst/>
                        </a:rPr>
                        <a:t>AlienVault NIDS: "AV-RULES FTP password detected in cleartext"</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65</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2698063259"/>
                  </a:ext>
                </a:extLst>
              </a:tr>
              <a:tr h="178563">
                <a:tc>
                  <a:txBody>
                    <a:bodyPr/>
                    <a:lstStyle/>
                    <a:p>
                      <a:pPr algn="l" fontAlgn="b"/>
                      <a:r>
                        <a:rPr lang="en-US" sz="800" u="none" strike="noStrike">
                          <a:effectLst/>
                        </a:rPr>
                        <a:t>AlienVault NIDS: "ET POLICY Http Client Body contains pass= in cleartext"</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26</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4243473505"/>
                  </a:ext>
                </a:extLst>
              </a:tr>
              <a:tr h="178563">
                <a:tc>
                  <a:txBody>
                    <a:bodyPr/>
                    <a:lstStyle/>
                    <a:p>
                      <a:pPr algn="l" fontAlgn="b"/>
                      <a:r>
                        <a:rPr lang="en-US" sz="800" u="none" strike="noStrike">
                          <a:effectLst/>
                        </a:rPr>
                        <a:t> AlienVault NIDS: "ET WEB_SERVER ColdFusion administrator access"</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25</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3203424637"/>
                  </a:ext>
                </a:extLst>
              </a:tr>
              <a:tr h="178563">
                <a:tc>
                  <a:txBody>
                    <a:bodyPr/>
                    <a:lstStyle/>
                    <a:p>
                      <a:pPr algn="l" fontAlgn="b"/>
                      <a:r>
                        <a:rPr lang="en-US" sz="800" u="none" strike="noStrike">
                          <a:effectLst/>
                        </a:rPr>
                        <a:t>    AlienVault NIDS: "ET CURRENT_EVENTS Malformed HeartBeat Request"</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13</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4146234088"/>
                  </a:ext>
                </a:extLst>
              </a:tr>
              <a:tr h="240168">
                <a:tc>
                  <a:txBody>
                    <a:bodyPr/>
                    <a:lstStyle/>
                    <a:p>
                      <a:pPr algn="l" fontAlgn="b"/>
                      <a:r>
                        <a:rPr lang="en-US" sz="800" u="none" strike="noStrike">
                          <a:effectLst/>
                        </a:rPr>
                        <a:t>    AlienVault NIDS: "ET CURRENT_EVENTS Possible TLS HeartBleed Unencrypted Request Method 3 (Inbound to Common SSL Port)"</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9</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2112853647"/>
                  </a:ext>
                </a:extLst>
              </a:tr>
              <a:tr h="178563">
                <a:tc>
                  <a:txBody>
                    <a:bodyPr/>
                    <a:lstStyle/>
                    <a:p>
                      <a:pPr algn="l" fontAlgn="b"/>
                      <a:r>
                        <a:rPr lang="en-US" sz="800" u="none" strike="noStrike">
                          <a:effectLst/>
                        </a:rPr>
                        <a:t>  AlienVault NIDS: "ET INFO WinHttp AutoProxy Request wpad.dat Possible BadTunnel"</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2332206792"/>
                  </a:ext>
                </a:extLst>
              </a:tr>
              <a:tr h="178563">
                <a:tc>
                  <a:txBody>
                    <a:bodyPr/>
                    <a:lstStyle/>
                    <a:p>
                      <a:pPr algn="l" fontAlgn="b"/>
                      <a:r>
                        <a:rPr lang="fr-FR" sz="800" u="none" strike="noStrike">
                          <a:effectLst/>
                        </a:rPr>
                        <a:t>  AlienVault NIDS: "ET EXPLOIT Possible Pure-FTPd CVE-2014-6271 attempt"</a:t>
                      </a:r>
                      <a:endParaRPr lang="fr-FR"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2977959833"/>
                  </a:ext>
                </a:extLst>
              </a:tr>
              <a:tr h="178563">
                <a:tc>
                  <a:txBody>
                    <a:bodyPr/>
                    <a:lstStyle/>
                    <a:p>
                      <a:pPr algn="l" fontAlgn="b"/>
                      <a:r>
                        <a:rPr lang="en-US" sz="800" u="none" strike="noStrike">
                          <a:effectLst/>
                        </a:rPr>
                        <a:t>    AlienVault NIDS: "ET SCAN Behavioral Unusual Port 445 traffic, Potential Scan or Infection"</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1718565511"/>
                  </a:ext>
                </a:extLst>
              </a:tr>
              <a:tr h="178563">
                <a:tc>
                  <a:txBody>
                    <a:bodyPr/>
                    <a:lstStyle/>
                    <a:p>
                      <a:pPr algn="l" fontAlgn="b"/>
                      <a:r>
                        <a:rPr lang="en-US" sz="800" u="none" strike="noStrike">
                          <a:effectLst/>
                        </a:rPr>
                        <a:t>    AlienVault NIDS: "ET POLICY Outgoing Basic Auth Base64 HTTP Password detected unencrypted"</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351161320"/>
                  </a:ext>
                </a:extLst>
              </a:tr>
              <a:tr h="178563">
                <a:tc>
                  <a:txBody>
                    <a:bodyPr/>
                    <a:lstStyle/>
                    <a:p>
                      <a:pPr algn="l" fontAlgn="b"/>
                      <a:r>
                        <a:rPr lang="en-US" sz="800" u="none" strike="noStrike">
                          <a:effectLst/>
                        </a:rPr>
                        <a:t>       AlienVault NIDS: "ET P2P eMule KAD Network Server Status Request"</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267388839"/>
                  </a:ext>
                </a:extLst>
              </a:tr>
              <a:tr h="178563">
                <a:tc>
                  <a:txBody>
                    <a:bodyPr/>
                    <a:lstStyle/>
                    <a:p>
                      <a:pPr algn="l" fontAlgn="b"/>
                      <a:r>
                        <a:rPr lang="fr-FR" sz="800" u="none" strike="noStrike">
                          <a:effectLst/>
                        </a:rPr>
                        <a:t> AlienVault NIDS: "ET WEB_SERVER ColdFusion componentutils access"</a:t>
                      </a:r>
                      <a:endParaRPr lang="fr-FR"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427740865"/>
                  </a:ext>
                </a:extLst>
              </a:tr>
              <a:tr h="178563">
                <a:tc>
                  <a:txBody>
                    <a:bodyPr/>
                    <a:lstStyle/>
                    <a:p>
                      <a:pPr algn="l" fontAlgn="b"/>
                      <a:r>
                        <a:rPr lang="en-US" sz="800" u="none" strike="noStrike">
                          <a:effectLst/>
                        </a:rPr>
                        <a:t>      AlienVault NIDS: "ET POLICY SSLv3 inbound connection to server vulnerable to POODLE attack"</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1771929208"/>
                  </a:ext>
                </a:extLst>
              </a:tr>
              <a:tr h="178563">
                <a:tc>
                  <a:txBody>
                    <a:bodyPr/>
                    <a:lstStyle/>
                    <a:p>
                      <a:pPr algn="l" fontAlgn="b"/>
                      <a:r>
                        <a:rPr lang="fr-FR" sz="800" u="none" strike="noStrike">
                          <a:effectLst/>
                        </a:rPr>
                        <a:t> AlienVault NIDS: "ET EXPLOIT Possible ETERNALBLUE MSF Probe MS17-010"</a:t>
                      </a:r>
                      <a:endParaRPr lang="fr-FR"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3182219826"/>
                  </a:ext>
                </a:extLst>
              </a:tr>
              <a:tr h="178563">
                <a:tc>
                  <a:txBody>
                    <a:bodyPr/>
                    <a:lstStyle/>
                    <a:p>
                      <a:pPr algn="l" fontAlgn="b"/>
                      <a:r>
                        <a:rPr lang="fr-FR" sz="800" u="none" strike="noStrike">
                          <a:effectLst/>
                        </a:rPr>
                        <a:t> AlienVault NIDS: "ET EXPLOIT Possible ETERNALBLUE MSF Probe Vulnerable System Response MS17-010"</a:t>
                      </a:r>
                      <a:endParaRPr lang="fr-FR"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1183007965"/>
                  </a:ext>
                </a:extLst>
              </a:tr>
              <a:tr h="178563">
                <a:tc>
                  <a:txBody>
                    <a:bodyPr/>
                    <a:lstStyle/>
                    <a:p>
                      <a:pPr algn="l" fontAlgn="b"/>
                      <a:r>
                        <a:rPr lang="en-US" sz="800" u="none" strike="noStrike">
                          <a:effectLst/>
                        </a:rPr>
                        <a:t> AlienVault NIDS: "ET WEB_SERVER Possible IIS Integer Overflow DoS (CVE-2015-1635)"</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2710775748"/>
                  </a:ext>
                </a:extLst>
              </a:tr>
              <a:tr h="178563">
                <a:tc>
                  <a:txBody>
                    <a:bodyPr/>
                    <a:lstStyle/>
                    <a:p>
                      <a:pPr algn="l" fontAlgn="b"/>
                      <a:r>
                        <a:rPr lang="en-US" sz="800" u="none" strike="noStrike">
                          <a:effectLst/>
                        </a:rPr>
                        <a:t>Apache: server error [error]</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a:effectLst/>
                        </a:rPr>
                        <a:t>144018</a:t>
                      </a:r>
                      <a:endParaRPr lang="en-US" sz="800" b="0" i="0" u="none" strike="noStrike">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4242796210"/>
                  </a:ext>
                </a:extLst>
              </a:tr>
              <a:tr h="138386">
                <a:tc>
                  <a:txBody>
                    <a:bodyPr/>
                    <a:lstStyle/>
                    <a:p>
                      <a:pPr algn="l" fontAlgn="b"/>
                      <a:r>
                        <a:rPr lang="en-US" sz="800" u="none" strike="noStrike">
                          <a:effectLst/>
                        </a:rPr>
                        <a:t>Apache: Partial Content</a:t>
                      </a:r>
                      <a:endParaRPr lang="en-US" sz="800" b="0" i="0" u="none" strike="noStrike">
                        <a:solidFill>
                          <a:srgbClr val="000000"/>
                        </a:solidFill>
                        <a:effectLst/>
                        <a:latin typeface="Calibri" panose="020F0502020204030204" pitchFamily="34" charset="0"/>
                      </a:endParaRPr>
                    </a:p>
                  </a:txBody>
                  <a:tcPr marL="2779" marR="2779" marT="2779" marB="0" anchor="b"/>
                </a:tc>
                <a:tc>
                  <a:txBody>
                    <a:bodyPr/>
                    <a:lstStyle/>
                    <a:p>
                      <a:pPr algn="r" fontAlgn="b"/>
                      <a:r>
                        <a:rPr lang="en-US" sz="800" u="none" strike="noStrike" dirty="0">
                          <a:effectLst/>
                        </a:rPr>
                        <a:t>7463</a:t>
                      </a:r>
                      <a:endParaRPr lang="en-US" sz="800" b="0" i="0" u="none" strike="noStrike" dirty="0">
                        <a:solidFill>
                          <a:srgbClr val="000000"/>
                        </a:solidFill>
                        <a:effectLst/>
                        <a:latin typeface="Calibri" panose="020F0502020204030204" pitchFamily="34" charset="0"/>
                      </a:endParaRPr>
                    </a:p>
                  </a:txBody>
                  <a:tcPr marL="2779" marR="2779" marT="2779" marB="0" anchor="b"/>
                </a:tc>
                <a:extLst>
                  <a:ext uri="{0D108BD9-81ED-4DB2-BD59-A6C34878D82A}">
                    <a16:rowId xmlns:a16="http://schemas.microsoft.com/office/drawing/2014/main" val="2586372180"/>
                  </a:ext>
                </a:extLst>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ounded Rectangle 2">
            <a:hlinkClick r:id="rId2" action="ppaction://hlinksldjump"/>
          </p:cNvPr>
          <p:cNvSpPr/>
          <p:nvPr/>
        </p:nvSpPr>
        <p:spPr>
          <a:xfrm>
            <a:off x="8639504" y="4922783"/>
            <a:ext cx="504496" cy="2207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Back</a:t>
            </a:r>
          </a:p>
        </p:txBody>
      </p:sp>
      <p:sp>
        <p:nvSpPr>
          <p:cNvPr id="5" name="TextBox 4"/>
          <p:cNvSpPr txBox="1"/>
          <p:nvPr/>
        </p:nvSpPr>
        <p:spPr>
          <a:xfrm>
            <a:off x="126127" y="73579"/>
            <a:ext cx="1390124" cy="307777"/>
          </a:xfrm>
          <a:prstGeom prst="rect">
            <a:avLst/>
          </a:prstGeom>
          <a:solidFill>
            <a:schemeClr val="bg1">
              <a:lumMod val="75000"/>
            </a:schemeClr>
          </a:solidFill>
        </p:spPr>
        <p:txBody>
          <a:bodyPr wrap="none" rtlCol="0">
            <a:spAutoFit/>
          </a:bodyPr>
          <a:lstStyle/>
          <a:p>
            <a:r>
              <a:rPr lang="en-US" dirty="0"/>
              <a:t>Potential Event</a:t>
            </a:r>
          </a:p>
        </p:txBody>
      </p:sp>
      <p:graphicFrame>
        <p:nvGraphicFramePr>
          <p:cNvPr id="2" name="Table 1"/>
          <p:cNvGraphicFramePr>
            <a:graphicFrameLocks noGrp="1"/>
          </p:cNvGraphicFramePr>
          <p:nvPr>
            <p:extLst>
              <p:ext uri="{D42A27DB-BD31-4B8C-83A1-F6EECF244321}">
                <p14:modId xmlns:p14="http://schemas.microsoft.com/office/powerpoint/2010/main" val="3719952743"/>
              </p:ext>
            </p:extLst>
          </p:nvPr>
        </p:nvGraphicFramePr>
        <p:xfrm>
          <a:off x="1625600" y="73568"/>
          <a:ext cx="6908799" cy="4968340"/>
        </p:xfrm>
        <a:graphic>
          <a:graphicData uri="http://schemas.openxmlformats.org/drawingml/2006/table">
            <a:tbl>
              <a:tblPr>
                <a:tableStyleId>{5C22544A-7EE6-4342-B048-85BDC9FD1C3A}</a:tableStyleId>
              </a:tblPr>
              <a:tblGrid>
                <a:gridCol w="4691492">
                  <a:extLst>
                    <a:ext uri="{9D8B030D-6E8A-4147-A177-3AD203B41FA5}">
                      <a16:colId xmlns:a16="http://schemas.microsoft.com/office/drawing/2014/main" val="960836276"/>
                    </a:ext>
                  </a:extLst>
                </a:gridCol>
                <a:gridCol w="2217307">
                  <a:extLst>
                    <a:ext uri="{9D8B030D-6E8A-4147-A177-3AD203B41FA5}">
                      <a16:colId xmlns:a16="http://schemas.microsoft.com/office/drawing/2014/main" val="2004705111"/>
                    </a:ext>
                  </a:extLst>
                </a:gridCol>
              </a:tblGrid>
              <a:tr h="139763">
                <a:tc>
                  <a:txBody>
                    <a:bodyPr/>
                    <a:lstStyle/>
                    <a:p>
                      <a:pPr algn="ctr" rtl="0" fontAlgn="ctr"/>
                      <a:r>
                        <a:rPr lang="en-US" sz="800" u="none" strike="noStrike">
                          <a:effectLst/>
                        </a:rPr>
                        <a:t>Event Name</a:t>
                      </a:r>
                      <a:endParaRPr lang="en-US" sz="800" b="1" i="0" u="none" strike="noStrike">
                        <a:solidFill>
                          <a:srgbClr val="000000"/>
                        </a:solidFill>
                        <a:effectLst/>
                        <a:latin typeface="Times New Roman" panose="02020603050405020304" pitchFamily="18" charset="0"/>
                      </a:endParaRPr>
                    </a:p>
                  </a:txBody>
                  <a:tcPr marL="2813" marR="2813" marT="2813" marB="0" anchor="ctr"/>
                </a:tc>
                <a:tc>
                  <a:txBody>
                    <a:bodyPr/>
                    <a:lstStyle/>
                    <a:p>
                      <a:pPr algn="ctr" rtl="0" fontAlgn="ctr"/>
                      <a:r>
                        <a:rPr lang="en-US" sz="800" u="none" strike="noStrike">
                          <a:effectLst/>
                        </a:rPr>
                        <a:t>Occurences</a:t>
                      </a:r>
                      <a:endParaRPr lang="en-US" sz="800" b="1" i="0" u="none" strike="noStrike">
                        <a:solidFill>
                          <a:srgbClr val="000000"/>
                        </a:solidFill>
                        <a:effectLst/>
                        <a:latin typeface="Times New Roman" panose="02020603050405020304" pitchFamily="18" charset="0"/>
                      </a:endParaRPr>
                    </a:p>
                  </a:txBody>
                  <a:tcPr marL="2813" marR="2813" marT="2813" marB="0" anchor="ctr"/>
                </a:tc>
                <a:extLst>
                  <a:ext uri="{0D108BD9-81ED-4DB2-BD59-A6C34878D82A}">
                    <a16:rowId xmlns:a16="http://schemas.microsoft.com/office/drawing/2014/main" val="3144545354"/>
                  </a:ext>
                </a:extLst>
              </a:tr>
              <a:tr h="180339">
                <a:tc>
                  <a:txBody>
                    <a:bodyPr/>
                    <a:lstStyle/>
                    <a:p>
                      <a:pPr algn="l" fontAlgn="b"/>
                      <a:r>
                        <a:rPr lang="en-US" sz="800" u="none" strike="noStrike">
                          <a:effectLst/>
                        </a:rPr>
                        <a:t>Apache: Forbidden</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5464</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2175321506"/>
                  </a:ext>
                </a:extLst>
              </a:tr>
              <a:tr h="180339">
                <a:tc>
                  <a:txBody>
                    <a:bodyPr/>
                    <a:lstStyle/>
                    <a:p>
                      <a:pPr algn="l" fontAlgn="b"/>
                      <a:r>
                        <a:rPr lang="en-US" sz="800" u="none" strike="noStrike">
                          <a:effectLst/>
                        </a:rPr>
                        <a:t>Apache: Bad Request</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446</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3465817876"/>
                  </a:ext>
                </a:extLst>
              </a:tr>
              <a:tr h="180339">
                <a:tc>
                  <a:txBody>
                    <a:bodyPr/>
                    <a:lstStyle/>
                    <a:p>
                      <a:pPr algn="l" fontAlgn="b"/>
                      <a:r>
                        <a:rPr lang="en-US" sz="800" u="none" strike="noStrike">
                          <a:effectLst/>
                        </a:rPr>
                        <a:t>Apache: server error [notice]</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238</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480401629"/>
                  </a:ext>
                </a:extLst>
              </a:tr>
              <a:tr h="180339">
                <a:tc>
                  <a:txBody>
                    <a:bodyPr/>
                    <a:lstStyle/>
                    <a:p>
                      <a:pPr algn="l" fontAlgn="b"/>
                      <a:r>
                        <a:rPr lang="en-US" sz="800" u="none" strike="noStrike">
                          <a:effectLst/>
                        </a:rPr>
                        <a:t>Apache: Method Not Allowed</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16</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2410334985"/>
                  </a:ext>
                </a:extLst>
              </a:tr>
              <a:tr h="180339">
                <a:tc>
                  <a:txBody>
                    <a:bodyPr/>
                    <a:lstStyle/>
                    <a:p>
                      <a:pPr algn="l" fontAlgn="b"/>
                      <a:r>
                        <a:rPr lang="en-US" sz="800" u="none" strike="noStrike">
                          <a:effectLst/>
                        </a:rPr>
                        <a:t>Apache: server error [warn]</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3385782212"/>
                  </a:ext>
                </a:extLst>
              </a:tr>
              <a:tr h="180339">
                <a:tc>
                  <a:txBody>
                    <a:bodyPr/>
                    <a:lstStyle/>
                    <a:p>
                      <a:pPr algn="l" fontAlgn="b"/>
                      <a:r>
                        <a:rPr lang="en-US" sz="800" u="none" strike="noStrike">
                          <a:effectLst/>
                        </a:rPr>
                        <a:t>ASM Path Traversal</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51485</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4245170919"/>
                  </a:ext>
                </a:extLst>
              </a:tr>
              <a:tr h="180339">
                <a:tc>
                  <a:txBody>
                    <a:bodyPr/>
                    <a:lstStyle/>
                    <a:p>
                      <a:pPr algn="l" fontAlgn="b"/>
                      <a:r>
                        <a:rPr lang="en-US" sz="800" u="none" strike="noStrike">
                          <a:effectLst/>
                        </a:rPr>
                        <a:t>ASM SQL-Injection</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25575</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3235919029"/>
                  </a:ext>
                </a:extLst>
              </a:tr>
              <a:tr h="180339">
                <a:tc>
                  <a:txBody>
                    <a:bodyPr/>
                    <a:lstStyle/>
                    <a:p>
                      <a:pPr algn="l" fontAlgn="b"/>
                      <a:r>
                        <a:rPr lang="en-US" sz="800" u="none" strike="noStrike">
                          <a:effectLst/>
                        </a:rPr>
                        <a:t>ASM Abuse functionality</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4938</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3524239367"/>
                  </a:ext>
                </a:extLst>
              </a:tr>
              <a:tr h="180339">
                <a:tc>
                  <a:txBody>
                    <a:bodyPr/>
                    <a:lstStyle/>
                    <a:p>
                      <a:pPr algn="l" fontAlgn="b"/>
                      <a:r>
                        <a:rPr lang="en-US" sz="800" u="none" strike="noStrike">
                          <a:effectLst/>
                        </a:rPr>
                        <a:t>ASM Buffer Overflow</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1270</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1953879467"/>
                  </a:ext>
                </a:extLst>
              </a:tr>
              <a:tr h="180339">
                <a:tc>
                  <a:txBody>
                    <a:bodyPr/>
                    <a:lstStyle/>
                    <a:p>
                      <a:pPr algn="l" fontAlgn="b"/>
                      <a:r>
                        <a:rPr lang="en-US" sz="800" u="none" strike="noStrike">
                          <a:effectLst/>
                        </a:rPr>
                        <a:t>ASM Detection Evasion</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511</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2180937541"/>
                  </a:ext>
                </a:extLst>
              </a:tr>
              <a:tr h="180339">
                <a:tc>
                  <a:txBody>
                    <a:bodyPr/>
                    <a:lstStyle/>
                    <a:p>
                      <a:pPr algn="l" fontAlgn="b"/>
                      <a:r>
                        <a:rPr lang="en-US" sz="800" u="none" strike="noStrike">
                          <a:effectLst/>
                        </a:rPr>
                        <a:t>ASM Cross Site Scripting XSS</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63</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3104361179"/>
                  </a:ext>
                </a:extLst>
              </a:tr>
              <a:tr h="180339">
                <a:tc>
                  <a:txBody>
                    <a:bodyPr/>
                    <a:lstStyle/>
                    <a:p>
                      <a:pPr algn="l" fontAlgn="b"/>
                      <a:r>
                        <a:rPr lang="en-US" sz="800" u="none" strike="noStrike">
                          <a:effectLst/>
                        </a:rPr>
                        <a:t>F5: Information Leakage</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62</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3114772080"/>
                  </a:ext>
                </a:extLst>
              </a:tr>
              <a:tr h="180339">
                <a:tc>
                  <a:txBody>
                    <a:bodyPr/>
                    <a:lstStyle/>
                    <a:p>
                      <a:pPr algn="l" fontAlgn="b"/>
                      <a:r>
                        <a:rPr lang="en-US" sz="800" u="none" strike="noStrike">
                          <a:effectLst/>
                        </a:rPr>
                        <a:t>F5: HTTP Parser Attack</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516417085"/>
                  </a:ext>
                </a:extLst>
              </a:tr>
              <a:tr h="180339">
                <a:tc>
                  <a:txBody>
                    <a:bodyPr/>
                    <a:lstStyle/>
                    <a:p>
                      <a:pPr algn="l" fontAlgn="b"/>
                      <a:r>
                        <a:rPr lang="en-US" sz="800" u="none" strike="noStrike">
                          <a:effectLst/>
                        </a:rPr>
                        <a:t>Fortigate: FortiGuard webfilter category block Log</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1005787</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168094725"/>
                  </a:ext>
                </a:extLst>
              </a:tr>
              <a:tr h="180339">
                <a:tc>
                  <a:txBody>
                    <a:bodyPr/>
                    <a:lstStyle/>
                    <a:p>
                      <a:pPr algn="l" fontAlgn="b"/>
                      <a:r>
                        <a:rPr lang="en-US" sz="800" u="none" strike="noStrike">
                          <a:effectLst/>
                        </a:rPr>
                        <a:t>Fortigate: Web Filter - URL Filter</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494089</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795550451"/>
                  </a:ext>
                </a:extLst>
              </a:tr>
              <a:tr h="180339">
                <a:tc>
                  <a:txBody>
                    <a:bodyPr/>
                    <a:lstStyle/>
                    <a:p>
                      <a:pPr algn="l" fontAlgn="b"/>
                      <a:r>
                        <a:rPr lang="en-US" sz="800" u="none" strike="noStrike">
                          <a:effectLst/>
                        </a:rPr>
                        <a:t>Fortigate: A data leak was detected by a specified DLP sensor rule.</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53778</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1540289498"/>
                  </a:ext>
                </a:extLst>
              </a:tr>
              <a:tr h="180339">
                <a:tc>
                  <a:txBody>
                    <a:bodyPr/>
                    <a:lstStyle/>
                    <a:p>
                      <a:pPr algn="l" fontAlgn="b"/>
                      <a:r>
                        <a:rPr lang="en-US" sz="800" u="none" strike="noStrike">
                          <a:effectLst/>
                        </a:rPr>
                        <a:t>Fortigate: Web Filter - URL Filter</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25401</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2547705654"/>
                  </a:ext>
                </a:extLst>
              </a:tr>
              <a:tr h="180339">
                <a:tc>
                  <a:txBody>
                    <a:bodyPr/>
                    <a:lstStyle/>
                    <a:p>
                      <a:pPr algn="l" fontAlgn="b"/>
                      <a:r>
                        <a:rPr lang="en-US" sz="800" u="none" strike="noStrike">
                          <a:effectLst/>
                        </a:rPr>
                        <a:t>Fortigate: virus infected block Log</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1042</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2743791486"/>
                  </a:ext>
                </a:extLst>
              </a:tr>
              <a:tr h="180339">
                <a:tc>
                  <a:txBody>
                    <a:bodyPr/>
                    <a:lstStyle/>
                    <a:p>
                      <a:pPr algn="l" fontAlgn="b"/>
                      <a:r>
                        <a:rPr lang="en-US" sz="800" u="none" strike="noStrike">
                          <a:effectLst/>
                        </a:rPr>
                        <a:t>Fortigate: FortiGuard webfilter category block Log</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831</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1725631697"/>
                  </a:ext>
                </a:extLst>
              </a:tr>
              <a:tr h="180339">
                <a:tc>
                  <a:txBody>
                    <a:bodyPr/>
                    <a:lstStyle/>
                    <a:p>
                      <a:pPr algn="l" fontAlgn="b"/>
                      <a:r>
                        <a:rPr lang="en-US" sz="800" u="none" strike="noStrike">
                          <a:effectLst/>
                        </a:rPr>
                        <a:t>Fortigate: Web Filter - URL Filter</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258</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1212884883"/>
                  </a:ext>
                </a:extLst>
              </a:tr>
              <a:tr h="180339">
                <a:tc>
                  <a:txBody>
                    <a:bodyPr/>
                    <a:lstStyle/>
                    <a:p>
                      <a:pPr algn="l" fontAlgn="b"/>
                      <a:r>
                        <a:rPr lang="en-US" sz="800" u="none" strike="noStrike">
                          <a:effectLst/>
                        </a:rPr>
                        <a:t>Fortigate: Web content banned word Log</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204</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1755017716"/>
                  </a:ext>
                </a:extLst>
              </a:tr>
              <a:tr h="180339">
                <a:tc>
                  <a:txBody>
                    <a:bodyPr/>
                    <a:lstStyle/>
                    <a:p>
                      <a:pPr algn="l" fontAlgn="b"/>
                      <a:r>
                        <a:rPr lang="en-US" sz="800" u="none" strike="noStrike">
                          <a:effectLst/>
                        </a:rPr>
                        <a:t>Fortigate: virus blocked command Log</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156</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3444494522"/>
                  </a:ext>
                </a:extLst>
              </a:tr>
              <a:tr h="180339">
                <a:tc>
                  <a:txBody>
                    <a:bodyPr/>
                    <a:lstStyle/>
                    <a:p>
                      <a:pPr algn="l" fontAlgn="b"/>
                      <a:r>
                        <a:rPr lang="en-US" sz="800" u="none" strike="noStrike">
                          <a:effectLst/>
                        </a:rPr>
                        <a:t>Fortigate: virus infected mime block Log</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52</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3141252825"/>
                  </a:ext>
                </a:extLst>
              </a:tr>
              <a:tr h="180339">
                <a:tc>
                  <a:txBody>
                    <a:bodyPr/>
                    <a:lstStyle/>
                    <a:p>
                      <a:pPr algn="l" fontAlgn="b"/>
                      <a:r>
                        <a:rPr lang="en-US" sz="800" u="none" strike="noStrike">
                          <a:effectLst/>
                        </a:rPr>
                        <a:t>HTTP.Malformed.Request.Directory.Traversal</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39</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286388438"/>
                  </a:ext>
                </a:extLst>
              </a:tr>
              <a:tr h="180339">
                <a:tc>
                  <a:txBody>
                    <a:bodyPr/>
                    <a:lstStyle/>
                    <a:p>
                      <a:pPr algn="l" fontAlgn="b"/>
                      <a:r>
                        <a:rPr lang="en-US" sz="800" u="none" strike="noStrike">
                          <a:effectLst/>
                        </a:rPr>
                        <a:t>Fortigate: FortiGuard webfilter error Log</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34</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376251917"/>
                  </a:ext>
                </a:extLst>
              </a:tr>
              <a:tr h="180339">
                <a:tc>
                  <a:txBody>
                    <a:bodyPr/>
                    <a:lstStyle/>
                    <a:p>
                      <a:pPr algn="l" fontAlgn="b"/>
                      <a:r>
                        <a:rPr lang="en-US" sz="800" u="none" strike="noStrike">
                          <a:effectLst/>
                        </a:rPr>
                        <a:t>HTTP.XXE</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a:effectLst/>
                        </a:rPr>
                        <a:t>23</a:t>
                      </a:r>
                      <a:endParaRPr lang="en-US" sz="800" b="0" i="0" u="none" strike="noStrike">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432952237"/>
                  </a:ext>
                </a:extLst>
              </a:tr>
              <a:tr h="139763">
                <a:tc>
                  <a:txBody>
                    <a:bodyPr/>
                    <a:lstStyle/>
                    <a:p>
                      <a:pPr algn="l" fontAlgn="b"/>
                      <a:r>
                        <a:rPr lang="en-US" sz="800" u="none" strike="noStrike">
                          <a:effectLst/>
                        </a:rPr>
                        <a:t>Fortigate: FortiGuard antispam license expiring</a:t>
                      </a:r>
                      <a:endParaRPr lang="en-US" sz="800" b="0" i="0" u="none" strike="noStrike">
                        <a:solidFill>
                          <a:srgbClr val="000000"/>
                        </a:solidFill>
                        <a:effectLst/>
                        <a:latin typeface="Calibri" panose="020F0502020204030204" pitchFamily="34" charset="0"/>
                      </a:endParaRPr>
                    </a:p>
                  </a:txBody>
                  <a:tcPr marL="2813" marR="2813" marT="2813" marB="0" anchor="b"/>
                </a:tc>
                <a:tc>
                  <a:txBody>
                    <a:bodyPr/>
                    <a:lstStyle/>
                    <a:p>
                      <a:pPr algn="r" fontAlgn="b"/>
                      <a:r>
                        <a:rPr lang="en-US" sz="800" u="none" strike="noStrike" dirty="0">
                          <a:effectLst/>
                        </a:rPr>
                        <a:t>22</a:t>
                      </a:r>
                      <a:endParaRPr lang="en-US" sz="800" b="0" i="0" u="none" strike="noStrike" dirty="0">
                        <a:solidFill>
                          <a:srgbClr val="000000"/>
                        </a:solidFill>
                        <a:effectLst/>
                        <a:latin typeface="Calibri" panose="020F0502020204030204" pitchFamily="34" charset="0"/>
                      </a:endParaRPr>
                    </a:p>
                  </a:txBody>
                  <a:tcPr marL="2813" marR="2813" marT="2813" marB="0" anchor="b"/>
                </a:tc>
                <a:extLst>
                  <a:ext uri="{0D108BD9-81ED-4DB2-BD59-A6C34878D82A}">
                    <a16:rowId xmlns:a16="http://schemas.microsoft.com/office/drawing/2014/main" val="2688824891"/>
                  </a:ext>
                </a:extLst>
              </a:tr>
            </a:tbl>
          </a:graphicData>
        </a:graphic>
      </p:graphicFrame>
    </p:spTree>
    <p:extLst>
      <p:ext uri="{BB962C8B-B14F-4D97-AF65-F5344CB8AC3E}">
        <p14:creationId xmlns:p14="http://schemas.microsoft.com/office/powerpoint/2010/main" val="11785336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ounded Rectangle 2">
            <a:hlinkClick r:id="rId2" action="ppaction://hlinksldjump"/>
          </p:cNvPr>
          <p:cNvSpPr/>
          <p:nvPr/>
        </p:nvSpPr>
        <p:spPr>
          <a:xfrm>
            <a:off x="8639504" y="4922783"/>
            <a:ext cx="504496" cy="2207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Back</a:t>
            </a:r>
          </a:p>
        </p:txBody>
      </p:sp>
      <p:sp>
        <p:nvSpPr>
          <p:cNvPr id="5" name="TextBox 4"/>
          <p:cNvSpPr txBox="1"/>
          <p:nvPr/>
        </p:nvSpPr>
        <p:spPr>
          <a:xfrm>
            <a:off x="126127" y="73579"/>
            <a:ext cx="1390124" cy="307777"/>
          </a:xfrm>
          <a:prstGeom prst="rect">
            <a:avLst/>
          </a:prstGeom>
          <a:solidFill>
            <a:schemeClr val="bg1">
              <a:lumMod val="75000"/>
            </a:schemeClr>
          </a:solidFill>
        </p:spPr>
        <p:txBody>
          <a:bodyPr wrap="none" rtlCol="0">
            <a:spAutoFit/>
          </a:bodyPr>
          <a:lstStyle/>
          <a:p>
            <a:r>
              <a:rPr lang="en-US" dirty="0"/>
              <a:t>Potential Event</a:t>
            </a:r>
          </a:p>
        </p:txBody>
      </p:sp>
      <p:graphicFrame>
        <p:nvGraphicFramePr>
          <p:cNvPr id="2" name="Table 1"/>
          <p:cNvGraphicFramePr>
            <a:graphicFrameLocks noGrp="1"/>
          </p:cNvGraphicFramePr>
          <p:nvPr>
            <p:extLst>
              <p:ext uri="{D42A27DB-BD31-4B8C-83A1-F6EECF244321}">
                <p14:modId xmlns:p14="http://schemas.microsoft.com/office/powerpoint/2010/main" val="3939108303"/>
              </p:ext>
            </p:extLst>
          </p:nvPr>
        </p:nvGraphicFramePr>
        <p:xfrm>
          <a:off x="1612900" y="369012"/>
          <a:ext cx="4902199" cy="3100387"/>
        </p:xfrm>
        <a:graphic>
          <a:graphicData uri="http://schemas.openxmlformats.org/drawingml/2006/table">
            <a:tbl>
              <a:tblPr>
                <a:tableStyleId>{5C22544A-7EE6-4342-B048-85BDC9FD1C3A}</a:tableStyleId>
              </a:tblPr>
              <a:tblGrid>
                <a:gridCol w="4262782">
                  <a:extLst>
                    <a:ext uri="{9D8B030D-6E8A-4147-A177-3AD203B41FA5}">
                      <a16:colId xmlns:a16="http://schemas.microsoft.com/office/drawing/2014/main" val="1155620399"/>
                    </a:ext>
                  </a:extLst>
                </a:gridCol>
                <a:gridCol w="639417">
                  <a:extLst>
                    <a:ext uri="{9D8B030D-6E8A-4147-A177-3AD203B41FA5}">
                      <a16:colId xmlns:a16="http://schemas.microsoft.com/office/drawing/2014/main" val="1041941665"/>
                    </a:ext>
                  </a:extLst>
                </a:gridCol>
              </a:tblGrid>
              <a:tr h="135179">
                <a:tc>
                  <a:txBody>
                    <a:bodyPr/>
                    <a:lstStyle/>
                    <a:p>
                      <a:pPr algn="ctr" rtl="0" fontAlgn="ctr"/>
                      <a:r>
                        <a:rPr lang="en-US" sz="800" u="none" strike="noStrike">
                          <a:effectLst/>
                        </a:rPr>
                        <a:t>Event Name</a:t>
                      </a:r>
                      <a:endParaRPr lang="en-US" sz="800" b="1" i="0" u="none" strike="noStrike">
                        <a:solidFill>
                          <a:srgbClr val="000000"/>
                        </a:solidFill>
                        <a:effectLst/>
                        <a:latin typeface="Times New Roman" panose="02020603050405020304" pitchFamily="18" charset="0"/>
                      </a:endParaRPr>
                    </a:p>
                  </a:txBody>
                  <a:tcPr marL="4361" marR="4361" marT="4361" marB="0" anchor="ctr"/>
                </a:tc>
                <a:tc>
                  <a:txBody>
                    <a:bodyPr/>
                    <a:lstStyle/>
                    <a:p>
                      <a:pPr algn="ctr" rtl="0" fontAlgn="ctr"/>
                      <a:r>
                        <a:rPr lang="en-US" sz="800" u="none" strike="noStrike">
                          <a:effectLst/>
                        </a:rPr>
                        <a:t>Occurences</a:t>
                      </a:r>
                      <a:endParaRPr lang="en-US" sz="800" b="1" i="0" u="none" strike="noStrike">
                        <a:solidFill>
                          <a:srgbClr val="000000"/>
                        </a:solidFill>
                        <a:effectLst/>
                        <a:latin typeface="Times New Roman" panose="02020603050405020304" pitchFamily="18" charset="0"/>
                      </a:endParaRPr>
                    </a:p>
                  </a:txBody>
                  <a:tcPr marL="4361" marR="4361" marT="4361" marB="0" anchor="ctr"/>
                </a:tc>
                <a:extLst>
                  <a:ext uri="{0D108BD9-81ED-4DB2-BD59-A6C34878D82A}">
                    <a16:rowId xmlns:a16="http://schemas.microsoft.com/office/drawing/2014/main" val="1642745022"/>
                  </a:ext>
                </a:extLst>
              </a:tr>
              <a:tr h="174424">
                <a:tc>
                  <a:txBody>
                    <a:bodyPr/>
                    <a:lstStyle/>
                    <a:p>
                      <a:pPr algn="l" fontAlgn="b"/>
                      <a:r>
                        <a:rPr lang="en-US" sz="800" u="none" strike="noStrike" dirty="0" err="1">
                          <a:effectLst/>
                        </a:rPr>
                        <a:t>Fortigate</a:t>
                      </a:r>
                      <a:r>
                        <a:rPr lang="en-US" sz="800" u="none" strike="noStrike" dirty="0">
                          <a:effectLst/>
                        </a:rPr>
                        <a:t>: </a:t>
                      </a:r>
                      <a:r>
                        <a:rPr lang="en-US" sz="800" u="none" strike="noStrike" dirty="0" err="1">
                          <a:effectLst/>
                        </a:rPr>
                        <a:t>FortiGuard</a:t>
                      </a:r>
                      <a:r>
                        <a:rPr lang="en-US" sz="800" u="none" strike="noStrike" dirty="0">
                          <a:effectLst/>
                        </a:rPr>
                        <a:t> antivirus license expiring</a:t>
                      </a:r>
                      <a:endParaRPr lang="en-US" sz="800" b="0" i="0" u="none" strike="noStrike" dirty="0">
                        <a:solidFill>
                          <a:srgbClr val="000000"/>
                        </a:solidFill>
                        <a:effectLst/>
                        <a:latin typeface="Calibri" panose="020F0502020204030204" pitchFamily="34" charset="0"/>
                      </a:endParaRPr>
                    </a:p>
                  </a:txBody>
                  <a:tcPr marL="4361" marR="4361" marT="4361" marB="0" anchor="b"/>
                </a:tc>
                <a:tc>
                  <a:txBody>
                    <a:bodyPr/>
                    <a:lstStyle/>
                    <a:p>
                      <a:pPr algn="r" fontAlgn="b"/>
                      <a:r>
                        <a:rPr lang="en-US" sz="800" u="none" strike="noStrike">
                          <a:effectLst/>
                        </a:rPr>
                        <a:t>22</a:t>
                      </a:r>
                      <a:endParaRPr lang="en-US" sz="800" b="0" i="0" u="none" strike="noStrike">
                        <a:solidFill>
                          <a:srgbClr val="000000"/>
                        </a:solidFill>
                        <a:effectLst/>
                        <a:latin typeface="Calibri" panose="020F0502020204030204" pitchFamily="34" charset="0"/>
                      </a:endParaRPr>
                    </a:p>
                  </a:txBody>
                  <a:tcPr marL="4361" marR="4361" marT="4361" marB="0" anchor="b"/>
                </a:tc>
                <a:extLst>
                  <a:ext uri="{0D108BD9-81ED-4DB2-BD59-A6C34878D82A}">
                    <a16:rowId xmlns:a16="http://schemas.microsoft.com/office/drawing/2014/main" val="4283791302"/>
                  </a:ext>
                </a:extLst>
              </a:tr>
              <a:tr h="174424">
                <a:tc>
                  <a:txBody>
                    <a:bodyPr/>
                    <a:lstStyle/>
                    <a:p>
                      <a:pPr algn="l" fontAlgn="b"/>
                      <a:r>
                        <a:rPr lang="en-US" sz="800" u="none" strike="noStrike">
                          <a:effectLst/>
                        </a:rPr>
                        <a:t>Fortigate: FortiGuard IPS license expiring</a:t>
                      </a:r>
                      <a:endParaRPr lang="en-US" sz="800" b="0" i="0" u="none" strike="noStrike">
                        <a:solidFill>
                          <a:srgbClr val="000000"/>
                        </a:solidFill>
                        <a:effectLst/>
                        <a:latin typeface="Calibri" panose="020F0502020204030204" pitchFamily="34" charset="0"/>
                      </a:endParaRPr>
                    </a:p>
                  </a:txBody>
                  <a:tcPr marL="4361" marR="4361" marT="4361" marB="0" anchor="b"/>
                </a:tc>
                <a:tc>
                  <a:txBody>
                    <a:bodyPr/>
                    <a:lstStyle/>
                    <a:p>
                      <a:pPr algn="r" fontAlgn="b"/>
                      <a:r>
                        <a:rPr lang="en-US" sz="800" u="none" strike="noStrike">
                          <a:effectLst/>
                        </a:rPr>
                        <a:t>22</a:t>
                      </a:r>
                      <a:endParaRPr lang="en-US" sz="800" b="0" i="0" u="none" strike="noStrike">
                        <a:solidFill>
                          <a:srgbClr val="000000"/>
                        </a:solidFill>
                        <a:effectLst/>
                        <a:latin typeface="Calibri" panose="020F0502020204030204" pitchFamily="34" charset="0"/>
                      </a:endParaRPr>
                    </a:p>
                  </a:txBody>
                  <a:tcPr marL="4361" marR="4361" marT="4361" marB="0" anchor="b"/>
                </a:tc>
                <a:extLst>
                  <a:ext uri="{0D108BD9-81ED-4DB2-BD59-A6C34878D82A}">
                    <a16:rowId xmlns:a16="http://schemas.microsoft.com/office/drawing/2014/main" val="3244057855"/>
                  </a:ext>
                </a:extLst>
              </a:tr>
              <a:tr h="174424">
                <a:tc>
                  <a:txBody>
                    <a:bodyPr/>
                    <a:lstStyle/>
                    <a:p>
                      <a:pPr algn="l" fontAlgn="b"/>
                      <a:r>
                        <a:rPr lang="en-US" sz="800" u="none" strike="noStrike">
                          <a:effectLst/>
                        </a:rPr>
                        <a:t>PHP.CGI.Argument.Injection</a:t>
                      </a:r>
                      <a:endParaRPr lang="en-US" sz="800" b="0" i="0" u="none" strike="noStrike">
                        <a:solidFill>
                          <a:srgbClr val="000000"/>
                        </a:solidFill>
                        <a:effectLst/>
                        <a:latin typeface="Calibri" panose="020F0502020204030204" pitchFamily="34" charset="0"/>
                      </a:endParaRPr>
                    </a:p>
                  </a:txBody>
                  <a:tcPr marL="4361" marR="4361" marT="4361" marB="0" anchor="b"/>
                </a:tc>
                <a:tc>
                  <a:txBody>
                    <a:bodyPr/>
                    <a:lstStyle/>
                    <a:p>
                      <a:pPr algn="r" fontAlgn="b"/>
                      <a:r>
                        <a:rPr lang="en-US" sz="800" u="none" strike="noStrike">
                          <a:effectLst/>
                        </a:rPr>
                        <a:t>8</a:t>
                      </a:r>
                      <a:endParaRPr lang="en-US" sz="800" b="0" i="0" u="none" strike="noStrike">
                        <a:solidFill>
                          <a:srgbClr val="000000"/>
                        </a:solidFill>
                        <a:effectLst/>
                        <a:latin typeface="Calibri" panose="020F0502020204030204" pitchFamily="34" charset="0"/>
                      </a:endParaRPr>
                    </a:p>
                  </a:txBody>
                  <a:tcPr marL="4361" marR="4361" marT="4361" marB="0" anchor="b"/>
                </a:tc>
                <a:extLst>
                  <a:ext uri="{0D108BD9-81ED-4DB2-BD59-A6C34878D82A}">
                    <a16:rowId xmlns:a16="http://schemas.microsoft.com/office/drawing/2014/main" val="4186018562"/>
                  </a:ext>
                </a:extLst>
              </a:tr>
              <a:tr h="174424">
                <a:tc>
                  <a:txBody>
                    <a:bodyPr/>
                    <a:lstStyle/>
                    <a:p>
                      <a:pPr algn="l" fontAlgn="b"/>
                      <a:r>
                        <a:rPr lang="en-US" sz="800" u="none" strike="noStrike">
                          <a:effectLst/>
                        </a:rPr>
                        <a:t>HTTP.URI.SQL.Injection</a:t>
                      </a:r>
                      <a:endParaRPr lang="en-US" sz="800" b="0" i="0" u="none" strike="noStrike">
                        <a:solidFill>
                          <a:srgbClr val="000000"/>
                        </a:solidFill>
                        <a:effectLst/>
                        <a:latin typeface="Calibri" panose="020F0502020204030204" pitchFamily="34" charset="0"/>
                      </a:endParaRPr>
                    </a:p>
                  </a:txBody>
                  <a:tcPr marL="4361" marR="4361" marT="4361" marB="0" anchor="b"/>
                </a:tc>
                <a:tc>
                  <a:txBody>
                    <a:bodyPr/>
                    <a:lstStyle/>
                    <a:p>
                      <a:pPr algn="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4361" marR="4361" marT="4361" marB="0" anchor="b"/>
                </a:tc>
                <a:extLst>
                  <a:ext uri="{0D108BD9-81ED-4DB2-BD59-A6C34878D82A}">
                    <a16:rowId xmlns:a16="http://schemas.microsoft.com/office/drawing/2014/main" val="812002690"/>
                  </a:ext>
                </a:extLst>
              </a:tr>
              <a:tr h="174424">
                <a:tc>
                  <a:txBody>
                    <a:bodyPr/>
                    <a:lstStyle/>
                    <a:p>
                      <a:pPr algn="l" fontAlgn="b"/>
                      <a:r>
                        <a:rPr lang="en-US" sz="800" u="none" strike="noStrike">
                          <a:effectLst/>
                        </a:rPr>
                        <a:t>Apache.Struts2.ConversionErrorInterceptor.OGNL.Script.Injection</a:t>
                      </a:r>
                      <a:endParaRPr lang="en-US" sz="800" b="0" i="0" u="none" strike="noStrike">
                        <a:solidFill>
                          <a:srgbClr val="000000"/>
                        </a:solidFill>
                        <a:effectLst/>
                        <a:latin typeface="Calibri" panose="020F0502020204030204" pitchFamily="34" charset="0"/>
                      </a:endParaRPr>
                    </a:p>
                  </a:txBody>
                  <a:tcPr marL="4361" marR="4361" marT="4361" marB="0" anchor="b"/>
                </a:tc>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4361" marR="4361" marT="4361" marB="0" anchor="b"/>
                </a:tc>
                <a:extLst>
                  <a:ext uri="{0D108BD9-81ED-4DB2-BD59-A6C34878D82A}">
                    <a16:rowId xmlns:a16="http://schemas.microsoft.com/office/drawing/2014/main" val="11993562"/>
                  </a:ext>
                </a:extLst>
              </a:tr>
              <a:tr h="174424">
                <a:tc>
                  <a:txBody>
                    <a:bodyPr/>
                    <a:lstStyle/>
                    <a:p>
                      <a:pPr algn="l" fontAlgn="b"/>
                      <a:r>
                        <a:rPr lang="en-US" sz="800" u="none" strike="noStrike">
                          <a:effectLst/>
                        </a:rPr>
                        <a:t>Apache.Struts.2.DefaultActionMapper.Remote.Command.Execution</a:t>
                      </a:r>
                      <a:endParaRPr lang="en-US" sz="800" b="0" i="0" u="none" strike="noStrike">
                        <a:solidFill>
                          <a:srgbClr val="000000"/>
                        </a:solidFill>
                        <a:effectLst/>
                        <a:latin typeface="Calibri" panose="020F0502020204030204" pitchFamily="34" charset="0"/>
                      </a:endParaRPr>
                    </a:p>
                  </a:txBody>
                  <a:tcPr marL="4361" marR="4361" marT="4361" marB="0" anchor="b"/>
                </a:tc>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4361" marR="4361" marT="4361" marB="0" anchor="b"/>
                </a:tc>
                <a:extLst>
                  <a:ext uri="{0D108BD9-81ED-4DB2-BD59-A6C34878D82A}">
                    <a16:rowId xmlns:a16="http://schemas.microsoft.com/office/drawing/2014/main" val="3651503056"/>
                  </a:ext>
                </a:extLst>
              </a:tr>
              <a:tr h="174424">
                <a:tc>
                  <a:txBody>
                    <a:bodyPr/>
                    <a:lstStyle/>
                    <a:p>
                      <a:pPr algn="l" fontAlgn="b"/>
                      <a:r>
                        <a:rPr lang="en-US" sz="800" u="none" strike="noStrike">
                          <a:effectLst/>
                        </a:rPr>
                        <a:t>Apache.Struts2.ParametersInterceptor.Remote.Command.Execution</a:t>
                      </a:r>
                      <a:endParaRPr lang="en-US" sz="800" b="0" i="0" u="none" strike="noStrike">
                        <a:solidFill>
                          <a:srgbClr val="000000"/>
                        </a:solidFill>
                        <a:effectLst/>
                        <a:latin typeface="Calibri" panose="020F0502020204030204" pitchFamily="34" charset="0"/>
                      </a:endParaRPr>
                    </a:p>
                  </a:txBody>
                  <a:tcPr marL="4361" marR="4361" marT="4361" marB="0" anchor="b"/>
                </a:tc>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4361" marR="4361" marT="4361" marB="0" anchor="b"/>
                </a:tc>
                <a:extLst>
                  <a:ext uri="{0D108BD9-81ED-4DB2-BD59-A6C34878D82A}">
                    <a16:rowId xmlns:a16="http://schemas.microsoft.com/office/drawing/2014/main" val="3524062545"/>
                  </a:ext>
                </a:extLst>
              </a:tr>
              <a:tr h="174424">
                <a:tc>
                  <a:txBody>
                    <a:bodyPr/>
                    <a:lstStyle/>
                    <a:p>
                      <a:pPr algn="l" fontAlgn="b"/>
                      <a:r>
                        <a:rPr lang="en-US" sz="800" u="none" strike="noStrike">
                          <a:effectLst/>
                        </a:rPr>
                        <a:t>Postfix: suspicious access</a:t>
                      </a:r>
                      <a:endParaRPr lang="en-US" sz="800" b="0" i="0" u="none" strike="noStrike">
                        <a:solidFill>
                          <a:srgbClr val="000000"/>
                        </a:solidFill>
                        <a:effectLst/>
                        <a:latin typeface="Calibri" panose="020F0502020204030204" pitchFamily="34" charset="0"/>
                      </a:endParaRPr>
                    </a:p>
                  </a:txBody>
                  <a:tcPr marL="4361" marR="4361" marT="4361" marB="0" anchor="b"/>
                </a:tc>
                <a:tc>
                  <a:txBody>
                    <a:bodyPr/>
                    <a:lstStyle/>
                    <a:p>
                      <a:pPr algn="r" fontAlgn="b"/>
                      <a:r>
                        <a:rPr lang="en-US" sz="800" u="none" strike="noStrike">
                          <a:effectLst/>
                        </a:rPr>
                        <a:t>84003</a:t>
                      </a:r>
                      <a:endParaRPr lang="en-US" sz="800" b="0" i="0" u="none" strike="noStrike">
                        <a:solidFill>
                          <a:srgbClr val="000000"/>
                        </a:solidFill>
                        <a:effectLst/>
                        <a:latin typeface="Calibri" panose="020F0502020204030204" pitchFamily="34" charset="0"/>
                      </a:endParaRPr>
                    </a:p>
                  </a:txBody>
                  <a:tcPr marL="4361" marR="4361" marT="4361" marB="0" anchor="b"/>
                </a:tc>
                <a:extLst>
                  <a:ext uri="{0D108BD9-81ED-4DB2-BD59-A6C34878D82A}">
                    <a16:rowId xmlns:a16="http://schemas.microsoft.com/office/drawing/2014/main" val="866241948"/>
                  </a:ext>
                </a:extLst>
              </a:tr>
              <a:tr h="174424">
                <a:tc>
                  <a:txBody>
                    <a:bodyPr/>
                    <a:lstStyle/>
                    <a:p>
                      <a:pPr algn="l" fontAlgn="b"/>
                      <a:r>
                        <a:rPr lang="en-US" sz="800" u="none" strike="noStrike">
                          <a:effectLst/>
                        </a:rPr>
                        <a:t>Postfix: mail bounced</a:t>
                      </a:r>
                      <a:endParaRPr lang="en-US" sz="800" b="0" i="0" u="none" strike="noStrike">
                        <a:solidFill>
                          <a:srgbClr val="000000"/>
                        </a:solidFill>
                        <a:effectLst/>
                        <a:latin typeface="Calibri" panose="020F0502020204030204" pitchFamily="34" charset="0"/>
                      </a:endParaRPr>
                    </a:p>
                  </a:txBody>
                  <a:tcPr marL="4361" marR="4361" marT="4361" marB="0" anchor="b"/>
                </a:tc>
                <a:tc>
                  <a:txBody>
                    <a:bodyPr/>
                    <a:lstStyle/>
                    <a:p>
                      <a:pPr algn="r" fontAlgn="b"/>
                      <a:r>
                        <a:rPr lang="en-US" sz="800" u="none" strike="noStrike">
                          <a:effectLst/>
                        </a:rPr>
                        <a:t>3802</a:t>
                      </a:r>
                      <a:endParaRPr lang="en-US" sz="800" b="0" i="0" u="none" strike="noStrike">
                        <a:solidFill>
                          <a:srgbClr val="000000"/>
                        </a:solidFill>
                        <a:effectLst/>
                        <a:latin typeface="Calibri" panose="020F0502020204030204" pitchFamily="34" charset="0"/>
                      </a:endParaRPr>
                    </a:p>
                  </a:txBody>
                  <a:tcPr marL="4361" marR="4361" marT="4361" marB="0" anchor="b"/>
                </a:tc>
                <a:extLst>
                  <a:ext uri="{0D108BD9-81ED-4DB2-BD59-A6C34878D82A}">
                    <a16:rowId xmlns:a16="http://schemas.microsoft.com/office/drawing/2014/main" val="2156524181"/>
                  </a:ext>
                </a:extLst>
              </a:tr>
              <a:tr h="174424">
                <a:tc>
                  <a:txBody>
                    <a:bodyPr/>
                    <a:lstStyle/>
                    <a:p>
                      <a:pPr algn="l" fontAlgn="b"/>
                      <a:r>
                        <a:rPr lang="en-US" sz="800" u="none" strike="noStrike">
                          <a:effectLst/>
                        </a:rPr>
                        <a:t>Postfix: relaying denied</a:t>
                      </a:r>
                      <a:endParaRPr lang="en-US" sz="800" b="0" i="0" u="none" strike="noStrike">
                        <a:solidFill>
                          <a:srgbClr val="000000"/>
                        </a:solidFill>
                        <a:effectLst/>
                        <a:latin typeface="Calibri" panose="020F0502020204030204" pitchFamily="34" charset="0"/>
                      </a:endParaRPr>
                    </a:p>
                  </a:txBody>
                  <a:tcPr marL="4361" marR="4361" marT="4361" marB="0" anchor="b"/>
                </a:tc>
                <a:tc>
                  <a:txBody>
                    <a:bodyPr/>
                    <a:lstStyle/>
                    <a:p>
                      <a:pPr algn="r" fontAlgn="b"/>
                      <a:r>
                        <a:rPr lang="en-US" sz="800" u="none" strike="noStrike">
                          <a:effectLst/>
                        </a:rPr>
                        <a:t>328</a:t>
                      </a:r>
                      <a:endParaRPr lang="en-US" sz="800" b="0" i="0" u="none" strike="noStrike">
                        <a:solidFill>
                          <a:srgbClr val="000000"/>
                        </a:solidFill>
                        <a:effectLst/>
                        <a:latin typeface="Calibri" panose="020F0502020204030204" pitchFamily="34" charset="0"/>
                      </a:endParaRPr>
                    </a:p>
                  </a:txBody>
                  <a:tcPr marL="4361" marR="4361" marT="4361" marB="0" anchor="b"/>
                </a:tc>
                <a:extLst>
                  <a:ext uri="{0D108BD9-81ED-4DB2-BD59-A6C34878D82A}">
                    <a16:rowId xmlns:a16="http://schemas.microsoft.com/office/drawing/2014/main" val="803420704"/>
                  </a:ext>
                </a:extLst>
              </a:tr>
              <a:tr h="174424">
                <a:tc>
                  <a:txBody>
                    <a:bodyPr/>
                    <a:lstStyle/>
                    <a:p>
                      <a:pPr algn="l" fontAlgn="b"/>
                      <a:r>
                        <a:rPr lang="en-US" sz="800" u="none" strike="noStrike">
                          <a:effectLst/>
                        </a:rPr>
                        <a:t>Sophos-EC: Virus/Spyware blocked</a:t>
                      </a:r>
                      <a:endParaRPr lang="en-US" sz="800" b="0" i="0" u="none" strike="noStrike">
                        <a:solidFill>
                          <a:srgbClr val="000000"/>
                        </a:solidFill>
                        <a:effectLst/>
                        <a:latin typeface="Calibri" panose="020F0502020204030204" pitchFamily="34" charset="0"/>
                      </a:endParaRPr>
                    </a:p>
                  </a:txBody>
                  <a:tcPr marL="4361" marR="4361" marT="4361" marB="0" anchor="b"/>
                </a:tc>
                <a:tc>
                  <a:txBody>
                    <a:bodyPr/>
                    <a:lstStyle/>
                    <a:p>
                      <a:pPr algn="r" fontAlgn="b"/>
                      <a:r>
                        <a:rPr lang="en-US" sz="800" u="none" strike="noStrike">
                          <a:effectLst/>
                        </a:rPr>
                        <a:t>44</a:t>
                      </a:r>
                      <a:endParaRPr lang="en-US" sz="800" b="0" i="0" u="none" strike="noStrike">
                        <a:solidFill>
                          <a:srgbClr val="000000"/>
                        </a:solidFill>
                        <a:effectLst/>
                        <a:latin typeface="Calibri" panose="020F0502020204030204" pitchFamily="34" charset="0"/>
                      </a:endParaRPr>
                    </a:p>
                  </a:txBody>
                  <a:tcPr marL="4361" marR="4361" marT="4361" marB="0" anchor="b"/>
                </a:tc>
                <a:extLst>
                  <a:ext uri="{0D108BD9-81ED-4DB2-BD59-A6C34878D82A}">
                    <a16:rowId xmlns:a16="http://schemas.microsoft.com/office/drawing/2014/main" val="1949197361"/>
                  </a:ext>
                </a:extLst>
              </a:tr>
              <a:tr h="174424">
                <a:tc>
                  <a:txBody>
                    <a:bodyPr/>
                    <a:lstStyle/>
                    <a:p>
                      <a:pPr algn="l" fontAlgn="b"/>
                      <a:r>
                        <a:rPr lang="en-US" sz="800" u="none" strike="noStrike">
                          <a:effectLst/>
                        </a:rPr>
                        <a:t>Sophos EC: Virus/Spyware cleaned up</a:t>
                      </a:r>
                      <a:endParaRPr lang="en-US" sz="800" b="0" i="0" u="none" strike="noStrike">
                        <a:solidFill>
                          <a:srgbClr val="000000"/>
                        </a:solidFill>
                        <a:effectLst/>
                        <a:latin typeface="Calibri" panose="020F0502020204030204" pitchFamily="34" charset="0"/>
                      </a:endParaRPr>
                    </a:p>
                  </a:txBody>
                  <a:tcPr marL="4361" marR="4361" marT="4361" marB="0" anchor="b"/>
                </a:tc>
                <a:tc>
                  <a:txBody>
                    <a:bodyPr/>
                    <a:lstStyle/>
                    <a:p>
                      <a:pPr algn="r" fontAlgn="b"/>
                      <a:r>
                        <a:rPr lang="en-US" sz="800" u="none" strike="noStrike">
                          <a:effectLst/>
                        </a:rPr>
                        <a:t>31</a:t>
                      </a:r>
                      <a:endParaRPr lang="en-US" sz="800" b="0" i="0" u="none" strike="noStrike">
                        <a:solidFill>
                          <a:srgbClr val="000000"/>
                        </a:solidFill>
                        <a:effectLst/>
                        <a:latin typeface="Calibri" panose="020F0502020204030204" pitchFamily="34" charset="0"/>
                      </a:endParaRPr>
                    </a:p>
                  </a:txBody>
                  <a:tcPr marL="4361" marR="4361" marT="4361" marB="0" anchor="b"/>
                </a:tc>
                <a:extLst>
                  <a:ext uri="{0D108BD9-81ED-4DB2-BD59-A6C34878D82A}">
                    <a16:rowId xmlns:a16="http://schemas.microsoft.com/office/drawing/2014/main" val="3684368287"/>
                  </a:ext>
                </a:extLst>
              </a:tr>
              <a:tr h="174424">
                <a:tc>
                  <a:txBody>
                    <a:bodyPr/>
                    <a:lstStyle/>
                    <a:p>
                      <a:pPr algn="l" fontAlgn="b"/>
                      <a:r>
                        <a:rPr lang="en-US" sz="800" u="none" strike="noStrike">
                          <a:effectLst/>
                        </a:rPr>
                        <a:t>Sophos-EC: Virus/Spyware: No action taken</a:t>
                      </a:r>
                      <a:endParaRPr lang="en-US" sz="800" b="0" i="0" u="none" strike="noStrike">
                        <a:solidFill>
                          <a:srgbClr val="000000"/>
                        </a:solidFill>
                        <a:effectLst/>
                        <a:latin typeface="Calibri" panose="020F0502020204030204" pitchFamily="34" charset="0"/>
                      </a:endParaRPr>
                    </a:p>
                  </a:txBody>
                  <a:tcPr marL="4361" marR="4361" marT="4361" marB="0" anchor="b"/>
                </a:tc>
                <a:tc>
                  <a:txBody>
                    <a:bodyPr/>
                    <a:lstStyle/>
                    <a:p>
                      <a:pPr algn="r" fontAlgn="b"/>
                      <a:r>
                        <a:rPr lang="en-US" sz="800" u="none" strike="noStrike">
                          <a:effectLst/>
                        </a:rPr>
                        <a:t>14</a:t>
                      </a:r>
                      <a:endParaRPr lang="en-US" sz="800" b="0" i="0" u="none" strike="noStrike">
                        <a:solidFill>
                          <a:srgbClr val="000000"/>
                        </a:solidFill>
                        <a:effectLst/>
                        <a:latin typeface="Calibri" panose="020F0502020204030204" pitchFamily="34" charset="0"/>
                      </a:endParaRPr>
                    </a:p>
                  </a:txBody>
                  <a:tcPr marL="4361" marR="4361" marT="4361" marB="0" anchor="b"/>
                </a:tc>
                <a:extLst>
                  <a:ext uri="{0D108BD9-81ED-4DB2-BD59-A6C34878D82A}">
                    <a16:rowId xmlns:a16="http://schemas.microsoft.com/office/drawing/2014/main" val="4064227989"/>
                  </a:ext>
                </a:extLst>
              </a:tr>
              <a:tr h="174424">
                <a:tc>
                  <a:txBody>
                    <a:bodyPr/>
                    <a:lstStyle/>
                    <a:p>
                      <a:pPr algn="l" fontAlgn="b"/>
                      <a:r>
                        <a:rPr lang="en-US" sz="800" u="none" strike="noStrike">
                          <a:effectLst/>
                        </a:rPr>
                        <a:t>SSHd: Did not receive identification string</a:t>
                      </a:r>
                      <a:endParaRPr lang="en-US" sz="800" b="0" i="0" u="none" strike="noStrike">
                        <a:solidFill>
                          <a:srgbClr val="000000"/>
                        </a:solidFill>
                        <a:effectLst/>
                        <a:latin typeface="Calibri" panose="020F0502020204030204" pitchFamily="34" charset="0"/>
                      </a:endParaRPr>
                    </a:p>
                  </a:txBody>
                  <a:tcPr marL="4361" marR="4361" marT="4361" marB="0" anchor="b"/>
                </a:tc>
                <a:tc>
                  <a:txBody>
                    <a:bodyPr/>
                    <a:lstStyle/>
                    <a:p>
                      <a:pPr algn="r" fontAlgn="b"/>
                      <a:r>
                        <a:rPr lang="en-US" sz="800" u="none" strike="noStrike">
                          <a:effectLst/>
                        </a:rPr>
                        <a:t>445</a:t>
                      </a:r>
                      <a:endParaRPr lang="en-US" sz="800" b="0" i="0" u="none" strike="noStrike">
                        <a:solidFill>
                          <a:srgbClr val="000000"/>
                        </a:solidFill>
                        <a:effectLst/>
                        <a:latin typeface="Calibri" panose="020F0502020204030204" pitchFamily="34" charset="0"/>
                      </a:endParaRPr>
                    </a:p>
                  </a:txBody>
                  <a:tcPr marL="4361" marR="4361" marT="4361" marB="0" anchor="b"/>
                </a:tc>
                <a:extLst>
                  <a:ext uri="{0D108BD9-81ED-4DB2-BD59-A6C34878D82A}">
                    <a16:rowId xmlns:a16="http://schemas.microsoft.com/office/drawing/2014/main" val="4168859209"/>
                  </a:ext>
                </a:extLst>
              </a:tr>
              <a:tr h="174424">
                <a:tc>
                  <a:txBody>
                    <a:bodyPr/>
                    <a:lstStyle/>
                    <a:p>
                      <a:pPr algn="l" fontAlgn="b"/>
                      <a:r>
                        <a:rPr lang="en-US" sz="800" u="none" strike="noStrike">
                          <a:effectLst/>
                        </a:rPr>
                        <a:t>SSHd: Error retrieving info</a:t>
                      </a:r>
                      <a:endParaRPr lang="en-US" sz="800" b="0" i="0" u="none" strike="noStrike">
                        <a:solidFill>
                          <a:srgbClr val="000000"/>
                        </a:solidFill>
                        <a:effectLst/>
                        <a:latin typeface="Calibri" panose="020F0502020204030204" pitchFamily="34" charset="0"/>
                      </a:endParaRPr>
                    </a:p>
                  </a:txBody>
                  <a:tcPr marL="4361" marR="4361" marT="4361" marB="0" anchor="b"/>
                </a:tc>
                <a:tc>
                  <a:txBody>
                    <a:bodyPr/>
                    <a:lstStyle/>
                    <a:p>
                      <a:pPr algn="r" fontAlgn="b"/>
                      <a:r>
                        <a:rPr lang="en-US" sz="800" u="none" strike="noStrike">
                          <a:effectLst/>
                        </a:rPr>
                        <a:t>249</a:t>
                      </a:r>
                      <a:endParaRPr lang="en-US" sz="800" b="0" i="0" u="none" strike="noStrike">
                        <a:solidFill>
                          <a:srgbClr val="000000"/>
                        </a:solidFill>
                        <a:effectLst/>
                        <a:latin typeface="Calibri" panose="020F0502020204030204" pitchFamily="34" charset="0"/>
                      </a:endParaRPr>
                    </a:p>
                  </a:txBody>
                  <a:tcPr marL="4361" marR="4361" marT="4361" marB="0" anchor="b"/>
                </a:tc>
                <a:extLst>
                  <a:ext uri="{0D108BD9-81ED-4DB2-BD59-A6C34878D82A}">
                    <a16:rowId xmlns:a16="http://schemas.microsoft.com/office/drawing/2014/main" val="1597395624"/>
                  </a:ext>
                </a:extLst>
              </a:tr>
              <a:tr h="174424">
                <a:tc>
                  <a:txBody>
                    <a:bodyPr/>
                    <a:lstStyle/>
                    <a:p>
                      <a:pPr algn="l" fontAlgn="b"/>
                      <a:r>
                        <a:rPr lang="en-US" sz="800" u="none" strike="noStrike">
                          <a:effectLst/>
                        </a:rPr>
                        <a:t>SSHd: Bad protocol version identification</a:t>
                      </a:r>
                      <a:endParaRPr lang="en-US" sz="800" b="0" i="0" u="none" strike="noStrike">
                        <a:solidFill>
                          <a:srgbClr val="000000"/>
                        </a:solidFill>
                        <a:effectLst/>
                        <a:latin typeface="Calibri" panose="020F0502020204030204" pitchFamily="34" charset="0"/>
                      </a:endParaRPr>
                    </a:p>
                  </a:txBody>
                  <a:tcPr marL="4361" marR="4361" marT="4361" marB="0" anchor="b"/>
                </a:tc>
                <a:tc>
                  <a:txBody>
                    <a:bodyPr/>
                    <a:lstStyle/>
                    <a:p>
                      <a:pPr algn="r" fontAlgn="b"/>
                      <a:r>
                        <a:rPr lang="en-US" sz="800" u="none" strike="noStrike">
                          <a:effectLst/>
                        </a:rPr>
                        <a:t>9</a:t>
                      </a:r>
                      <a:endParaRPr lang="en-US" sz="800" b="0" i="0" u="none" strike="noStrike">
                        <a:solidFill>
                          <a:srgbClr val="000000"/>
                        </a:solidFill>
                        <a:effectLst/>
                        <a:latin typeface="Calibri" panose="020F0502020204030204" pitchFamily="34" charset="0"/>
                      </a:endParaRPr>
                    </a:p>
                  </a:txBody>
                  <a:tcPr marL="4361" marR="4361" marT="4361" marB="0" anchor="b"/>
                </a:tc>
                <a:extLst>
                  <a:ext uri="{0D108BD9-81ED-4DB2-BD59-A6C34878D82A}">
                    <a16:rowId xmlns:a16="http://schemas.microsoft.com/office/drawing/2014/main" val="3024175709"/>
                  </a:ext>
                </a:extLst>
              </a:tr>
              <a:tr h="174424">
                <a:tc>
                  <a:txBody>
                    <a:bodyPr/>
                    <a:lstStyle/>
                    <a:p>
                      <a:pPr algn="l" fontAlgn="b"/>
                      <a:r>
                        <a:rPr lang="en-US" sz="800" u="none" strike="noStrike" dirty="0" err="1">
                          <a:effectLst/>
                        </a:rPr>
                        <a:t>SSHd</a:t>
                      </a:r>
                      <a:r>
                        <a:rPr lang="en-US" sz="800" u="none" strike="noStrike" dirty="0">
                          <a:effectLst/>
                        </a:rPr>
                        <a:t>: Protocol major versions differ</a:t>
                      </a:r>
                      <a:endParaRPr lang="en-US" sz="800" b="0" i="0" u="none" strike="noStrike" dirty="0">
                        <a:solidFill>
                          <a:srgbClr val="000000"/>
                        </a:solidFill>
                        <a:effectLst/>
                        <a:latin typeface="Calibri" panose="020F0502020204030204" pitchFamily="34" charset="0"/>
                      </a:endParaRPr>
                    </a:p>
                  </a:txBody>
                  <a:tcPr marL="4361" marR="4361" marT="4361" marB="0" anchor="b"/>
                </a:tc>
                <a:tc>
                  <a:txBody>
                    <a:bodyPr/>
                    <a:lstStyle/>
                    <a:p>
                      <a:pPr algn="r" fontAlgn="b"/>
                      <a:r>
                        <a:rPr lang="en-US" sz="800" u="none" strike="noStrike" dirty="0">
                          <a:effectLst/>
                        </a:rPr>
                        <a:t>2</a:t>
                      </a:r>
                      <a:endParaRPr lang="en-US" sz="800" b="0" i="0" u="none" strike="noStrike" dirty="0">
                        <a:solidFill>
                          <a:srgbClr val="000000"/>
                        </a:solidFill>
                        <a:effectLst/>
                        <a:latin typeface="Calibri" panose="020F0502020204030204" pitchFamily="34" charset="0"/>
                      </a:endParaRPr>
                    </a:p>
                  </a:txBody>
                  <a:tcPr marL="4361" marR="4361" marT="4361" marB="0" anchor="b"/>
                </a:tc>
                <a:extLst>
                  <a:ext uri="{0D108BD9-81ED-4DB2-BD59-A6C34878D82A}">
                    <a16:rowId xmlns:a16="http://schemas.microsoft.com/office/drawing/2014/main" val="1789912594"/>
                  </a:ext>
                </a:extLst>
              </a:tr>
            </a:tbl>
          </a:graphicData>
        </a:graphic>
      </p:graphicFrame>
    </p:spTree>
    <p:extLst>
      <p:ext uri="{BB962C8B-B14F-4D97-AF65-F5344CB8AC3E}">
        <p14:creationId xmlns:p14="http://schemas.microsoft.com/office/powerpoint/2010/main" val="187929273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59625" y="3167582"/>
          <a:ext cx="4305301" cy="952500"/>
        </p:xfrm>
        <a:graphic>
          <a:graphicData uri="http://schemas.openxmlformats.org/drawingml/2006/table">
            <a:tbl>
              <a:tblPr/>
              <a:tblGrid>
                <a:gridCol w="2501386">
                  <a:extLst>
                    <a:ext uri="{9D8B030D-6E8A-4147-A177-3AD203B41FA5}">
                      <a16:colId xmlns:a16="http://schemas.microsoft.com/office/drawing/2014/main" val="20000"/>
                    </a:ext>
                  </a:extLst>
                </a:gridCol>
                <a:gridCol w="1318855">
                  <a:extLst>
                    <a:ext uri="{9D8B030D-6E8A-4147-A177-3AD203B41FA5}">
                      <a16:colId xmlns:a16="http://schemas.microsoft.com/office/drawing/2014/main" val="20001"/>
                    </a:ext>
                  </a:extLst>
                </a:gridCol>
                <a:gridCol w="485060">
                  <a:extLst>
                    <a:ext uri="{9D8B030D-6E8A-4147-A177-3AD203B41FA5}">
                      <a16:colId xmlns:a16="http://schemas.microsoft.com/office/drawing/2014/main" val="20002"/>
                    </a:ext>
                  </a:extLst>
                </a:gridCol>
              </a:tblGrid>
              <a:tr h="190500">
                <a:tc>
                  <a:txBody>
                    <a:bodyPr/>
                    <a:lstStyle/>
                    <a:p>
                      <a:pPr algn="ctr" fontAlgn="b"/>
                      <a:r>
                        <a:rPr lang="en-US" sz="1100" b="1" i="0" u="none" strike="noStrike" dirty="0" err="1">
                          <a:solidFill>
                            <a:srgbClr val="000000"/>
                          </a:solidFill>
                          <a:latin typeface="Calibri"/>
                        </a:rPr>
                        <a:t>Perangkat</a:t>
                      </a:r>
                      <a:r>
                        <a:rPr lang="en-US" sz="1100" b="1" i="0" u="none" strike="noStrike" dirty="0">
                          <a:solidFill>
                            <a:srgbClr val="000000"/>
                          </a:solidFill>
                          <a:latin typeface="Calibri"/>
                        </a:rPr>
                        <a:t> </a:t>
                      </a:r>
                      <a:r>
                        <a:rPr lang="en-US" sz="1100" b="1" i="0" u="none" strike="noStrike" dirty="0" err="1">
                          <a:solidFill>
                            <a:srgbClr val="000000"/>
                          </a:solidFill>
                          <a:latin typeface="Calibri"/>
                        </a:rPr>
                        <a:t>Keamanan</a:t>
                      </a:r>
                      <a:endParaRPr lang="en-US" sz="11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1" i="0" u="none" strike="noStrike">
                          <a:solidFill>
                            <a:srgbClr val="000000"/>
                          </a:solidFill>
                          <a:latin typeface="Calibri"/>
                        </a:rPr>
                        <a:t>Type Perangkat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1" i="0" u="none" strike="noStrike">
                          <a:solidFill>
                            <a:srgbClr val="000000"/>
                          </a:solidFill>
                          <a:latin typeface="Calibri"/>
                        </a:rPr>
                        <a:t>Jumlah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000"/>
                  </a:ext>
                </a:extLst>
              </a:tr>
              <a:tr h="190500">
                <a:tc>
                  <a:txBody>
                    <a:bodyPr/>
                    <a:lstStyle/>
                    <a:p>
                      <a:pPr algn="l" fontAlgn="b"/>
                      <a:r>
                        <a:rPr lang="en-US" sz="1100" b="0" i="0" u="none" strike="noStrike" dirty="0">
                          <a:solidFill>
                            <a:srgbClr val="000000"/>
                          </a:solidFill>
                          <a:latin typeface="Calibri"/>
                        </a:rPr>
                        <a:t>Firewall Internet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Fortigate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b="0" i="0" u="none" strike="noStrike">
                          <a:solidFill>
                            <a:srgbClr val="000000"/>
                          </a:solidFill>
                          <a:latin typeface="Calibri"/>
                        </a:rPr>
                        <a:t>Secure Mail Gateway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err="1" smtClean="0">
                          <a:solidFill>
                            <a:srgbClr val="000000"/>
                          </a:solidFill>
                          <a:latin typeface="Calibri"/>
                        </a:rPr>
                        <a:t>Trendmicro</a:t>
                      </a:r>
                      <a:endParaRPr lang="en-US"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100" b="0" i="0" u="none" strike="noStrike">
                          <a:solidFill>
                            <a:srgbClr val="000000"/>
                          </a:solidFill>
                          <a:latin typeface="Calibri"/>
                        </a:rPr>
                        <a:t>Server Antivirus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err="1">
                          <a:solidFill>
                            <a:srgbClr val="000000"/>
                          </a:solidFill>
                          <a:latin typeface="Calibri"/>
                        </a:rPr>
                        <a:t>Sophos</a:t>
                      </a:r>
                      <a:endParaRPr lang="en-US"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100" b="0" i="0" u="none" strike="noStrike">
                          <a:solidFill>
                            <a:srgbClr val="000000"/>
                          </a:solidFill>
                          <a:latin typeface="Calibri"/>
                        </a:rPr>
                        <a:t>Web Application Firewall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F5 WAF</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nvGraphicFramePr>
        <p:xfrm>
          <a:off x="4689147" y="568859"/>
          <a:ext cx="3822700" cy="1714500"/>
        </p:xfrm>
        <a:graphic>
          <a:graphicData uri="http://schemas.openxmlformats.org/drawingml/2006/table">
            <a:tbl>
              <a:tblPr/>
              <a:tblGrid>
                <a:gridCol w="2502996">
                  <a:extLst>
                    <a:ext uri="{9D8B030D-6E8A-4147-A177-3AD203B41FA5}">
                      <a16:colId xmlns:a16="http://schemas.microsoft.com/office/drawing/2014/main" val="20000"/>
                    </a:ext>
                  </a:extLst>
                </a:gridCol>
                <a:gridCol w="1319704">
                  <a:extLst>
                    <a:ext uri="{9D8B030D-6E8A-4147-A177-3AD203B41FA5}">
                      <a16:colId xmlns:a16="http://schemas.microsoft.com/office/drawing/2014/main" val="20001"/>
                    </a:ext>
                  </a:extLst>
                </a:gridCol>
              </a:tblGrid>
              <a:tr h="190500">
                <a:tc>
                  <a:txBody>
                    <a:bodyPr/>
                    <a:lstStyle/>
                    <a:p>
                      <a:pPr algn="ctr" fontAlgn="b"/>
                      <a:r>
                        <a:rPr lang="en-US" sz="1100" b="1" i="0" u="none" strike="noStrike">
                          <a:solidFill>
                            <a:srgbClr val="000000"/>
                          </a:solidFill>
                          <a:latin typeface="Calibri"/>
                        </a:rPr>
                        <a:t>Perangkat Jaringan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1" i="0" u="none" strike="noStrike">
                          <a:solidFill>
                            <a:srgbClr val="000000"/>
                          </a:solidFill>
                          <a:latin typeface="Calibri"/>
                        </a:rPr>
                        <a:t>Jumlah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000"/>
                  </a:ext>
                </a:extLst>
              </a:tr>
              <a:tr h="190500">
                <a:tc>
                  <a:txBody>
                    <a:bodyPr/>
                    <a:lstStyle/>
                    <a:p>
                      <a:pPr algn="l" fontAlgn="b"/>
                      <a:r>
                        <a:rPr lang="en-US" sz="1100" b="0" i="0" u="none" strike="noStrike">
                          <a:solidFill>
                            <a:srgbClr val="000000"/>
                          </a:solidFill>
                          <a:latin typeface="Calibri"/>
                        </a:rPr>
                        <a:t>Core Switch Juniper EX-4200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b="0" i="0" u="none" strike="noStrike">
                          <a:solidFill>
                            <a:srgbClr val="000000"/>
                          </a:solidFill>
                          <a:latin typeface="Calibri"/>
                        </a:rPr>
                        <a:t>DMZ Switch Juniper EX-3200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100" b="0" i="0" u="none" strike="noStrike">
                          <a:solidFill>
                            <a:srgbClr val="000000"/>
                          </a:solidFill>
                          <a:latin typeface="Calibri"/>
                        </a:rPr>
                        <a:t>Server Farm Switch Juniper EX-3200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100" b="0" i="0" u="none" strike="noStrike">
                          <a:solidFill>
                            <a:srgbClr val="000000"/>
                          </a:solidFill>
                          <a:latin typeface="Calibri"/>
                        </a:rPr>
                        <a:t>Access Switch Juniper EX-220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100" b="0" i="0" u="none" strike="noStrike">
                          <a:solidFill>
                            <a:srgbClr val="000000"/>
                          </a:solidFill>
                          <a:latin typeface="Calibri"/>
                        </a:rPr>
                        <a:t>Wireless Access Point Cisco Aironet 2600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100" b="0" i="0" u="none" strike="noStrike">
                          <a:solidFill>
                            <a:srgbClr val="000000"/>
                          </a:solidFill>
                          <a:latin typeface="Calibri"/>
                        </a:rPr>
                        <a:t>F5 Link Controller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r>
                        <a:rPr lang="en-US" sz="1100" b="0" i="0" u="none" strike="noStrike">
                          <a:solidFill>
                            <a:srgbClr val="000000"/>
                          </a:solidFill>
                          <a:latin typeface="Calibri"/>
                        </a:rPr>
                        <a:t>F5 Load Balancer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l" fontAlgn="b"/>
                      <a:r>
                        <a:rPr lang="en-US" sz="1100" b="0" i="0" u="none" strike="noStrike">
                          <a:solidFill>
                            <a:srgbClr val="000000"/>
                          </a:solidFill>
                          <a:latin typeface="Calibri"/>
                        </a:rPr>
                        <a:t>Switch Provider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5" name="Table 4"/>
          <p:cNvGraphicFramePr>
            <a:graphicFrameLocks noGrp="1"/>
          </p:cNvGraphicFramePr>
          <p:nvPr/>
        </p:nvGraphicFramePr>
        <p:xfrm>
          <a:off x="4689584" y="2707050"/>
          <a:ext cx="4305301" cy="381000"/>
        </p:xfrm>
        <a:graphic>
          <a:graphicData uri="http://schemas.openxmlformats.org/drawingml/2006/table">
            <a:tbl>
              <a:tblPr/>
              <a:tblGrid>
                <a:gridCol w="2501386">
                  <a:extLst>
                    <a:ext uri="{9D8B030D-6E8A-4147-A177-3AD203B41FA5}">
                      <a16:colId xmlns:a16="http://schemas.microsoft.com/office/drawing/2014/main" val="20000"/>
                    </a:ext>
                  </a:extLst>
                </a:gridCol>
                <a:gridCol w="1318855">
                  <a:extLst>
                    <a:ext uri="{9D8B030D-6E8A-4147-A177-3AD203B41FA5}">
                      <a16:colId xmlns:a16="http://schemas.microsoft.com/office/drawing/2014/main" val="20001"/>
                    </a:ext>
                  </a:extLst>
                </a:gridCol>
                <a:gridCol w="485060">
                  <a:extLst>
                    <a:ext uri="{9D8B030D-6E8A-4147-A177-3AD203B41FA5}">
                      <a16:colId xmlns:a16="http://schemas.microsoft.com/office/drawing/2014/main" val="20002"/>
                    </a:ext>
                  </a:extLst>
                </a:gridCol>
              </a:tblGrid>
              <a:tr h="190500">
                <a:tc>
                  <a:txBody>
                    <a:bodyPr/>
                    <a:lstStyle/>
                    <a:p>
                      <a:pPr algn="ctr" fontAlgn="b"/>
                      <a:r>
                        <a:rPr lang="en-US" sz="1100" b="1" i="0" u="none" strike="noStrike" dirty="0" err="1">
                          <a:solidFill>
                            <a:srgbClr val="000000"/>
                          </a:solidFill>
                          <a:latin typeface="Calibri"/>
                        </a:rPr>
                        <a:t>Koneksi</a:t>
                      </a:r>
                      <a:r>
                        <a:rPr lang="en-US" sz="1100" b="1" i="0" u="none" strike="noStrike" dirty="0">
                          <a:solidFill>
                            <a:srgbClr val="000000"/>
                          </a:solidFill>
                          <a:latin typeface="Calibri"/>
                        </a:rPr>
                        <a:t> Remote &amp; 3rd Party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1" i="0" u="none" strike="noStrike">
                          <a:solidFill>
                            <a:srgbClr val="000000"/>
                          </a:solidFill>
                          <a:latin typeface="Calibri"/>
                        </a:rPr>
                        <a:t>Type Perangkat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1" i="0" u="none" strike="noStrike">
                          <a:solidFill>
                            <a:srgbClr val="000000"/>
                          </a:solidFill>
                          <a:latin typeface="Calibri"/>
                        </a:rPr>
                        <a:t>Jumlah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000"/>
                  </a:ext>
                </a:extLst>
              </a:tr>
              <a:tr h="190500">
                <a:tc>
                  <a:txBody>
                    <a:bodyPr/>
                    <a:lstStyle/>
                    <a:p>
                      <a:pPr algn="l" fontAlgn="b"/>
                      <a:r>
                        <a:rPr lang="en-US" sz="1100" b="0" i="0" u="none" strike="noStrike" dirty="0">
                          <a:solidFill>
                            <a:srgbClr val="000000"/>
                          </a:solidFill>
                          <a:latin typeface="Calibri"/>
                        </a:rPr>
                        <a:t>Firewall 3rd Party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Juniper SRX</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Rounded Rectangle 5">
            <a:hlinkClick r:id="rId2" action="ppaction://hlinksldjump"/>
          </p:cNvPr>
          <p:cNvSpPr/>
          <p:nvPr/>
        </p:nvSpPr>
        <p:spPr>
          <a:xfrm>
            <a:off x="8639504" y="4922783"/>
            <a:ext cx="504496" cy="2207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Back</a:t>
            </a:r>
          </a:p>
        </p:txBody>
      </p:sp>
      <p:graphicFrame>
        <p:nvGraphicFramePr>
          <p:cNvPr id="7" name="Table 6"/>
          <p:cNvGraphicFramePr>
            <a:graphicFrameLocks noGrp="1"/>
          </p:cNvGraphicFramePr>
          <p:nvPr/>
        </p:nvGraphicFramePr>
        <p:xfrm>
          <a:off x="138604" y="591850"/>
          <a:ext cx="4305301" cy="1143000"/>
        </p:xfrm>
        <a:graphic>
          <a:graphicData uri="http://schemas.openxmlformats.org/drawingml/2006/table">
            <a:tbl>
              <a:tblPr/>
              <a:tblGrid>
                <a:gridCol w="2501386">
                  <a:extLst>
                    <a:ext uri="{9D8B030D-6E8A-4147-A177-3AD203B41FA5}">
                      <a16:colId xmlns:a16="http://schemas.microsoft.com/office/drawing/2014/main" val="20000"/>
                    </a:ext>
                  </a:extLst>
                </a:gridCol>
                <a:gridCol w="1318855">
                  <a:extLst>
                    <a:ext uri="{9D8B030D-6E8A-4147-A177-3AD203B41FA5}">
                      <a16:colId xmlns:a16="http://schemas.microsoft.com/office/drawing/2014/main" val="20001"/>
                    </a:ext>
                  </a:extLst>
                </a:gridCol>
                <a:gridCol w="485060">
                  <a:extLst>
                    <a:ext uri="{9D8B030D-6E8A-4147-A177-3AD203B41FA5}">
                      <a16:colId xmlns:a16="http://schemas.microsoft.com/office/drawing/2014/main" val="20002"/>
                    </a:ext>
                  </a:extLst>
                </a:gridCol>
              </a:tblGrid>
              <a:tr h="190500">
                <a:tc>
                  <a:txBody>
                    <a:bodyPr/>
                    <a:lstStyle/>
                    <a:p>
                      <a:pPr algn="ctr" fontAlgn="b"/>
                      <a:r>
                        <a:rPr lang="en-US" sz="1100" b="1" i="0" u="none" strike="noStrike" dirty="0">
                          <a:solidFill>
                            <a:srgbClr val="000000"/>
                          </a:solidFill>
                          <a:latin typeface="Calibri"/>
                        </a:rPr>
                        <a:t>Private Server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1" i="0" u="none" strike="noStrike">
                          <a:solidFill>
                            <a:srgbClr val="000000"/>
                          </a:solidFill>
                          <a:latin typeface="Calibri"/>
                        </a:rPr>
                        <a:t>Type Perangkat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1" i="0" u="none" strike="noStrike">
                          <a:solidFill>
                            <a:srgbClr val="000000"/>
                          </a:solidFill>
                          <a:latin typeface="Calibri"/>
                        </a:rPr>
                        <a:t>Jumlah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000"/>
                  </a:ext>
                </a:extLst>
              </a:tr>
              <a:tr h="190500">
                <a:tc>
                  <a:txBody>
                    <a:bodyPr/>
                    <a:lstStyle/>
                    <a:p>
                      <a:pPr algn="l" fontAlgn="b"/>
                      <a:r>
                        <a:rPr lang="en-US" sz="1100" b="0" i="0" u="none" strike="noStrike">
                          <a:solidFill>
                            <a:srgbClr val="000000"/>
                          </a:solidFill>
                          <a:latin typeface="Calibri"/>
                        </a:rPr>
                        <a:t>Domain Controller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Windows 2012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b="0" i="0" u="none" strike="noStrike" dirty="0">
                          <a:solidFill>
                            <a:srgbClr val="000000"/>
                          </a:solidFill>
                          <a:latin typeface="Calibri"/>
                        </a:rPr>
                        <a:t>SQL Database / Cluster Server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Windows 2012 / 2016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100" b="0" i="0" u="none" strike="noStrike">
                          <a:solidFill>
                            <a:srgbClr val="000000"/>
                          </a:solidFill>
                          <a:latin typeface="Calibri"/>
                        </a:rPr>
                        <a:t>FTP / File Server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Windows / Linux</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100" b="0" i="0" u="none" strike="noStrike">
                          <a:solidFill>
                            <a:srgbClr val="000000"/>
                          </a:solidFill>
                          <a:latin typeface="Calibri"/>
                        </a:rPr>
                        <a:t>Storage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Data OnTap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100" b="0" i="0" u="none" strike="noStrike" dirty="0">
                          <a:solidFill>
                            <a:srgbClr val="000000"/>
                          </a:solidFill>
                          <a:latin typeface="Calibri"/>
                        </a:rPr>
                        <a:t>Backup Server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Windows 2008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142765" y="2138834"/>
          <a:ext cx="4303111" cy="571500"/>
        </p:xfrm>
        <a:graphic>
          <a:graphicData uri="http://schemas.openxmlformats.org/drawingml/2006/table">
            <a:tbl>
              <a:tblPr/>
              <a:tblGrid>
                <a:gridCol w="2505842">
                  <a:extLst>
                    <a:ext uri="{9D8B030D-6E8A-4147-A177-3AD203B41FA5}">
                      <a16:colId xmlns:a16="http://schemas.microsoft.com/office/drawing/2014/main" val="20000"/>
                    </a:ext>
                  </a:extLst>
                </a:gridCol>
                <a:gridCol w="1313793">
                  <a:extLst>
                    <a:ext uri="{9D8B030D-6E8A-4147-A177-3AD203B41FA5}">
                      <a16:colId xmlns:a16="http://schemas.microsoft.com/office/drawing/2014/main" val="20001"/>
                    </a:ext>
                  </a:extLst>
                </a:gridCol>
                <a:gridCol w="483476">
                  <a:extLst>
                    <a:ext uri="{9D8B030D-6E8A-4147-A177-3AD203B41FA5}">
                      <a16:colId xmlns:a16="http://schemas.microsoft.com/office/drawing/2014/main" val="20002"/>
                    </a:ext>
                  </a:extLst>
                </a:gridCol>
              </a:tblGrid>
              <a:tr h="190500">
                <a:tc>
                  <a:txBody>
                    <a:bodyPr/>
                    <a:lstStyle/>
                    <a:p>
                      <a:pPr algn="ctr" fontAlgn="b"/>
                      <a:r>
                        <a:rPr lang="en-US" sz="1100" b="1" i="0" u="none" strike="noStrike">
                          <a:solidFill>
                            <a:srgbClr val="000000"/>
                          </a:solidFill>
                          <a:latin typeface="Calibri"/>
                        </a:rPr>
                        <a:t>Public Server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1" i="0" u="none" strike="noStrike">
                          <a:solidFill>
                            <a:srgbClr val="000000"/>
                          </a:solidFill>
                          <a:latin typeface="Calibri"/>
                        </a:rPr>
                        <a:t>Type Perangkat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1" i="0" u="none" strike="noStrike">
                          <a:solidFill>
                            <a:srgbClr val="000000"/>
                          </a:solidFill>
                          <a:latin typeface="Calibri"/>
                        </a:rPr>
                        <a:t>Jumlah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000"/>
                  </a:ext>
                </a:extLst>
              </a:tr>
              <a:tr h="190500">
                <a:tc>
                  <a:txBody>
                    <a:bodyPr/>
                    <a:lstStyle/>
                    <a:p>
                      <a:pPr algn="l" fontAlgn="b"/>
                      <a:r>
                        <a:rPr lang="en-US" sz="1100" b="0" i="0" u="none" strike="noStrike">
                          <a:solidFill>
                            <a:srgbClr val="000000"/>
                          </a:solidFill>
                          <a:latin typeface="Calibri"/>
                        </a:rPr>
                        <a:t>Mail Server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Linux</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b="0" i="0" u="none" strike="noStrike">
                          <a:solidFill>
                            <a:srgbClr val="000000"/>
                          </a:solidFill>
                          <a:latin typeface="Calibri"/>
                        </a:rPr>
                        <a:t>Web Server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Linux</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TextBox 8"/>
          <p:cNvSpPr txBox="1"/>
          <p:nvPr/>
        </p:nvSpPr>
        <p:spPr>
          <a:xfrm>
            <a:off x="126127" y="73579"/>
            <a:ext cx="1141659" cy="307777"/>
          </a:xfrm>
          <a:prstGeom prst="rect">
            <a:avLst/>
          </a:prstGeom>
          <a:solidFill>
            <a:schemeClr val="bg1">
              <a:lumMod val="75000"/>
            </a:schemeClr>
          </a:solidFill>
        </p:spPr>
        <p:txBody>
          <a:bodyPr wrap="none" rtlCol="0">
            <a:spAutoFit/>
          </a:bodyPr>
          <a:lstStyle/>
          <a:p>
            <a:r>
              <a:rPr lang="en-US" dirty="0"/>
              <a:t>Detail Asset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MSS - Security Alarms</a:t>
            </a:r>
            <a:br>
              <a:rPr lang="en-US" dirty="0"/>
            </a:br>
            <a:r>
              <a:rPr lang="en-US" sz="1800" dirty="0" err="1" smtClean="0"/>
              <a:t>Periode</a:t>
            </a:r>
            <a:r>
              <a:rPr lang="en-US" sz="1800" dirty="0"/>
              <a:t> </a:t>
            </a:r>
            <a:r>
              <a:rPr lang="en-US" sz="1800" dirty="0" smtClean="0"/>
              <a:t>September - </a:t>
            </a:r>
            <a:r>
              <a:rPr lang="en-US" sz="1800" dirty="0" err="1" smtClean="0"/>
              <a:t>Oktober</a:t>
            </a:r>
            <a:r>
              <a:rPr lang="en-US" sz="1800" dirty="0" smtClean="0"/>
              <a:t> 2019</a:t>
            </a:r>
            <a:endParaRPr lang="en-US" dirty="0"/>
          </a:p>
        </p:txBody>
      </p:sp>
      <p:sp>
        <p:nvSpPr>
          <p:cNvPr id="6" name="Rounded Rectangle 5">
            <a:hlinkClick r:id="rId2"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Next</a:t>
            </a:r>
            <a:endParaRPr lang="en-US" sz="900" b="1" dirty="0"/>
          </a:p>
        </p:txBody>
      </p:sp>
      <p:graphicFrame>
        <p:nvGraphicFramePr>
          <p:cNvPr id="8" name="Table 7"/>
          <p:cNvGraphicFramePr>
            <a:graphicFrameLocks noGrp="1"/>
          </p:cNvGraphicFramePr>
          <p:nvPr>
            <p:extLst/>
          </p:nvPr>
        </p:nvGraphicFramePr>
        <p:xfrm>
          <a:off x="533398" y="1466696"/>
          <a:ext cx="7891274" cy="3348180"/>
        </p:xfrm>
        <a:graphic>
          <a:graphicData uri="http://schemas.openxmlformats.org/drawingml/2006/table">
            <a:tbl>
              <a:tblPr firstRow="1" firstCol="1" bandRow="1"/>
              <a:tblGrid>
                <a:gridCol w="691276">
                  <a:extLst>
                    <a:ext uri="{9D8B030D-6E8A-4147-A177-3AD203B41FA5}">
                      <a16:colId xmlns:a16="http://schemas.microsoft.com/office/drawing/2014/main" val="2381036242"/>
                    </a:ext>
                  </a:extLst>
                </a:gridCol>
                <a:gridCol w="639194">
                  <a:extLst>
                    <a:ext uri="{9D8B030D-6E8A-4147-A177-3AD203B41FA5}">
                      <a16:colId xmlns:a16="http://schemas.microsoft.com/office/drawing/2014/main" val="234438330"/>
                    </a:ext>
                  </a:extLst>
                </a:gridCol>
                <a:gridCol w="1459885">
                  <a:extLst>
                    <a:ext uri="{9D8B030D-6E8A-4147-A177-3AD203B41FA5}">
                      <a16:colId xmlns:a16="http://schemas.microsoft.com/office/drawing/2014/main" val="4219842759"/>
                    </a:ext>
                  </a:extLst>
                </a:gridCol>
                <a:gridCol w="691276">
                  <a:extLst>
                    <a:ext uri="{9D8B030D-6E8A-4147-A177-3AD203B41FA5}">
                      <a16:colId xmlns:a16="http://schemas.microsoft.com/office/drawing/2014/main" val="1123158575"/>
                    </a:ext>
                  </a:extLst>
                </a:gridCol>
                <a:gridCol w="613940">
                  <a:extLst>
                    <a:ext uri="{9D8B030D-6E8A-4147-A177-3AD203B41FA5}">
                      <a16:colId xmlns:a16="http://schemas.microsoft.com/office/drawing/2014/main" val="3365267558"/>
                    </a:ext>
                  </a:extLst>
                </a:gridCol>
                <a:gridCol w="615519">
                  <a:extLst>
                    <a:ext uri="{9D8B030D-6E8A-4147-A177-3AD203B41FA5}">
                      <a16:colId xmlns:a16="http://schemas.microsoft.com/office/drawing/2014/main" val="4177680501"/>
                    </a:ext>
                  </a:extLst>
                </a:gridCol>
                <a:gridCol w="691276">
                  <a:extLst>
                    <a:ext uri="{9D8B030D-6E8A-4147-A177-3AD203B41FA5}">
                      <a16:colId xmlns:a16="http://schemas.microsoft.com/office/drawing/2014/main" val="3312388491"/>
                    </a:ext>
                  </a:extLst>
                </a:gridCol>
                <a:gridCol w="771766">
                  <a:extLst>
                    <a:ext uri="{9D8B030D-6E8A-4147-A177-3AD203B41FA5}">
                      <a16:colId xmlns:a16="http://schemas.microsoft.com/office/drawing/2014/main" val="2047375918"/>
                    </a:ext>
                  </a:extLst>
                </a:gridCol>
                <a:gridCol w="620014">
                  <a:extLst>
                    <a:ext uri="{9D8B030D-6E8A-4147-A177-3AD203B41FA5}">
                      <a16:colId xmlns:a16="http://schemas.microsoft.com/office/drawing/2014/main" val="2667641467"/>
                    </a:ext>
                  </a:extLst>
                </a:gridCol>
                <a:gridCol w="573728">
                  <a:extLst>
                    <a:ext uri="{9D8B030D-6E8A-4147-A177-3AD203B41FA5}">
                      <a16:colId xmlns:a16="http://schemas.microsoft.com/office/drawing/2014/main" val="696376081"/>
                    </a:ext>
                  </a:extLst>
                </a:gridCol>
                <a:gridCol w="523400">
                  <a:extLst>
                    <a:ext uri="{9D8B030D-6E8A-4147-A177-3AD203B41FA5}">
                      <a16:colId xmlns:a16="http://schemas.microsoft.com/office/drawing/2014/main" val="322030755"/>
                    </a:ext>
                  </a:extLst>
                </a:gridCol>
              </a:tblGrid>
              <a:tr h="126763">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ID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Subject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Likeli</a:t>
                      </a:r>
                      <a:endParaRPr lang="en-US" sz="900" dirty="0">
                        <a:solidFill>
                          <a:srgbClr val="0000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hood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Impact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Risk</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a:txBody>
                    <a:bodyPr/>
                    <a:lstStyle/>
                    <a:p>
                      <a:pPr marL="0" marR="0" algn="ctr">
                        <a:lnSpc>
                          <a:spcPct val="115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rPr>
                        <a:t>Incident Status</a:t>
                      </a:r>
                      <a:endParaRPr lang="en-US" sz="90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0206366"/>
                  </a:ext>
                </a:extLst>
              </a:tr>
              <a:tr h="2178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Action</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Start Alert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Respone</a:t>
                      </a:r>
                      <a:r>
                        <a:rPr lang="en-US" sz="900" b="1" dirty="0">
                          <a:solidFill>
                            <a:srgbClr val="000000"/>
                          </a:solidFill>
                          <a:effectLst/>
                          <a:latin typeface="Times New Roman" panose="02020603050405020304" pitchFamily="18" charset="0"/>
                          <a:ea typeface="Times New Roman" panose="02020603050405020304" pitchFamily="18" charset="0"/>
                        </a:rPr>
                        <a: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1727374"/>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10/18/2019  11:18:48 PM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[Ticket#101960715]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10/18/2019  11:18:48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10/18/2019  11:18:48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4510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10/18/2019  11:12:27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[Ticket#101960712] Alarm Unaothorized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10/18/2019  11:12:27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10/18/2019  11:12:27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8185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10/18/2019  5:17:40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[Ticket#101960710] [Hestia] Aktifitas Backup - 19 Oktober 2019</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10/18/2019  5:17:40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10/18/2019  5:17:40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6074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10/18/2019  8:14:34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[Ticket#101960704]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10/18/2019  8:14:34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10/18/2019  8:14:34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575490"/>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10/18/2019  3:42:15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[Ticket#101960701] Alarm Unaothorized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10/18/2019  3:42:15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10/18/2019  3:42:15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999850"/>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10/17/2019  8:42:33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[Ticket#101960698] Alarm Malware Infection - Virus Infected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Removed Malware</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10/17/2019  8:42:33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10/17/2019  8:42:33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84214"/>
                  </a:ext>
                </a:extLst>
              </a:tr>
            </a:tbl>
          </a:graphicData>
        </a:graphic>
      </p:graphicFrame>
    </p:spTree>
    <p:extLst>
      <p:ext uri="{BB962C8B-B14F-4D97-AF65-F5344CB8AC3E}">
        <p14:creationId xmlns:p14="http://schemas.microsoft.com/office/powerpoint/2010/main" val="2658369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MSS - Security Alarms</a:t>
            </a:r>
            <a:br>
              <a:rPr lang="en-US" dirty="0"/>
            </a:br>
            <a:r>
              <a:rPr lang="en-US" sz="1800" dirty="0" err="1" smtClean="0"/>
              <a:t>Periode</a:t>
            </a:r>
            <a:r>
              <a:rPr lang="en-US" sz="1800" dirty="0"/>
              <a:t> </a:t>
            </a:r>
            <a:r>
              <a:rPr lang="en-US" sz="1800" dirty="0" smtClean="0"/>
              <a:t>September - </a:t>
            </a:r>
            <a:r>
              <a:rPr lang="en-US" sz="1800" dirty="0" err="1" smtClean="0"/>
              <a:t>Oktober</a:t>
            </a:r>
            <a:r>
              <a:rPr lang="en-US" sz="1800" dirty="0" smtClean="0"/>
              <a:t> 2019</a:t>
            </a:r>
            <a:endParaRPr lang="en-US" dirty="0"/>
          </a:p>
        </p:txBody>
      </p:sp>
      <p:sp>
        <p:nvSpPr>
          <p:cNvPr id="6" name="Rounded Rectangle 5">
            <a:hlinkClick r:id="rId2"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Next</a:t>
            </a:r>
            <a:endParaRPr lang="en-US" sz="900" b="1" dirty="0"/>
          </a:p>
        </p:txBody>
      </p:sp>
      <p:graphicFrame>
        <p:nvGraphicFramePr>
          <p:cNvPr id="8" name="Table 7"/>
          <p:cNvGraphicFramePr>
            <a:graphicFrameLocks noGrp="1"/>
          </p:cNvGraphicFramePr>
          <p:nvPr>
            <p:extLst/>
          </p:nvPr>
        </p:nvGraphicFramePr>
        <p:xfrm>
          <a:off x="533398" y="1466696"/>
          <a:ext cx="7891274" cy="3348180"/>
        </p:xfrm>
        <a:graphic>
          <a:graphicData uri="http://schemas.openxmlformats.org/drawingml/2006/table">
            <a:tbl>
              <a:tblPr firstRow="1" firstCol="1" bandRow="1"/>
              <a:tblGrid>
                <a:gridCol w="691276">
                  <a:extLst>
                    <a:ext uri="{9D8B030D-6E8A-4147-A177-3AD203B41FA5}">
                      <a16:colId xmlns:a16="http://schemas.microsoft.com/office/drawing/2014/main" val="2381036242"/>
                    </a:ext>
                  </a:extLst>
                </a:gridCol>
                <a:gridCol w="639194">
                  <a:extLst>
                    <a:ext uri="{9D8B030D-6E8A-4147-A177-3AD203B41FA5}">
                      <a16:colId xmlns:a16="http://schemas.microsoft.com/office/drawing/2014/main" val="234438330"/>
                    </a:ext>
                  </a:extLst>
                </a:gridCol>
                <a:gridCol w="1459885">
                  <a:extLst>
                    <a:ext uri="{9D8B030D-6E8A-4147-A177-3AD203B41FA5}">
                      <a16:colId xmlns:a16="http://schemas.microsoft.com/office/drawing/2014/main" val="4219842759"/>
                    </a:ext>
                  </a:extLst>
                </a:gridCol>
                <a:gridCol w="691276">
                  <a:extLst>
                    <a:ext uri="{9D8B030D-6E8A-4147-A177-3AD203B41FA5}">
                      <a16:colId xmlns:a16="http://schemas.microsoft.com/office/drawing/2014/main" val="1123158575"/>
                    </a:ext>
                  </a:extLst>
                </a:gridCol>
                <a:gridCol w="613940">
                  <a:extLst>
                    <a:ext uri="{9D8B030D-6E8A-4147-A177-3AD203B41FA5}">
                      <a16:colId xmlns:a16="http://schemas.microsoft.com/office/drawing/2014/main" val="3365267558"/>
                    </a:ext>
                  </a:extLst>
                </a:gridCol>
                <a:gridCol w="615519">
                  <a:extLst>
                    <a:ext uri="{9D8B030D-6E8A-4147-A177-3AD203B41FA5}">
                      <a16:colId xmlns:a16="http://schemas.microsoft.com/office/drawing/2014/main" val="4177680501"/>
                    </a:ext>
                  </a:extLst>
                </a:gridCol>
                <a:gridCol w="691276">
                  <a:extLst>
                    <a:ext uri="{9D8B030D-6E8A-4147-A177-3AD203B41FA5}">
                      <a16:colId xmlns:a16="http://schemas.microsoft.com/office/drawing/2014/main" val="3312388491"/>
                    </a:ext>
                  </a:extLst>
                </a:gridCol>
                <a:gridCol w="771766">
                  <a:extLst>
                    <a:ext uri="{9D8B030D-6E8A-4147-A177-3AD203B41FA5}">
                      <a16:colId xmlns:a16="http://schemas.microsoft.com/office/drawing/2014/main" val="2047375918"/>
                    </a:ext>
                  </a:extLst>
                </a:gridCol>
                <a:gridCol w="620014">
                  <a:extLst>
                    <a:ext uri="{9D8B030D-6E8A-4147-A177-3AD203B41FA5}">
                      <a16:colId xmlns:a16="http://schemas.microsoft.com/office/drawing/2014/main" val="2667641467"/>
                    </a:ext>
                  </a:extLst>
                </a:gridCol>
                <a:gridCol w="573728">
                  <a:extLst>
                    <a:ext uri="{9D8B030D-6E8A-4147-A177-3AD203B41FA5}">
                      <a16:colId xmlns:a16="http://schemas.microsoft.com/office/drawing/2014/main" val="696376081"/>
                    </a:ext>
                  </a:extLst>
                </a:gridCol>
                <a:gridCol w="523400">
                  <a:extLst>
                    <a:ext uri="{9D8B030D-6E8A-4147-A177-3AD203B41FA5}">
                      <a16:colId xmlns:a16="http://schemas.microsoft.com/office/drawing/2014/main" val="322030755"/>
                    </a:ext>
                  </a:extLst>
                </a:gridCol>
              </a:tblGrid>
              <a:tr h="126763">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ID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Subject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Likeli</a:t>
                      </a:r>
                      <a:endParaRPr lang="en-US" sz="900" dirty="0">
                        <a:solidFill>
                          <a:srgbClr val="0000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hood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Impact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Risk</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a:txBody>
                    <a:bodyPr/>
                    <a:lstStyle/>
                    <a:p>
                      <a:pPr marL="0" marR="0" algn="ctr">
                        <a:lnSpc>
                          <a:spcPct val="115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rPr>
                        <a:t>Incident Status</a:t>
                      </a:r>
                      <a:endParaRPr lang="en-US" sz="90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0206366"/>
                  </a:ext>
                </a:extLst>
              </a:tr>
              <a:tr h="2178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Action</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Start Alert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Respone</a:t>
                      </a:r>
                      <a:r>
                        <a:rPr lang="en-US" sz="900" b="1" dirty="0">
                          <a:solidFill>
                            <a:srgbClr val="000000"/>
                          </a:solidFill>
                          <a:effectLst/>
                          <a:latin typeface="Times New Roman" panose="02020603050405020304" pitchFamily="18" charset="0"/>
                          <a:ea typeface="Times New Roman" panose="02020603050405020304" pitchFamily="18" charset="0"/>
                        </a:rPr>
                        <a: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1727374"/>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10/17/2019  7:39:48 PM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[Ticket#101960695] Alarm WebServer Attack â€” PHP CGI Argument Injection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10/17/2019  7:39:48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10/17/2019  7:39:48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4510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10/17/2019  5:16:00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[Ticket#101960692]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10/17/2019  5:16:00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10/17/2019  5:16:00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8185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10/17/2019  4:56:23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[Ticket#101960689] Suspicious File â€” File Infection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Removed Malware</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10/17/2019  4:56:23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10/17/2019  4:56:23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6074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10/17/2019  3:37:05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[Ticket#101960686] Alarm BruteForce Authentication - Windows Login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Password Expired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10/17/2019  3:37:05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10/17/2019  3:37:05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575490"/>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10/17/2019  3:26:39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[Ticket#101960683] Alarm Malware Infection - Virus Infected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Removed Malware</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10/17/2019  3:26:39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10/17/2019  3:26:39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999850"/>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10/17/2019  12:22:46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[Ticket#101960680] Alarm Malware Infection - Virus Infected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Removed Malware</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10/17/2019  12:22:46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10/17/2019  12:22:46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84214"/>
                  </a:ext>
                </a:extLst>
              </a:tr>
            </a:tbl>
          </a:graphicData>
        </a:graphic>
      </p:graphicFrame>
    </p:spTree>
    <p:extLst>
      <p:ext uri="{BB962C8B-B14F-4D97-AF65-F5344CB8AC3E}">
        <p14:creationId xmlns:p14="http://schemas.microsoft.com/office/powerpoint/2010/main" val="3295473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MSS - Security Alarms</a:t>
            </a:r>
            <a:br>
              <a:rPr lang="en-US" dirty="0"/>
            </a:br>
            <a:r>
              <a:rPr lang="en-US" sz="1800" dirty="0" err="1" smtClean="0"/>
              <a:t>Periode</a:t>
            </a:r>
            <a:r>
              <a:rPr lang="en-US" sz="1800" dirty="0"/>
              <a:t> </a:t>
            </a:r>
            <a:r>
              <a:rPr lang="en-US" sz="1800" dirty="0" smtClean="0"/>
              <a:t>September - </a:t>
            </a:r>
            <a:r>
              <a:rPr lang="en-US" sz="1800" dirty="0" err="1" smtClean="0"/>
              <a:t>Oktober</a:t>
            </a:r>
            <a:r>
              <a:rPr lang="en-US" sz="1800" dirty="0" smtClean="0"/>
              <a:t> 2019</a:t>
            </a:r>
            <a:endParaRPr lang="en-US" dirty="0"/>
          </a:p>
        </p:txBody>
      </p:sp>
      <p:sp>
        <p:nvSpPr>
          <p:cNvPr id="6" name="Rounded Rectangle 5">
            <a:hlinkClick r:id="rId2"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Next</a:t>
            </a:r>
            <a:endParaRPr lang="en-US" sz="900" b="1" dirty="0"/>
          </a:p>
        </p:txBody>
      </p:sp>
      <p:graphicFrame>
        <p:nvGraphicFramePr>
          <p:cNvPr id="8" name="Table 7"/>
          <p:cNvGraphicFramePr>
            <a:graphicFrameLocks noGrp="1"/>
          </p:cNvGraphicFramePr>
          <p:nvPr>
            <p:extLst/>
          </p:nvPr>
        </p:nvGraphicFramePr>
        <p:xfrm>
          <a:off x="533398" y="1466696"/>
          <a:ext cx="7891274" cy="3417657"/>
        </p:xfrm>
        <a:graphic>
          <a:graphicData uri="http://schemas.openxmlformats.org/drawingml/2006/table">
            <a:tbl>
              <a:tblPr firstRow="1" firstCol="1" bandRow="1"/>
              <a:tblGrid>
                <a:gridCol w="691276">
                  <a:extLst>
                    <a:ext uri="{9D8B030D-6E8A-4147-A177-3AD203B41FA5}">
                      <a16:colId xmlns:a16="http://schemas.microsoft.com/office/drawing/2014/main" val="2381036242"/>
                    </a:ext>
                  </a:extLst>
                </a:gridCol>
                <a:gridCol w="639194">
                  <a:extLst>
                    <a:ext uri="{9D8B030D-6E8A-4147-A177-3AD203B41FA5}">
                      <a16:colId xmlns:a16="http://schemas.microsoft.com/office/drawing/2014/main" val="234438330"/>
                    </a:ext>
                  </a:extLst>
                </a:gridCol>
                <a:gridCol w="1459885">
                  <a:extLst>
                    <a:ext uri="{9D8B030D-6E8A-4147-A177-3AD203B41FA5}">
                      <a16:colId xmlns:a16="http://schemas.microsoft.com/office/drawing/2014/main" val="4219842759"/>
                    </a:ext>
                  </a:extLst>
                </a:gridCol>
                <a:gridCol w="691276">
                  <a:extLst>
                    <a:ext uri="{9D8B030D-6E8A-4147-A177-3AD203B41FA5}">
                      <a16:colId xmlns:a16="http://schemas.microsoft.com/office/drawing/2014/main" val="1123158575"/>
                    </a:ext>
                  </a:extLst>
                </a:gridCol>
                <a:gridCol w="613940">
                  <a:extLst>
                    <a:ext uri="{9D8B030D-6E8A-4147-A177-3AD203B41FA5}">
                      <a16:colId xmlns:a16="http://schemas.microsoft.com/office/drawing/2014/main" val="3365267558"/>
                    </a:ext>
                  </a:extLst>
                </a:gridCol>
                <a:gridCol w="615519">
                  <a:extLst>
                    <a:ext uri="{9D8B030D-6E8A-4147-A177-3AD203B41FA5}">
                      <a16:colId xmlns:a16="http://schemas.microsoft.com/office/drawing/2014/main" val="4177680501"/>
                    </a:ext>
                  </a:extLst>
                </a:gridCol>
                <a:gridCol w="691276">
                  <a:extLst>
                    <a:ext uri="{9D8B030D-6E8A-4147-A177-3AD203B41FA5}">
                      <a16:colId xmlns:a16="http://schemas.microsoft.com/office/drawing/2014/main" val="3312388491"/>
                    </a:ext>
                  </a:extLst>
                </a:gridCol>
                <a:gridCol w="771766">
                  <a:extLst>
                    <a:ext uri="{9D8B030D-6E8A-4147-A177-3AD203B41FA5}">
                      <a16:colId xmlns:a16="http://schemas.microsoft.com/office/drawing/2014/main" val="2047375918"/>
                    </a:ext>
                  </a:extLst>
                </a:gridCol>
                <a:gridCol w="620014">
                  <a:extLst>
                    <a:ext uri="{9D8B030D-6E8A-4147-A177-3AD203B41FA5}">
                      <a16:colId xmlns:a16="http://schemas.microsoft.com/office/drawing/2014/main" val="2667641467"/>
                    </a:ext>
                  </a:extLst>
                </a:gridCol>
                <a:gridCol w="573728">
                  <a:extLst>
                    <a:ext uri="{9D8B030D-6E8A-4147-A177-3AD203B41FA5}">
                      <a16:colId xmlns:a16="http://schemas.microsoft.com/office/drawing/2014/main" val="696376081"/>
                    </a:ext>
                  </a:extLst>
                </a:gridCol>
                <a:gridCol w="523400">
                  <a:extLst>
                    <a:ext uri="{9D8B030D-6E8A-4147-A177-3AD203B41FA5}">
                      <a16:colId xmlns:a16="http://schemas.microsoft.com/office/drawing/2014/main" val="322030755"/>
                    </a:ext>
                  </a:extLst>
                </a:gridCol>
              </a:tblGrid>
              <a:tr h="126763">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ID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Subject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Likeli</a:t>
                      </a:r>
                      <a:endParaRPr lang="en-US" sz="900" dirty="0">
                        <a:solidFill>
                          <a:srgbClr val="0000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hood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Impact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Risk</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a:txBody>
                    <a:bodyPr/>
                    <a:lstStyle/>
                    <a:p>
                      <a:pPr marL="0" marR="0" algn="ctr">
                        <a:lnSpc>
                          <a:spcPct val="115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rPr>
                        <a:t>Incident Status</a:t>
                      </a:r>
                      <a:endParaRPr lang="en-US" sz="90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0206366"/>
                  </a:ext>
                </a:extLst>
              </a:tr>
              <a:tr h="2178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Action</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Start Alert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Respone</a:t>
                      </a:r>
                      <a:r>
                        <a:rPr lang="en-US" sz="900" b="1" dirty="0">
                          <a:solidFill>
                            <a:srgbClr val="000000"/>
                          </a:solidFill>
                          <a:effectLst/>
                          <a:latin typeface="Times New Roman" panose="02020603050405020304" pitchFamily="18" charset="0"/>
                          <a:ea typeface="Times New Roman" panose="02020603050405020304" pitchFamily="18" charset="0"/>
                        </a:rPr>
                        <a: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1727374"/>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10/16/2019  5:08:26 PM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[Ticket#101960677] Alarm Malware Infection - Virus Infected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Removed Malware</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10/16/2019  5:08:26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10/16/2019  5:08:26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4510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10/16/2019  4:12:00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[Ticket#101960672] [HESTIA] Privilage Vulnerability CVE-2019-14287</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10/16/2019  4:12:00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10/16/2019  4:12:00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8185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10/16/2019  2:06:09 AM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[Ticket#101960669]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10/16/2019  2:06:09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10/16/2019  2:06:09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6074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10:30:17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[Ticket#101960667] Alarm Unaothorized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10:30:17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10:30:17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575490"/>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9:43:55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[Ticket#101960664] Alarm Unauthorized Access - Suspicious Access</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9:43:55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9:43:55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999850"/>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1:02:34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[Ticket#101960657]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1:02:34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1:02:34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84214"/>
                  </a:ext>
                </a:extLst>
              </a:tr>
            </a:tbl>
          </a:graphicData>
        </a:graphic>
      </p:graphicFrame>
    </p:spTree>
    <p:extLst>
      <p:ext uri="{BB962C8B-B14F-4D97-AF65-F5344CB8AC3E}">
        <p14:creationId xmlns:p14="http://schemas.microsoft.com/office/powerpoint/2010/main" val="3514551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MSS - Security Alarms</a:t>
            </a:r>
            <a:br>
              <a:rPr lang="en-US" dirty="0"/>
            </a:br>
            <a:r>
              <a:rPr lang="en-US" sz="1800" dirty="0" err="1" smtClean="0"/>
              <a:t>Periode</a:t>
            </a:r>
            <a:r>
              <a:rPr lang="en-US" sz="1800" dirty="0"/>
              <a:t> </a:t>
            </a:r>
            <a:r>
              <a:rPr lang="en-US" sz="1800" dirty="0" smtClean="0"/>
              <a:t>September - </a:t>
            </a:r>
            <a:r>
              <a:rPr lang="en-US" sz="1800" dirty="0" err="1" smtClean="0"/>
              <a:t>Oktober</a:t>
            </a:r>
            <a:r>
              <a:rPr lang="en-US" sz="1800" dirty="0" smtClean="0"/>
              <a:t> 2019</a:t>
            </a:r>
            <a:endParaRPr lang="en-US" dirty="0"/>
          </a:p>
        </p:txBody>
      </p:sp>
      <p:sp>
        <p:nvSpPr>
          <p:cNvPr id="6" name="Rounded Rectangle 5">
            <a:hlinkClick r:id="rId2"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Next</a:t>
            </a:r>
            <a:endParaRPr lang="en-US" sz="900" b="1" dirty="0"/>
          </a:p>
        </p:txBody>
      </p:sp>
      <p:graphicFrame>
        <p:nvGraphicFramePr>
          <p:cNvPr id="8" name="Table 7"/>
          <p:cNvGraphicFramePr>
            <a:graphicFrameLocks noGrp="1"/>
          </p:cNvGraphicFramePr>
          <p:nvPr>
            <p:extLst/>
          </p:nvPr>
        </p:nvGraphicFramePr>
        <p:xfrm>
          <a:off x="533398" y="1466696"/>
          <a:ext cx="7891274" cy="3556611"/>
        </p:xfrm>
        <a:graphic>
          <a:graphicData uri="http://schemas.openxmlformats.org/drawingml/2006/table">
            <a:tbl>
              <a:tblPr firstRow="1" firstCol="1" bandRow="1"/>
              <a:tblGrid>
                <a:gridCol w="691276">
                  <a:extLst>
                    <a:ext uri="{9D8B030D-6E8A-4147-A177-3AD203B41FA5}">
                      <a16:colId xmlns:a16="http://schemas.microsoft.com/office/drawing/2014/main" val="2381036242"/>
                    </a:ext>
                  </a:extLst>
                </a:gridCol>
                <a:gridCol w="639194">
                  <a:extLst>
                    <a:ext uri="{9D8B030D-6E8A-4147-A177-3AD203B41FA5}">
                      <a16:colId xmlns:a16="http://schemas.microsoft.com/office/drawing/2014/main" val="234438330"/>
                    </a:ext>
                  </a:extLst>
                </a:gridCol>
                <a:gridCol w="1459885">
                  <a:extLst>
                    <a:ext uri="{9D8B030D-6E8A-4147-A177-3AD203B41FA5}">
                      <a16:colId xmlns:a16="http://schemas.microsoft.com/office/drawing/2014/main" val="4219842759"/>
                    </a:ext>
                  </a:extLst>
                </a:gridCol>
                <a:gridCol w="691276">
                  <a:extLst>
                    <a:ext uri="{9D8B030D-6E8A-4147-A177-3AD203B41FA5}">
                      <a16:colId xmlns:a16="http://schemas.microsoft.com/office/drawing/2014/main" val="1123158575"/>
                    </a:ext>
                  </a:extLst>
                </a:gridCol>
                <a:gridCol w="613940">
                  <a:extLst>
                    <a:ext uri="{9D8B030D-6E8A-4147-A177-3AD203B41FA5}">
                      <a16:colId xmlns:a16="http://schemas.microsoft.com/office/drawing/2014/main" val="3365267558"/>
                    </a:ext>
                  </a:extLst>
                </a:gridCol>
                <a:gridCol w="615519">
                  <a:extLst>
                    <a:ext uri="{9D8B030D-6E8A-4147-A177-3AD203B41FA5}">
                      <a16:colId xmlns:a16="http://schemas.microsoft.com/office/drawing/2014/main" val="4177680501"/>
                    </a:ext>
                  </a:extLst>
                </a:gridCol>
                <a:gridCol w="691276">
                  <a:extLst>
                    <a:ext uri="{9D8B030D-6E8A-4147-A177-3AD203B41FA5}">
                      <a16:colId xmlns:a16="http://schemas.microsoft.com/office/drawing/2014/main" val="3312388491"/>
                    </a:ext>
                  </a:extLst>
                </a:gridCol>
                <a:gridCol w="771766">
                  <a:extLst>
                    <a:ext uri="{9D8B030D-6E8A-4147-A177-3AD203B41FA5}">
                      <a16:colId xmlns:a16="http://schemas.microsoft.com/office/drawing/2014/main" val="2047375918"/>
                    </a:ext>
                  </a:extLst>
                </a:gridCol>
                <a:gridCol w="620014">
                  <a:extLst>
                    <a:ext uri="{9D8B030D-6E8A-4147-A177-3AD203B41FA5}">
                      <a16:colId xmlns:a16="http://schemas.microsoft.com/office/drawing/2014/main" val="2667641467"/>
                    </a:ext>
                  </a:extLst>
                </a:gridCol>
                <a:gridCol w="573728">
                  <a:extLst>
                    <a:ext uri="{9D8B030D-6E8A-4147-A177-3AD203B41FA5}">
                      <a16:colId xmlns:a16="http://schemas.microsoft.com/office/drawing/2014/main" val="696376081"/>
                    </a:ext>
                  </a:extLst>
                </a:gridCol>
                <a:gridCol w="523400">
                  <a:extLst>
                    <a:ext uri="{9D8B030D-6E8A-4147-A177-3AD203B41FA5}">
                      <a16:colId xmlns:a16="http://schemas.microsoft.com/office/drawing/2014/main" val="322030755"/>
                    </a:ext>
                  </a:extLst>
                </a:gridCol>
              </a:tblGrid>
              <a:tr h="126763">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ID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Subject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Likeli</a:t>
                      </a:r>
                      <a:endParaRPr lang="en-US" sz="900" dirty="0">
                        <a:solidFill>
                          <a:srgbClr val="0000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hood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Impact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Risk</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a:txBody>
                    <a:bodyPr/>
                    <a:lstStyle/>
                    <a:p>
                      <a:pPr marL="0" marR="0" algn="ctr">
                        <a:lnSpc>
                          <a:spcPct val="115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rPr>
                        <a:t>Incident Status</a:t>
                      </a:r>
                      <a:endParaRPr lang="en-US" sz="90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0206366"/>
                  </a:ext>
                </a:extLst>
              </a:tr>
              <a:tr h="2178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Action</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Start Alert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Respone</a:t>
                      </a:r>
                      <a:r>
                        <a:rPr lang="en-US" sz="900" b="1" dirty="0">
                          <a:solidFill>
                            <a:srgbClr val="000000"/>
                          </a:solidFill>
                          <a:effectLst/>
                          <a:latin typeface="Times New Roman" panose="02020603050405020304" pitchFamily="18" charset="0"/>
                          <a:ea typeface="Times New Roman" panose="02020603050405020304" pitchFamily="18" charset="0"/>
                        </a:rPr>
                        <a: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1727374"/>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10/15/2019  1:01:21 PM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[Ticket#101960654] Alarm WebServer Attack â€” Command Execution &amp; SQL injection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1:01:21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1:01:21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4510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11:47:21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[Ticket#101960651] Alarm WebServer Attack â€” Command Execution &amp; SQL injection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11:47:21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11:47:21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8185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11:34:25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[Ticket#101960648] Alarm WebServer Attack â€” Command Execution &amp; SQL injection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11:34:25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11:34:25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6074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11:13:43 AM</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[Ticket#101960645]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11:13:43 AM</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11:13:43 AM</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575490"/>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10/15/2019  10:55:54 AM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[Ticket#101960643]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10:55:54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10:55:54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999850"/>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10:31:46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[Ticket#101960641]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10:31:46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10:31:46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84214"/>
                  </a:ext>
                </a:extLst>
              </a:tr>
            </a:tbl>
          </a:graphicData>
        </a:graphic>
      </p:graphicFrame>
    </p:spTree>
    <p:extLst>
      <p:ext uri="{BB962C8B-B14F-4D97-AF65-F5344CB8AC3E}">
        <p14:creationId xmlns:p14="http://schemas.microsoft.com/office/powerpoint/2010/main" val="749185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MSS - Security Alarms</a:t>
            </a:r>
            <a:br>
              <a:rPr lang="en-US" dirty="0"/>
            </a:br>
            <a:r>
              <a:rPr lang="en-US" sz="1800" dirty="0" err="1" smtClean="0"/>
              <a:t>Periode</a:t>
            </a:r>
            <a:r>
              <a:rPr lang="en-US" sz="1800" dirty="0"/>
              <a:t> </a:t>
            </a:r>
            <a:r>
              <a:rPr lang="en-US" sz="1800" dirty="0" smtClean="0"/>
              <a:t>September - </a:t>
            </a:r>
            <a:r>
              <a:rPr lang="en-US" sz="1800" dirty="0" err="1" smtClean="0"/>
              <a:t>Oktober</a:t>
            </a:r>
            <a:r>
              <a:rPr lang="en-US" sz="1800" dirty="0" smtClean="0"/>
              <a:t> 2019</a:t>
            </a:r>
            <a:endParaRPr lang="en-US" dirty="0"/>
          </a:p>
        </p:txBody>
      </p:sp>
      <p:sp>
        <p:nvSpPr>
          <p:cNvPr id="6" name="Rounded Rectangle 5">
            <a:hlinkClick r:id="rId2"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Next</a:t>
            </a:r>
            <a:endParaRPr lang="en-US" sz="900" b="1" dirty="0"/>
          </a:p>
        </p:txBody>
      </p:sp>
      <p:graphicFrame>
        <p:nvGraphicFramePr>
          <p:cNvPr id="8" name="Table 7"/>
          <p:cNvGraphicFramePr>
            <a:graphicFrameLocks noGrp="1"/>
          </p:cNvGraphicFramePr>
          <p:nvPr>
            <p:extLst/>
          </p:nvPr>
        </p:nvGraphicFramePr>
        <p:xfrm>
          <a:off x="533398" y="1466696"/>
          <a:ext cx="7891274" cy="3417657"/>
        </p:xfrm>
        <a:graphic>
          <a:graphicData uri="http://schemas.openxmlformats.org/drawingml/2006/table">
            <a:tbl>
              <a:tblPr firstRow="1" firstCol="1" bandRow="1"/>
              <a:tblGrid>
                <a:gridCol w="691276">
                  <a:extLst>
                    <a:ext uri="{9D8B030D-6E8A-4147-A177-3AD203B41FA5}">
                      <a16:colId xmlns:a16="http://schemas.microsoft.com/office/drawing/2014/main" val="2381036242"/>
                    </a:ext>
                  </a:extLst>
                </a:gridCol>
                <a:gridCol w="639194">
                  <a:extLst>
                    <a:ext uri="{9D8B030D-6E8A-4147-A177-3AD203B41FA5}">
                      <a16:colId xmlns:a16="http://schemas.microsoft.com/office/drawing/2014/main" val="234438330"/>
                    </a:ext>
                  </a:extLst>
                </a:gridCol>
                <a:gridCol w="1459885">
                  <a:extLst>
                    <a:ext uri="{9D8B030D-6E8A-4147-A177-3AD203B41FA5}">
                      <a16:colId xmlns:a16="http://schemas.microsoft.com/office/drawing/2014/main" val="4219842759"/>
                    </a:ext>
                  </a:extLst>
                </a:gridCol>
                <a:gridCol w="691276">
                  <a:extLst>
                    <a:ext uri="{9D8B030D-6E8A-4147-A177-3AD203B41FA5}">
                      <a16:colId xmlns:a16="http://schemas.microsoft.com/office/drawing/2014/main" val="1123158575"/>
                    </a:ext>
                  </a:extLst>
                </a:gridCol>
                <a:gridCol w="613940">
                  <a:extLst>
                    <a:ext uri="{9D8B030D-6E8A-4147-A177-3AD203B41FA5}">
                      <a16:colId xmlns:a16="http://schemas.microsoft.com/office/drawing/2014/main" val="3365267558"/>
                    </a:ext>
                  </a:extLst>
                </a:gridCol>
                <a:gridCol w="615519">
                  <a:extLst>
                    <a:ext uri="{9D8B030D-6E8A-4147-A177-3AD203B41FA5}">
                      <a16:colId xmlns:a16="http://schemas.microsoft.com/office/drawing/2014/main" val="4177680501"/>
                    </a:ext>
                  </a:extLst>
                </a:gridCol>
                <a:gridCol w="691276">
                  <a:extLst>
                    <a:ext uri="{9D8B030D-6E8A-4147-A177-3AD203B41FA5}">
                      <a16:colId xmlns:a16="http://schemas.microsoft.com/office/drawing/2014/main" val="3312388491"/>
                    </a:ext>
                  </a:extLst>
                </a:gridCol>
                <a:gridCol w="771766">
                  <a:extLst>
                    <a:ext uri="{9D8B030D-6E8A-4147-A177-3AD203B41FA5}">
                      <a16:colId xmlns:a16="http://schemas.microsoft.com/office/drawing/2014/main" val="2047375918"/>
                    </a:ext>
                  </a:extLst>
                </a:gridCol>
                <a:gridCol w="620014">
                  <a:extLst>
                    <a:ext uri="{9D8B030D-6E8A-4147-A177-3AD203B41FA5}">
                      <a16:colId xmlns:a16="http://schemas.microsoft.com/office/drawing/2014/main" val="2667641467"/>
                    </a:ext>
                  </a:extLst>
                </a:gridCol>
                <a:gridCol w="573728">
                  <a:extLst>
                    <a:ext uri="{9D8B030D-6E8A-4147-A177-3AD203B41FA5}">
                      <a16:colId xmlns:a16="http://schemas.microsoft.com/office/drawing/2014/main" val="696376081"/>
                    </a:ext>
                  </a:extLst>
                </a:gridCol>
                <a:gridCol w="523400">
                  <a:extLst>
                    <a:ext uri="{9D8B030D-6E8A-4147-A177-3AD203B41FA5}">
                      <a16:colId xmlns:a16="http://schemas.microsoft.com/office/drawing/2014/main" val="322030755"/>
                    </a:ext>
                  </a:extLst>
                </a:gridCol>
              </a:tblGrid>
              <a:tr h="126763">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ID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Subject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Likeli</a:t>
                      </a:r>
                      <a:endParaRPr lang="en-US" sz="900" dirty="0">
                        <a:solidFill>
                          <a:srgbClr val="0000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hood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Impact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Risk</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a:txBody>
                    <a:bodyPr/>
                    <a:lstStyle/>
                    <a:p>
                      <a:pPr marL="0" marR="0" algn="ctr">
                        <a:lnSpc>
                          <a:spcPct val="115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rPr>
                        <a:t>Incident Status</a:t>
                      </a:r>
                      <a:endParaRPr lang="en-US" sz="90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0206366"/>
                  </a:ext>
                </a:extLst>
              </a:tr>
              <a:tr h="2178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Action</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Start Alert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Respone</a:t>
                      </a:r>
                      <a:r>
                        <a:rPr lang="en-US" sz="900" b="1" dirty="0">
                          <a:solidFill>
                            <a:srgbClr val="000000"/>
                          </a:solidFill>
                          <a:effectLst/>
                          <a:latin typeface="Times New Roman" panose="02020603050405020304" pitchFamily="18" charset="0"/>
                          <a:ea typeface="Times New Roman" panose="02020603050405020304" pitchFamily="18" charset="0"/>
                        </a:rPr>
                        <a: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1727374"/>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10/15/2019  10:12:17 AM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[Ticket#101960638]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10:12:17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10:12:17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4510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9:45:55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[Ticket#101960635]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9:45:55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9:45:55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8185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9:31:00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[Ticket#101960632]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9:31:00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9:31:00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6074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8:46:24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[Ticket#101960629] Alarm Web Vulnerability Scanning - Web Scanning</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8:46:24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8:46:24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575490"/>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8:39:42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[Ticket#101960626]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8:39:42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8:39:42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999850"/>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8:14:23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[Ticket#101960623] Alarm WebServer Attack â€” Command Execution &amp; SQL injection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8:14:23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8:14:23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84214"/>
                  </a:ext>
                </a:extLst>
              </a:tr>
            </a:tbl>
          </a:graphicData>
        </a:graphic>
      </p:graphicFrame>
    </p:spTree>
    <p:extLst>
      <p:ext uri="{BB962C8B-B14F-4D97-AF65-F5344CB8AC3E}">
        <p14:creationId xmlns:p14="http://schemas.microsoft.com/office/powerpoint/2010/main" val="1746261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MSS - Security Alarms</a:t>
            </a:r>
            <a:br>
              <a:rPr lang="en-US" dirty="0"/>
            </a:br>
            <a:r>
              <a:rPr lang="en-US" sz="1800" dirty="0" err="1" smtClean="0"/>
              <a:t>Periode</a:t>
            </a:r>
            <a:r>
              <a:rPr lang="en-US" sz="1800" dirty="0"/>
              <a:t> </a:t>
            </a:r>
            <a:r>
              <a:rPr lang="en-US" sz="1800" dirty="0" smtClean="0"/>
              <a:t>September - </a:t>
            </a:r>
            <a:r>
              <a:rPr lang="en-US" sz="1800" dirty="0" err="1" smtClean="0"/>
              <a:t>Oktober</a:t>
            </a:r>
            <a:r>
              <a:rPr lang="en-US" sz="1800" dirty="0" smtClean="0"/>
              <a:t> 2019</a:t>
            </a:r>
            <a:endParaRPr lang="en-US" dirty="0"/>
          </a:p>
        </p:txBody>
      </p:sp>
      <p:sp>
        <p:nvSpPr>
          <p:cNvPr id="6" name="Rounded Rectangle 5">
            <a:hlinkClick r:id="rId2" action="ppaction://hlinksldjump"/>
          </p:cNvPr>
          <p:cNvSpPr/>
          <p:nvPr/>
        </p:nvSpPr>
        <p:spPr>
          <a:xfrm>
            <a:off x="8203323" y="131378"/>
            <a:ext cx="809296" cy="2942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Next</a:t>
            </a:r>
            <a:endParaRPr lang="en-US" sz="900" b="1" dirty="0"/>
          </a:p>
        </p:txBody>
      </p:sp>
      <p:graphicFrame>
        <p:nvGraphicFramePr>
          <p:cNvPr id="8" name="Table 7"/>
          <p:cNvGraphicFramePr>
            <a:graphicFrameLocks noGrp="1"/>
          </p:cNvGraphicFramePr>
          <p:nvPr>
            <p:extLst/>
          </p:nvPr>
        </p:nvGraphicFramePr>
        <p:xfrm>
          <a:off x="533398" y="1466696"/>
          <a:ext cx="7891274" cy="3626088"/>
        </p:xfrm>
        <a:graphic>
          <a:graphicData uri="http://schemas.openxmlformats.org/drawingml/2006/table">
            <a:tbl>
              <a:tblPr firstRow="1" firstCol="1" bandRow="1"/>
              <a:tblGrid>
                <a:gridCol w="691276">
                  <a:extLst>
                    <a:ext uri="{9D8B030D-6E8A-4147-A177-3AD203B41FA5}">
                      <a16:colId xmlns:a16="http://schemas.microsoft.com/office/drawing/2014/main" val="2381036242"/>
                    </a:ext>
                  </a:extLst>
                </a:gridCol>
                <a:gridCol w="639194">
                  <a:extLst>
                    <a:ext uri="{9D8B030D-6E8A-4147-A177-3AD203B41FA5}">
                      <a16:colId xmlns:a16="http://schemas.microsoft.com/office/drawing/2014/main" val="234438330"/>
                    </a:ext>
                  </a:extLst>
                </a:gridCol>
                <a:gridCol w="1459885">
                  <a:extLst>
                    <a:ext uri="{9D8B030D-6E8A-4147-A177-3AD203B41FA5}">
                      <a16:colId xmlns:a16="http://schemas.microsoft.com/office/drawing/2014/main" val="4219842759"/>
                    </a:ext>
                  </a:extLst>
                </a:gridCol>
                <a:gridCol w="691276">
                  <a:extLst>
                    <a:ext uri="{9D8B030D-6E8A-4147-A177-3AD203B41FA5}">
                      <a16:colId xmlns:a16="http://schemas.microsoft.com/office/drawing/2014/main" val="1123158575"/>
                    </a:ext>
                  </a:extLst>
                </a:gridCol>
                <a:gridCol w="613940">
                  <a:extLst>
                    <a:ext uri="{9D8B030D-6E8A-4147-A177-3AD203B41FA5}">
                      <a16:colId xmlns:a16="http://schemas.microsoft.com/office/drawing/2014/main" val="3365267558"/>
                    </a:ext>
                  </a:extLst>
                </a:gridCol>
                <a:gridCol w="615519">
                  <a:extLst>
                    <a:ext uri="{9D8B030D-6E8A-4147-A177-3AD203B41FA5}">
                      <a16:colId xmlns:a16="http://schemas.microsoft.com/office/drawing/2014/main" val="4177680501"/>
                    </a:ext>
                  </a:extLst>
                </a:gridCol>
                <a:gridCol w="691276">
                  <a:extLst>
                    <a:ext uri="{9D8B030D-6E8A-4147-A177-3AD203B41FA5}">
                      <a16:colId xmlns:a16="http://schemas.microsoft.com/office/drawing/2014/main" val="3312388491"/>
                    </a:ext>
                  </a:extLst>
                </a:gridCol>
                <a:gridCol w="771766">
                  <a:extLst>
                    <a:ext uri="{9D8B030D-6E8A-4147-A177-3AD203B41FA5}">
                      <a16:colId xmlns:a16="http://schemas.microsoft.com/office/drawing/2014/main" val="2047375918"/>
                    </a:ext>
                  </a:extLst>
                </a:gridCol>
                <a:gridCol w="620014">
                  <a:extLst>
                    <a:ext uri="{9D8B030D-6E8A-4147-A177-3AD203B41FA5}">
                      <a16:colId xmlns:a16="http://schemas.microsoft.com/office/drawing/2014/main" val="2667641467"/>
                    </a:ext>
                  </a:extLst>
                </a:gridCol>
                <a:gridCol w="573728">
                  <a:extLst>
                    <a:ext uri="{9D8B030D-6E8A-4147-A177-3AD203B41FA5}">
                      <a16:colId xmlns:a16="http://schemas.microsoft.com/office/drawing/2014/main" val="696376081"/>
                    </a:ext>
                  </a:extLst>
                </a:gridCol>
                <a:gridCol w="523400">
                  <a:extLst>
                    <a:ext uri="{9D8B030D-6E8A-4147-A177-3AD203B41FA5}">
                      <a16:colId xmlns:a16="http://schemas.microsoft.com/office/drawing/2014/main" val="322030755"/>
                    </a:ext>
                  </a:extLst>
                </a:gridCol>
              </a:tblGrid>
              <a:tr h="126763">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ID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Ticket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Subject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Likeli</a:t>
                      </a:r>
                      <a:endParaRPr lang="en-US" sz="900" dirty="0">
                        <a:solidFill>
                          <a:srgbClr val="000000"/>
                        </a:solidFill>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hood</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Impact</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rowSpan="2">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Risk</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a:txBody>
                    <a:bodyPr/>
                    <a:lstStyle/>
                    <a:p>
                      <a:pPr marL="0" marR="0" algn="ctr">
                        <a:lnSpc>
                          <a:spcPct val="115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rPr>
                        <a:t>Incident Status</a:t>
                      </a:r>
                      <a:endParaRPr lang="en-US" sz="90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0206366"/>
                  </a:ext>
                </a:extLst>
              </a:tr>
              <a:tr h="2178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Action</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Start Alert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err="1">
                          <a:solidFill>
                            <a:srgbClr val="000000"/>
                          </a:solidFill>
                          <a:effectLst/>
                          <a:latin typeface="Times New Roman" panose="02020603050405020304" pitchFamily="18" charset="0"/>
                          <a:ea typeface="Times New Roman" panose="02020603050405020304" pitchFamily="18" charset="0"/>
                        </a:rPr>
                        <a:t>Respone</a:t>
                      </a:r>
                      <a:r>
                        <a:rPr lang="en-US" sz="900" b="1" dirty="0">
                          <a:solidFill>
                            <a:srgbClr val="000000"/>
                          </a:solidFill>
                          <a:effectLst/>
                          <a:latin typeface="Times New Roman" panose="02020603050405020304" pitchFamily="18" charset="0"/>
                          <a:ea typeface="Times New Roman" panose="02020603050405020304" pitchFamily="18" charset="0"/>
                        </a:rPr>
                        <a:t>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 Time</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rPr>
                        <a:t>Status</a:t>
                      </a:r>
                      <a:endParaRPr lang="en-US" sz="900" dirty="0">
                        <a:solidFill>
                          <a:srgbClr val="000000"/>
                        </a:solidFill>
                        <a:effectLst/>
                        <a:latin typeface="Arial" panose="020B0604020202020204" pitchFamily="34" charset="0"/>
                        <a:ea typeface="Arial" panose="020B0604020202020204" pitchFamily="34" charset="0"/>
                      </a:endParaRPr>
                    </a:p>
                  </a:txBody>
                  <a:tcPr marL="44053" marR="440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101727374"/>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10/15/2019  8:01:36 AM</a:t>
                      </a:r>
                      <a:endParaRPr lang="en-US" sz="900" dirty="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[Ticket#101960620]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8:01:36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8:01:36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24510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7:43:54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[Ticket#101960617] Alarm WebServer Attack â€” Command Execution &amp; SQL injection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7:43:54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7:43:54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8185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7:21:08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[Ticket#101960614] Alarm WebServer Attack â€” Command Execution &amp; SQL injection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7:21:08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7:21:08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607473"/>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6:51:53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[Ticket#101960611] Alarm WebServer Attack â€” Command Execution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6:51:53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6:51:53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575490"/>
                  </a:ext>
                </a:extLst>
              </a:tr>
              <a:tr h="479163">
                <a:tc>
                  <a:txBody>
                    <a:bodyPr/>
                    <a:lstStyle/>
                    <a:p>
                      <a:pPr marL="0" marR="0" algn="r">
                        <a:lnSpc>
                          <a:spcPct val="115000"/>
                        </a:lnSpc>
                        <a:spcBef>
                          <a:spcPts val="0"/>
                        </a:spcBef>
                        <a:spcAft>
                          <a:spcPts val="0"/>
                        </a:spcAft>
                      </a:pPr>
                      <a:endParaRPr lang="en-US" sz="110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12:45:19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[Ticket#101960608] Alarm WebServer Attack â€” Command Execution &amp; SQL injection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12:45:19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10/15/2019  12:45:19 AM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Closed</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999850"/>
                  </a:ext>
                </a:extLst>
              </a:tr>
              <a:tr h="479163">
                <a:tc>
                  <a:txBody>
                    <a:bodyPr/>
                    <a:lstStyle/>
                    <a:p>
                      <a:pPr marL="0" marR="0" algn="r">
                        <a:lnSpc>
                          <a:spcPct val="115000"/>
                        </a:lnSpc>
                        <a:spcBef>
                          <a:spcPts val="0"/>
                        </a:spcBef>
                        <a:spcAft>
                          <a:spcPts val="0"/>
                        </a:spcAft>
                      </a:pPr>
                      <a:endParaRPr lang="en-US" sz="1100" dirty="0">
                        <a:solidFill>
                          <a:srgbClr val="000000"/>
                        </a:solidFill>
                        <a:effectLst/>
                        <a:latin typeface="Arial" panose="020B0604020202020204" pitchFamily="34" charset="0"/>
                        <a:ea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11:25:05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[Ticket#101960605] Alarm WebServer Attack - command execution and SQL injection</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High</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Low</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Medium</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Block IP</a:t>
                      </a:r>
                      <a:endParaRPr lang="en-US" sz="9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11:25:05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rPr>
                        <a:t>10/14/2019  11:25:05 PM</a:t>
                      </a:r>
                      <a:endParaRPr lang="en-US" sz="900">
                        <a:effectLst/>
                        <a:latin typeface="Times New Roman" panose="02020603050405020304" pitchFamily="18" charset="0"/>
                        <a:ea typeface="Calibri" panose="020F0502020204030204" pitchFamily="34"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just">
                        <a:spcBef>
                          <a:spcPts val="1000"/>
                        </a:spcBef>
                        <a:spcAft>
                          <a:spcPts val="1000"/>
                        </a:spcAft>
                      </a:pPr>
                      <a:r>
                        <a:rPr lang="en-US" sz="900">
                          <a:solidFill>
                            <a:srgbClr val="000000"/>
                          </a:solidFill>
                          <a:effectLst/>
                          <a:latin typeface="Times New Roman" panose="02020603050405020304" pitchFamily="18" charset="0"/>
                          <a:ea typeface="Times New Roman" panose="02020603050405020304" pitchFamily="18" charset="0"/>
                        </a:rPr>
                        <a:t>5 Menit</a:t>
                      </a:r>
                      <a:endParaRPr lang="en-US" sz="900">
                        <a:effectLst/>
                        <a:latin typeface="Times New Roman" panose="02020603050405020304" pitchFamily="18" charset="0"/>
                        <a:ea typeface="Calibri" panose="020F0502020204030204" pitchFamily="34"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rPr>
                        <a:t>Closed</a:t>
                      </a:r>
                      <a:endParaRPr lang="en-US" sz="9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84214"/>
                  </a:ext>
                </a:extLst>
              </a:tr>
            </a:tbl>
          </a:graphicData>
        </a:graphic>
      </p:graphicFrame>
    </p:spTree>
    <p:extLst>
      <p:ext uri="{BB962C8B-B14F-4D97-AF65-F5344CB8AC3E}">
        <p14:creationId xmlns:p14="http://schemas.microsoft.com/office/powerpoint/2010/main" val="858458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7144</TotalTime>
  <Words>5420</Words>
  <Application>Microsoft Office PowerPoint</Application>
  <PresentationFormat>On-screen Show (16:9)</PresentationFormat>
  <Paragraphs>1932</Paragraphs>
  <Slides>39</Slides>
  <Notes>14</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Oswald</vt:lpstr>
      <vt:lpstr>Arial</vt:lpstr>
      <vt:lpstr>Times New Roman</vt:lpstr>
      <vt:lpstr>Calibri</vt:lpstr>
      <vt:lpstr>Verdana</vt:lpstr>
      <vt:lpstr>Source Code Pro</vt:lpstr>
      <vt:lpstr>Modern Writer</vt:lpstr>
      <vt:lpstr>Laporan Ringkasan Keamanan IT</vt:lpstr>
      <vt:lpstr>IT Security KSO Sucofindo - Surveyor Indonesia Postur dan Cakupan IT Security KSO</vt:lpstr>
      <vt:lpstr>Ticket MSS - Security Alarms Periode September - Oktober 2019</vt:lpstr>
      <vt:lpstr>Ticket MSS - Security Alarms Periode September - Oktober 2019</vt:lpstr>
      <vt:lpstr>Ticket MSS - Security Alarms Periode September - Oktober 2019</vt:lpstr>
      <vt:lpstr>Ticket MSS - Security Alarms Periode September - Oktober 2019</vt:lpstr>
      <vt:lpstr>Ticket MSS - Security Alarms Periode September - Oktober 2019</vt:lpstr>
      <vt:lpstr>Ticket MSS - Security Alarms Periode September - Oktober 2019</vt:lpstr>
      <vt:lpstr>Ticket MSS - Security Alarms Periode September - Oktober 2019</vt:lpstr>
      <vt:lpstr>Ticket MSS - Security Alarms Periode September - Oktober 2019</vt:lpstr>
      <vt:lpstr>Ticket MSS - Security Alarms Periode September - Oktober 2019</vt:lpstr>
      <vt:lpstr>Ticket MSS - Security Alarms Periode September - Oktober 2019</vt:lpstr>
      <vt:lpstr>Ticket MSS - Security Alarms Periode September - Oktober 2019</vt:lpstr>
      <vt:lpstr>Ticket MSS - Security Alarms Periode September - Oktober 2019</vt:lpstr>
      <vt:lpstr>Ticket MSS - Security Alarms Periode September - Oktober 2019</vt:lpstr>
      <vt:lpstr>Ticket MSS - Security Alarms Periode September - Oktober 2019</vt:lpstr>
      <vt:lpstr>Ticket MSS - Security Alarms Periode September - Oktober 2019</vt:lpstr>
      <vt:lpstr>Ticket MSS - Security Alarms Periode September - Oktober 2019</vt:lpstr>
      <vt:lpstr>Ticket MSS - Security Alarms Periode September - Oktober 2019</vt:lpstr>
      <vt:lpstr>Ticket MSS - Security Alarms Periode September - Oktober 2019</vt:lpstr>
      <vt:lpstr>Ticket MSS - Security Alarms Periode September - Oktober 2019</vt:lpstr>
      <vt:lpstr>Ticket MSS - Security Alarms Periode September - Oktober 2019</vt:lpstr>
      <vt:lpstr>Ticket MSS - Security Alarms Periode September - Oktober 2019</vt:lpstr>
      <vt:lpstr>Rangkuman Kejadian Keamanan Statistik Kejadian Keamanan Periode September - Oktober 2019</vt:lpstr>
      <vt:lpstr>Statistik Kejadian Keamanan Periode September - Oktober 2019</vt:lpstr>
      <vt:lpstr>Statistik Kategori Potensi Ancaman Keamanan Periode September - Oktober 2019</vt:lpstr>
      <vt:lpstr>Sumber Kejadian Keamanan Statistik Perbandingan Sumber Kejadian Keamanan Internal dan Eksternal</vt:lpstr>
      <vt:lpstr>Sumber Kejadian Ancaman Keamanan Data Sumber Kejadian Ancaman Keamanan</vt:lpstr>
      <vt:lpstr>Tujuan Kejadian Ancaman Keamanan Data Tujuan Kejadian Ancaman Keamanan</vt:lpstr>
      <vt:lpstr>Kerentanan Keamanan Daftar Aset Dengan Kerentanan Keamanan Periode September - Oktober 2019</vt:lpstr>
      <vt:lpstr>Temuan Kerentanan Keamanan Data Temuan Kerentanan Keamanan Periode September - Oktober 2019</vt:lpstr>
      <vt:lpstr>Profil Keamanan IT KSO Sucofindo - Surveyor Indonesia Periode September – Oktober 2019</vt:lpstr>
      <vt:lpstr>NOOSC Security Operation Center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Laporan Ringkasan Keamanan IT</dc:title>
  <dc:creator>Solafide Siahaan</dc:creator>
  <cp:lastModifiedBy>user</cp:lastModifiedBy>
  <cp:revision>648</cp:revision>
  <dcterms:modified xsi:type="dcterms:W3CDTF">2019-11-13T10:06:04Z</dcterms:modified>
</cp:coreProperties>
</file>