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58" r:id="rId4"/>
    <p:sldId id="260" r:id="rId5"/>
    <p:sldId id="267" r:id="rId6"/>
    <p:sldId id="279" r:id="rId7"/>
    <p:sldId id="282" r:id="rId8"/>
    <p:sldId id="278" r:id="rId9"/>
    <p:sldId id="280" r:id="rId10"/>
    <p:sldId id="283" r:id="rId11"/>
    <p:sldId id="284" r:id="rId12"/>
    <p:sldId id="277" r:id="rId13"/>
    <p:sldId id="281" r:id="rId14"/>
    <p:sldId id="285" r:id="rId15"/>
    <p:sldId id="286" r:id="rId16"/>
    <p:sldId id="261" r:id="rId17"/>
    <p:sldId id="266" r:id="rId18"/>
    <p:sldId id="287" r:id="rId19"/>
    <p:sldId id="288" r:id="rId20"/>
    <p:sldId id="275" r:id="rId21"/>
    <p:sldId id="289" r:id="rId2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8"/>
  </p:normalViewPr>
  <p:slideViewPr>
    <p:cSldViewPr snapToGrid="0">
      <p:cViewPr varScale="1">
        <p:scale>
          <a:sx n="114" d="100"/>
          <a:sy n="114" d="100"/>
        </p:scale>
        <p:origin x="72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ladice/Desktop/Portfolio/Tarflow/Maple-Tek/TarflowProject_&#26446;&#20896;&#34701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ladice/Desktop/Portfolio/Tarflow/Maple-Tek/TarflowProject_&#26446;&#20896;&#34701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ladice/Desktop/Portfolio/Tarflow/Maple-Tek/TarflowProject_&#26446;&#20896;&#34701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07-E64D-846A-4073E0BCC8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07-E64D-846A-4073E0BCC8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07-E64D-846A-4073E0BCC8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07-E64D-846A-4073E0BCC801}"/>
              </c:ext>
            </c:extLst>
          </c:dPt>
          <c:cat>
            <c:strRef>
              <c:f>業代評價分析!$M$2:$M$5</c:f>
              <c:strCache>
                <c:ptCount val="4"/>
                <c:pt idx="0">
                  <c:v>正向評價</c:v>
                </c:pt>
                <c:pt idx="1">
                  <c:v>負向評價</c:v>
                </c:pt>
                <c:pt idx="2">
                  <c:v>交期</c:v>
                </c:pt>
                <c:pt idx="3">
                  <c:v>售後服務</c:v>
                </c:pt>
              </c:strCache>
            </c:strRef>
          </c:cat>
          <c:val>
            <c:numRef>
              <c:f>業代評價分析!$O$2:$O$5</c:f>
              <c:numCache>
                <c:formatCode>0%</c:formatCode>
                <c:ptCount val="4"/>
                <c:pt idx="0">
                  <c:v>0.57352941176470584</c:v>
                </c:pt>
                <c:pt idx="1">
                  <c:v>5.8823529411764705E-2</c:v>
                </c:pt>
                <c:pt idx="2">
                  <c:v>8.8235294117647065E-2</c:v>
                </c:pt>
                <c:pt idx="3">
                  <c:v>0.27941176470588236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A07-E64D-846A-4073E0BCC8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A5-0D42-93D8-96D0012BD3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A5-0D42-93D8-96D0012BD3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4A5-0D42-93D8-96D0012BD38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4A5-0D42-93D8-96D0012BD38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4A5-0D42-93D8-96D0012BD38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4A5-0D42-93D8-96D0012BD38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4A5-0D42-93D8-96D0012BD382}"/>
              </c:ext>
            </c:extLst>
          </c:dPt>
          <c:cat>
            <c:strRef>
              <c:f>產品評價分析!$M$2:$M$8</c:f>
              <c:strCache>
                <c:ptCount val="7"/>
                <c:pt idx="0">
                  <c:v>正向評價</c:v>
                </c:pt>
                <c:pt idx="1">
                  <c:v>負向評價</c:v>
                </c:pt>
                <c:pt idx="2">
                  <c:v>售後維修</c:v>
                </c:pt>
                <c:pt idx="3">
                  <c:v>產品性能</c:v>
                </c:pt>
                <c:pt idx="4">
                  <c:v>產品價格</c:v>
                </c:pt>
                <c:pt idx="5">
                  <c:v>產品專利</c:v>
                </c:pt>
                <c:pt idx="6">
                  <c:v>技術培訓</c:v>
                </c:pt>
              </c:strCache>
            </c:strRef>
          </c:cat>
          <c:val>
            <c:numRef>
              <c:f>產品評價分析!$O$2:$O$8</c:f>
              <c:numCache>
                <c:formatCode>0%</c:formatCode>
                <c:ptCount val="7"/>
                <c:pt idx="0">
                  <c:v>0.23529411764705882</c:v>
                </c:pt>
                <c:pt idx="1">
                  <c:v>5.8823529411764705E-2</c:v>
                </c:pt>
                <c:pt idx="2">
                  <c:v>0.20588235294117646</c:v>
                </c:pt>
                <c:pt idx="3">
                  <c:v>0.38235294117647056</c:v>
                </c:pt>
                <c:pt idx="4">
                  <c:v>4.4117647058823532E-2</c:v>
                </c:pt>
                <c:pt idx="5">
                  <c:v>2.9411764705882353E-2</c:v>
                </c:pt>
                <c:pt idx="6">
                  <c:v>4.4117647058823532E-2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4A5-0D42-93D8-96D0012BD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C9-924F-90F6-BE7C28D4F4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BC9-924F-90F6-BE7C28D4F4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BC9-924F-90F6-BE7C28D4F42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BC9-924F-90F6-BE7C28D4F42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BC9-924F-90F6-BE7C28D4F42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BC9-924F-90F6-BE7C28D4F42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BC9-924F-90F6-BE7C28D4F424}"/>
              </c:ext>
            </c:extLst>
          </c:dPt>
          <c:cat>
            <c:strRef>
              <c:f>公司整體評價分析!$M$2:$M$8</c:f>
              <c:strCache>
                <c:ptCount val="7"/>
                <c:pt idx="0">
                  <c:v>正向評價</c:v>
                </c:pt>
                <c:pt idx="1">
                  <c:v>負向評價</c:v>
                </c:pt>
                <c:pt idx="2">
                  <c:v>技術講座</c:v>
                </c:pt>
                <c:pt idx="3">
                  <c:v>售後服務 </c:v>
                </c:pt>
                <c:pt idx="4">
                  <c:v>技術支援</c:v>
                </c:pt>
                <c:pt idx="5">
                  <c:v>產品售價</c:v>
                </c:pt>
                <c:pt idx="6">
                  <c:v>訂單程序</c:v>
                </c:pt>
              </c:strCache>
            </c:strRef>
          </c:cat>
          <c:val>
            <c:numRef>
              <c:f>公司整體評價分析!$O$2:$O$8</c:f>
              <c:numCache>
                <c:formatCode>0%</c:formatCode>
                <c:ptCount val="7"/>
                <c:pt idx="0">
                  <c:v>0.36904761904761907</c:v>
                </c:pt>
                <c:pt idx="1">
                  <c:v>3.5714285714285712E-2</c:v>
                </c:pt>
                <c:pt idx="2">
                  <c:v>0.15476190476190477</c:v>
                </c:pt>
                <c:pt idx="3">
                  <c:v>2.3809523809523808E-2</c:v>
                </c:pt>
                <c:pt idx="4">
                  <c:v>0.29761904761904762</c:v>
                </c:pt>
                <c:pt idx="5">
                  <c:v>3.5714285714285712E-2</c:v>
                </c:pt>
                <c:pt idx="6">
                  <c:v>8.3333333333333329E-2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BC9-924F-90F6-BE7C28D4F4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71999-3E71-8749-9209-162AF2D484AD}" type="datetimeFigureOut">
              <a:rPr lang="en-TW" smtClean="0"/>
              <a:t>2024/12/13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4201-5F25-2746-B9EC-40AD4C8C67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0624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>
          <a:extLst>
            <a:ext uri="{FF2B5EF4-FFF2-40B4-BE49-F238E27FC236}">
              <a16:creationId xmlns:a16="http://schemas.microsoft.com/office/drawing/2014/main" id="{080C528F-482E-40E1-F5C5-1A5988A99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013acee29_0_438:notes">
            <a:extLst>
              <a:ext uri="{FF2B5EF4-FFF2-40B4-BE49-F238E27FC236}">
                <a16:creationId xmlns:a16="http://schemas.microsoft.com/office/drawing/2014/main" id="{82EEF594-546D-3A34-FABA-BD20EF3AF4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013acee29_0_438:notes">
            <a:extLst>
              <a:ext uri="{FF2B5EF4-FFF2-40B4-BE49-F238E27FC236}">
                <a16:creationId xmlns:a16="http://schemas.microsoft.com/office/drawing/2014/main" id="{0CFC4662-07F2-2B93-C138-59F150FB87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174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>
          <a:extLst>
            <a:ext uri="{FF2B5EF4-FFF2-40B4-BE49-F238E27FC236}">
              <a16:creationId xmlns:a16="http://schemas.microsoft.com/office/drawing/2014/main" id="{9FB1CECB-643F-F625-96AA-8CD95133E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013acee29_0_438:notes">
            <a:extLst>
              <a:ext uri="{FF2B5EF4-FFF2-40B4-BE49-F238E27FC236}">
                <a16:creationId xmlns:a16="http://schemas.microsoft.com/office/drawing/2014/main" id="{0F2F9007-A1E5-75A1-FEE7-12ECCFAF8B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013acee29_0_438:notes">
            <a:extLst>
              <a:ext uri="{FF2B5EF4-FFF2-40B4-BE49-F238E27FC236}">
                <a16:creationId xmlns:a16="http://schemas.microsoft.com/office/drawing/2014/main" id="{8C425956-DF1F-238D-2BC4-A95F02A6F2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835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F5AE53DA-0AB8-B25D-F7F1-E386B4E61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d0c7d16c6_0_62:notes">
            <a:extLst>
              <a:ext uri="{FF2B5EF4-FFF2-40B4-BE49-F238E27FC236}">
                <a16:creationId xmlns:a16="http://schemas.microsoft.com/office/drawing/2014/main" id="{918349CC-6EE9-84CF-0AD9-A979303558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d0c7d16c6_0_62:notes">
            <a:extLst>
              <a:ext uri="{FF2B5EF4-FFF2-40B4-BE49-F238E27FC236}">
                <a16:creationId xmlns:a16="http://schemas.microsoft.com/office/drawing/2014/main" id="{D2019C31-19F3-D48B-5616-DB11CF92BC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172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>
          <a:extLst>
            <a:ext uri="{FF2B5EF4-FFF2-40B4-BE49-F238E27FC236}">
              <a16:creationId xmlns:a16="http://schemas.microsoft.com/office/drawing/2014/main" id="{7FF9B547-AE88-2EF8-5251-8E7B64048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013acee29_0_438:notes">
            <a:extLst>
              <a:ext uri="{FF2B5EF4-FFF2-40B4-BE49-F238E27FC236}">
                <a16:creationId xmlns:a16="http://schemas.microsoft.com/office/drawing/2014/main" id="{E6D0DF09-0D3B-56E2-32EC-04793A2506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013acee29_0_438:notes">
            <a:extLst>
              <a:ext uri="{FF2B5EF4-FFF2-40B4-BE49-F238E27FC236}">
                <a16:creationId xmlns:a16="http://schemas.microsoft.com/office/drawing/2014/main" id="{EFDC24C9-6768-2F29-EB8F-2F05D88DDC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085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>
          <a:extLst>
            <a:ext uri="{FF2B5EF4-FFF2-40B4-BE49-F238E27FC236}">
              <a16:creationId xmlns:a16="http://schemas.microsoft.com/office/drawing/2014/main" id="{289F7014-67B4-58EB-8334-2CB67C6FD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013acee29_0_438:notes">
            <a:extLst>
              <a:ext uri="{FF2B5EF4-FFF2-40B4-BE49-F238E27FC236}">
                <a16:creationId xmlns:a16="http://schemas.microsoft.com/office/drawing/2014/main" id="{0C748B72-6770-D0F8-3D74-53649CC087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013acee29_0_438:notes">
            <a:extLst>
              <a:ext uri="{FF2B5EF4-FFF2-40B4-BE49-F238E27FC236}">
                <a16:creationId xmlns:a16="http://schemas.microsoft.com/office/drawing/2014/main" id="{3FE130F8-56A8-4CC9-D1F0-7472B04EEF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645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>
          <a:extLst>
            <a:ext uri="{FF2B5EF4-FFF2-40B4-BE49-F238E27FC236}">
              <a16:creationId xmlns:a16="http://schemas.microsoft.com/office/drawing/2014/main" id="{743C2B65-6961-7A88-3A19-C15CF4306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013acee29_0_438:notes">
            <a:extLst>
              <a:ext uri="{FF2B5EF4-FFF2-40B4-BE49-F238E27FC236}">
                <a16:creationId xmlns:a16="http://schemas.microsoft.com/office/drawing/2014/main" id="{CC826B60-C57F-7DB3-E985-F5A21972D6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013acee29_0_438:notes">
            <a:extLst>
              <a:ext uri="{FF2B5EF4-FFF2-40B4-BE49-F238E27FC236}">
                <a16:creationId xmlns:a16="http://schemas.microsoft.com/office/drawing/2014/main" id="{58D0EAC0-D204-CD9E-89EB-1BB0A895EE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996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b9a103237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eb9a103237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>
          <a:extLst>
            <a:ext uri="{FF2B5EF4-FFF2-40B4-BE49-F238E27FC236}">
              <a16:creationId xmlns:a16="http://schemas.microsoft.com/office/drawing/2014/main" id="{4602E107-217D-AA31-A341-FBF5FC1CD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b9a103237_0_412:notes">
            <a:extLst>
              <a:ext uri="{FF2B5EF4-FFF2-40B4-BE49-F238E27FC236}">
                <a16:creationId xmlns:a16="http://schemas.microsoft.com/office/drawing/2014/main" id="{03712D52-397D-EF39-0157-83E4552C16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eb9a103237_0_412:notes">
            <a:extLst>
              <a:ext uri="{FF2B5EF4-FFF2-40B4-BE49-F238E27FC236}">
                <a16:creationId xmlns:a16="http://schemas.microsoft.com/office/drawing/2014/main" id="{683B98CB-4D38-60E7-8818-35B673AC9F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714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>
          <a:extLst>
            <a:ext uri="{FF2B5EF4-FFF2-40B4-BE49-F238E27FC236}">
              <a16:creationId xmlns:a16="http://schemas.microsoft.com/office/drawing/2014/main" id="{765ACCED-0415-DD49-D031-538424CD5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b9a103237_0_412:notes">
            <a:extLst>
              <a:ext uri="{FF2B5EF4-FFF2-40B4-BE49-F238E27FC236}">
                <a16:creationId xmlns:a16="http://schemas.microsoft.com/office/drawing/2014/main" id="{16806A9D-0B8A-472A-B3C6-78733C4B18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eb9a103237_0_412:notes">
            <a:extLst>
              <a:ext uri="{FF2B5EF4-FFF2-40B4-BE49-F238E27FC236}">
                <a16:creationId xmlns:a16="http://schemas.microsoft.com/office/drawing/2014/main" id="{2F0F4312-FB93-BF99-6860-E2015D3EA2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0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b0f9523dd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b0f9523dd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0C75F121-9511-ECA1-727A-32930E69A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b0f9523dd_0_421:notes">
            <a:extLst>
              <a:ext uri="{FF2B5EF4-FFF2-40B4-BE49-F238E27FC236}">
                <a16:creationId xmlns:a16="http://schemas.microsoft.com/office/drawing/2014/main" id="{82EC5AE9-FC42-6F0D-CEDC-D45F6E36A9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b0f9523dd_0_421:notes">
            <a:extLst>
              <a:ext uri="{FF2B5EF4-FFF2-40B4-BE49-F238E27FC236}">
                <a16:creationId xmlns:a16="http://schemas.microsoft.com/office/drawing/2014/main" id="{93B8FA7D-3BF0-D1DA-E1AE-0C6E0589C9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b9a103237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b9a103237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>
          <a:extLst>
            <a:ext uri="{FF2B5EF4-FFF2-40B4-BE49-F238E27FC236}">
              <a16:creationId xmlns:a16="http://schemas.microsoft.com/office/drawing/2014/main" id="{21FFFFD8-CE75-D5B5-B6CC-204448EB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013acee29_0_438:notes">
            <a:extLst>
              <a:ext uri="{FF2B5EF4-FFF2-40B4-BE49-F238E27FC236}">
                <a16:creationId xmlns:a16="http://schemas.microsoft.com/office/drawing/2014/main" id="{3F53D952-5775-8BBF-CE9C-14669701BF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013acee29_0_438:notes">
            <a:extLst>
              <a:ext uri="{FF2B5EF4-FFF2-40B4-BE49-F238E27FC236}">
                <a16:creationId xmlns:a16="http://schemas.microsoft.com/office/drawing/2014/main" id="{6A66C4CB-BBFA-F440-885F-A053077448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735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>
          <a:extLst>
            <a:ext uri="{FF2B5EF4-FFF2-40B4-BE49-F238E27FC236}">
              <a16:creationId xmlns:a16="http://schemas.microsoft.com/office/drawing/2014/main" id="{B8CD9B4F-4981-C481-A403-D67A76A00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013acee29_0_438:notes">
            <a:extLst>
              <a:ext uri="{FF2B5EF4-FFF2-40B4-BE49-F238E27FC236}">
                <a16:creationId xmlns:a16="http://schemas.microsoft.com/office/drawing/2014/main" id="{B78649D6-D372-3A07-76BB-EB60ADADA4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013acee29_0_438:notes">
            <a:extLst>
              <a:ext uri="{FF2B5EF4-FFF2-40B4-BE49-F238E27FC236}">
                <a16:creationId xmlns:a16="http://schemas.microsoft.com/office/drawing/2014/main" id="{1DD914ED-378E-6E51-8030-129AABCC28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60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C19D8B8A-2CBB-E5A0-5025-236611433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d0c7d16c6_0_62:notes">
            <a:extLst>
              <a:ext uri="{FF2B5EF4-FFF2-40B4-BE49-F238E27FC236}">
                <a16:creationId xmlns:a16="http://schemas.microsoft.com/office/drawing/2014/main" id="{1ED94812-DE0B-9348-152B-76E76E5723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d0c7d16c6_0_62:notes">
            <a:extLst>
              <a:ext uri="{FF2B5EF4-FFF2-40B4-BE49-F238E27FC236}">
                <a16:creationId xmlns:a16="http://schemas.microsoft.com/office/drawing/2014/main" id="{D34DC302-8EEC-8B8A-7E6A-CE5D490179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611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>
          <a:extLst>
            <a:ext uri="{FF2B5EF4-FFF2-40B4-BE49-F238E27FC236}">
              <a16:creationId xmlns:a16="http://schemas.microsoft.com/office/drawing/2014/main" id="{597E4082-3E65-40BC-A284-B6F590A9F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013acee29_0_438:notes">
            <a:extLst>
              <a:ext uri="{FF2B5EF4-FFF2-40B4-BE49-F238E27FC236}">
                <a16:creationId xmlns:a16="http://schemas.microsoft.com/office/drawing/2014/main" id="{85E7A2DB-6AD2-4E7F-B227-16C1AF8728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013acee29_0_438:notes">
            <a:extLst>
              <a:ext uri="{FF2B5EF4-FFF2-40B4-BE49-F238E27FC236}">
                <a16:creationId xmlns:a16="http://schemas.microsoft.com/office/drawing/2014/main" id="{254EEDE9-62D8-CDE2-2B74-1698F4470D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76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8799-B15C-D382-4295-A3FD35000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F3AE3-5D64-831F-33AC-FD32084CD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1C5F-739B-6F04-7382-93A2E992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9345-AF2F-BF4D-9848-FE335EC0EBB4}" type="datetimeFigureOut">
              <a:rPr lang="en-TW" smtClean="0"/>
              <a:t>2024/12/13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D283D-CC08-A77D-9989-C88C1108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278B3-D368-7B59-B081-F070D3EC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E565-AE8B-DE47-8072-018A7E78BF0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7989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20F4-9CCA-9B06-D3F7-D266E24A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ABE52-0C2B-E10B-E703-A764089B4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80E34-9F53-ABAB-4159-A5D9F936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9345-AF2F-BF4D-9848-FE335EC0EBB4}" type="datetimeFigureOut">
              <a:rPr lang="en-TW" smtClean="0"/>
              <a:t>2024/12/13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CBBA7-EEE7-F807-3629-5CF169EA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41201-99C1-D849-A906-59FE4F2A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E565-AE8B-DE47-8072-018A7E78BF0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4003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FC5E4-AB03-67CD-198F-144A556FD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87DC8-5CE3-F8F7-3B2B-48C6E8F3A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3502D-9700-80B4-B692-92BA494E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9345-AF2F-BF4D-9848-FE335EC0EBB4}" type="datetimeFigureOut">
              <a:rPr lang="en-TW" smtClean="0"/>
              <a:t>2024/12/13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FBCF3-7D75-056E-DEBB-F89E13F6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9EDF3-6571-BF34-32A2-639427F2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E565-AE8B-DE47-8072-018A7E78BF0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85726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96400" y="1849151"/>
            <a:ext cx="5390000" cy="2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96400" y="4672251"/>
            <a:ext cx="5390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7290201" y="939701"/>
            <a:ext cx="4978400" cy="4978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t="22755" b="17953"/>
          <a:stretch/>
        </p:blipFill>
        <p:spPr>
          <a:xfrm>
            <a:off x="-1521300" y="6055001"/>
            <a:ext cx="8817432" cy="895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2063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-1919999" y="-192129"/>
            <a:ext cx="15670583" cy="8890369"/>
            <a:chOff x="-1440000" y="-144097"/>
            <a:chExt cx="11752937" cy="6667777"/>
          </a:xfrm>
        </p:grpSpPr>
        <p:sp>
          <p:nvSpPr>
            <p:cNvPr id="103" name="Google Shape;103;p15"/>
            <p:cNvSpPr/>
            <p:nvPr/>
          </p:nvSpPr>
          <p:spPr>
            <a:xfrm>
              <a:off x="-1440000" y="39807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-925888" y="353586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8480301" y="-87825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8480304" y="-1440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39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2"/>
          </p:nvPr>
        </p:nvSpPr>
        <p:spPr>
          <a:xfrm>
            <a:off x="2293235" y="1754733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3"/>
          </p:nvPr>
        </p:nvSpPr>
        <p:spPr>
          <a:xfrm>
            <a:off x="7284867" y="1754733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"/>
          </p:nvPr>
        </p:nvSpPr>
        <p:spPr>
          <a:xfrm>
            <a:off x="2293236" y="2789133"/>
            <a:ext cx="321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"/>
          </p:nvPr>
        </p:nvSpPr>
        <p:spPr>
          <a:xfrm>
            <a:off x="7284869" y="2789133"/>
            <a:ext cx="321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5"/>
          </p:nvPr>
        </p:nvSpPr>
        <p:spPr>
          <a:xfrm>
            <a:off x="2293235" y="3787400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6"/>
          </p:nvPr>
        </p:nvSpPr>
        <p:spPr>
          <a:xfrm>
            <a:off x="7284867" y="3787400"/>
            <a:ext cx="3218800" cy="10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7"/>
          </p:nvPr>
        </p:nvSpPr>
        <p:spPr>
          <a:xfrm>
            <a:off x="2293272" y="4821800"/>
            <a:ext cx="321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8"/>
          </p:nvPr>
        </p:nvSpPr>
        <p:spPr>
          <a:xfrm>
            <a:off x="7284875" y="4821800"/>
            <a:ext cx="321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9" hasCustomPrompt="1"/>
          </p:nvPr>
        </p:nvSpPr>
        <p:spPr>
          <a:xfrm>
            <a:off x="1002800" y="1850133"/>
            <a:ext cx="10344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3" hasCustomPrompt="1"/>
          </p:nvPr>
        </p:nvSpPr>
        <p:spPr>
          <a:xfrm>
            <a:off x="1002813" y="3884000"/>
            <a:ext cx="1034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4613" y="1851333"/>
            <a:ext cx="1034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4613" y="3884000"/>
            <a:ext cx="1034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grpSp>
        <p:nvGrpSpPr>
          <p:cNvPr id="88" name="Google Shape;88;p13"/>
          <p:cNvGrpSpPr/>
          <p:nvPr/>
        </p:nvGrpSpPr>
        <p:grpSpPr>
          <a:xfrm>
            <a:off x="-1656351" y="-1069600"/>
            <a:ext cx="14998733" cy="10045640"/>
            <a:chOff x="-1242263" y="-802200"/>
            <a:chExt cx="11249050" cy="7534230"/>
          </a:xfrm>
        </p:grpSpPr>
        <p:sp>
          <p:nvSpPr>
            <p:cNvPr id="89" name="Google Shape;89;p13"/>
            <p:cNvSpPr/>
            <p:nvPr/>
          </p:nvSpPr>
          <p:spPr>
            <a:xfrm>
              <a:off x="-1032825" y="418905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-1242263" y="355241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8174151" y="-802200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706079" y="-64414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805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47433" y="2509500"/>
            <a:ext cx="5777200" cy="20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47433" y="1349829"/>
            <a:ext cx="1630800" cy="12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47433" y="4659167"/>
            <a:ext cx="57772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>
            <a:spLocks noGrp="1"/>
          </p:cNvSpPr>
          <p:nvPr>
            <p:ph type="pic" idx="3"/>
          </p:nvPr>
        </p:nvSpPr>
        <p:spPr>
          <a:xfrm>
            <a:off x="7290201" y="939701"/>
            <a:ext cx="4978400" cy="4978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t="22755" b="17953"/>
          <a:stretch/>
        </p:blipFill>
        <p:spPr>
          <a:xfrm>
            <a:off x="-1521300" y="6055001"/>
            <a:ext cx="8817432" cy="895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720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279900" y="1785833"/>
            <a:ext cx="5487600" cy="1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279900" y="3244533"/>
            <a:ext cx="5487600" cy="18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7290201" y="939701"/>
            <a:ext cx="4978400" cy="4978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t="22755" b="17953"/>
          <a:stretch/>
        </p:blipFill>
        <p:spPr>
          <a:xfrm>
            <a:off x="-1521300" y="6055001"/>
            <a:ext cx="8817432" cy="8951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7"/>
          <p:cNvGrpSpPr/>
          <p:nvPr/>
        </p:nvGrpSpPr>
        <p:grpSpPr>
          <a:xfrm>
            <a:off x="-2673035" y="-2673035"/>
            <a:ext cx="4533200" cy="5367203"/>
            <a:chOff x="-2004776" y="-2004776"/>
            <a:chExt cx="3399900" cy="4025402"/>
          </a:xfrm>
        </p:grpSpPr>
        <p:sp>
          <p:nvSpPr>
            <p:cNvPr id="51" name="Google Shape;51;p7"/>
            <p:cNvSpPr/>
            <p:nvPr/>
          </p:nvSpPr>
          <p:spPr>
            <a:xfrm>
              <a:off x="-2004776" y="-2004776"/>
              <a:ext cx="3399900" cy="337635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-1405774" y="2"/>
              <a:ext cx="2034725" cy="2020624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345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/>
          </p:nvPr>
        </p:nvSpPr>
        <p:spPr>
          <a:xfrm>
            <a:off x="960000" y="2903433"/>
            <a:ext cx="46964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3"/>
          </p:nvPr>
        </p:nvSpPr>
        <p:spPr>
          <a:xfrm>
            <a:off x="6535596" y="2903433"/>
            <a:ext cx="46964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960000" y="3445900"/>
            <a:ext cx="4696400" cy="20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⎼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6535600" y="3445900"/>
            <a:ext cx="4696400" cy="20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⎼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1629665" y="-437329"/>
            <a:ext cx="15993624" cy="8864636"/>
            <a:chOff x="-1222249" y="-327997"/>
            <a:chExt cx="11995218" cy="6648477"/>
          </a:xfrm>
        </p:grpSpPr>
        <p:sp>
          <p:nvSpPr>
            <p:cNvPr id="34" name="Google Shape;34;p5"/>
            <p:cNvSpPr/>
            <p:nvPr/>
          </p:nvSpPr>
          <p:spPr>
            <a:xfrm>
              <a:off x="8212250" y="37775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569112" y="4668293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-1222249" y="-285875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-376771" y="-3279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7440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ctrTitle"/>
          </p:nvPr>
        </p:nvSpPr>
        <p:spPr>
          <a:xfrm>
            <a:off x="947433" y="1098133"/>
            <a:ext cx="5099200" cy="10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1"/>
          </p:nvPr>
        </p:nvSpPr>
        <p:spPr>
          <a:xfrm>
            <a:off x="947433" y="2246633"/>
            <a:ext cx="5099200" cy="13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21"/>
          <p:cNvSpPr>
            <a:spLocks noGrp="1"/>
          </p:cNvSpPr>
          <p:nvPr>
            <p:ph type="pic" idx="2"/>
          </p:nvPr>
        </p:nvSpPr>
        <p:spPr>
          <a:xfrm>
            <a:off x="7290201" y="939701"/>
            <a:ext cx="4978400" cy="4978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168" name="Google Shape;168;p21"/>
          <p:cNvPicPr preferRelativeResize="0"/>
          <p:nvPr/>
        </p:nvPicPr>
        <p:blipFill rotWithShape="1">
          <a:blip r:embed="rId2">
            <a:alphaModFix/>
          </a:blip>
          <a:srcRect t="22755" b="17953"/>
          <a:stretch/>
        </p:blipFill>
        <p:spPr>
          <a:xfrm>
            <a:off x="-1521300" y="6055001"/>
            <a:ext cx="8817432" cy="8951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1"/>
          <p:cNvGrpSpPr/>
          <p:nvPr/>
        </p:nvGrpSpPr>
        <p:grpSpPr>
          <a:xfrm>
            <a:off x="-1171299" y="-1043533"/>
            <a:ext cx="2472033" cy="2454900"/>
            <a:chOff x="-878475" y="-782650"/>
            <a:chExt cx="1854025" cy="1841175"/>
          </a:xfrm>
        </p:grpSpPr>
        <p:sp>
          <p:nvSpPr>
            <p:cNvPr id="170" name="Google Shape;170;p21"/>
            <p:cNvSpPr/>
            <p:nvPr/>
          </p:nvSpPr>
          <p:spPr>
            <a:xfrm>
              <a:off x="-878475" y="-782650"/>
              <a:ext cx="1854025" cy="184117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-750242" y="-273562"/>
              <a:ext cx="1217299" cy="1208864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21"/>
          <p:cNvSpPr txBox="1"/>
          <p:nvPr/>
        </p:nvSpPr>
        <p:spPr>
          <a:xfrm>
            <a:off x="947433" y="4603500"/>
            <a:ext cx="5099200" cy="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CREDITS: This presentation template was created by</a:t>
            </a:r>
            <a:r>
              <a:rPr lang="en" sz="12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</p:spTree>
    <p:extLst>
      <p:ext uri="{BB962C8B-B14F-4D97-AF65-F5344CB8AC3E}">
        <p14:creationId xmlns:p14="http://schemas.microsoft.com/office/powerpoint/2010/main" val="349114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70D5-81B3-B779-2509-1965A09F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6096-E7F2-6FF4-96AB-F85AA877D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EAB89-7150-8CD5-2BB2-D4DA7381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9345-AF2F-BF4D-9848-FE335EC0EBB4}" type="datetimeFigureOut">
              <a:rPr lang="en-TW" smtClean="0"/>
              <a:t>2024/12/13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79BB9-D2B5-0DAE-7200-A6609876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0730C-26D8-6CE4-09A1-A7909831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E565-AE8B-DE47-8072-018A7E78BF0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928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45EF-5D17-F583-38F1-FDDCB0A0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44EED-F676-B1B9-EA86-09E3F5EF9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FED3D-AAFC-E71E-9514-D24DE992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9345-AF2F-BF4D-9848-FE335EC0EBB4}" type="datetimeFigureOut">
              <a:rPr lang="en-TW" smtClean="0"/>
              <a:t>2024/12/13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E652B-29C9-5F39-BCF5-46D8FA9D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A11AC-325C-EA3E-DC02-A2C46347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E565-AE8B-DE47-8072-018A7E78BF0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0693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F180-691F-A06C-CFCB-A4A7D04C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50059-D41A-FAD7-FF47-F2B4CC002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03B44-116F-ECFD-011A-6CD71C2C1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A7544-9DBC-1AC4-1DC7-C9807551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9345-AF2F-BF4D-9848-FE335EC0EBB4}" type="datetimeFigureOut">
              <a:rPr lang="en-TW" smtClean="0"/>
              <a:t>2024/12/13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D802B-5D79-9FCB-EEDD-BC74AB97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B5564-0BCB-CB7B-130C-74B9C7CA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E565-AE8B-DE47-8072-018A7E78BF0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9737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4462-52CD-2257-06BB-A8566A4C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19B0D-159B-3457-12E3-5476D2A5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BEE45-3E6E-0DFD-90C0-400CD5DFC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5B9D6-943B-A01A-74B7-E17328319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D79AD-1947-C60D-0AEE-93F8CA801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755C1-4BAD-9310-5E6C-53BE4B60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9345-AF2F-BF4D-9848-FE335EC0EBB4}" type="datetimeFigureOut">
              <a:rPr lang="en-TW" smtClean="0"/>
              <a:t>2024/12/13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3486C-63E4-527F-C558-6F696221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4769A-7454-6E02-3923-A6669CE6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E565-AE8B-DE47-8072-018A7E78BF0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761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C08A-2617-4525-5929-2615FDF5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29EA2-01CE-49FF-4847-AEFF23FD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9345-AF2F-BF4D-9848-FE335EC0EBB4}" type="datetimeFigureOut">
              <a:rPr lang="en-TW" smtClean="0"/>
              <a:t>2024/12/13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B3DB8-ADAF-8BC0-A8A4-ED05F2B5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00C81-0022-AA3C-A969-996EE87E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E565-AE8B-DE47-8072-018A7E78BF0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4230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D817D-3D99-21E4-0787-233199D0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9345-AF2F-BF4D-9848-FE335EC0EBB4}" type="datetimeFigureOut">
              <a:rPr lang="en-TW" smtClean="0"/>
              <a:t>2024/12/13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8334F-DD6C-0950-D154-D7D0B037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CFB57-24A7-6429-25EF-CEDA5363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E565-AE8B-DE47-8072-018A7E78BF0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4802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56D9-BD56-5C84-E4C7-3EEA1E8B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5C2D-2571-EF62-CEFB-17A5DE56D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C8212-EE8C-7BF4-8E8C-A45D1275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BF58D-A1BE-835F-BEF8-C7372F2A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9345-AF2F-BF4D-9848-FE335EC0EBB4}" type="datetimeFigureOut">
              <a:rPr lang="en-TW" smtClean="0"/>
              <a:t>2024/12/13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AC8CB-5C27-C827-E940-9B5CFE31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1F562-5814-C134-D252-FE115EBB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E565-AE8B-DE47-8072-018A7E78BF0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7408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60EC-5324-7B83-DFB4-EACA45E4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A8AA7-4458-FB58-B051-6572F5017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0499B-C86D-DAB8-E3C9-004A30E91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F9D4C-F4D6-F51D-4F57-01A402D6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9345-AF2F-BF4D-9848-FE335EC0EBB4}" type="datetimeFigureOut">
              <a:rPr lang="en-TW" smtClean="0"/>
              <a:t>2024/12/13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D2E45-7CC8-9542-3181-C7C1C307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1AD46-3976-C88B-0ED0-6CC74F31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4E565-AE8B-DE47-8072-018A7E78BF0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2681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5B4EC-BECE-88E7-3385-D28FEA8F6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341B9-1895-8841-EE11-159C561CD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8E88F-F55C-B265-A708-60E64DC07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79345-AF2F-BF4D-9848-FE335EC0EBB4}" type="datetimeFigureOut">
              <a:rPr lang="en-TW" smtClean="0"/>
              <a:t>2024/12/13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20BAB-B054-AD84-C524-5B10EBE98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F4A91-EBA3-0EB3-FC39-FF7666D20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4E565-AE8B-DE47-8072-018A7E78BF0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4259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7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7333" r="17333"/>
          <a:stretch/>
        </p:blipFill>
        <p:spPr>
          <a:xfrm>
            <a:off x="7290201" y="939701"/>
            <a:ext cx="4978400" cy="4978400"/>
          </a:xfrm>
          <a:prstGeom prst="roundRect">
            <a:avLst>
              <a:gd name="adj" fmla="val 16667"/>
            </a:avLst>
          </a:prstGeom>
        </p:spPr>
      </p:pic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710336" y="-409366"/>
            <a:ext cx="4783467" cy="335396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>
            <a:off x="9888086" y="4789552"/>
            <a:ext cx="2712967" cy="2694165"/>
          </a:xfrm>
          <a:custGeom>
            <a:avLst/>
            <a:gdLst/>
            <a:ahLst/>
            <a:cxnLst/>
            <a:rect l="l" t="t" r="r" b="b"/>
            <a:pathLst>
              <a:path w="853" h="849" extrusionOk="0">
                <a:moveTo>
                  <a:pt x="360" y="812"/>
                </a:moveTo>
                <a:cubicBezTo>
                  <a:pt x="39" y="495"/>
                  <a:pt x="39" y="495"/>
                  <a:pt x="39" y="495"/>
                </a:cubicBezTo>
                <a:cubicBezTo>
                  <a:pt x="0" y="456"/>
                  <a:pt x="0" y="392"/>
                  <a:pt x="39" y="354"/>
                </a:cubicBezTo>
                <a:cubicBezTo>
                  <a:pt x="360" y="37"/>
                  <a:pt x="360" y="37"/>
                  <a:pt x="360" y="37"/>
                </a:cubicBezTo>
                <a:cubicBezTo>
                  <a:pt x="397" y="0"/>
                  <a:pt x="456" y="0"/>
                  <a:pt x="494" y="37"/>
                </a:cubicBezTo>
                <a:cubicBezTo>
                  <a:pt x="814" y="354"/>
                  <a:pt x="814" y="354"/>
                  <a:pt x="814" y="354"/>
                </a:cubicBezTo>
                <a:cubicBezTo>
                  <a:pt x="853" y="392"/>
                  <a:pt x="853" y="456"/>
                  <a:pt x="814" y="495"/>
                </a:cubicBezTo>
                <a:cubicBezTo>
                  <a:pt x="494" y="812"/>
                  <a:pt x="494" y="812"/>
                  <a:pt x="494" y="812"/>
                </a:cubicBezTo>
                <a:cubicBezTo>
                  <a:pt x="456" y="849"/>
                  <a:pt x="397" y="849"/>
                  <a:pt x="360" y="812"/>
                </a:cubicBezTo>
                <a:close/>
              </a:path>
            </a:pathLst>
          </a:custGeom>
          <a:solidFill>
            <a:srgbClr val="FFFFFF">
              <a:alpha val="49060"/>
            </a:srgbClr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ctrTitle"/>
          </p:nvPr>
        </p:nvSpPr>
        <p:spPr>
          <a:xfrm>
            <a:off x="-338536" y="2559123"/>
            <a:ext cx="8118087" cy="288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Customer Feedback Analysis: Insights from Top Clients Over Five Years</a:t>
            </a:r>
            <a:b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9" name="Google Shape;199;p27"/>
          <p:cNvSpPr txBox="1">
            <a:spLocks noGrp="1"/>
          </p:cNvSpPr>
          <p:nvPr>
            <p:ph type="subTitle" idx="1"/>
          </p:nvPr>
        </p:nvSpPr>
        <p:spPr>
          <a:xfrm>
            <a:off x="-65102" y="5446323"/>
            <a:ext cx="7290201" cy="6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TW" sz="180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Gladice Lee – Business Operations &amp; Strategy Analyst, Sales Department</a:t>
            </a:r>
          </a:p>
          <a:p>
            <a:r>
              <a:rPr lang="en-TW" sz="180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Conducted Using TARFlow Platform with Dr. Hwang San-Yih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>
          <a:extLst>
            <a:ext uri="{FF2B5EF4-FFF2-40B4-BE49-F238E27FC236}">
              <a16:creationId xmlns:a16="http://schemas.microsoft.com/office/drawing/2014/main" id="{F61DC8A0-D4CA-68D1-BEBD-909EAD697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>
            <a:extLst>
              <a:ext uri="{FF2B5EF4-FFF2-40B4-BE49-F238E27FC236}">
                <a16:creationId xmlns:a16="http://schemas.microsoft.com/office/drawing/2014/main" id="{DDF94B33-C817-B8C8-30D2-9A724F2DAB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TW" b="1" kern="0" dirty="0">
                <a:effectLst/>
                <a:ea typeface="Times New Roman" panose="02020603050405020304" pitchFamily="18" charset="0"/>
              </a:rPr>
              <a:t>Key Findings: Products Offered</a:t>
            </a:r>
            <a:r>
              <a:rPr lang="en-TW" b="1" dirty="0">
                <a:effectLst/>
              </a:rPr>
              <a:t> </a:t>
            </a:r>
            <a:endParaRPr lang="en-US" b="1" dirty="0"/>
          </a:p>
        </p:txBody>
      </p:sp>
      <p:sp>
        <p:nvSpPr>
          <p:cNvPr id="339" name="Google Shape;339;p38">
            <a:extLst>
              <a:ext uri="{FF2B5EF4-FFF2-40B4-BE49-F238E27FC236}">
                <a16:creationId xmlns:a16="http://schemas.microsoft.com/office/drawing/2014/main" id="{CCA5043E-B02E-BB21-158E-6083B2276EA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1710" y="2474817"/>
            <a:ext cx="5304695" cy="54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2800" b="1" dirty="0"/>
              <a:t>Pie chart illustrating feedback proportions </a:t>
            </a:r>
            <a:endParaRPr sz="2800" b="1" dirty="0"/>
          </a:p>
        </p:txBody>
      </p:sp>
      <p:sp>
        <p:nvSpPr>
          <p:cNvPr id="340" name="Google Shape;340;p38">
            <a:extLst>
              <a:ext uri="{FF2B5EF4-FFF2-40B4-BE49-F238E27FC236}">
                <a16:creationId xmlns:a16="http://schemas.microsoft.com/office/drawing/2014/main" id="{4CEEC7D6-0EFE-1DF6-60D8-A0BEED5CFA26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096000" y="2651423"/>
            <a:ext cx="4696400" cy="54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Word cloud showing key terms related to sales representatives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224456B-4B44-DD99-811B-927FB2160F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175755"/>
              </p:ext>
            </p:extLst>
          </p:nvPr>
        </p:nvGraphicFramePr>
        <p:xfrm>
          <a:off x="-1620837" y="2912044"/>
          <a:ext cx="8947150" cy="385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740822C-6ED6-D30D-6EF5-E2446ABE6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405" y="3202139"/>
            <a:ext cx="6415088" cy="34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3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>
          <a:extLst>
            <a:ext uri="{FF2B5EF4-FFF2-40B4-BE49-F238E27FC236}">
              <a16:creationId xmlns:a16="http://schemas.microsoft.com/office/drawing/2014/main" id="{0D43FAF2-2993-E308-8E4C-AD122CF39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>
            <a:extLst>
              <a:ext uri="{FF2B5EF4-FFF2-40B4-BE49-F238E27FC236}">
                <a16:creationId xmlns:a16="http://schemas.microsoft.com/office/drawing/2014/main" id="{98B72164-659E-FAF0-815A-9A3B1C619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TW" b="1" kern="0" dirty="0">
                <a:effectLst/>
                <a:ea typeface="Times New Roman" panose="02020603050405020304" pitchFamily="18" charset="0"/>
              </a:rPr>
              <a:t>Key Findings: Products Offered</a:t>
            </a:r>
            <a:r>
              <a:rPr lang="en-TW" b="1" dirty="0">
                <a:effectLst/>
              </a:rPr>
              <a:t> </a:t>
            </a:r>
            <a:endParaRPr lang="en-US" b="1" dirty="0"/>
          </a:p>
        </p:txBody>
      </p:sp>
      <p:sp>
        <p:nvSpPr>
          <p:cNvPr id="339" name="Google Shape;339;p38">
            <a:extLst>
              <a:ext uri="{FF2B5EF4-FFF2-40B4-BE49-F238E27FC236}">
                <a16:creationId xmlns:a16="http://schemas.microsoft.com/office/drawing/2014/main" id="{0F82494D-779E-A274-A1AB-E3D95C69454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610723" y="2284247"/>
            <a:ext cx="6326625" cy="54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2800" b="1" dirty="0"/>
              <a:t>Analysis Results:</a:t>
            </a:r>
            <a:endParaRPr sz="2800" b="1" dirty="0"/>
          </a:p>
        </p:txBody>
      </p:sp>
      <p:sp>
        <p:nvSpPr>
          <p:cNvPr id="341" name="Google Shape;341;p38">
            <a:extLst>
              <a:ext uri="{FF2B5EF4-FFF2-40B4-BE49-F238E27FC236}">
                <a16:creationId xmlns:a16="http://schemas.microsoft.com/office/drawing/2014/main" id="{018EAEBC-3A76-EF2B-38D8-C2B1C3C947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86898" y="3133007"/>
            <a:ext cx="9745102" cy="20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tabLst>
                <a:tab pos="609585" algn="l"/>
              </a:tabLst>
            </a:pPr>
            <a:r>
              <a:rPr lang="en-US" sz="2000" dirty="0"/>
              <a:t>Positive Trends: Customers appreciated professionalism, quick responses, and high-quality after-sales support.</a:t>
            </a:r>
          </a:p>
          <a:p>
            <a:pPr marL="0" indent="0">
              <a:buNone/>
              <a:tabLst>
                <a:tab pos="609585" algn="l"/>
              </a:tabLst>
            </a:pPr>
            <a:endParaRPr lang="en-US" sz="2000" dirty="0"/>
          </a:p>
          <a:p>
            <a:pPr>
              <a:tabLst>
                <a:tab pos="609585" algn="l"/>
              </a:tabLst>
            </a:pPr>
            <a:r>
              <a:rPr lang="en-US" sz="2000" dirty="0"/>
              <a:t>Improvement Areas: Issues with delayed responses and delivery scheduling need to be addressed.</a:t>
            </a:r>
          </a:p>
        </p:txBody>
      </p:sp>
      <p:grpSp>
        <p:nvGrpSpPr>
          <p:cNvPr id="348" name="Google Shape;348;p38">
            <a:extLst>
              <a:ext uri="{FF2B5EF4-FFF2-40B4-BE49-F238E27FC236}">
                <a16:creationId xmlns:a16="http://schemas.microsoft.com/office/drawing/2014/main" id="{684456D7-7128-882F-B9A3-CAED32276995}"/>
              </a:ext>
            </a:extLst>
          </p:cNvPr>
          <p:cNvGrpSpPr/>
          <p:nvPr/>
        </p:nvGrpSpPr>
        <p:grpSpPr>
          <a:xfrm>
            <a:off x="1061587" y="2249680"/>
            <a:ext cx="425311" cy="452229"/>
            <a:chOff x="970998" y="1901449"/>
            <a:chExt cx="329256" cy="350094"/>
          </a:xfrm>
        </p:grpSpPr>
        <p:sp>
          <p:nvSpPr>
            <p:cNvPr id="349" name="Google Shape;349;p38">
              <a:extLst>
                <a:ext uri="{FF2B5EF4-FFF2-40B4-BE49-F238E27FC236}">
                  <a16:creationId xmlns:a16="http://schemas.microsoft.com/office/drawing/2014/main" id="{C94ED9C1-7E2B-E6A5-AB92-68596AD92A9A}"/>
                </a:ext>
              </a:extLst>
            </p:cNvPr>
            <p:cNvSpPr/>
            <p:nvPr/>
          </p:nvSpPr>
          <p:spPr>
            <a:xfrm>
              <a:off x="1136321" y="1901449"/>
              <a:ext cx="163933" cy="154209"/>
            </a:xfrm>
            <a:custGeom>
              <a:avLst/>
              <a:gdLst/>
              <a:ahLst/>
              <a:cxnLst/>
              <a:rect l="l" t="t" r="r" b="b"/>
              <a:pathLst>
                <a:path w="118" h="111" extrusionOk="0">
                  <a:moveTo>
                    <a:pt x="118" y="0"/>
                  </a:moveTo>
                  <a:lnTo>
                    <a:pt x="0" y="0"/>
                  </a:lnTo>
                  <a:lnTo>
                    <a:pt x="0" y="90"/>
                  </a:lnTo>
                  <a:lnTo>
                    <a:pt x="30" y="90"/>
                  </a:lnTo>
                  <a:lnTo>
                    <a:pt x="30" y="111"/>
                  </a:lnTo>
                  <a:lnTo>
                    <a:pt x="58" y="90"/>
                  </a:lnTo>
                  <a:lnTo>
                    <a:pt x="118" y="90"/>
                  </a:lnTo>
                  <a:lnTo>
                    <a:pt x="118" y="0"/>
                  </a:lnTo>
                  <a:close/>
                  <a:moveTo>
                    <a:pt x="81" y="67"/>
                  </a:moveTo>
                  <a:lnTo>
                    <a:pt x="21" y="67"/>
                  </a:lnTo>
                  <a:lnTo>
                    <a:pt x="21" y="53"/>
                  </a:lnTo>
                  <a:lnTo>
                    <a:pt x="81" y="53"/>
                  </a:lnTo>
                  <a:lnTo>
                    <a:pt x="81" y="67"/>
                  </a:lnTo>
                  <a:close/>
                  <a:moveTo>
                    <a:pt x="95" y="37"/>
                  </a:moveTo>
                  <a:lnTo>
                    <a:pt x="21" y="37"/>
                  </a:lnTo>
                  <a:lnTo>
                    <a:pt x="21" y="23"/>
                  </a:lnTo>
                  <a:lnTo>
                    <a:pt x="95" y="23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8">
              <a:extLst>
                <a:ext uri="{FF2B5EF4-FFF2-40B4-BE49-F238E27FC236}">
                  <a16:creationId xmlns:a16="http://schemas.microsoft.com/office/drawing/2014/main" id="{D0907F8A-41CB-AC24-6E3F-514BB35AD763}"/>
                </a:ext>
              </a:extLst>
            </p:cNvPr>
            <p:cNvSpPr/>
            <p:nvPr/>
          </p:nvSpPr>
          <p:spPr>
            <a:xfrm>
              <a:off x="1171052" y="2068160"/>
              <a:ext cx="26396" cy="19450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5"/>
                    <a:pt x="10" y="2"/>
                    <a:pt x="1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8">
              <a:extLst>
                <a:ext uri="{FF2B5EF4-FFF2-40B4-BE49-F238E27FC236}">
                  <a16:creationId xmlns:a16="http://schemas.microsoft.com/office/drawing/2014/main" id="{9C67A088-9950-8CC4-1046-0042E8E770F3}"/>
                </a:ext>
              </a:extLst>
            </p:cNvPr>
            <p:cNvSpPr/>
            <p:nvPr/>
          </p:nvSpPr>
          <p:spPr>
            <a:xfrm>
              <a:off x="1052965" y="2036207"/>
              <a:ext cx="61128" cy="51403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2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6"/>
                    <a:pt x="1" y="13"/>
                    <a:pt x="0" y="21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8">
              <a:extLst>
                <a:ext uri="{FF2B5EF4-FFF2-40B4-BE49-F238E27FC236}">
                  <a16:creationId xmlns:a16="http://schemas.microsoft.com/office/drawing/2014/main" id="{1CCF0442-9528-EA75-C2DA-EA1CD2D2A34E}"/>
                </a:ext>
              </a:extLst>
            </p:cNvPr>
            <p:cNvSpPr/>
            <p:nvPr/>
          </p:nvSpPr>
          <p:spPr>
            <a:xfrm>
              <a:off x="1136321" y="2045932"/>
              <a:ext cx="19500" cy="4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8">
              <a:extLst>
                <a:ext uri="{FF2B5EF4-FFF2-40B4-BE49-F238E27FC236}">
                  <a16:creationId xmlns:a16="http://schemas.microsoft.com/office/drawing/2014/main" id="{F40527EB-BA92-C306-2892-5C916EF890C8}"/>
                </a:ext>
              </a:extLst>
            </p:cNvPr>
            <p:cNvSpPr/>
            <p:nvPr/>
          </p:nvSpPr>
          <p:spPr>
            <a:xfrm>
              <a:off x="1069636" y="1965355"/>
              <a:ext cx="44456" cy="48625"/>
            </a:xfrm>
            <a:custGeom>
              <a:avLst/>
              <a:gdLst/>
              <a:ahLst/>
              <a:cxnLst/>
              <a:rect l="l" t="t" r="r" b="b"/>
              <a:pathLst>
                <a:path w="18" h="20" extrusionOk="0">
                  <a:moveTo>
                    <a:pt x="18" y="0"/>
                  </a:moveTo>
                  <a:cubicBezTo>
                    <a:pt x="11" y="2"/>
                    <a:pt x="4" y="10"/>
                    <a:pt x="0" y="20"/>
                  </a:cubicBezTo>
                  <a:cubicBezTo>
                    <a:pt x="18" y="20"/>
                    <a:pt x="18" y="20"/>
                    <a:pt x="18" y="2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8">
              <a:extLst>
                <a:ext uri="{FF2B5EF4-FFF2-40B4-BE49-F238E27FC236}">
                  <a16:creationId xmlns:a16="http://schemas.microsoft.com/office/drawing/2014/main" id="{0E74D45A-0F0A-AC20-CF24-47C05737239E}"/>
                </a:ext>
              </a:extLst>
            </p:cNvPr>
            <p:cNvSpPr/>
            <p:nvPr/>
          </p:nvSpPr>
          <p:spPr>
            <a:xfrm>
              <a:off x="1136321" y="2107060"/>
              <a:ext cx="61128" cy="51403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0" y="21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3" y="15"/>
                    <a:pt x="24" y="7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8">
              <a:extLst>
                <a:ext uri="{FF2B5EF4-FFF2-40B4-BE49-F238E27FC236}">
                  <a16:creationId xmlns:a16="http://schemas.microsoft.com/office/drawing/2014/main" id="{5F7C92F2-1768-59DB-93A5-8082D6CCEBA6}"/>
                </a:ext>
              </a:extLst>
            </p:cNvPr>
            <p:cNvSpPr/>
            <p:nvPr/>
          </p:nvSpPr>
          <p:spPr>
            <a:xfrm>
              <a:off x="1136321" y="2177912"/>
              <a:ext cx="44456" cy="52792"/>
            </a:xfrm>
            <a:custGeom>
              <a:avLst/>
              <a:gdLst/>
              <a:ahLst/>
              <a:cxnLst/>
              <a:rect l="l" t="t" r="r" b="b"/>
              <a:pathLst>
                <a:path w="18" h="21" extrusionOk="0">
                  <a:moveTo>
                    <a:pt x="0" y="21"/>
                  </a:moveTo>
                  <a:cubicBezTo>
                    <a:pt x="7" y="19"/>
                    <a:pt x="14" y="11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8">
              <a:extLst>
                <a:ext uri="{FF2B5EF4-FFF2-40B4-BE49-F238E27FC236}">
                  <a16:creationId xmlns:a16="http://schemas.microsoft.com/office/drawing/2014/main" id="{9E7FE7C2-09AC-D561-99BA-DBCEFED0ECF9}"/>
                </a:ext>
              </a:extLst>
            </p:cNvPr>
            <p:cNvSpPr/>
            <p:nvPr/>
          </p:nvSpPr>
          <p:spPr>
            <a:xfrm>
              <a:off x="1052965" y="2107060"/>
              <a:ext cx="61128" cy="51403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2" y="15"/>
                    <a:pt x="4" y="21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8">
              <a:extLst>
                <a:ext uri="{FF2B5EF4-FFF2-40B4-BE49-F238E27FC236}">
                  <a16:creationId xmlns:a16="http://schemas.microsoft.com/office/drawing/2014/main" id="{8119742C-5075-27BF-C3D7-1440B7FFD6A4}"/>
                </a:ext>
              </a:extLst>
            </p:cNvPr>
            <p:cNvSpPr/>
            <p:nvPr/>
          </p:nvSpPr>
          <p:spPr>
            <a:xfrm>
              <a:off x="970998" y="2036207"/>
              <a:ext cx="69463" cy="51403"/>
            </a:xfrm>
            <a:custGeom>
              <a:avLst/>
              <a:gdLst/>
              <a:ahLst/>
              <a:cxnLst/>
              <a:rect l="l" t="t" r="r" b="b"/>
              <a:pathLst>
                <a:path w="28" h="21" extrusionOk="0">
                  <a:moveTo>
                    <a:pt x="2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6"/>
                    <a:pt x="0" y="13"/>
                    <a:pt x="0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3"/>
                    <a:pt x="26" y="6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8">
              <a:extLst>
                <a:ext uri="{FF2B5EF4-FFF2-40B4-BE49-F238E27FC236}">
                  <a16:creationId xmlns:a16="http://schemas.microsoft.com/office/drawing/2014/main" id="{FF11CC74-0586-E25A-A8F5-D68515C7B707}"/>
                </a:ext>
              </a:extLst>
            </p:cNvPr>
            <p:cNvSpPr/>
            <p:nvPr/>
          </p:nvSpPr>
          <p:spPr>
            <a:xfrm>
              <a:off x="1069636" y="2177912"/>
              <a:ext cx="44456" cy="52792"/>
            </a:xfrm>
            <a:custGeom>
              <a:avLst/>
              <a:gdLst/>
              <a:ahLst/>
              <a:cxnLst/>
              <a:rect l="l" t="t" r="r" b="b"/>
              <a:pathLst>
                <a:path w="18" h="21" extrusionOk="0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1"/>
                    <a:pt x="11" y="19"/>
                    <a:pt x="18" y="2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8">
              <a:extLst>
                <a:ext uri="{FF2B5EF4-FFF2-40B4-BE49-F238E27FC236}">
                  <a16:creationId xmlns:a16="http://schemas.microsoft.com/office/drawing/2014/main" id="{D4208B87-7784-E9FA-416B-D7F914BFBD2A}"/>
                </a:ext>
              </a:extLst>
            </p:cNvPr>
            <p:cNvSpPr/>
            <p:nvPr/>
          </p:nvSpPr>
          <p:spPr>
            <a:xfrm>
              <a:off x="996005" y="2177912"/>
              <a:ext cx="118088" cy="73631"/>
            </a:xfrm>
            <a:custGeom>
              <a:avLst/>
              <a:gdLst/>
              <a:ahLst/>
              <a:cxnLst/>
              <a:rect l="l" t="t" r="r" b="b"/>
              <a:pathLst>
                <a:path w="48" h="30" extrusionOk="0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17"/>
                    <a:pt x="28" y="29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37" y="28"/>
                    <a:pt x="26" y="16"/>
                    <a:pt x="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8">
              <a:extLst>
                <a:ext uri="{FF2B5EF4-FFF2-40B4-BE49-F238E27FC236}">
                  <a16:creationId xmlns:a16="http://schemas.microsoft.com/office/drawing/2014/main" id="{4D13B293-1C96-1DCB-C2B3-4C1D10116ACE}"/>
                </a:ext>
              </a:extLst>
            </p:cNvPr>
            <p:cNvSpPr/>
            <p:nvPr/>
          </p:nvSpPr>
          <p:spPr>
            <a:xfrm>
              <a:off x="1136321" y="2177912"/>
              <a:ext cx="119477" cy="73631"/>
            </a:xfrm>
            <a:custGeom>
              <a:avLst/>
              <a:gdLst/>
              <a:ahLst/>
              <a:cxnLst/>
              <a:rect l="l" t="t" r="r" b="b"/>
              <a:pathLst>
                <a:path w="49" h="30" extrusionOk="0">
                  <a:moveTo>
                    <a:pt x="0" y="30"/>
                  </a:moveTo>
                  <a:cubicBezTo>
                    <a:pt x="20" y="29"/>
                    <a:pt x="38" y="17"/>
                    <a:pt x="4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16"/>
                    <a:pt x="12" y="28"/>
                    <a:pt x="0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8">
              <a:extLst>
                <a:ext uri="{FF2B5EF4-FFF2-40B4-BE49-F238E27FC236}">
                  <a16:creationId xmlns:a16="http://schemas.microsoft.com/office/drawing/2014/main" id="{20DF3F25-5FA9-0DCC-BA8B-B9FD906C7642}"/>
                </a:ext>
              </a:extLst>
            </p:cNvPr>
            <p:cNvSpPr/>
            <p:nvPr/>
          </p:nvSpPr>
          <p:spPr>
            <a:xfrm>
              <a:off x="970998" y="2107060"/>
              <a:ext cx="69463" cy="51403"/>
            </a:xfrm>
            <a:custGeom>
              <a:avLst/>
              <a:gdLst/>
              <a:ahLst/>
              <a:cxnLst/>
              <a:rect l="l" t="t" r="r" b="b"/>
              <a:pathLst>
                <a:path w="28" h="21" extrusionOk="0">
                  <a:moveTo>
                    <a:pt x="28" y="21"/>
                  </a:moveTo>
                  <a:cubicBezTo>
                    <a:pt x="26" y="14"/>
                    <a:pt x="25" y="7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2" y="14"/>
                    <a:pt x="5" y="21"/>
                  </a:cubicBezTo>
                  <a:lnTo>
                    <a:pt x="28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8">
              <a:extLst>
                <a:ext uri="{FF2B5EF4-FFF2-40B4-BE49-F238E27FC236}">
                  <a16:creationId xmlns:a16="http://schemas.microsoft.com/office/drawing/2014/main" id="{C2CC591E-FA06-6DED-E4FB-4DFF5014C2E9}"/>
                </a:ext>
              </a:extLst>
            </p:cNvPr>
            <p:cNvSpPr/>
            <p:nvPr/>
          </p:nvSpPr>
          <p:spPr>
            <a:xfrm>
              <a:off x="996005" y="1943127"/>
              <a:ext cx="118088" cy="70853"/>
            </a:xfrm>
            <a:custGeom>
              <a:avLst/>
              <a:gdLst/>
              <a:ahLst/>
              <a:cxnLst/>
              <a:rect l="l" t="t" r="r" b="b"/>
              <a:pathLst>
                <a:path w="48" h="29" extrusionOk="0">
                  <a:moveTo>
                    <a:pt x="48" y="0"/>
                  </a:moveTo>
                  <a:cubicBezTo>
                    <a:pt x="28" y="2"/>
                    <a:pt x="10" y="13"/>
                    <a:pt x="0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6" y="13"/>
                    <a:pt x="37" y="3"/>
                    <a:pt x="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8">
              <a:extLst>
                <a:ext uri="{FF2B5EF4-FFF2-40B4-BE49-F238E27FC236}">
                  <a16:creationId xmlns:a16="http://schemas.microsoft.com/office/drawing/2014/main" id="{5D65AB88-E39D-ABC7-C164-1684E7DD21AE}"/>
                </a:ext>
              </a:extLst>
            </p:cNvPr>
            <p:cNvSpPr/>
            <p:nvPr/>
          </p:nvSpPr>
          <p:spPr>
            <a:xfrm>
              <a:off x="1214120" y="2045932"/>
              <a:ext cx="63906" cy="41678"/>
            </a:xfrm>
            <a:custGeom>
              <a:avLst/>
              <a:gdLst/>
              <a:ahLst/>
              <a:cxnLst/>
              <a:rect l="l" t="t" r="r" b="b"/>
              <a:pathLst>
                <a:path w="26" h="17" extrusionOk="0">
                  <a:moveTo>
                    <a:pt x="2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8"/>
                    <a:pt x="1" y="12"/>
                    <a:pt x="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1"/>
                    <a:pt x="25" y="5"/>
                    <a:pt x="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8">
              <a:extLst>
                <a:ext uri="{FF2B5EF4-FFF2-40B4-BE49-F238E27FC236}">
                  <a16:creationId xmlns:a16="http://schemas.microsoft.com/office/drawing/2014/main" id="{C101FC8A-1579-0E1E-08BE-02C710B4F798}"/>
                </a:ext>
              </a:extLst>
            </p:cNvPr>
            <p:cNvSpPr/>
            <p:nvPr/>
          </p:nvSpPr>
          <p:spPr>
            <a:xfrm>
              <a:off x="1209952" y="2107060"/>
              <a:ext cx="68074" cy="51403"/>
            </a:xfrm>
            <a:custGeom>
              <a:avLst/>
              <a:gdLst/>
              <a:ahLst/>
              <a:cxnLst/>
              <a:rect l="l" t="t" r="r" b="b"/>
              <a:pathLst>
                <a:path w="28" h="21" extrusionOk="0">
                  <a:moveTo>
                    <a:pt x="2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7"/>
                    <a:pt x="2" y="14"/>
                    <a:pt x="0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14"/>
                    <a:pt x="28" y="7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24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12C1B3E2-433B-E511-2E9B-B72A6A830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>
            <a:extLst>
              <a:ext uri="{FF2B5EF4-FFF2-40B4-BE49-F238E27FC236}">
                <a16:creationId xmlns:a16="http://schemas.microsoft.com/office/drawing/2014/main" id="{21B88A17-39EC-715B-CA8C-A4EBC4C353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7433" y="2509500"/>
            <a:ext cx="5777200" cy="206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Feedback on Overall Company and Service</a:t>
            </a:r>
            <a:br>
              <a:rPr lang="en-US" dirty="0"/>
            </a:br>
            <a:endParaRPr dirty="0"/>
          </a:p>
        </p:txBody>
      </p:sp>
      <p:sp>
        <p:nvSpPr>
          <p:cNvPr id="231" name="Google Shape;231;p30">
            <a:extLst>
              <a:ext uri="{FF2B5EF4-FFF2-40B4-BE49-F238E27FC236}">
                <a16:creationId xmlns:a16="http://schemas.microsoft.com/office/drawing/2014/main" id="{ED9ADBB5-680D-A486-905F-2FDF6E7A635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47433" y="1349829"/>
            <a:ext cx="1630800" cy="127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grpSp>
        <p:nvGrpSpPr>
          <p:cNvPr id="233" name="Google Shape;233;p30">
            <a:extLst>
              <a:ext uri="{FF2B5EF4-FFF2-40B4-BE49-F238E27FC236}">
                <a16:creationId xmlns:a16="http://schemas.microsoft.com/office/drawing/2014/main" id="{352249A3-F83C-2E1C-86EC-69D8AA698C23}"/>
              </a:ext>
            </a:extLst>
          </p:cNvPr>
          <p:cNvGrpSpPr/>
          <p:nvPr/>
        </p:nvGrpSpPr>
        <p:grpSpPr>
          <a:xfrm>
            <a:off x="-482984" y="-2164167"/>
            <a:ext cx="3836808" cy="3390640"/>
            <a:chOff x="-362238" y="-1775525"/>
            <a:chExt cx="2877606" cy="2542980"/>
          </a:xfrm>
        </p:grpSpPr>
        <p:sp>
          <p:nvSpPr>
            <p:cNvPr id="234" name="Google Shape;234;p30">
              <a:extLst>
                <a:ext uri="{FF2B5EF4-FFF2-40B4-BE49-F238E27FC236}">
                  <a16:creationId xmlns:a16="http://schemas.microsoft.com/office/drawing/2014/main" id="{83712F6A-824C-D0DE-CDC8-7A456BF256E7}"/>
                </a:ext>
              </a:extLst>
            </p:cNvPr>
            <p:cNvSpPr/>
            <p:nvPr/>
          </p:nvSpPr>
          <p:spPr>
            <a:xfrm>
              <a:off x="-45350" y="-1775525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0">
              <a:extLst>
                <a:ext uri="{FF2B5EF4-FFF2-40B4-BE49-F238E27FC236}">
                  <a16:creationId xmlns:a16="http://schemas.microsoft.com/office/drawing/2014/main" id="{677B3106-5A6B-E501-8A79-CAC1BBD64838}"/>
                </a:ext>
              </a:extLst>
            </p:cNvPr>
            <p:cNvSpPr/>
            <p:nvPr/>
          </p:nvSpPr>
          <p:spPr>
            <a:xfrm>
              <a:off x="-362238" y="-1071732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6" name="Google Shape;236;p30">
            <a:extLst>
              <a:ext uri="{FF2B5EF4-FFF2-40B4-BE49-F238E27FC236}">
                <a16:creationId xmlns:a16="http://schemas.microsoft.com/office/drawing/2014/main" id="{CFCDB979-0069-7533-95C1-05BF4C171D62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16675" b="16675"/>
          <a:stretch/>
        </p:blipFill>
        <p:spPr>
          <a:xfrm>
            <a:off x="7290201" y="939701"/>
            <a:ext cx="4978400" cy="4978400"/>
          </a:xfrm>
          <a:prstGeom prst="roundRect">
            <a:avLst>
              <a:gd name="adj" fmla="val 16667"/>
            </a:avLst>
          </a:prstGeom>
        </p:spPr>
      </p:pic>
      <p:pic>
        <p:nvPicPr>
          <p:cNvPr id="237" name="Google Shape;237;p30">
            <a:extLst>
              <a:ext uri="{FF2B5EF4-FFF2-40B4-BE49-F238E27FC236}">
                <a16:creationId xmlns:a16="http://schemas.microsoft.com/office/drawing/2014/main" id="{2E1D8D0F-74EC-F28E-D971-A7FB062C786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852831" y="4759018"/>
            <a:ext cx="4783467" cy="3353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00;p35">
            <a:extLst>
              <a:ext uri="{FF2B5EF4-FFF2-40B4-BE49-F238E27FC236}">
                <a16:creationId xmlns:a16="http://schemas.microsoft.com/office/drawing/2014/main" id="{FEFAB648-3DFF-DFA5-92BF-3DA4FD9FCD9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 l="16626" r="16626"/>
          <a:stretch/>
        </p:blipFill>
        <p:spPr>
          <a:xfrm>
            <a:off x="7182722" y="937237"/>
            <a:ext cx="5193358" cy="52133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042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>
          <a:extLst>
            <a:ext uri="{FF2B5EF4-FFF2-40B4-BE49-F238E27FC236}">
              <a16:creationId xmlns:a16="http://schemas.microsoft.com/office/drawing/2014/main" id="{F473C8D8-4E26-CD11-F1D4-EA19BA446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>
            <a:extLst>
              <a:ext uri="{FF2B5EF4-FFF2-40B4-BE49-F238E27FC236}">
                <a16:creationId xmlns:a16="http://schemas.microsoft.com/office/drawing/2014/main" id="{FFE50E98-1CFC-D482-B86F-456E94A2B8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Initiative prioritization matrix</a:t>
            </a:r>
            <a:endParaRPr b="1" dirty="0"/>
          </a:p>
        </p:txBody>
      </p:sp>
      <p:sp>
        <p:nvSpPr>
          <p:cNvPr id="339" name="Google Shape;339;p38">
            <a:extLst>
              <a:ext uri="{FF2B5EF4-FFF2-40B4-BE49-F238E27FC236}">
                <a16:creationId xmlns:a16="http://schemas.microsoft.com/office/drawing/2014/main" id="{756555E0-E842-2674-6437-89687871CE1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60000" y="2903433"/>
            <a:ext cx="4696400" cy="54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2800" b="1" dirty="0"/>
              <a:t>DTM Dictionary Highlights</a:t>
            </a:r>
            <a:endParaRPr sz="2800" b="1" dirty="0"/>
          </a:p>
        </p:txBody>
      </p:sp>
      <p:sp>
        <p:nvSpPr>
          <p:cNvPr id="340" name="Google Shape;340;p38">
            <a:extLst>
              <a:ext uri="{FF2B5EF4-FFF2-40B4-BE49-F238E27FC236}">
                <a16:creationId xmlns:a16="http://schemas.microsoft.com/office/drawing/2014/main" id="{8BD9039F-8137-5347-BFC1-0FC36138C8B3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535596" y="2903433"/>
            <a:ext cx="4696400" cy="54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2800" b="1" dirty="0"/>
              <a:t>Category Analysis</a:t>
            </a:r>
          </a:p>
        </p:txBody>
      </p:sp>
      <p:sp>
        <p:nvSpPr>
          <p:cNvPr id="341" name="Google Shape;341;p38">
            <a:extLst>
              <a:ext uri="{FF2B5EF4-FFF2-40B4-BE49-F238E27FC236}">
                <a16:creationId xmlns:a16="http://schemas.microsoft.com/office/drawing/2014/main" id="{15F83DB6-AE4D-8750-31BF-BB22FE7905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95291" y="3767592"/>
            <a:ext cx="4696400" cy="20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>
              <a:buSzPts val="1000"/>
              <a:buNone/>
              <a:tabLst>
                <a:tab pos="457200" algn="l"/>
              </a:tabLst>
            </a:pPr>
            <a:r>
              <a:rPr lang="en-TW" sz="2000" dirty="0">
                <a:effectLst/>
                <a:ea typeface="Times New Roman" panose="02020603050405020304" pitchFamily="18" charset="0"/>
              </a:rPr>
              <a:t>- Terms categorized feedback on service efficiency, order processes, and technical support quality.</a:t>
            </a:r>
          </a:p>
        </p:txBody>
      </p:sp>
      <p:grpSp>
        <p:nvGrpSpPr>
          <p:cNvPr id="343" name="Google Shape;343;p38">
            <a:extLst>
              <a:ext uri="{FF2B5EF4-FFF2-40B4-BE49-F238E27FC236}">
                <a16:creationId xmlns:a16="http://schemas.microsoft.com/office/drawing/2014/main" id="{4AB8BD92-8626-0787-EC6D-2FFC46713037}"/>
              </a:ext>
            </a:extLst>
          </p:cNvPr>
          <p:cNvGrpSpPr/>
          <p:nvPr/>
        </p:nvGrpSpPr>
        <p:grpSpPr>
          <a:xfrm>
            <a:off x="6637185" y="2248781"/>
            <a:ext cx="454024" cy="454024"/>
            <a:chOff x="7074040" y="1911173"/>
            <a:chExt cx="351484" cy="351484"/>
          </a:xfrm>
        </p:grpSpPr>
        <p:sp>
          <p:nvSpPr>
            <p:cNvPr id="344" name="Google Shape;344;p38">
              <a:extLst>
                <a:ext uri="{FF2B5EF4-FFF2-40B4-BE49-F238E27FC236}">
                  <a16:creationId xmlns:a16="http://schemas.microsoft.com/office/drawing/2014/main" id="{E4E66571-A323-61A1-107D-202A76551E08}"/>
                </a:ext>
              </a:extLst>
            </p:cNvPr>
            <p:cNvSpPr/>
            <p:nvPr/>
          </p:nvSpPr>
          <p:spPr>
            <a:xfrm>
              <a:off x="7224080" y="2136234"/>
              <a:ext cx="51403" cy="22228"/>
            </a:xfrm>
            <a:custGeom>
              <a:avLst/>
              <a:gdLst/>
              <a:ahLst/>
              <a:cxnLst/>
              <a:rect l="l" t="t" r="r" b="b"/>
              <a:pathLst>
                <a:path w="21" h="9" extrusionOk="0">
                  <a:moveTo>
                    <a:pt x="10" y="0"/>
                  </a:moveTo>
                  <a:cubicBezTo>
                    <a:pt x="6" y="0"/>
                    <a:pt x="2" y="3"/>
                    <a:pt x="0" y="7"/>
                  </a:cubicBezTo>
                  <a:cubicBezTo>
                    <a:pt x="3" y="8"/>
                    <a:pt x="7" y="9"/>
                    <a:pt x="10" y="9"/>
                  </a:cubicBezTo>
                  <a:cubicBezTo>
                    <a:pt x="14" y="9"/>
                    <a:pt x="18" y="8"/>
                    <a:pt x="21" y="7"/>
                  </a:cubicBezTo>
                  <a:cubicBezTo>
                    <a:pt x="19" y="3"/>
                    <a:pt x="15" y="0"/>
                    <a:pt x="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8">
              <a:extLst>
                <a:ext uri="{FF2B5EF4-FFF2-40B4-BE49-F238E27FC236}">
                  <a16:creationId xmlns:a16="http://schemas.microsoft.com/office/drawing/2014/main" id="{CF13E389-08E3-6296-AE41-D59B0CF6E4F9}"/>
                </a:ext>
              </a:extLst>
            </p:cNvPr>
            <p:cNvSpPr/>
            <p:nvPr/>
          </p:nvSpPr>
          <p:spPr>
            <a:xfrm>
              <a:off x="7229637" y="2055657"/>
              <a:ext cx="41700" cy="4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8">
              <a:extLst>
                <a:ext uri="{FF2B5EF4-FFF2-40B4-BE49-F238E27FC236}">
                  <a16:creationId xmlns:a16="http://schemas.microsoft.com/office/drawing/2014/main" id="{4A922C95-0E2B-70BD-503F-0FA7DBDF828E}"/>
                </a:ext>
              </a:extLst>
            </p:cNvPr>
            <p:cNvSpPr/>
            <p:nvPr/>
          </p:nvSpPr>
          <p:spPr>
            <a:xfrm>
              <a:off x="7074040" y="1911173"/>
              <a:ext cx="351484" cy="351484"/>
            </a:xfrm>
            <a:custGeom>
              <a:avLst/>
              <a:gdLst/>
              <a:ahLst/>
              <a:cxnLst/>
              <a:rect l="l" t="t" r="r" b="b"/>
              <a:pathLst>
                <a:path w="143" h="143" extrusionOk="0">
                  <a:moveTo>
                    <a:pt x="119" y="46"/>
                  </a:moveTo>
                  <a:cubicBezTo>
                    <a:pt x="130" y="29"/>
                    <a:pt x="130" y="29"/>
                    <a:pt x="130" y="29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4" y="22"/>
                    <a:pt x="91" y="20"/>
                    <a:pt x="87" y="19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2" y="20"/>
                    <a:pt x="49" y="22"/>
                    <a:pt x="46" y="2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2" y="49"/>
                    <a:pt x="20" y="52"/>
                    <a:pt x="19" y="5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20" y="91"/>
                    <a:pt x="22" y="94"/>
                    <a:pt x="24" y="97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49" y="121"/>
                    <a:pt x="52" y="122"/>
                    <a:pt x="56" y="124"/>
                  </a:cubicBezTo>
                  <a:cubicBezTo>
                    <a:pt x="60" y="143"/>
                    <a:pt x="60" y="143"/>
                    <a:pt x="60" y="143"/>
                  </a:cubicBezTo>
                  <a:cubicBezTo>
                    <a:pt x="83" y="143"/>
                    <a:pt x="83" y="143"/>
                    <a:pt x="83" y="143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91" y="122"/>
                    <a:pt x="94" y="121"/>
                    <a:pt x="97" y="119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19" y="97"/>
                    <a:pt x="119" y="97"/>
                    <a:pt x="119" y="97"/>
                  </a:cubicBezTo>
                  <a:cubicBezTo>
                    <a:pt x="121" y="94"/>
                    <a:pt x="122" y="91"/>
                    <a:pt x="124" y="87"/>
                  </a:cubicBezTo>
                  <a:cubicBezTo>
                    <a:pt x="143" y="83"/>
                    <a:pt x="143" y="83"/>
                    <a:pt x="143" y="83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24" y="56"/>
                    <a:pt x="124" y="56"/>
                    <a:pt x="124" y="56"/>
                  </a:cubicBezTo>
                  <a:cubicBezTo>
                    <a:pt x="122" y="52"/>
                    <a:pt x="121" y="49"/>
                    <a:pt x="119" y="46"/>
                  </a:cubicBezTo>
                  <a:close/>
                  <a:moveTo>
                    <a:pt x="71" y="109"/>
                  </a:moveTo>
                  <a:cubicBezTo>
                    <a:pt x="51" y="109"/>
                    <a:pt x="34" y="92"/>
                    <a:pt x="34" y="71"/>
                  </a:cubicBezTo>
                  <a:cubicBezTo>
                    <a:pt x="34" y="51"/>
                    <a:pt x="51" y="34"/>
                    <a:pt x="71" y="34"/>
                  </a:cubicBezTo>
                  <a:cubicBezTo>
                    <a:pt x="92" y="34"/>
                    <a:pt x="109" y="51"/>
                    <a:pt x="109" y="71"/>
                  </a:cubicBezTo>
                  <a:cubicBezTo>
                    <a:pt x="109" y="92"/>
                    <a:pt x="92" y="109"/>
                    <a:pt x="71" y="1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8">
              <a:extLst>
                <a:ext uri="{FF2B5EF4-FFF2-40B4-BE49-F238E27FC236}">
                  <a16:creationId xmlns:a16="http://schemas.microsoft.com/office/drawing/2014/main" id="{70433C2F-D350-9DCF-FE4D-AC8E809DCEF6}"/>
                </a:ext>
              </a:extLst>
            </p:cNvPr>
            <p:cNvSpPr/>
            <p:nvPr/>
          </p:nvSpPr>
          <p:spPr>
            <a:xfrm>
              <a:off x="7178235" y="2013979"/>
              <a:ext cx="144484" cy="127812"/>
            </a:xfrm>
            <a:custGeom>
              <a:avLst/>
              <a:gdLst/>
              <a:ahLst/>
              <a:cxnLst/>
              <a:rect l="l" t="t" r="r" b="b"/>
              <a:pathLst>
                <a:path w="59" h="52" extrusionOk="0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39"/>
                    <a:pt x="5" y="47"/>
                    <a:pt x="11" y="52"/>
                  </a:cubicBezTo>
                  <a:cubicBezTo>
                    <a:pt x="15" y="46"/>
                    <a:pt x="22" y="42"/>
                    <a:pt x="29" y="42"/>
                  </a:cubicBezTo>
                  <a:cubicBezTo>
                    <a:pt x="20" y="42"/>
                    <a:pt x="13" y="34"/>
                    <a:pt x="13" y="25"/>
                  </a:cubicBezTo>
                  <a:cubicBezTo>
                    <a:pt x="13" y="16"/>
                    <a:pt x="20" y="9"/>
                    <a:pt x="29" y="9"/>
                  </a:cubicBezTo>
                  <a:cubicBezTo>
                    <a:pt x="39" y="9"/>
                    <a:pt x="46" y="16"/>
                    <a:pt x="46" y="25"/>
                  </a:cubicBezTo>
                  <a:cubicBezTo>
                    <a:pt x="46" y="34"/>
                    <a:pt x="39" y="42"/>
                    <a:pt x="29" y="42"/>
                  </a:cubicBezTo>
                  <a:cubicBezTo>
                    <a:pt x="37" y="42"/>
                    <a:pt x="44" y="46"/>
                    <a:pt x="47" y="52"/>
                  </a:cubicBezTo>
                  <a:cubicBezTo>
                    <a:pt x="54" y="47"/>
                    <a:pt x="59" y="39"/>
                    <a:pt x="59" y="29"/>
                  </a:cubicBezTo>
                  <a:cubicBezTo>
                    <a:pt x="59" y="13"/>
                    <a:pt x="46" y="0"/>
                    <a:pt x="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38">
            <a:extLst>
              <a:ext uri="{FF2B5EF4-FFF2-40B4-BE49-F238E27FC236}">
                <a16:creationId xmlns:a16="http://schemas.microsoft.com/office/drawing/2014/main" id="{A0AAFDEB-CE3E-797E-B514-FDD917AABF95}"/>
              </a:ext>
            </a:extLst>
          </p:cNvPr>
          <p:cNvGrpSpPr/>
          <p:nvPr/>
        </p:nvGrpSpPr>
        <p:grpSpPr>
          <a:xfrm>
            <a:off x="1061587" y="2249680"/>
            <a:ext cx="425311" cy="452229"/>
            <a:chOff x="970998" y="1901449"/>
            <a:chExt cx="329256" cy="350094"/>
          </a:xfrm>
        </p:grpSpPr>
        <p:sp>
          <p:nvSpPr>
            <p:cNvPr id="349" name="Google Shape;349;p38">
              <a:extLst>
                <a:ext uri="{FF2B5EF4-FFF2-40B4-BE49-F238E27FC236}">
                  <a16:creationId xmlns:a16="http://schemas.microsoft.com/office/drawing/2014/main" id="{21DB5C05-3E41-F5C7-6AA8-B2E0EEA58A3E}"/>
                </a:ext>
              </a:extLst>
            </p:cNvPr>
            <p:cNvSpPr/>
            <p:nvPr/>
          </p:nvSpPr>
          <p:spPr>
            <a:xfrm>
              <a:off x="1136321" y="1901449"/>
              <a:ext cx="163933" cy="154209"/>
            </a:xfrm>
            <a:custGeom>
              <a:avLst/>
              <a:gdLst/>
              <a:ahLst/>
              <a:cxnLst/>
              <a:rect l="l" t="t" r="r" b="b"/>
              <a:pathLst>
                <a:path w="118" h="111" extrusionOk="0">
                  <a:moveTo>
                    <a:pt x="118" y="0"/>
                  </a:moveTo>
                  <a:lnTo>
                    <a:pt x="0" y="0"/>
                  </a:lnTo>
                  <a:lnTo>
                    <a:pt x="0" y="90"/>
                  </a:lnTo>
                  <a:lnTo>
                    <a:pt x="30" y="90"/>
                  </a:lnTo>
                  <a:lnTo>
                    <a:pt x="30" y="111"/>
                  </a:lnTo>
                  <a:lnTo>
                    <a:pt x="58" y="90"/>
                  </a:lnTo>
                  <a:lnTo>
                    <a:pt x="118" y="90"/>
                  </a:lnTo>
                  <a:lnTo>
                    <a:pt x="118" y="0"/>
                  </a:lnTo>
                  <a:close/>
                  <a:moveTo>
                    <a:pt x="81" y="67"/>
                  </a:moveTo>
                  <a:lnTo>
                    <a:pt x="21" y="67"/>
                  </a:lnTo>
                  <a:lnTo>
                    <a:pt x="21" y="53"/>
                  </a:lnTo>
                  <a:lnTo>
                    <a:pt x="81" y="53"/>
                  </a:lnTo>
                  <a:lnTo>
                    <a:pt x="81" y="67"/>
                  </a:lnTo>
                  <a:close/>
                  <a:moveTo>
                    <a:pt x="95" y="37"/>
                  </a:moveTo>
                  <a:lnTo>
                    <a:pt x="21" y="37"/>
                  </a:lnTo>
                  <a:lnTo>
                    <a:pt x="21" y="23"/>
                  </a:lnTo>
                  <a:lnTo>
                    <a:pt x="95" y="23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8">
              <a:extLst>
                <a:ext uri="{FF2B5EF4-FFF2-40B4-BE49-F238E27FC236}">
                  <a16:creationId xmlns:a16="http://schemas.microsoft.com/office/drawing/2014/main" id="{2BC4C5FF-072C-3FCC-32F2-7635AA3996B5}"/>
                </a:ext>
              </a:extLst>
            </p:cNvPr>
            <p:cNvSpPr/>
            <p:nvPr/>
          </p:nvSpPr>
          <p:spPr>
            <a:xfrm>
              <a:off x="1171052" y="2068160"/>
              <a:ext cx="26396" cy="19450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5"/>
                    <a:pt x="10" y="2"/>
                    <a:pt x="1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8">
              <a:extLst>
                <a:ext uri="{FF2B5EF4-FFF2-40B4-BE49-F238E27FC236}">
                  <a16:creationId xmlns:a16="http://schemas.microsoft.com/office/drawing/2014/main" id="{91362559-7DAB-2593-D9EF-D3A8D03D9BFF}"/>
                </a:ext>
              </a:extLst>
            </p:cNvPr>
            <p:cNvSpPr/>
            <p:nvPr/>
          </p:nvSpPr>
          <p:spPr>
            <a:xfrm>
              <a:off x="1052965" y="2036207"/>
              <a:ext cx="61128" cy="51403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2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6"/>
                    <a:pt x="1" y="13"/>
                    <a:pt x="0" y="21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8">
              <a:extLst>
                <a:ext uri="{FF2B5EF4-FFF2-40B4-BE49-F238E27FC236}">
                  <a16:creationId xmlns:a16="http://schemas.microsoft.com/office/drawing/2014/main" id="{FF994A17-FA8F-0DE9-8C6E-BF1EFFFE35A0}"/>
                </a:ext>
              </a:extLst>
            </p:cNvPr>
            <p:cNvSpPr/>
            <p:nvPr/>
          </p:nvSpPr>
          <p:spPr>
            <a:xfrm>
              <a:off x="1136321" y="2045932"/>
              <a:ext cx="19500" cy="4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8">
              <a:extLst>
                <a:ext uri="{FF2B5EF4-FFF2-40B4-BE49-F238E27FC236}">
                  <a16:creationId xmlns:a16="http://schemas.microsoft.com/office/drawing/2014/main" id="{DB58286B-21FB-42F2-7B07-443432584C9D}"/>
                </a:ext>
              </a:extLst>
            </p:cNvPr>
            <p:cNvSpPr/>
            <p:nvPr/>
          </p:nvSpPr>
          <p:spPr>
            <a:xfrm>
              <a:off x="1069636" y="1965355"/>
              <a:ext cx="44456" cy="48625"/>
            </a:xfrm>
            <a:custGeom>
              <a:avLst/>
              <a:gdLst/>
              <a:ahLst/>
              <a:cxnLst/>
              <a:rect l="l" t="t" r="r" b="b"/>
              <a:pathLst>
                <a:path w="18" h="20" extrusionOk="0">
                  <a:moveTo>
                    <a:pt x="18" y="0"/>
                  </a:moveTo>
                  <a:cubicBezTo>
                    <a:pt x="11" y="2"/>
                    <a:pt x="4" y="10"/>
                    <a:pt x="0" y="20"/>
                  </a:cubicBezTo>
                  <a:cubicBezTo>
                    <a:pt x="18" y="20"/>
                    <a:pt x="18" y="20"/>
                    <a:pt x="18" y="2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8">
              <a:extLst>
                <a:ext uri="{FF2B5EF4-FFF2-40B4-BE49-F238E27FC236}">
                  <a16:creationId xmlns:a16="http://schemas.microsoft.com/office/drawing/2014/main" id="{1BE96790-DD9B-041A-52E0-E293692BEA9A}"/>
                </a:ext>
              </a:extLst>
            </p:cNvPr>
            <p:cNvSpPr/>
            <p:nvPr/>
          </p:nvSpPr>
          <p:spPr>
            <a:xfrm>
              <a:off x="1136321" y="2107060"/>
              <a:ext cx="61128" cy="51403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0" y="21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3" y="15"/>
                    <a:pt x="24" y="7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8">
              <a:extLst>
                <a:ext uri="{FF2B5EF4-FFF2-40B4-BE49-F238E27FC236}">
                  <a16:creationId xmlns:a16="http://schemas.microsoft.com/office/drawing/2014/main" id="{68FF131F-AA04-E160-B2A9-4A5A0EC281AF}"/>
                </a:ext>
              </a:extLst>
            </p:cNvPr>
            <p:cNvSpPr/>
            <p:nvPr/>
          </p:nvSpPr>
          <p:spPr>
            <a:xfrm>
              <a:off x="1136321" y="2177912"/>
              <a:ext cx="44456" cy="52792"/>
            </a:xfrm>
            <a:custGeom>
              <a:avLst/>
              <a:gdLst/>
              <a:ahLst/>
              <a:cxnLst/>
              <a:rect l="l" t="t" r="r" b="b"/>
              <a:pathLst>
                <a:path w="18" h="21" extrusionOk="0">
                  <a:moveTo>
                    <a:pt x="0" y="21"/>
                  </a:moveTo>
                  <a:cubicBezTo>
                    <a:pt x="7" y="19"/>
                    <a:pt x="14" y="11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8">
              <a:extLst>
                <a:ext uri="{FF2B5EF4-FFF2-40B4-BE49-F238E27FC236}">
                  <a16:creationId xmlns:a16="http://schemas.microsoft.com/office/drawing/2014/main" id="{D6339FDD-37F8-2201-3EC5-BC643C2A4D89}"/>
                </a:ext>
              </a:extLst>
            </p:cNvPr>
            <p:cNvSpPr/>
            <p:nvPr/>
          </p:nvSpPr>
          <p:spPr>
            <a:xfrm>
              <a:off x="1052965" y="2107060"/>
              <a:ext cx="61128" cy="51403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2" y="15"/>
                    <a:pt x="4" y="21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8">
              <a:extLst>
                <a:ext uri="{FF2B5EF4-FFF2-40B4-BE49-F238E27FC236}">
                  <a16:creationId xmlns:a16="http://schemas.microsoft.com/office/drawing/2014/main" id="{07B5D813-90CC-6BCA-B798-37862A996CB4}"/>
                </a:ext>
              </a:extLst>
            </p:cNvPr>
            <p:cNvSpPr/>
            <p:nvPr/>
          </p:nvSpPr>
          <p:spPr>
            <a:xfrm>
              <a:off x="970998" y="2036207"/>
              <a:ext cx="69463" cy="51403"/>
            </a:xfrm>
            <a:custGeom>
              <a:avLst/>
              <a:gdLst/>
              <a:ahLst/>
              <a:cxnLst/>
              <a:rect l="l" t="t" r="r" b="b"/>
              <a:pathLst>
                <a:path w="28" h="21" extrusionOk="0">
                  <a:moveTo>
                    <a:pt x="2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6"/>
                    <a:pt x="0" y="13"/>
                    <a:pt x="0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3"/>
                    <a:pt x="26" y="6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8">
              <a:extLst>
                <a:ext uri="{FF2B5EF4-FFF2-40B4-BE49-F238E27FC236}">
                  <a16:creationId xmlns:a16="http://schemas.microsoft.com/office/drawing/2014/main" id="{A6C34E6E-04D3-3A85-B6F7-E99AA5B57583}"/>
                </a:ext>
              </a:extLst>
            </p:cNvPr>
            <p:cNvSpPr/>
            <p:nvPr/>
          </p:nvSpPr>
          <p:spPr>
            <a:xfrm>
              <a:off x="1069636" y="2177912"/>
              <a:ext cx="44456" cy="52792"/>
            </a:xfrm>
            <a:custGeom>
              <a:avLst/>
              <a:gdLst/>
              <a:ahLst/>
              <a:cxnLst/>
              <a:rect l="l" t="t" r="r" b="b"/>
              <a:pathLst>
                <a:path w="18" h="21" extrusionOk="0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1"/>
                    <a:pt x="11" y="19"/>
                    <a:pt x="18" y="2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8">
              <a:extLst>
                <a:ext uri="{FF2B5EF4-FFF2-40B4-BE49-F238E27FC236}">
                  <a16:creationId xmlns:a16="http://schemas.microsoft.com/office/drawing/2014/main" id="{F1E855E6-AFAB-6508-2A65-A29E5998F791}"/>
                </a:ext>
              </a:extLst>
            </p:cNvPr>
            <p:cNvSpPr/>
            <p:nvPr/>
          </p:nvSpPr>
          <p:spPr>
            <a:xfrm>
              <a:off x="996005" y="2177912"/>
              <a:ext cx="118088" cy="73631"/>
            </a:xfrm>
            <a:custGeom>
              <a:avLst/>
              <a:gdLst/>
              <a:ahLst/>
              <a:cxnLst/>
              <a:rect l="l" t="t" r="r" b="b"/>
              <a:pathLst>
                <a:path w="48" h="30" extrusionOk="0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17"/>
                    <a:pt x="28" y="29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37" y="28"/>
                    <a:pt x="26" y="16"/>
                    <a:pt x="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8">
              <a:extLst>
                <a:ext uri="{FF2B5EF4-FFF2-40B4-BE49-F238E27FC236}">
                  <a16:creationId xmlns:a16="http://schemas.microsoft.com/office/drawing/2014/main" id="{42A6E1ED-9DB8-D363-E0A5-8D84CF2FEDDC}"/>
                </a:ext>
              </a:extLst>
            </p:cNvPr>
            <p:cNvSpPr/>
            <p:nvPr/>
          </p:nvSpPr>
          <p:spPr>
            <a:xfrm>
              <a:off x="1136321" y="2177912"/>
              <a:ext cx="119477" cy="73631"/>
            </a:xfrm>
            <a:custGeom>
              <a:avLst/>
              <a:gdLst/>
              <a:ahLst/>
              <a:cxnLst/>
              <a:rect l="l" t="t" r="r" b="b"/>
              <a:pathLst>
                <a:path w="49" h="30" extrusionOk="0">
                  <a:moveTo>
                    <a:pt x="0" y="30"/>
                  </a:moveTo>
                  <a:cubicBezTo>
                    <a:pt x="20" y="29"/>
                    <a:pt x="38" y="17"/>
                    <a:pt x="4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16"/>
                    <a:pt x="12" y="28"/>
                    <a:pt x="0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8">
              <a:extLst>
                <a:ext uri="{FF2B5EF4-FFF2-40B4-BE49-F238E27FC236}">
                  <a16:creationId xmlns:a16="http://schemas.microsoft.com/office/drawing/2014/main" id="{7BB1DC6F-F832-B6F4-80E7-176F50EF0AE3}"/>
                </a:ext>
              </a:extLst>
            </p:cNvPr>
            <p:cNvSpPr/>
            <p:nvPr/>
          </p:nvSpPr>
          <p:spPr>
            <a:xfrm>
              <a:off x="970998" y="2107060"/>
              <a:ext cx="69463" cy="51403"/>
            </a:xfrm>
            <a:custGeom>
              <a:avLst/>
              <a:gdLst/>
              <a:ahLst/>
              <a:cxnLst/>
              <a:rect l="l" t="t" r="r" b="b"/>
              <a:pathLst>
                <a:path w="28" h="21" extrusionOk="0">
                  <a:moveTo>
                    <a:pt x="28" y="21"/>
                  </a:moveTo>
                  <a:cubicBezTo>
                    <a:pt x="26" y="14"/>
                    <a:pt x="25" y="7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2" y="14"/>
                    <a:pt x="5" y="21"/>
                  </a:cubicBezTo>
                  <a:lnTo>
                    <a:pt x="28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8">
              <a:extLst>
                <a:ext uri="{FF2B5EF4-FFF2-40B4-BE49-F238E27FC236}">
                  <a16:creationId xmlns:a16="http://schemas.microsoft.com/office/drawing/2014/main" id="{ECB4EB4C-B06B-2099-D92C-DD19477A1013}"/>
                </a:ext>
              </a:extLst>
            </p:cNvPr>
            <p:cNvSpPr/>
            <p:nvPr/>
          </p:nvSpPr>
          <p:spPr>
            <a:xfrm>
              <a:off x="996005" y="1943127"/>
              <a:ext cx="118088" cy="70853"/>
            </a:xfrm>
            <a:custGeom>
              <a:avLst/>
              <a:gdLst/>
              <a:ahLst/>
              <a:cxnLst/>
              <a:rect l="l" t="t" r="r" b="b"/>
              <a:pathLst>
                <a:path w="48" h="29" extrusionOk="0">
                  <a:moveTo>
                    <a:pt x="48" y="0"/>
                  </a:moveTo>
                  <a:cubicBezTo>
                    <a:pt x="28" y="2"/>
                    <a:pt x="10" y="13"/>
                    <a:pt x="0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6" y="13"/>
                    <a:pt x="37" y="3"/>
                    <a:pt x="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8">
              <a:extLst>
                <a:ext uri="{FF2B5EF4-FFF2-40B4-BE49-F238E27FC236}">
                  <a16:creationId xmlns:a16="http://schemas.microsoft.com/office/drawing/2014/main" id="{4AF258D0-65D1-FEF9-7EBE-C2D9D0E9A51B}"/>
                </a:ext>
              </a:extLst>
            </p:cNvPr>
            <p:cNvSpPr/>
            <p:nvPr/>
          </p:nvSpPr>
          <p:spPr>
            <a:xfrm>
              <a:off x="1214120" y="2045932"/>
              <a:ext cx="63906" cy="41678"/>
            </a:xfrm>
            <a:custGeom>
              <a:avLst/>
              <a:gdLst/>
              <a:ahLst/>
              <a:cxnLst/>
              <a:rect l="l" t="t" r="r" b="b"/>
              <a:pathLst>
                <a:path w="26" h="17" extrusionOk="0">
                  <a:moveTo>
                    <a:pt x="2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8"/>
                    <a:pt x="1" y="12"/>
                    <a:pt x="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1"/>
                    <a:pt x="25" y="5"/>
                    <a:pt x="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8">
              <a:extLst>
                <a:ext uri="{FF2B5EF4-FFF2-40B4-BE49-F238E27FC236}">
                  <a16:creationId xmlns:a16="http://schemas.microsoft.com/office/drawing/2014/main" id="{91A8459C-14A4-794F-2AA3-D8D62A263530}"/>
                </a:ext>
              </a:extLst>
            </p:cNvPr>
            <p:cNvSpPr/>
            <p:nvPr/>
          </p:nvSpPr>
          <p:spPr>
            <a:xfrm>
              <a:off x="1209952" y="2107060"/>
              <a:ext cx="68074" cy="51403"/>
            </a:xfrm>
            <a:custGeom>
              <a:avLst/>
              <a:gdLst/>
              <a:ahLst/>
              <a:cxnLst/>
              <a:rect l="l" t="t" r="r" b="b"/>
              <a:pathLst>
                <a:path w="28" h="21" extrusionOk="0">
                  <a:moveTo>
                    <a:pt x="2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7"/>
                    <a:pt x="2" y="14"/>
                    <a:pt x="0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14"/>
                    <a:pt x="28" y="7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A2D3EE-C1BF-066D-EE0B-6C6309CBB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880"/>
              </p:ext>
            </p:extLst>
          </p:nvPr>
        </p:nvGraphicFramePr>
        <p:xfrm>
          <a:off x="6637186" y="3423740"/>
          <a:ext cx="4821390" cy="3191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4426">
                  <a:extLst>
                    <a:ext uri="{9D8B030D-6E8A-4147-A177-3AD203B41FA5}">
                      <a16:colId xmlns:a16="http://schemas.microsoft.com/office/drawing/2014/main" val="4265762598"/>
                    </a:ext>
                  </a:extLst>
                </a:gridCol>
                <a:gridCol w="1344375">
                  <a:extLst>
                    <a:ext uri="{9D8B030D-6E8A-4147-A177-3AD203B41FA5}">
                      <a16:colId xmlns:a16="http://schemas.microsoft.com/office/drawing/2014/main" val="1053426500"/>
                    </a:ext>
                  </a:extLst>
                </a:gridCol>
                <a:gridCol w="1252589">
                  <a:extLst>
                    <a:ext uri="{9D8B030D-6E8A-4147-A177-3AD203B41FA5}">
                      <a16:colId xmlns:a16="http://schemas.microsoft.com/office/drawing/2014/main" val="1723986895"/>
                    </a:ext>
                  </a:extLst>
                </a:gridCol>
              </a:tblGrid>
              <a:tr h="634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Category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Data Count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Proportion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8147865"/>
                  </a:ext>
                </a:extLst>
              </a:tr>
              <a:tr h="31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Positive Feedback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 dirty="0">
                          <a:effectLst/>
                        </a:rPr>
                        <a:t>31</a:t>
                      </a:r>
                      <a:endParaRPr lang="en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37%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8686072"/>
                  </a:ext>
                </a:extLst>
              </a:tr>
              <a:tr h="31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Negative Feedback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3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4%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7308061"/>
                  </a:ext>
                </a:extLst>
              </a:tr>
              <a:tr h="31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Technical Seminars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13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15%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0038949"/>
                  </a:ext>
                </a:extLst>
              </a:tr>
              <a:tr h="31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After-Sales Service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2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 dirty="0">
                          <a:effectLst/>
                        </a:rPr>
                        <a:t>2%</a:t>
                      </a:r>
                      <a:endParaRPr lang="en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98671"/>
                  </a:ext>
                </a:extLst>
              </a:tr>
              <a:tr h="31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Technical Support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 dirty="0">
                          <a:effectLst/>
                        </a:rPr>
                        <a:t>25</a:t>
                      </a:r>
                      <a:endParaRPr lang="en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 dirty="0">
                          <a:effectLst/>
                        </a:rPr>
                        <a:t>30%</a:t>
                      </a:r>
                      <a:endParaRPr lang="en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8408221"/>
                  </a:ext>
                </a:extLst>
              </a:tr>
              <a:tr h="31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Product Pricing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3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 dirty="0">
                          <a:effectLst/>
                        </a:rPr>
                        <a:t>4%</a:t>
                      </a:r>
                      <a:endParaRPr lang="en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6715403"/>
                  </a:ext>
                </a:extLst>
              </a:tr>
              <a:tr h="317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Order Process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7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 dirty="0">
                          <a:effectLst/>
                        </a:rPr>
                        <a:t>8%</a:t>
                      </a:r>
                      <a:endParaRPr lang="en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8731823"/>
                  </a:ext>
                </a:extLst>
              </a:tr>
              <a:tr h="3369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84</a:t>
                      </a:r>
                      <a:endParaRPr lang="en-TW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 dirty="0">
                          <a:effectLst/>
                        </a:rPr>
                        <a:t>100%</a:t>
                      </a:r>
                      <a:endParaRPr lang="en-TW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18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82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>
          <a:extLst>
            <a:ext uri="{FF2B5EF4-FFF2-40B4-BE49-F238E27FC236}">
              <a16:creationId xmlns:a16="http://schemas.microsoft.com/office/drawing/2014/main" id="{9B821127-9673-51E6-3356-BDEE34D00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>
            <a:extLst>
              <a:ext uri="{FF2B5EF4-FFF2-40B4-BE49-F238E27FC236}">
                <a16:creationId xmlns:a16="http://schemas.microsoft.com/office/drawing/2014/main" id="{0A6E231A-67CB-E657-074C-896FDF1EDC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TW" b="1" kern="0" dirty="0">
                <a:effectLst/>
                <a:ea typeface="Times New Roman" panose="02020603050405020304" pitchFamily="18" charset="0"/>
              </a:rPr>
              <a:t>Key Findings: Products Offered</a:t>
            </a:r>
            <a:r>
              <a:rPr lang="en-TW" b="1" dirty="0">
                <a:effectLst/>
              </a:rPr>
              <a:t> </a:t>
            </a:r>
            <a:endParaRPr lang="en-US" b="1" dirty="0"/>
          </a:p>
        </p:txBody>
      </p:sp>
      <p:sp>
        <p:nvSpPr>
          <p:cNvPr id="339" name="Google Shape;339;p38">
            <a:extLst>
              <a:ext uri="{FF2B5EF4-FFF2-40B4-BE49-F238E27FC236}">
                <a16:creationId xmlns:a16="http://schemas.microsoft.com/office/drawing/2014/main" id="{9FE98626-6252-E84C-A66F-CAA3581E86C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1710" y="2474817"/>
            <a:ext cx="5304695" cy="54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2800" b="1" dirty="0"/>
              <a:t>Pie chart illustrating feedback proportions </a:t>
            </a:r>
            <a:endParaRPr sz="2800" b="1" dirty="0"/>
          </a:p>
        </p:txBody>
      </p:sp>
      <p:sp>
        <p:nvSpPr>
          <p:cNvPr id="340" name="Google Shape;340;p38">
            <a:extLst>
              <a:ext uri="{FF2B5EF4-FFF2-40B4-BE49-F238E27FC236}">
                <a16:creationId xmlns:a16="http://schemas.microsoft.com/office/drawing/2014/main" id="{A0188E4A-9293-3615-A167-707DF153E7D2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096000" y="2651423"/>
            <a:ext cx="4696400" cy="54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Word cloud showing key terms related to sales representatives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768716F-5960-0A3E-6BCD-D2DD4D1505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805064"/>
              </p:ext>
            </p:extLst>
          </p:nvPr>
        </p:nvGraphicFramePr>
        <p:xfrm>
          <a:off x="-1291718" y="2746017"/>
          <a:ext cx="8591550" cy="401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433C632-998A-AB52-A20A-DF9E6C446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405" y="3193823"/>
            <a:ext cx="6331467" cy="340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08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>
          <a:extLst>
            <a:ext uri="{FF2B5EF4-FFF2-40B4-BE49-F238E27FC236}">
              <a16:creationId xmlns:a16="http://schemas.microsoft.com/office/drawing/2014/main" id="{7ABA83DA-FBAA-0B90-020B-9B5A60F31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>
            <a:extLst>
              <a:ext uri="{FF2B5EF4-FFF2-40B4-BE49-F238E27FC236}">
                <a16:creationId xmlns:a16="http://schemas.microsoft.com/office/drawing/2014/main" id="{CCDAD019-73A8-2EC3-2A34-56F1C72A00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TW" b="1" kern="0" dirty="0">
                <a:effectLst/>
                <a:ea typeface="Times New Roman" panose="02020603050405020304" pitchFamily="18" charset="0"/>
              </a:rPr>
              <a:t>Key Findings: Products Offered</a:t>
            </a:r>
            <a:r>
              <a:rPr lang="en-TW" b="1" dirty="0">
                <a:effectLst/>
              </a:rPr>
              <a:t> </a:t>
            </a:r>
            <a:endParaRPr lang="en-US" b="1" dirty="0"/>
          </a:p>
        </p:txBody>
      </p:sp>
      <p:sp>
        <p:nvSpPr>
          <p:cNvPr id="339" name="Google Shape;339;p38">
            <a:extLst>
              <a:ext uri="{FF2B5EF4-FFF2-40B4-BE49-F238E27FC236}">
                <a16:creationId xmlns:a16="http://schemas.microsoft.com/office/drawing/2014/main" id="{DF3DDBCC-E423-78FC-C5AE-A9D6D8B1189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610723" y="2284247"/>
            <a:ext cx="6326625" cy="54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2800" b="1" dirty="0"/>
              <a:t>Analysis Results:</a:t>
            </a:r>
            <a:endParaRPr sz="2800" b="1" dirty="0"/>
          </a:p>
        </p:txBody>
      </p:sp>
      <p:sp>
        <p:nvSpPr>
          <p:cNvPr id="341" name="Google Shape;341;p38">
            <a:extLst>
              <a:ext uri="{FF2B5EF4-FFF2-40B4-BE49-F238E27FC236}">
                <a16:creationId xmlns:a16="http://schemas.microsoft.com/office/drawing/2014/main" id="{993602AE-680E-7452-DB17-4EF9DF622D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29472" y="3388124"/>
            <a:ext cx="9745102" cy="20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lvl="1" indent="0" algn="l">
              <a:buSzPts val="1000"/>
              <a:buNone/>
              <a:tabLst>
                <a:tab pos="914400" algn="l"/>
              </a:tabLst>
            </a:pPr>
            <a:r>
              <a:rPr lang="en-TW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 Positive Trends: Customers appreciated professional technical support and smooth order processes.</a:t>
            </a:r>
          </a:p>
          <a:p>
            <a:pPr marL="457200" lvl="1" indent="0" algn="l">
              <a:buSzPts val="1000"/>
              <a:buNone/>
              <a:tabLst>
                <a:tab pos="914400" algn="l"/>
              </a:tabLst>
            </a:pPr>
            <a:endParaRPr lang="en-TW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buSzPts val="1000"/>
              <a:buNone/>
              <a:tabLst>
                <a:tab pos="914400" algn="l"/>
              </a:tabLst>
            </a:pPr>
            <a:r>
              <a:rPr lang="en-TW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 Improvement Areas: Address pricing transparency and improve the order management system.</a:t>
            </a:r>
          </a:p>
        </p:txBody>
      </p:sp>
      <p:grpSp>
        <p:nvGrpSpPr>
          <p:cNvPr id="348" name="Google Shape;348;p38">
            <a:extLst>
              <a:ext uri="{FF2B5EF4-FFF2-40B4-BE49-F238E27FC236}">
                <a16:creationId xmlns:a16="http://schemas.microsoft.com/office/drawing/2014/main" id="{60B053DB-DAC0-4D52-B518-18C254E0E81B}"/>
              </a:ext>
            </a:extLst>
          </p:cNvPr>
          <p:cNvGrpSpPr/>
          <p:nvPr/>
        </p:nvGrpSpPr>
        <p:grpSpPr>
          <a:xfrm>
            <a:off x="1061587" y="2249680"/>
            <a:ext cx="425311" cy="452229"/>
            <a:chOff x="970998" y="1901449"/>
            <a:chExt cx="329256" cy="350094"/>
          </a:xfrm>
        </p:grpSpPr>
        <p:sp>
          <p:nvSpPr>
            <p:cNvPr id="349" name="Google Shape;349;p38">
              <a:extLst>
                <a:ext uri="{FF2B5EF4-FFF2-40B4-BE49-F238E27FC236}">
                  <a16:creationId xmlns:a16="http://schemas.microsoft.com/office/drawing/2014/main" id="{38DAC53B-845A-A679-0D16-85A7F2D8BA6D}"/>
                </a:ext>
              </a:extLst>
            </p:cNvPr>
            <p:cNvSpPr/>
            <p:nvPr/>
          </p:nvSpPr>
          <p:spPr>
            <a:xfrm>
              <a:off x="1136321" y="1901449"/>
              <a:ext cx="163933" cy="154209"/>
            </a:xfrm>
            <a:custGeom>
              <a:avLst/>
              <a:gdLst/>
              <a:ahLst/>
              <a:cxnLst/>
              <a:rect l="l" t="t" r="r" b="b"/>
              <a:pathLst>
                <a:path w="118" h="111" extrusionOk="0">
                  <a:moveTo>
                    <a:pt x="118" y="0"/>
                  </a:moveTo>
                  <a:lnTo>
                    <a:pt x="0" y="0"/>
                  </a:lnTo>
                  <a:lnTo>
                    <a:pt x="0" y="90"/>
                  </a:lnTo>
                  <a:lnTo>
                    <a:pt x="30" y="90"/>
                  </a:lnTo>
                  <a:lnTo>
                    <a:pt x="30" y="111"/>
                  </a:lnTo>
                  <a:lnTo>
                    <a:pt x="58" y="90"/>
                  </a:lnTo>
                  <a:lnTo>
                    <a:pt x="118" y="90"/>
                  </a:lnTo>
                  <a:lnTo>
                    <a:pt x="118" y="0"/>
                  </a:lnTo>
                  <a:close/>
                  <a:moveTo>
                    <a:pt x="81" y="67"/>
                  </a:moveTo>
                  <a:lnTo>
                    <a:pt x="21" y="67"/>
                  </a:lnTo>
                  <a:lnTo>
                    <a:pt x="21" y="53"/>
                  </a:lnTo>
                  <a:lnTo>
                    <a:pt x="81" y="53"/>
                  </a:lnTo>
                  <a:lnTo>
                    <a:pt x="81" y="67"/>
                  </a:lnTo>
                  <a:close/>
                  <a:moveTo>
                    <a:pt x="95" y="37"/>
                  </a:moveTo>
                  <a:lnTo>
                    <a:pt x="21" y="37"/>
                  </a:lnTo>
                  <a:lnTo>
                    <a:pt x="21" y="23"/>
                  </a:lnTo>
                  <a:lnTo>
                    <a:pt x="95" y="23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8">
              <a:extLst>
                <a:ext uri="{FF2B5EF4-FFF2-40B4-BE49-F238E27FC236}">
                  <a16:creationId xmlns:a16="http://schemas.microsoft.com/office/drawing/2014/main" id="{71C102F7-AA42-F229-8124-6C08627A912C}"/>
                </a:ext>
              </a:extLst>
            </p:cNvPr>
            <p:cNvSpPr/>
            <p:nvPr/>
          </p:nvSpPr>
          <p:spPr>
            <a:xfrm>
              <a:off x="1171052" y="2068160"/>
              <a:ext cx="26396" cy="19450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5"/>
                    <a:pt x="10" y="2"/>
                    <a:pt x="1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8">
              <a:extLst>
                <a:ext uri="{FF2B5EF4-FFF2-40B4-BE49-F238E27FC236}">
                  <a16:creationId xmlns:a16="http://schemas.microsoft.com/office/drawing/2014/main" id="{DC3365C0-3048-33FE-8C04-5B76070F2E2F}"/>
                </a:ext>
              </a:extLst>
            </p:cNvPr>
            <p:cNvSpPr/>
            <p:nvPr/>
          </p:nvSpPr>
          <p:spPr>
            <a:xfrm>
              <a:off x="1052965" y="2036207"/>
              <a:ext cx="61128" cy="51403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2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6"/>
                    <a:pt x="1" y="13"/>
                    <a:pt x="0" y="21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8">
              <a:extLst>
                <a:ext uri="{FF2B5EF4-FFF2-40B4-BE49-F238E27FC236}">
                  <a16:creationId xmlns:a16="http://schemas.microsoft.com/office/drawing/2014/main" id="{CBAA599D-EE4C-E472-6B14-7429A1E0E12F}"/>
                </a:ext>
              </a:extLst>
            </p:cNvPr>
            <p:cNvSpPr/>
            <p:nvPr/>
          </p:nvSpPr>
          <p:spPr>
            <a:xfrm>
              <a:off x="1136321" y="2045932"/>
              <a:ext cx="19500" cy="4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8">
              <a:extLst>
                <a:ext uri="{FF2B5EF4-FFF2-40B4-BE49-F238E27FC236}">
                  <a16:creationId xmlns:a16="http://schemas.microsoft.com/office/drawing/2014/main" id="{CFD122A7-9F2D-150C-AB08-5604FA78F888}"/>
                </a:ext>
              </a:extLst>
            </p:cNvPr>
            <p:cNvSpPr/>
            <p:nvPr/>
          </p:nvSpPr>
          <p:spPr>
            <a:xfrm>
              <a:off x="1069636" y="1965355"/>
              <a:ext cx="44456" cy="48625"/>
            </a:xfrm>
            <a:custGeom>
              <a:avLst/>
              <a:gdLst/>
              <a:ahLst/>
              <a:cxnLst/>
              <a:rect l="l" t="t" r="r" b="b"/>
              <a:pathLst>
                <a:path w="18" h="20" extrusionOk="0">
                  <a:moveTo>
                    <a:pt x="18" y="0"/>
                  </a:moveTo>
                  <a:cubicBezTo>
                    <a:pt x="11" y="2"/>
                    <a:pt x="4" y="10"/>
                    <a:pt x="0" y="20"/>
                  </a:cubicBezTo>
                  <a:cubicBezTo>
                    <a:pt x="18" y="20"/>
                    <a:pt x="18" y="20"/>
                    <a:pt x="18" y="2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8">
              <a:extLst>
                <a:ext uri="{FF2B5EF4-FFF2-40B4-BE49-F238E27FC236}">
                  <a16:creationId xmlns:a16="http://schemas.microsoft.com/office/drawing/2014/main" id="{703936CE-F060-5D8B-09C9-6E76A40D3B9B}"/>
                </a:ext>
              </a:extLst>
            </p:cNvPr>
            <p:cNvSpPr/>
            <p:nvPr/>
          </p:nvSpPr>
          <p:spPr>
            <a:xfrm>
              <a:off x="1136321" y="2107060"/>
              <a:ext cx="61128" cy="51403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0" y="21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3" y="15"/>
                    <a:pt x="24" y="7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8">
              <a:extLst>
                <a:ext uri="{FF2B5EF4-FFF2-40B4-BE49-F238E27FC236}">
                  <a16:creationId xmlns:a16="http://schemas.microsoft.com/office/drawing/2014/main" id="{B1D00D20-11B7-2FCD-48EA-C1CE28C56298}"/>
                </a:ext>
              </a:extLst>
            </p:cNvPr>
            <p:cNvSpPr/>
            <p:nvPr/>
          </p:nvSpPr>
          <p:spPr>
            <a:xfrm>
              <a:off x="1136321" y="2177912"/>
              <a:ext cx="44456" cy="52792"/>
            </a:xfrm>
            <a:custGeom>
              <a:avLst/>
              <a:gdLst/>
              <a:ahLst/>
              <a:cxnLst/>
              <a:rect l="l" t="t" r="r" b="b"/>
              <a:pathLst>
                <a:path w="18" h="21" extrusionOk="0">
                  <a:moveTo>
                    <a:pt x="0" y="21"/>
                  </a:moveTo>
                  <a:cubicBezTo>
                    <a:pt x="7" y="19"/>
                    <a:pt x="14" y="11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8">
              <a:extLst>
                <a:ext uri="{FF2B5EF4-FFF2-40B4-BE49-F238E27FC236}">
                  <a16:creationId xmlns:a16="http://schemas.microsoft.com/office/drawing/2014/main" id="{2374C75E-2FF5-0F24-6952-05F85E9A55B6}"/>
                </a:ext>
              </a:extLst>
            </p:cNvPr>
            <p:cNvSpPr/>
            <p:nvPr/>
          </p:nvSpPr>
          <p:spPr>
            <a:xfrm>
              <a:off x="1052965" y="2107060"/>
              <a:ext cx="61128" cy="51403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2" y="15"/>
                    <a:pt x="4" y="21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8">
              <a:extLst>
                <a:ext uri="{FF2B5EF4-FFF2-40B4-BE49-F238E27FC236}">
                  <a16:creationId xmlns:a16="http://schemas.microsoft.com/office/drawing/2014/main" id="{2E8535D9-996F-1D23-B6F4-38AB42816C94}"/>
                </a:ext>
              </a:extLst>
            </p:cNvPr>
            <p:cNvSpPr/>
            <p:nvPr/>
          </p:nvSpPr>
          <p:spPr>
            <a:xfrm>
              <a:off x="970998" y="2036207"/>
              <a:ext cx="69463" cy="51403"/>
            </a:xfrm>
            <a:custGeom>
              <a:avLst/>
              <a:gdLst/>
              <a:ahLst/>
              <a:cxnLst/>
              <a:rect l="l" t="t" r="r" b="b"/>
              <a:pathLst>
                <a:path w="28" h="21" extrusionOk="0">
                  <a:moveTo>
                    <a:pt x="2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6"/>
                    <a:pt x="0" y="13"/>
                    <a:pt x="0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3"/>
                    <a:pt x="26" y="6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8">
              <a:extLst>
                <a:ext uri="{FF2B5EF4-FFF2-40B4-BE49-F238E27FC236}">
                  <a16:creationId xmlns:a16="http://schemas.microsoft.com/office/drawing/2014/main" id="{44B71AFF-E442-7807-F9BC-101F430198C8}"/>
                </a:ext>
              </a:extLst>
            </p:cNvPr>
            <p:cNvSpPr/>
            <p:nvPr/>
          </p:nvSpPr>
          <p:spPr>
            <a:xfrm>
              <a:off x="1069636" y="2177912"/>
              <a:ext cx="44456" cy="52792"/>
            </a:xfrm>
            <a:custGeom>
              <a:avLst/>
              <a:gdLst/>
              <a:ahLst/>
              <a:cxnLst/>
              <a:rect l="l" t="t" r="r" b="b"/>
              <a:pathLst>
                <a:path w="18" h="21" extrusionOk="0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1"/>
                    <a:pt x="11" y="19"/>
                    <a:pt x="18" y="2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8">
              <a:extLst>
                <a:ext uri="{FF2B5EF4-FFF2-40B4-BE49-F238E27FC236}">
                  <a16:creationId xmlns:a16="http://schemas.microsoft.com/office/drawing/2014/main" id="{038A5DF4-169A-05C8-F20E-3E5FBAAE2945}"/>
                </a:ext>
              </a:extLst>
            </p:cNvPr>
            <p:cNvSpPr/>
            <p:nvPr/>
          </p:nvSpPr>
          <p:spPr>
            <a:xfrm>
              <a:off x="996005" y="2177912"/>
              <a:ext cx="118088" cy="73631"/>
            </a:xfrm>
            <a:custGeom>
              <a:avLst/>
              <a:gdLst/>
              <a:ahLst/>
              <a:cxnLst/>
              <a:rect l="l" t="t" r="r" b="b"/>
              <a:pathLst>
                <a:path w="48" h="30" extrusionOk="0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17"/>
                    <a:pt x="28" y="29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37" y="28"/>
                    <a:pt x="26" y="16"/>
                    <a:pt x="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8">
              <a:extLst>
                <a:ext uri="{FF2B5EF4-FFF2-40B4-BE49-F238E27FC236}">
                  <a16:creationId xmlns:a16="http://schemas.microsoft.com/office/drawing/2014/main" id="{39E373A0-16C2-389F-3211-6D79268F0BCD}"/>
                </a:ext>
              </a:extLst>
            </p:cNvPr>
            <p:cNvSpPr/>
            <p:nvPr/>
          </p:nvSpPr>
          <p:spPr>
            <a:xfrm>
              <a:off x="1136321" y="2177912"/>
              <a:ext cx="119477" cy="73631"/>
            </a:xfrm>
            <a:custGeom>
              <a:avLst/>
              <a:gdLst/>
              <a:ahLst/>
              <a:cxnLst/>
              <a:rect l="l" t="t" r="r" b="b"/>
              <a:pathLst>
                <a:path w="49" h="30" extrusionOk="0">
                  <a:moveTo>
                    <a:pt x="0" y="30"/>
                  </a:moveTo>
                  <a:cubicBezTo>
                    <a:pt x="20" y="29"/>
                    <a:pt x="38" y="17"/>
                    <a:pt x="4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16"/>
                    <a:pt x="12" y="28"/>
                    <a:pt x="0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8">
              <a:extLst>
                <a:ext uri="{FF2B5EF4-FFF2-40B4-BE49-F238E27FC236}">
                  <a16:creationId xmlns:a16="http://schemas.microsoft.com/office/drawing/2014/main" id="{503A0BA7-C338-A1D5-EC60-D9689B1C3D2E}"/>
                </a:ext>
              </a:extLst>
            </p:cNvPr>
            <p:cNvSpPr/>
            <p:nvPr/>
          </p:nvSpPr>
          <p:spPr>
            <a:xfrm>
              <a:off x="970998" y="2107060"/>
              <a:ext cx="69463" cy="51403"/>
            </a:xfrm>
            <a:custGeom>
              <a:avLst/>
              <a:gdLst/>
              <a:ahLst/>
              <a:cxnLst/>
              <a:rect l="l" t="t" r="r" b="b"/>
              <a:pathLst>
                <a:path w="28" h="21" extrusionOk="0">
                  <a:moveTo>
                    <a:pt x="28" y="21"/>
                  </a:moveTo>
                  <a:cubicBezTo>
                    <a:pt x="26" y="14"/>
                    <a:pt x="25" y="7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2" y="14"/>
                    <a:pt x="5" y="21"/>
                  </a:cubicBezTo>
                  <a:lnTo>
                    <a:pt x="28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8">
              <a:extLst>
                <a:ext uri="{FF2B5EF4-FFF2-40B4-BE49-F238E27FC236}">
                  <a16:creationId xmlns:a16="http://schemas.microsoft.com/office/drawing/2014/main" id="{EA7374EA-9DD6-7608-0476-5AEAC14C4EF6}"/>
                </a:ext>
              </a:extLst>
            </p:cNvPr>
            <p:cNvSpPr/>
            <p:nvPr/>
          </p:nvSpPr>
          <p:spPr>
            <a:xfrm>
              <a:off x="996005" y="1943127"/>
              <a:ext cx="118088" cy="70853"/>
            </a:xfrm>
            <a:custGeom>
              <a:avLst/>
              <a:gdLst/>
              <a:ahLst/>
              <a:cxnLst/>
              <a:rect l="l" t="t" r="r" b="b"/>
              <a:pathLst>
                <a:path w="48" h="29" extrusionOk="0">
                  <a:moveTo>
                    <a:pt x="48" y="0"/>
                  </a:moveTo>
                  <a:cubicBezTo>
                    <a:pt x="28" y="2"/>
                    <a:pt x="10" y="13"/>
                    <a:pt x="0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6" y="13"/>
                    <a:pt x="37" y="3"/>
                    <a:pt x="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8">
              <a:extLst>
                <a:ext uri="{FF2B5EF4-FFF2-40B4-BE49-F238E27FC236}">
                  <a16:creationId xmlns:a16="http://schemas.microsoft.com/office/drawing/2014/main" id="{5B5E8B48-86DB-2BB6-BE6F-1DCFEA7EBF92}"/>
                </a:ext>
              </a:extLst>
            </p:cNvPr>
            <p:cNvSpPr/>
            <p:nvPr/>
          </p:nvSpPr>
          <p:spPr>
            <a:xfrm>
              <a:off x="1214120" y="2045932"/>
              <a:ext cx="63906" cy="41678"/>
            </a:xfrm>
            <a:custGeom>
              <a:avLst/>
              <a:gdLst/>
              <a:ahLst/>
              <a:cxnLst/>
              <a:rect l="l" t="t" r="r" b="b"/>
              <a:pathLst>
                <a:path w="26" h="17" extrusionOk="0">
                  <a:moveTo>
                    <a:pt x="2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8"/>
                    <a:pt x="1" y="12"/>
                    <a:pt x="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1"/>
                    <a:pt x="25" y="5"/>
                    <a:pt x="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8">
              <a:extLst>
                <a:ext uri="{FF2B5EF4-FFF2-40B4-BE49-F238E27FC236}">
                  <a16:creationId xmlns:a16="http://schemas.microsoft.com/office/drawing/2014/main" id="{27D05078-E62C-D085-EB9F-39E25E266E6F}"/>
                </a:ext>
              </a:extLst>
            </p:cNvPr>
            <p:cNvSpPr/>
            <p:nvPr/>
          </p:nvSpPr>
          <p:spPr>
            <a:xfrm>
              <a:off x="1209952" y="2107060"/>
              <a:ext cx="68074" cy="51403"/>
            </a:xfrm>
            <a:custGeom>
              <a:avLst/>
              <a:gdLst/>
              <a:ahLst/>
              <a:cxnLst/>
              <a:rect l="l" t="t" r="r" b="b"/>
              <a:pathLst>
                <a:path w="28" h="21" extrusionOk="0">
                  <a:moveTo>
                    <a:pt x="2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7"/>
                    <a:pt x="2" y="14"/>
                    <a:pt x="0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14"/>
                    <a:pt x="28" y="7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24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1213931" y="2543070"/>
            <a:ext cx="6262382" cy="145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6000" b="0" i="0" u="none" strike="noStrike" dirty="0">
                <a:solidFill>
                  <a:srgbClr val="000000"/>
                </a:solidFill>
                <a:effectLst/>
              </a:rPr>
              <a:t>Insights and Recommendations</a:t>
            </a:r>
            <a:endParaRPr sz="6000" dirty="0"/>
          </a:p>
        </p:txBody>
      </p:sp>
      <p:pic>
        <p:nvPicPr>
          <p:cNvPr id="244" name="Google Shape;244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-3926" t="14058" r="28266" b="35515"/>
          <a:stretch/>
        </p:blipFill>
        <p:spPr>
          <a:xfrm>
            <a:off x="7290201" y="939701"/>
            <a:ext cx="4978400" cy="4978400"/>
          </a:xfrm>
          <a:prstGeom prst="roundRect">
            <a:avLst>
              <a:gd name="adj" fmla="val 16667"/>
            </a:avLst>
          </a:prstGeom>
        </p:spPr>
      </p:pic>
      <p:pic>
        <p:nvPicPr>
          <p:cNvPr id="245" name="Google Shape;24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" flipH="1">
            <a:off x="9574031" y="-559149"/>
            <a:ext cx="4783467" cy="3353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Actionable Insights</a:t>
            </a:r>
            <a:endParaRPr dirty="0"/>
          </a:p>
        </p:txBody>
      </p:sp>
      <p:sp>
        <p:nvSpPr>
          <p:cNvPr id="314" name="Google Shape;314;p37"/>
          <p:cNvSpPr/>
          <p:nvPr/>
        </p:nvSpPr>
        <p:spPr>
          <a:xfrm>
            <a:off x="3957933" y="1746866"/>
            <a:ext cx="4288800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60933" rIns="120000" bIns="60933" anchor="b" anchorCtr="0">
            <a:noAutofit/>
          </a:bodyPr>
          <a:lstStyle/>
          <a:p>
            <a:pPr algn="ctr"/>
            <a:r>
              <a:rPr lang="en-US" sz="3200" b="1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Sales Representatives</a:t>
            </a:r>
            <a:endParaRPr sz="3200" b="1" dirty="0">
              <a:solidFill>
                <a:schemeClr val="dk1"/>
              </a:solidFill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7"/>
          <p:cNvSpPr/>
          <p:nvPr/>
        </p:nvSpPr>
        <p:spPr>
          <a:xfrm>
            <a:off x="1261510" y="3951933"/>
            <a:ext cx="4288799" cy="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24000" rIns="120000" bIns="24000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ea typeface="Onest"/>
                <a:cs typeface="Onest"/>
                <a:sym typeface="Onest"/>
              </a:rPr>
              <a:t>Customers value professionalism, quick responses, and high-quality after-sales support</a:t>
            </a:r>
          </a:p>
          <a:p>
            <a:endParaRPr sz="1600" dirty="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1261496" y="5412000"/>
            <a:ext cx="3953441" cy="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24000" rIns="120000" bIns="24000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ea typeface="Onest"/>
                <a:cs typeface="Onest"/>
                <a:sym typeface="Onest"/>
              </a:rPr>
              <a:t>Negative feedback highlights delays in response and inconsistent follow-ups</a:t>
            </a:r>
            <a:endParaRPr dirty="0">
              <a:solidFill>
                <a:schemeClr val="dk1"/>
              </a:solidFill>
              <a:ea typeface="Onest"/>
              <a:cs typeface="Onest"/>
              <a:sym typeface="Onest"/>
            </a:endParaRPr>
          </a:p>
        </p:txBody>
      </p:sp>
      <p:sp>
        <p:nvSpPr>
          <p:cNvPr id="321" name="Google Shape;321;p37"/>
          <p:cNvSpPr/>
          <p:nvPr/>
        </p:nvSpPr>
        <p:spPr>
          <a:xfrm>
            <a:off x="6614115" y="3655463"/>
            <a:ext cx="5486400" cy="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24000" rIns="120000" bIns="24000" anchor="t" anchorCtr="0">
            <a:no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Implement Advanced CRM Tools: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Integrate Customer Relationship Management (CRM) systems with AI-powered reminders to ensure timely responses</a:t>
            </a:r>
            <a:endParaRPr dirty="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322" name="Google Shape;322;p37"/>
          <p:cNvSpPr/>
          <p:nvPr/>
        </p:nvSpPr>
        <p:spPr>
          <a:xfrm>
            <a:off x="6641693" y="4743325"/>
            <a:ext cx="5431244" cy="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24000" rIns="120000" bIns="24000" anchor="t" anchorCtr="0">
            <a:no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- Provide Targeted Training: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Develop training modules focusing on improving communication, empathy, and proactive customer interaction</a:t>
            </a:r>
          </a:p>
        </p:txBody>
      </p:sp>
      <p:sp>
        <p:nvSpPr>
          <p:cNvPr id="323" name="Google Shape;323;p37"/>
          <p:cNvSpPr/>
          <p:nvPr/>
        </p:nvSpPr>
        <p:spPr>
          <a:xfrm>
            <a:off x="960000" y="3117100"/>
            <a:ext cx="3218800" cy="7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24000" rIns="120000" bIns="24000" anchor="b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Insight</a:t>
            </a:r>
          </a:p>
        </p:txBody>
      </p:sp>
      <p:sp>
        <p:nvSpPr>
          <p:cNvPr id="325" name="Google Shape;325;p37"/>
          <p:cNvSpPr/>
          <p:nvPr/>
        </p:nvSpPr>
        <p:spPr>
          <a:xfrm>
            <a:off x="8187495" y="2789340"/>
            <a:ext cx="3218800" cy="7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24000" rIns="120000" bIns="24000" anchor="b" anchorCtr="0">
            <a:noAutofit/>
          </a:bodyPr>
          <a:lstStyle/>
          <a:p>
            <a:pPr algn="l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+mj-lt"/>
              </a:rPr>
              <a:t>Recommendations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326" name="Google Shape;326;p37"/>
          <p:cNvSpPr/>
          <p:nvPr/>
        </p:nvSpPr>
        <p:spPr>
          <a:xfrm>
            <a:off x="6586537" y="5809554"/>
            <a:ext cx="5734050" cy="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24000" rIns="120000" bIns="24000" anchor="t" anchorCtr="0">
            <a:noAutofit/>
          </a:bodyPr>
          <a:lstStyle/>
          <a:p>
            <a:pPr algn="l"/>
            <a:r>
              <a:rPr lang="en-US" dirty="0">
                <a:solidFill>
                  <a:schemeClr val="dk1"/>
                </a:solidFill>
              </a:rPr>
              <a:t>- </a:t>
            </a:r>
            <a:r>
              <a:rPr lang="en-US" b="1" dirty="0">
                <a:solidFill>
                  <a:schemeClr val="dk1"/>
                </a:solidFill>
              </a:rPr>
              <a:t>Establish Feedback Loops: </a:t>
            </a:r>
            <a:r>
              <a:rPr lang="en-US" dirty="0">
                <a:solidFill>
                  <a:schemeClr val="dk1"/>
                </a:solidFill>
              </a:rPr>
              <a:t>Regularly collect and review client feedback to identify improvement opportunities and reward high-performing representatives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328" name="Google Shape;328;p37"/>
          <p:cNvCxnSpPr>
            <a:stCxn id="314" idx="1"/>
            <a:endCxn id="323" idx="0"/>
          </p:cNvCxnSpPr>
          <p:nvPr/>
        </p:nvCxnSpPr>
        <p:spPr>
          <a:xfrm rot="10800000" flipV="1">
            <a:off x="2569401" y="2171066"/>
            <a:ext cx="1388533" cy="946034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37"/>
          <p:cNvCxnSpPr>
            <a:stCxn id="314" idx="3"/>
            <a:endCxn id="325" idx="0"/>
          </p:cNvCxnSpPr>
          <p:nvPr/>
        </p:nvCxnSpPr>
        <p:spPr>
          <a:xfrm>
            <a:off x="8246733" y="2171066"/>
            <a:ext cx="1550162" cy="618274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" name="Google Shape;331;p37"/>
          <p:cNvSpPr/>
          <p:nvPr/>
        </p:nvSpPr>
        <p:spPr>
          <a:xfrm>
            <a:off x="960000" y="4053533"/>
            <a:ext cx="159200" cy="20844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3" name="Google Shape;333;p37"/>
          <p:cNvSpPr/>
          <p:nvPr/>
        </p:nvSpPr>
        <p:spPr>
          <a:xfrm>
            <a:off x="6278743" y="3951933"/>
            <a:ext cx="159200" cy="20844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>
          <a:extLst>
            <a:ext uri="{FF2B5EF4-FFF2-40B4-BE49-F238E27FC236}">
              <a16:creationId xmlns:a16="http://schemas.microsoft.com/office/drawing/2014/main" id="{DA106ECE-4879-5553-FC38-7A6FD2CE9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>
            <a:extLst>
              <a:ext uri="{FF2B5EF4-FFF2-40B4-BE49-F238E27FC236}">
                <a16:creationId xmlns:a16="http://schemas.microsoft.com/office/drawing/2014/main" id="{EA13C2AD-A92A-EEC4-75BE-760331C452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Actionable Insights</a:t>
            </a:r>
            <a:endParaRPr dirty="0"/>
          </a:p>
        </p:txBody>
      </p:sp>
      <p:sp>
        <p:nvSpPr>
          <p:cNvPr id="314" name="Google Shape;314;p37">
            <a:extLst>
              <a:ext uri="{FF2B5EF4-FFF2-40B4-BE49-F238E27FC236}">
                <a16:creationId xmlns:a16="http://schemas.microsoft.com/office/drawing/2014/main" id="{33859A98-C669-A8DC-A841-02E1229E0253}"/>
              </a:ext>
            </a:extLst>
          </p:cNvPr>
          <p:cNvSpPr/>
          <p:nvPr/>
        </p:nvSpPr>
        <p:spPr>
          <a:xfrm>
            <a:off x="3957933" y="1746866"/>
            <a:ext cx="4288800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60933" rIns="120000" bIns="60933" anchor="b" anchorCtr="0">
            <a:noAutofit/>
          </a:bodyPr>
          <a:lstStyle/>
          <a:p>
            <a:pPr algn="ctr"/>
            <a:r>
              <a:rPr lang="en-US" sz="3200" b="1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Products Offered</a:t>
            </a:r>
          </a:p>
        </p:txBody>
      </p:sp>
      <p:sp>
        <p:nvSpPr>
          <p:cNvPr id="316" name="Google Shape;316;p37">
            <a:extLst>
              <a:ext uri="{FF2B5EF4-FFF2-40B4-BE49-F238E27FC236}">
                <a16:creationId xmlns:a16="http://schemas.microsoft.com/office/drawing/2014/main" id="{0B985D8F-DB74-F9A1-6BE1-F74EE48AF7DE}"/>
              </a:ext>
            </a:extLst>
          </p:cNvPr>
          <p:cNvSpPr/>
          <p:nvPr/>
        </p:nvSpPr>
        <p:spPr>
          <a:xfrm>
            <a:off x="1261510" y="3951933"/>
            <a:ext cx="4288799" cy="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24000" rIns="120000" bIns="24000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ea typeface="Onest"/>
                <a:cs typeface="Onest"/>
                <a:sym typeface="Onest"/>
              </a:rPr>
              <a:t>Customers appreciate product performance, reliability, and detailed after-sales support</a:t>
            </a:r>
            <a:endParaRPr sz="1600" dirty="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317" name="Google Shape;317;p37">
            <a:extLst>
              <a:ext uri="{FF2B5EF4-FFF2-40B4-BE49-F238E27FC236}">
                <a16:creationId xmlns:a16="http://schemas.microsoft.com/office/drawing/2014/main" id="{8879C7A5-8DC8-2A18-E589-428368C963F3}"/>
              </a:ext>
            </a:extLst>
          </p:cNvPr>
          <p:cNvSpPr/>
          <p:nvPr/>
        </p:nvSpPr>
        <p:spPr>
          <a:xfrm>
            <a:off x="1261496" y="5412000"/>
            <a:ext cx="3953441" cy="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24000" rIns="120000" bIns="24000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ea typeface="Onest"/>
                <a:cs typeface="Onest"/>
                <a:sym typeface="Onest"/>
              </a:rPr>
              <a:t>Concerns about compatibility, insufficient product training, and inconsistent maintenance</a:t>
            </a:r>
          </a:p>
        </p:txBody>
      </p:sp>
      <p:sp>
        <p:nvSpPr>
          <p:cNvPr id="321" name="Google Shape;321;p37">
            <a:extLst>
              <a:ext uri="{FF2B5EF4-FFF2-40B4-BE49-F238E27FC236}">
                <a16:creationId xmlns:a16="http://schemas.microsoft.com/office/drawing/2014/main" id="{C6974F52-65D2-3BE8-8724-36026A7A3AFB}"/>
              </a:ext>
            </a:extLst>
          </p:cNvPr>
          <p:cNvSpPr/>
          <p:nvPr/>
        </p:nvSpPr>
        <p:spPr>
          <a:xfrm>
            <a:off x="6614115" y="3655463"/>
            <a:ext cx="5486400" cy="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24000" rIns="120000" bIns="24000" anchor="t" anchorCtr="0">
            <a:no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Enhance Product Training Programs: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Introduce detailed training sessions and user-friendly manuals to guide customers on product usage</a:t>
            </a:r>
            <a:endParaRPr dirty="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322" name="Google Shape;322;p37">
            <a:extLst>
              <a:ext uri="{FF2B5EF4-FFF2-40B4-BE49-F238E27FC236}">
                <a16:creationId xmlns:a16="http://schemas.microsoft.com/office/drawing/2014/main" id="{F3FD978C-91EB-A3C5-D1BB-ABDF4F065B08}"/>
              </a:ext>
            </a:extLst>
          </p:cNvPr>
          <p:cNvSpPr/>
          <p:nvPr/>
        </p:nvSpPr>
        <p:spPr>
          <a:xfrm>
            <a:off x="6641693" y="4743325"/>
            <a:ext cx="5431244" cy="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24000" rIns="120000" bIns="24000" anchor="t" anchorCtr="0">
            <a:no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Optimize Compatibility Testing: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Collaborate with clients to identify compatibility issues early and provide tailored solutions</a:t>
            </a:r>
          </a:p>
        </p:txBody>
      </p:sp>
      <p:sp>
        <p:nvSpPr>
          <p:cNvPr id="323" name="Google Shape;323;p37">
            <a:extLst>
              <a:ext uri="{FF2B5EF4-FFF2-40B4-BE49-F238E27FC236}">
                <a16:creationId xmlns:a16="http://schemas.microsoft.com/office/drawing/2014/main" id="{6DA5DABD-CCCB-46C5-8437-DCFBBED03FE1}"/>
              </a:ext>
            </a:extLst>
          </p:cNvPr>
          <p:cNvSpPr/>
          <p:nvPr/>
        </p:nvSpPr>
        <p:spPr>
          <a:xfrm>
            <a:off x="960000" y="3117100"/>
            <a:ext cx="3218800" cy="7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24000" rIns="120000" bIns="24000" anchor="b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Insight</a:t>
            </a:r>
          </a:p>
        </p:txBody>
      </p:sp>
      <p:sp>
        <p:nvSpPr>
          <p:cNvPr id="325" name="Google Shape;325;p37">
            <a:extLst>
              <a:ext uri="{FF2B5EF4-FFF2-40B4-BE49-F238E27FC236}">
                <a16:creationId xmlns:a16="http://schemas.microsoft.com/office/drawing/2014/main" id="{7DAAE531-6AB5-3557-6ABD-12D581841084}"/>
              </a:ext>
            </a:extLst>
          </p:cNvPr>
          <p:cNvSpPr/>
          <p:nvPr/>
        </p:nvSpPr>
        <p:spPr>
          <a:xfrm>
            <a:off x="8187495" y="2789340"/>
            <a:ext cx="3218800" cy="7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24000" rIns="120000" bIns="24000" anchor="b" anchorCtr="0">
            <a:noAutofit/>
          </a:bodyPr>
          <a:lstStyle/>
          <a:p>
            <a:pPr algn="l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+mj-lt"/>
              </a:rPr>
              <a:t>Recommendations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326" name="Google Shape;326;p37">
            <a:extLst>
              <a:ext uri="{FF2B5EF4-FFF2-40B4-BE49-F238E27FC236}">
                <a16:creationId xmlns:a16="http://schemas.microsoft.com/office/drawing/2014/main" id="{0847F339-2994-B975-61FF-74BEC68279A8}"/>
              </a:ext>
            </a:extLst>
          </p:cNvPr>
          <p:cNvSpPr/>
          <p:nvPr/>
        </p:nvSpPr>
        <p:spPr>
          <a:xfrm>
            <a:off x="6586537" y="5809554"/>
            <a:ext cx="5734050" cy="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24000" rIns="120000" bIns="24000" anchor="t" anchorCtr="0">
            <a:no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Strengthen After-Sales Maintenance: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Expand maintenance teams and develop faster ticket resolution processes for repairs</a:t>
            </a:r>
          </a:p>
        </p:txBody>
      </p:sp>
      <p:cxnSp>
        <p:nvCxnSpPr>
          <p:cNvPr id="328" name="Google Shape;328;p37">
            <a:extLst>
              <a:ext uri="{FF2B5EF4-FFF2-40B4-BE49-F238E27FC236}">
                <a16:creationId xmlns:a16="http://schemas.microsoft.com/office/drawing/2014/main" id="{BFFA030C-C397-975E-63AA-C24E6D20734F}"/>
              </a:ext>
            </a:extLst>
          </p:cNvPr>
          <p:cNvCxnSpPr>
            <a:stCxn id="314" idx="1"/>
            <a:endCxn id="323" idx="0"/>
          </p:cNvCxnSpPr>
          <p:nvPr/>
        </p:nvCxnSpPr>
        <p:spPr>
          <a:xfrm rot="10800000" flipV="1">
            <a:off x="2569401" y="2171066"/>
            <a:ext cx="1388533" cy="946034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37">
            <a:extLst>
              <a:ext uri="{FF2B5EF4-FFF2-40B4-BE49-F238E27FC236}">
                <a16:creationId xmlns:a16="http://schemas.microsoft.com/office/drawing/2014/main" id="{E4918AC3-3B79-18B3-DFDF-9291EC58D0F7}"/>
              </a:ext>
            </a:extLst>
          </p:cNvPr>
          <p:cNvCxnSpPr>
            <a:stCxn id="314" idx="3"/>
            <a:endCxn id="325" idx="0"/>
          </p:cNvCxnSpPr>
          <p:nvPr/>
        </p:nvCxnSpPr>
        <p:spPr>
          <a:xfrm>
            <a:off x="8246733" y="2171066"/>
            <a:ext cx="1550162" cy="618274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" name="Google Shape;331;p37">
            <a:extLst>
              <a:ext uri="{FF2B5EF4-FFF2-40B4-BE49-F238E27FC236}">
                <a16:creationId xmlns:a16="http://schemas.microsoft.com/office/drawing/2014/main" id="{8E331861-669A-32F8-3694-2C26CD133678}"/>
              </a:ext>
            </a:extLst>
          </p:cNvPr>
          <p:cNvSpPr/>
          <p:nvPr/>
        </p:nvSpPr>
        <p:spPr>
          <a:xfrm>
            <a:off x="960000" y="4053533"/>
            <a:ext cx="159200" cy="20844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3" name="Google Shape;333;p37">
            <a:extLst>
              <a:ext uri="{FF2B5EF4-FFF2-40B4-BE49-F238E27FC236}">
                <a16:creationId xmlns:a16="http://schemas.microsoft.com/office/drawing/2014/main" id="{6C14DC06-56A9-18B0-F4F9-2EFA69240AC6}"/>
              </a:ext>
            </a:extLst>
          </p:cNvPr>
          <p:cNvSpPr/>
          <p:nvPr/>
        </p:nvSpPr>
        <p:spPr>
          <a:xfrm>
            <a:off x="6278743" y="3951933"/>
            <a:ext cx="159200" cy="20844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93497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>
          <a:extLst>
            <a:ext uri="{FF2B5EF4-FFF2-40B4-BE49-F238E27FC236}">
              <a16:creationId xmlns:a16="http://schemas.microsoft.com/office/drawing/2014/main" id="{BBE931EB-A5D5-5358-6153-FF13128E1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>
            <a:extLst>
              <a:ext uri="{FF2B5EF4-FFF2-40B4-BE49-F238E27FC236}">
                <a16:creationId xmlns:a16="http://schemas.microsoft.com/office/drawing/2014/main" id="{B8969B44-0F89-03C5-2D23-D530AD1FFF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Actionable Insights</a:t>
            </a:r>
            <a:endParaRPr dirty="0"/>
          </a:p>
        </p:txBody>
      </p:sp>
      <p:sp>
        <p:nvSpPr>
          <p:cNvPr id="314" name="Google Shape;314;p37">
            <a:extLst>
              <a:ext uri="{FF2B5EF4-FFF2-40B4-BE49-F238E27FC236}">
                <a16:creationId xmlns:a16="http://schemas.microsoft.com/office/drawing/2014/main" id="{7BCBA571-CC85-5390-6179-0BD2FE4E7769}"/>
              </a:ext>
            </a:extLst>
          </p:cNvPr>
          <p:cNvSpPr/>
          <p:nvPr/>
        </p:nvSpPr>
        <p:spPr>
          <a:xfrm>
            <a:off x="3957933" y="1746866"/>
            <a:ext cx="4288800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60933" rIns="120000" bIns="60933" anchor="b" anchorCtr="0">
            <a:noAutofit/>
          </a:bodyPr>
          <a:lstStyle/>
          <a:p>
            <a:pPr algn="ctr"/>
            <a:r>
              <a:rPr lang="en-US" sz="3200" b="1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Overall Company </a:t>
            </a:r>
          </a:p>
          <a:p>
            <a:pPr algn="ctr"/>
            <a:r>
              <a:rPr lang="en-US" sz="3200" b="1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and Service</a:t>
            </a:r>
            <a:endParaRPr sz="3200" b="1" dirty="0">
              <a:solidFill>
                <a:schemeClr val="dk1"/>
              </a:solidFill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7">
            <a:extLst>
              <a:ext uri="{FF2B5EF4-FFF2-40B4-BE49-F238E27FC236}">
                <a16:creationId xmlns:a16="http://schemas.microsoft.com/office/drawing/2014/main" id="{49BFABD1-90B7-2735-C81B-DCCE2D23D88F}"/>
              </a:ext>
            </a:extLst>
          </p:cNvPr>
          <p:cNvSpPr/>
          <p:nvPr/>
        </p:nvSpPr>
        <p:spPr>
          <a:xfrm>
            <a:off x="1261510" y="3951933"/>
            <a:ext cx="4288799" cy="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24000" rIns="120000" bIns="24000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ea typeface="Onest"/>
                <a:cs typeface="Onest"/>
                <a:sym typeface="Onest"/>
              </a:rPr>
              <a:t>Customers highly value technical support, seminars, and efficient order processes</a:t>
            </a:r>
            <a:endParaRPr sz="1600" dirty="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317" name="Google Shape;317;p37">
            <a:extLst>
              <a:ext uri="{FF2B5EF4-FFF2-40B4-BE49-F238E27FC236}">
                <a16:creationId xmlns:a16="http://schemas.microsoft.com/office/drawing/2014/main" id="{DB5802A8-A97F-0532-E2CA-B3F027A7EB30}"/>
              </a:ext>
            </a:extLst>
          </p:cNvPr>
          <p:cNvSpPr/>
          <p:nvPr/>
        </p:nvSpPr>
        <p:spPr>
          <a:xfrm>
            <a:off x="1261496" y="5412000"/>
            <a:ext cx="3953441" cy="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24000" rIns="120000" bIns="24000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ea typeface="Onest"/>
                <a:cs typeface="Onest"/>
                <a:sym typeface="Onest"/>
              </a:rPr>
              <a:t>Negative feedback suggests pricing transparency and order management are areas for improvement</a:t>
            </a:r>
            <a:endParaRPr dirty="0">
              <a:solidFill>
                <a:schemeClr val="dk1"/>
              </a:solidFill>
              <a:ea typeface="Onest"/>
              <a:cs typeface="Onest"/>
              <a:sym typeface="Onest"/>
            </a:endParaRPr>
          </a:p>
        </p:txBody>
      </p:sp>
      <p:sp>
        <p:nvSpPr>
          <p:cNvPr id="321" name="Google Shape;321;p37">
            <a:extLst>
              <a:ext uri="{FF2B5EF4-FFF2-40B4-BE49-F238E27FC236}">
                <a16:creationId xmlns:a16="http://schemas.microsoft.com/office/drawing/2014/main" id="{29C8532B-A735-B9C0-0290-DA06A3FCD7C0}"/>
              </a:ext>
            </a:extLst>
          </p:cNvPr>
          <p:cNvSpPr/>
          <p:nvPr/>
        </p:nvSpPr>
        <p:spPr>
          <a:xfrm>
            <a:off x="6614115" y="3655463"/>
            <a:ext cx="5486400" cy="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24000" rIns="120000" bIns="24000" anchor="t" anchorCtr="0">
            <a:no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Increase Pricing Transparency: 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Publish detailed cost breakdowns or implement dynamic pricing calculators to enhance client trust</a:t>
            </a:r>
            <a:endParaRPr dirty="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322" name="Google Shape;322;p37">
            <a:extLst>
              <a:ext uri="{FF2B5EF4-FFF2-40B4-BE49-F238E27FC236}">
                <a16:creationId xmlns:a16="http://schemas.microsoft.com/office/drawing/2014/main" id="{83D928CE-DDBE-43BA-5429-4B12CCF4C661}"/>
              </a:ext>
            </a:extLst>
          </p:cNvPr>
          <p:cNvSpPr/>
          <p:nvPr/>
        </p:nvSpPr>
        <p:spPr>
          <a:xfrm>
            <a:off x="6641693" y="4743325"/>
            <a:ext cx="5431244" cy="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24000" rIns="120000" bIns="24000" anchor="t" anchorCtr="0">
            <a:no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Streamline Order Processing: 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Automate order workflows with end-to-end tracking systems to reduce errors and delays</a:t>
            </a:r>
          </a:p>
        </p:txBody>
      </p:sp>
      <p:sp>
        <p:nvSpPr>
          <p:cNvPr id="323" name="Google Shape;323;p37">
            <a:extLst>
              <a:ext uri="{FF2B5EF4-FFF2-40B4-BE49-F238E27FC236}">
                <a16:creationId xmlns:a16="http://schemas.microsoft.com/office/drawing/2014/main" id="{E3DECD92-975D-156F-B47A-E31D6E340C74}"/>
              </a:ext>
            </a:extLst>
          </p:cNvPr>
          <p:cNvSpPr/>
          <p:nvPr/>
        </p:nvSpPr>
        <p:spPr>
          <a:xfrm>
            <a:off x="960000" y="3117100"/>
            <a:ext cx="3218800" cy="7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24000" rIns="120000" bIns="24000" anchor="b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Insight</a:t>
            </a:r>
          </a:p>
        </p:txBody>
      </p:sp>
      <p:sp>
        <p:nvSpPr>
          <p:cNvPr id="325" name="Google Shape;325;p37">
            <a:extLst>
              <a:ext uri="{FF2B5EF4-FFF2-40B4-BE49-F238E27FC236}">
                <a16:creationId xmlns:a16="http://schemas.microsoft.com/office/drawing/2014/main" id="{3C97902A-C9E4-8BEF-1298-3C1F1DA1FD59}"/>
              </a:ext>
            </a:extLst>
          </p:cNvPr>
          <p:cNvSpPr/>
          <p:nvPr/>
        </p:nvSpPr>
        <p:spPr>
          <a:xfrm>
            <a:off x="8187495" y="2789340"/>
            <a:ext cx="3218800" cy="7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24000" rIns="120000" bIns="24000" anchor="b" anchorCtr="0">
            <a:noAutofit/>
          </a:bodyPr>
          <a:lstStyle/>
          <a:p>
            <a:pPr algn="l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+mj-lt"/>
              </a:rPr>
              <a:t>Recommendations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326" name="Google Shape;326;p37">
            <a:extLst>
              <a:ext uri="{FF2B5EF4-FFF2-40B4-BE49-F238E27FC236}">
                <a16:creationId xmlns:a16="http://schemas.microsoft.com/office/drawing/2014/main" id="{A2273E03-05F8-041D-D2AC-6C03EA68E644}"/>
              </a:ext>
            </a:extLst>
          </p:cNvPr>
          <p:cNvSpPr/>
          <p:nvPr/>
        </p:nvSpPr>
        <p:spPr>
          <a:xfrm>
            <a:off x="6586537" y="5809554"/>
            <a:ext cx="5734050" cy="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24000" rIns="120000" bIns="24000" anchor="t" anchorCtr="0">
            <a:no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Expand Technical Seminars: 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Host more frequent seminars or webinars to educate clients on advanced technical topics and innovations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328" name="Google Shape;328;p37">
            <a:extLst>
              <a:ext uri="{FF2B5EF4-FFF2-40B4-BE49-F238E27FC236}">
                <a16:creationId xmlns:a16="http://schemas.microsoft.com/office/drawing/2014/main" id="{5603F8F0-740A-04F5-03A7-1BCC087FEB6A}"/>
              </a:ext>
            </a:extLst>
          </p:cNvPr>
          <p:cNvCxnSpPr>
            <a:stCxn id="314" idx="1"/>
            <a:endCxn id="323" idx="0"/>
          </p:cNvCxnSpPr>
          <p:nvPr/>
        </p:nvCxnSpPr>
        <p:spPr>
          <a:xfrm rot="10800000" flipV="1">
            <a:off x="2569401" y="2171066"/>
            <a:ext cx="1388533" cy="946034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37">
            <a:extLst>
              <a:ext uri="{FF2B5EF4-FFF2-40B4-BE49-F238E27FC236}">
                <a16:creationId xmlns:a16="http://schemas.microsoft.com/office/drawing/2014/main" id="{CF3CA92B-BD42-09C3-13FF-17D9C65AA3A6}"/>
              </a:ext>
            </a:extLst>
          </p:cNvPr>
          <p:cNvCxnSpPr>
            <a:stCxn id="314" idx="3"/>
            <a:endCxn id="325" idx="0"/>
          </p:cNvCxnSpPr>
          <p:nvPr/>
        </p:nvCxnSpPr>
        <p:spPr>
          <a:xfrm>
            <a:off x="8246733" y="2171066"/>
            <a:ext cx="1550162" cy="618274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" name="Google Shape;331;p37">
            <a:extLst>
              <a:ext uri="{FF2B5EF4-FFF2-40B4-BE49-F238E27FC236}">
                <a16:creationId xmlns:a16="http://schemas.microsoft.com/office/drawing/2014/main" id="{C3BE7981-2875-014D-CC5B-AADEF9455068}"/>
              </a:ext>
            </a:extLst>
          </p:cNvPr>
          <p:cNvSpPr/>
          <p:nvPr/>
        </p:nvSpPr>
        <p:spPr>
          <a:xfrm>
            <a:off x="960000" y="4053533"/>
            <a:ext cx="159200" cy="20844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3" name="Google Shape;333;p37">
            <a:extLst>
              <a:ext uri="{FF2B5EF4-FFF2-40B4-BE49-F238E27FC236}">
                <a16:creationId xmlns:a16="http://schemas.microsoft.com/office/drawing/2014/main" id="{3B2ADC0A-76FC-31AE-B7CB-81E0CB23A4A9}"/>
              </a:ext>
            </a:extLst>
          </p:cNvPr>
          <p:cNvSpPr/>
          <p:nvPr/>
        </p:nvSpPr>
        <p:spPr>
          <a:xfrm>
            <a:off x="6278743" y="3951933"/>
            <a:ext cx="159200" cy="20844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5517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title" idx="9"/>
          </p:nvPr>
        </p:nvSpPr>
        <p:spPr>
          <a:xfrm>
            <a:off x="116294" y="1952069"/>
            <a:ext cx="1034400" cy="84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 idx="13"/>
          </p:nvPr>
        </p:nvSpPr>
        <p:spPr>
          <a:xfrm>
            <a:off x="8115895" y="1931556"/>
            <a:ext cx="1034400" cy="8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215" name="Google Shape;215;p29"/>
          <p:cNvSpPr txBox="1">
            <a:spLocks noGrp="1"/>
          </p:cNvSpPr>
          <p:nvPr>
            <p:ph type="title" idx="14"/>
          </p:nvPr>
        </p:nvSpPr>
        <p:spPr>
          <a:xfrm>
            <a:off x="3788776" y="2003837"/>
            <a:ext cx="1034400" cy="8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7"/>
          </p:nvPr>
        </p:nvSpPr>
        <p:spPr>
          <a:xfrm>
            <a:off x="8973200" y="2032069"/>
            <a:ext cx="321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/>
              <a:t>Tools &amp; Expertise:</a:t>
            </a:r>
          </a:p>
        </p:txBody>
      </p:sp>
      <p:sp>
        <p:nvSpPr>
          <p:cNvPr id="219" name="Google Shape;219;p29"/>
          <p:cNvSpPr txBox="1">
            <a:spLocks noGrp="1"/>
          </p:cNvSpPr>
          <p:nvPr>
            <p:ph type="title" idx="5"/>
          </p:nvPr>
        </p:nvSpPr>
        <p:spPr>
          <a:xfrm>
            <a:off x="8973200" y="5230233"/>
            <a:ext cx="3218800" cy="103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/>
              <a:t>Conducted on the Text Analytics and Retrieval Flow (</a:t>
            </a:r>
            <a:r>
              <a:rPr lang="en-US" dirty="0" err="1"/>
              <a:t>TARFlow</a:t>
            </a:r>
            <a:r>
              <a:rPr lang="en-US" dirty="0"/>
              <a:t>)platform with text-mining tools.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Guided by business advisor Dr. Hwang San-Yih, leveraging his expertise.</a:t>
            </a:r>
            <a:br>
              <a:rPr lang="en-US" dirty="0"/>
            </a:br>
            <a:endParaRPr lang="en-US" dirty="0"/>
          </a:p>
        </p:txBody>
      </p:sp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/>
              <a:t>Overview of the Study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221" name="Google Shape;221;p29"/>
          <p:cNvSpPr txBox="1">
            <a:spLocks noGrp="1"/>
          </p:cNvSpPr>
          <p:nvPr>
            <p:ph type="title" idx="2"/>
          </p:nvPr>
        </p:nvSpPr>
        <p:spPr>
          <a:xfrm>
            <a:off x="633494" y="3767179"/>
            <a:ext cx="3218800" cy="103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Analysis based on five years of data from the top 10 clients with the highest yearly purchases</a:t>
            </a:r>
          </a:p>
        </p:txBody>
      </p:sp>
      <p:sp>
        <p:nvSpPr>
          <p:cNvPr id="222" name="Google Shape;222;p29"/>
          <p:cNvSpPr txBox="1">
            <a:spLocks noGrp="1"/>
          </p:cNvSpPr>
          <p:nvPr>
            <p:ph type="title" idx="3"/>
          </p:nvPr>
        </p:nvSpPr>
        <p:spPr>
          <a:xfrm>
            <a:off x="4692653" y="4012119"/>
            <a:ext cx="3218800" cy="103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Feedback on three key aspects:</a:t>
            </a:r>
            <a:br>
              <a:rPr lang="en-US" dirty="0"/>
            </a:br>
            <a:r>
              <a:rPr lang="en-US" dirty="0"/>
              <a:t>1. Sales representatives</a:t>
            </a:r>
            <a:br>
              <a:rPr lang="en-US" dirty="0"/>
            </a:br>
            <a:r>
              <a:rPr lang="en-US" dirty="0"/>
              <a:t>2. Products offered</a:t>
            </a:r>
            <a:br>
              <a:rPr lang="en-US" dirty="0"/>
            </a:br>
            <a:r>
              <a:rPr lang="en-US" dirty="0"/>
              <a:t>3. Overall company and service quality</a:t>
            </a:r>
          </a:p>
        </p:txBody>
      </p:sp>
      <p:sp>
        <p:nvSpPr>
          <p:cNvPr id="223" name="Google Shape;223;p29"/>
          <p:cNvSpPr txBox="1">
            <a:spLocks noGrp="1"/>
          </p:cNvSpPr>
          <p:nvPr>
            <p:ph type="subTitle" idx="1"/>
          </p:nvPr>
        </p:nvSpPr>
        <p:spPr>
          <a:xfrm>
            <a:off x="960000" y="1981133"/>
            <a:ext cx="321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Dataset</a:t>
            </a:r>
          </a:p>
        </p:txBody>
      </p:sp>
      <p:sp>
        <p:nvSpPr>
          <p:cNvPr id="224" name="Google Shape;224;p29"/>
          <p:cNvSpPr txBox="1">
            <a:spLocks noGrp="1"/>
          </p:cNvSpPr>
          <p:nvPr>
            <p:ph type="subTitle" idx="4"/>
          </p:nvPr>
        </p:nvSpPr>
        <p:spPr>
          <a:xfrm>
            <a:off x="4692653" y="2009156"/>
            <a:ext cx="3218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Survey Scope: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6"/>
          <p:cNvSpPr txBox="1">
            <a:spLocks noGrp="1"/>
          </p:cNvSpPr>
          <p:nvPr>
            <p:ph type="ctrTitle"/>
          </p:nvPr>
        </p:nvSpPr>
        <p:spPr>
          <a:xfrm>
            <a:off x="808676" y="885362"/>
            <a:ext cx="6349365" cy="109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dirty="0"/>
              <a:t>Acknowledgment</a:t>
            </a:r>
            <a:br>
              <a:rPr lang="en-US" dirty="0"/>
            </a:br>
            <a:endParaRPr lang="en-US" dirty="0"/>
          </a:p>
        </p:txBody>
      </p:sp>
      <p:pic>
        <p:nvPicPr>
          <p:cNvPr id="498" name="Google Shape;4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382931" y="3814218"/>
            <a:ext cx="4783467" cy="33539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6B0966-3C00-E5FB-4451-A99F0E41C55B}"/>
              </a:ext>
            </a:extLst>
          </p:cNvPr>
          <p:cNvSpPr/>
          <p:nvPr/>
        </p:nvSpPr>
        <p:spPr>
          <a:xfrm>
            <a:off x="940837" y="4600575"/>
            <a:ext cx="5099200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6B4E1-F609-6F33-C7B2-1DFCD20B5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676" y="2742968"/>
            <a:ext cx="11772899" cy="1099200"/>
          </a:xfrm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Disclaimer:</a:t>
            </a:r>
            <a:br>
              <a:rPr lang="en-US" sz="2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This presentation provides a brief overview of the comprehensive customer feedback analysis study.</a:t>
            </a:r>
            <a:br>
              <a:rPr lang="en-US" sz="2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Due to business confidentiality and credential restrictions, certain sensitive data and insights cannot be disclosed publicly.</a:t>
            </a:r>
          </a:p>
          <a:p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Special Thanks:</a:t>
            </a: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To Dr. Hwang San-Yih for his invaluable guidance and expertise.</a:t>
            </a: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To the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TARFlow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platform team for providing essential tools and support.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CF5EB6D6-BD10-CCBD-FDD2-3E3EC8C76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6">
            <a:extLst>
              <a:ext uri="{FF2B5EF4-FFF2-40B4-BE49-F238E27FC236}">
                <a16:creationId xmlns:a16="http://schemas.microsoft.com/office/drawing/2014/main" id="{FBD0FFD1-9B0B-9C9F-25A7-CCEC2465E4A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40837" y="817199"/>
            <a:ext cx="5099200" cy="109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dirty="0"/>
              <a:t>Questions and Discussion</a:t>
            </a:r>
            <a:br>
              <a:rPr lang="en-US" dirty="0"/>
            </a:br>
            <a:endParaRPr lang="en-US" dirty="0"/>
          </a:p>
        </p:txBody>
      </p:sp>
      <p:pic>
        <p:nvPicPr>
          <p:cNvPr id="497" name="Google Shape;497;p46">
            <a:extLst>
              <a:ext uri="{FF2B5EF4-FFF2-40B4-BE49-F238E27FC236}">
                <a16:creationId xmlns:a16="http://schemas.microsoft.com/office/drawing/2014/main" id="{BD0EC352-5DFB-A4B9-DA5F-AEE41B2E1DB8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75" r="16675"/>
          <a:stretch/>
        </p:blipFill>
        <p:spPr>
          <a:xfrm>
            <a:off x="7290201" y="939701"/>
            <a:ext cx="4978400" cy="4978400"/>
          </a:xfrm>
          <a:prstGeom prst="roundRect">
            <a:avLst>
              <a:gd name="adj" fmla="val 16667"/>
            </a:avLst>
          </a:prstGeom>
        </p:spPr>
      </p:pic>
      <p:pic>
        <p:nvPicPr>
          <p:cNvPr id="498" name="Google Shape;498;p46">
            <a:extLst>
              <a:ext uri="{FF2B5EF4-FFF2-40B4-BE49-F238E27FC236}">
                <a16:creationId xmlns:a16="http://schemas.microsoft.com/office/drawing/2014/main" id="{D44A89FE-9868-FC07-139F-503477CF58C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9382931" y="3814218"/>
            <a:ext cx="4783467" cy="33539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3426EE-262C-0F07-5D77-61AB9D9BE56A}"/>
              </a:ext>
            </a:extLst>
          </p:cNvPr>
          <p:cNvSpPr/>
          <p:nvPr/>
        </p:nvSpPr>
        <p:spPr>
          <a:xfrm>
            <a:off x="940837" y="4600575"/>
            <a:ext cx="5099200" cy="785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0356E-5882-C7AE-5107-6B3D00ED6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5919" y="4513802"/>
            <a:ext cx="4834881" cy="10992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Thank you for your attention!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Please feel free to ask questions or provide feedback.</a:t>
            </a:r>
          </a:p>
        </p:txBody>
      </p:sp>
    </p:spTree>
    <p:extLst>
      <p:ext uri="{BB962C8B-B14F-4D97-AF65-F5344CB8AC3E}">
        <p14:creationId xmlns:p14="http://schemas.microsoft.com/office/powerpoint/2010/main" val="7327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B8C19DC-FAE8-7E2D-E177-32503DC444E7}"/>
              </a:ext>
            </a:extLst>
          </p:cNvPr>
          <p:cNvSpPr/>
          <p:nvPr/>
        </p:nvSpPr>
        <p:spPr>
          <a:xfrm rot="773092">
            <a:off x="8849707" y="5357749"/>
            <a:ext cx="3743412" cy="2279436"/>
          </a:xfrm>
          <a:prstGeom prst="roundRect">
            <a:avLst/>
          </a:prstGeom>
          <a:solidFill>
            <a:srgbClr val="4453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960000" y="292285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Analysis Process</a:t>
            </a:r>
            <a:endParaRPr dirty="0"/>
          </a:p>
        </p:txBody>
      </p:sp>
      <p:graphicFrame>
        <p:nvGraphicFramePr>
          <p:cNvPr id="205" name="Google Shape;205;p28"/>
          <p:cNvGraphicFramePr/>
          <p:nvPr>
            <p:extLst>
              <p:ext uri="{D42A27DB-BD31-4B8C-83A1-F6EECF244321}">
                <p14:modId xmlns:p14="http://schemas.microsoft.com/office/powerpoint/2010/main" val="179863974"/>
              </p:ext>
            </p:extLst>
          </p:nvPr>
        </p:nvGraphicFramePr>
        <p:xfrm>
          <a:off x="960000" y="1484938"/>
          <a:ext cx="10272000" cy="19281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9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0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Vocabulary Replacement (</a:t>
                      </a:r>
                      <a:r>
                        <a:rPr lang="ja-JP" altLang="en-US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替換字彙</a:t>
                      </a:r>
                      <a:r>
                        <a:rPr lang="en-US" altLang="ja-JP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sz="1300" b="1" u="sng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Ensures consistent terminology by standardizing synonymous terms in the dataset</a:t>
                      </a:r>
                    </a:p>
                    <a:p>
                      <a:pPr marL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Onest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Chinese Word Segmentation (</a:t>
                      </a:r>
                      <a:r>
                        <a:rPr lang="ja-JP" altLang="en-US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中文斷詞</a:t>
                      </a:r>
                      <a:r>
                        <a:rPr lang="en-US" altLang="ja-JP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Utilized NLP tokenization techniques to break down Chinese text into meaningful units for analysis</a:t>
                      </a: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 Word Removal (</a:t>
                      </a:r>
                      <a:r>
                        <a:rPr lang="ja-JP" altLang="en-US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清除停用字</a:t>
                      </a:r>
                      <a:r>
                        <a:rPr lang="en-US" altLang="ja-JP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Eliminated non-informative words, such as conjunctions and prepositions, to enhance the focus on key insights</a:t>
                      </a: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Document-Term Matrix (DTM) Creation</a:t>
                      </a:r>
                      <a:endParaRPr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Transformed raw text data into a structured matrix format, mapping word frequencies across documents for further analysis</a:t>
                      </a: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6" name="Google Shape;206;p28"/>
          <p:cNvSpPr txBox="1"/>
          <p:nvPr/>
        </p:nvSpPr>
        <p:spPr>
          <a:xfrm>
            <a:off x="960000" y="1062842"/>
            <a:ext cx="3583425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Preprocessing Steps:</a:t>
            </a:r>
            <a:endParaRPr lang="en-US" sz="16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" name="Google Shape;206;p28">
            <a:extLst>
              <a:ext uri="{FF2B5EF4-FFF2-40B4-BE49-F238E27FC236}">
                <a16:creationId xmlns:a16="http://schemas.microsoft.com/office/drawing/2014/main" id="{BF27FF88-CBF5-73E4-85F6-2425272271A2}"/>
              </a:ext>
            </a:extLst>
          </p:cNvPr>
          <p:cNvSpPr txBox="1"/>
          <p:nvPr/>
        </p:nvSpPr>
        <p:spPr>
          <a:xfrm>
            <a:off x="959999" y="3725085"/>
            <a:ext cx="3583425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Visualization &amp; Summarization:</a:t>
            </a:r>
          </a:p>
        </p:txBody>
      </p:sp>
      <p:graphicFrame>
        <p:nvGraphicFramePr>
          <p:cNvPr id="3" name="Google Shape;205;p28">
            <a:extLst>
              <a:ext uri="{FF2B5EF4-FFF2-40B4-BE49-F238E27FC236}">
                <a16:creationId xmlns:a16="http://schemas.microsoft.com/office/drawing/2014/main" id="{CFD83938-05AA-18FF-777B-3D2E0CCCEE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149774"/>
              </p:ext>
            </p:extLst>
          </p:nvPr>
        </p:nvGraphicFramePr>
        <p:xfrm>
          <a:off x="960000" y="4123221"/>
          <a:ext cx="10272000" cy="9640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40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033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Association Word Clouds (</a:t>
                      </a:r>
                      <a:r>
                        <a:rPr lang="ja-JP" altLang="en-US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關聯式文字雲</a:t>
                      </a:r>
                      <a:r>
                        <a:rPr lang="en-US" altLang="ja-JP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Generated visually engaging word clouds using Shiny, highlighting frequently co-occurring terms to reveal patterns and relationships</a:t>
                      </a:r>
                      <a:endParaRPr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Onest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DTM Summarization (DTM </a:t>
                      </a:r>
                      <a:r>
                        <a:rPr lang="ja-JP" altLang="en-US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匯總</a:t>
                      </a:r>
                      <a:r>
                        <a:rPr lang="en-US" altLang="ja-JP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Montserrat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Aggregated and summarized DTM data to identify dominant themes, trends, and sentiment across feedback categories</a:t>
                      </a: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1DD04BE-714C-E54E-ABD5-379085BE30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7" t="5841" r="1143" b="4907"/>
          <a:stretch/>
        </p:blipFill>
        <p:spPr>
          <a:xfrm>
            <a:off x="9311268" y="4870321"/>
            <a:ext cx="2720897" cy="1984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947433" y="2509500"/>
            <a:ext cx="5777200" cy="206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Feedback on Sales Representatives </a:t>
            </a:r>
            <a:endParaRPr dirty="0"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 idx="2"/>
          </p:nvPr>
        </p:nvSpPr>
        <p:spPr>
          <a:xfrm>
            <a:off x="947433" y="1349829"/>
            <a:ext cx="1630800" cy="127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grpSp>
        <p:nvGrpSpPr>
          <p:cNvPr id="233" name="Google Shape;233;p30"/>
          <p:cNvGrpSpPr/>
          <p:nvPr/>
        </p:nvGrpSpPr>
        <p:grpSpPr>
          <a:xfrm>
            <a:off x="-482984" y="-2164167"/>
            <a:ext cx="3836808" cy="3390640"/>
            <a:chOff x="-362238" y="-1775525"/>
            <a:chExt cx="2877606" cy="2542980"/>
          </a:xfrm>
        </p:grpSpPr>
        <p:sp>
          <p:nvSpPr>
            <p:cNvPr id="234" name="Google Shape;234;p30"/>
            <p:cNvSpPr/>
            <p:nvPr/>
          </p:nvSpPr>
          <p:spPr>
            <a:xfrm>
              <a:off x="-45350" y="-1775525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-362238" y="-1071732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6" name="Google Shape;236;p30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16675" b="16675"/>
          <a:stretch/>
        </p:blipFill>
        <p:spPr>
          <a:xfrm>
            <a:off x="7290201" y="939701"/>
            <a:ext cx="4978400" cy="4978400"/>
          </a:xfrm>
          <a:prstGeom prst="roundRect">
            <a:avLst>
              <a:gd name="adj" fmla="val 16667"/>
            </a:avLst>
          </a:prstGeom>
        </p:spPr>
      </p:pic>
      <p:pic>
        <p:nvPicPr>
          <p:cNvPr id="237" name="Google Shape;23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852831" y="4759018"/>
            <a:ext cx="4783467" cy="3353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/>
              <a:t>Key Findings: Sales Representatives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39" name="Google Shape;339;p38"/>
          <p:cNvSpPr txBox="1">
            <a:spLocks noGrp="1"/>
          </p:cNvSpPr>
          <p:nvPr>
            <p:ph type="title" idx="2"/>
          </p:nvPr>
        </p:nvSpPr>
        <p:spPr>
          <a:xfrm>
            <a:off x="960000" y="2903433"/>
            <a:ext cx="4696400" cy="54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2800" b="1" dirty="0"/>
              <a:t>DTM Dictionary Highlights</a:t>
            </a:r>
            <a:endParaRPr sz="2800" b="1" dirty="0"/>
          </a:p>
        </p:txBody>
      </p:sp>
      <p:sp>
        <p:nvSpPr>
          <p:cNvPr id="340" name="Google Shape;340;p38"/>
          <p:cNvSpPr txBox="1">
            <a:spLocks noGrp="1"/>
          </p:cNvSpPr>
          <p:nvPr>
            <p:ph type="title" idx="3"/>
          </p:nvPr>
        </p:nvSpPr>
        <p:spPr>
          <a:xfrm>
            <a:off x="6535596" y="2903433"/>
            <a:ext cx="4696400" cy="54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2800" b="1" dirty="0"/>
              <a:t>Category Analysis</a:t>
            </a:r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1"/>
          </p:nvPr>
        </p:nvSpPr>
        <p:spPr>
          <a:xfrm>
            <a:off x="995291" y="3767592"/>
            <a:ext cx="4696400" cy="20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tabLst>
                <a:tab pos="609585" algn="l"/>
              </a:tabLst>
            </a:pPr>
            <a:r>
              <a:rPr lang="en-TW" sz="2000" dirty="0"/>
              <a:t>The analysis categorized terms related to feedback on sales representatives, emphasizing positive attributes like professionalism, responsiveness, and after-sales service</a:t>
            </a:r>
          </a:p>
        </p:txBody>
      </p:sp>
      <p:grpSp>
        <p:nvGrpSpPr>
          <p:cNvPr id="343" name="Google Shape;343;p38"/>
          <p:cNvGrpSpPr/>
          <p:nvPr/>
        </p:nvGrpSpPr>
        <p:grpSpPr>
          <a:xfrm>
            <a:off x="6637185" y="2248781"/>
            <a:ext cx="454024" cy="454024"/>
            <a:chOff x="7074040" y="1911173"/>
            <a:chExt cx="351484" cy="351484"/>
          </a:xfrm>
        </p:grpSpPr>
        <p:sp>
          <p:nvSpPr>
            <p:cNvPr id="344" name="Google Shape;344;p38"/>
            <p:cNvSpPr/>
            <p:nvPr/>
          </p:nvSpPr>
          <p:spPr>
            <a:xfrm>
              <a:off x="7224080" y="2136234"/>
              <a:ext cx="51403" cy="22228"/>
            </a:xfrm>
            <a:custGeom>
              <a:avLst/>
              <a:gdLst/>
              <a:ahLst/>
              <a:cxnLst/>
              <a:rect l="l" t="t" r="r" b="b"/>
              <a:pathLst>
                <a:path w="21" h="9" extrusionOk="0">
                  <a:moveTo>
                    <a:pt x="10" y="0"/>
                  </a:moveTo>
                  <a:cubicBezTo>
                    <a:pt x="6" y="0"/>
                    <a:pt x="2" y="3"/>
                    <a:pt x="0" y="7"/>
                  </a:cubicBezTo>
                  <a:cubicBezTo>
                    <a:pt x="3" y="8"/>
                    <a:pt x="7" y="9"/>
                    <a:pt x="10" y="9"/>
                  </a:cubicBezTo>
                  <a:cubicBezTo>
                    <a:pt x="14" y="9"/>
                    <a:pt x="18" y="8"/>
                    <a:pt x="21" y="7"/>
                  </a:cubicBezTo>
                  <a:cubicBezTo>
                    <a:pt x="19" y="3"/>
                    <a:pt x="15" y="0"/>
                    <a:pt x="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7229637" y="2055657"/>
              <a:ext cx="41700" cy="4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7074040" y="1911173"/>
              <a:ext cx="351484" cy="351484"/>
            </a:xfrm>
            <a:custGeom>
              <a:avLst/>
              <a:gdLst/>
              <a:ahLst/>
              <a:cxnLst/>
              <a:rect l="l" t="t" r="r" b="b"/>
              <a:pathLst>
                <a:path w="143" h="143" extrusionOk="0">
                  <a:moveTo>
                    <a:pt x="119" y="46"/>
                  </a:moveTo>
                  <a:cubicBezTo>
                    <a:pt x="130" y="29"/>
                    <a:pt x="130" y="29"/>
                    <a:pt x="130" y="29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4" y="22"/>
                    <a:pt x="91" y="20"/>
                    <a:pt x="87" y="19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2" y="20"/>
                    <a:pt x="49" y="22"/>
                    <a:pt x="46" y="2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2" y="49"/>
                    <a:pt x="20" y="52"/>
                    <a:pt x="19" y="5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20" y="91"/>
                    <a:pt x="22" y="94"/>
                    <a:pt x="24" y="97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49" y="121"/>
                    <a:pt x="52" y="122"/>
                    <a:pt x="56" y="124"/>
                  </a:cubicBezTo>
                  <a:cubicBezTo>
                    <a:pt x="60" y="143"/>
                    <a:pt x="60" y="143"/>
                    <a:pt x="60" y="143"/>
                  </a:cubicBezTo>
                  <a:cubicBezTo>
                    <a:pt x="83" y="143"/>
                    <a:pt x="83" y="143"/>
                    <a:pt x="83" y="143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91" y="122"/>
                    <a:pt x="94" y="121"/>
                    <a:pt x="97" y="119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19" y="97"/>
                    <a:pt x="119" y="97"/>
                    <a:pt x="119" y="97"/>
                  </a:cubicBezTo>
                  <a:cubicBezTo>
                    <a:pt x="121" y="94"/>
                    <a:pt x="122" y="91"/>
                    <a:pt x="124" y="87"/>
                  </a:cubicBezTo>
                  <a:cubicBezTo>
                    <a:pt x="143" y="83"/>
                    <a:pt x="143" y="83"/>
                    <a:pt x="143" y="83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24" y="56"/>
                    <a:pt x="124" y="56"/>
                    <a:pt x="124" y="56"/>
                  </a:cubicBezTo>
                  <a:cubicBezTo>
                    <a:pt x="122" y="52"/>
                    <a:pt x="121" y="49"/>
                    <a:pt x="119" y="46"/>
                  </a:cubicBezTo>
                  <a:close/>
                  <a:moveTo>
                    <a:pt x="71" y="109"/>
                  </a:moveTo>
                  <a:cubicBezTo>
                    <a:pt x="51" y="109"/>
                    <a:pt x="34" y="92"/>
                    <a:pt x="34" y="71"/>
                  </a:cubicBezTo>
                  <a:cubicBezTo>
                    <a:pt x="34" y="51"/>
                    <a:pt x="51" y="34"/>
                    <a:pt x="71" y="34"/>
                  </a:cubicBezTo>
                  <a:cubicBezTo>
                    <a:pt x="92" y="34"/>
                    <a:pt x="109" y="51"/>
                    <a:pt x="109" y="71"/>
                  </a:cubicBezTo>
                  <a:cubicBezTo>
                    <a:pt x="109" y="92"/>
                    <a:pt x="92" y="109"/>
                    <a:pt x="71" y="1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7178235" y="2013979"/>
              <a:ext cx="144484" cy="127812"/>
            </a:xfrm>
            <a:custGeom>
              <a:avLst/>
              <a:gdLst/>
              <a:ahLst/>
              <a:cxnLst/>
              <a:rect l="l" t="t" r="r" b="b"/>
              <a:pathLst>
                <a:path w="59" h="52" extrusionOk="0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39"/>
                    <a:pt x="5" y="47"/>
                    <a:pt x="11" y="52"/>
                  </a:cubicBezTo>
                  <a:cubicBezTo>
                    <a:pt x="15" y="46"/>
                    <a:pt x="22" y="42"/>
                    <a:pt x="29" y="42"/>
                  </a:cubicBezTo>
                  <a:cubicBezTo>
                    <a:pt x="20" y="42"/>
                    <a:pt x="13" y="34"/>
                    <a:pt x="13" y="25"/>
                  </a:cubicBezTo>
                  <a:cubicBezTo>
                    <a:pt x="13" y="16"/>
                    <a:pt x="20" y="9"/>
                    <a:pt x="29" y="9"/>
                  </a:cubicBezTo>
                  <a:cubicBezTo>
                    <a:pt x="39" y="9"/>
                    <a:pt x="46" y="16"/>
                    <a:pt x="46" y="25"/>
                  </a:cubicBezTo>
                  <a:cubicBezTo>
                    <a:pt x="46" y="34"/>
                    <a:pt x="39" y="42"/>
                    <a:pt x="29" y="42"/>
                  </a:cubicBezTo>
                  <a:cubicBezTo>
                    <a:pt x="37" y="42"/>
                    <a:pt x="44" y="46"/>
                    <a:pt x="47" y="52"/>
                  </a:cubicBezTo>
                  <a:cubicBezTo>
                    <a:pt x="54" y="47"/>
                    <a:pt x="59" y="39"/>
                    <a:pt x="59" y="29"/>
                  </a:cubicBezTo>
                  <a:cubicBezTo>
                    <a:pt x="59" y="13"/>
                    <a:pt x="46" y="0"/>
                    <a:pt x="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38"/>
          <p:cNvGrpSpPr/>
          <p:nvPr/>
        </p:nvGrpSpPr>
        <p:grpSpPr>
          <a:xfrm>
            <a:off x="1061587" y="2249680"/>
            <a:ext cx="425311" cy="452229"/>
            <a:chOff x="970998" y="1901449"/>
            <a:chExt cx="329256" cy="350094"/>
          </a:xfrm>
        </p:grpSpPr>
        <p:sp>
          <p:nvSpPr>
            <p:cNvPr id="349" name="Google Shape;349;p38"/>
            <p:cNvSpPr/>
            <p:nvPr/>
          </p:nvSpPr>
          <p:spPr>
            <a:xfrm>
              <a:off x="1136321" y="1901449"/>
              <a:ext cx="163933" cy="154209"/>
            </a:xfrm>
            <a:custGeom>
              <a:avLst/>
              <a:gdLst/>
              <a:ahLst/>
              <a:cxnLst/>
              <a:rect l="l" t="t" r="r" b="b"/>
              <a:pathLst>
                <a:path w="118" h="111" extrusionOk="0">
                  <a:moveTo>
                    <a:pt x="118" y="0"/>
                  </a:moveTo>
                  <a:lnTo>
                    <a:pt x="0" y="0"/>
                  </a:lnTo>
                  <a:lnTo>
                    <a:pt x="0" y="90"/>
                  </a:lnTo>
                  <a:lnTo>
                    <a:pt x="30" y="90"/>
                  </a:lnTo>
                  <a:lnTo>
                    <a:pt x="30" y="111"/>
                  </a:lnTo>
                  <a:lnTo>
                    <a:pt x="58" y="90"/>
                  </a:lnTo>
                  <a:lnTo>
                    <a:pt x="118" y="90"/>
                  </a:lnTo>
                  <a:lnTo>
                    <a:pt x="118" y="0"/>
                  </a:lnTo>
                  <a:close/>
                  <a:moveTo>
                    <a:pt x="81" y="67"/>
                  </a:moveTo>
                  <a:lnTo>
                    <a:pt x="21" y="67"/>
                  </a:lnTo>
                  <a:lnTo>
                    <a:pt x="21" y="53"/>
                  </a:lnTo>
                  <a:lnTo>
                    <a:pt x="81" y="53"/>
                  </a:lnTo>
                  <a:lnTo>
                    <a:pt x="81" y="67"/>
                  </a:lnTo>
                  <a:close/>
                  <a:moveTo>
                    <a:pt x="95" y="37"/>
                  </a:moveTo>
                  <a:lnTo>
                    <a:pt x="21" y="37"/>
                  </a:lnTo>
                  <a:lnTo>
                    <a:pt x="21" y="23"/>
                  </a:lnTo>
                  <a:lnTo>
                    <a:pt x="95" y="23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1171052" y="2068160"/>
              <a:ext cx="26396" cy="19450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5"/>
                    <a:pt x="10" y="2"/>
                    <a:pt x="1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052965" y="2036207"/>
              <a:ext cx="61128" cy="51403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2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6"/>
                    <a:pt x="1" y="13"/>
                    <a:pt x="0" y="21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1136321" y="2045932"/>
              <a:ext cx="19500" cy="4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1069636" y="1965355"/>
              <a:ext cx="44456" cy="48625"/>
            </a:xfrm>
            <a:custGeom>
              <a:avLst/>
              <a:gdLst/>
              <a:ahLst/>
              <a:cxnLst/>
              <a:rect l="l" t="t" r="r" b="b"/>
              <a:pathLst>
                <a:path w="18" h="20" extrusionOk="0">
                  <a:moveTo>
                    <a:pt x="18" y="0"/>
                  </a:moveTo>
                  <a:cubicBezTo>
                    <a:pt x="11" y="2"/>
                    <a:pt x="4" y="10"/>
                    <a:pt x="0" y="20"/>
                  </a:cubicBezTo>
                  <a:cubicBezTo>
                    <a:pt x="18" y="20"/>
                    <a:pt x="18" y="20"/>
                    <a:pt x="18" y="2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136321" y="2107060"/>
              <a:ext cx="61128" cy="51403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0" y="21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3" y="15"/>
                    <a:pt x="24" y="7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1136321" y="2177912"/>
              <a:ext cx="44456" cy="52792"/>
            </a:xfrm>
            <a:custGeom>
              <a:avLst/>
              <a:gdLst/>
              <a:ahLst/>
              <a:cxnLst/>
              <a:rect l="l" t="t" r="r" b="b"/>
              <a:pathLst>
                <a:path w="18" h="21" extrusionOk="0">
                  <a:moveTo>
                    <a:pt x="0" y="21"/>
                  </a:moveTo>
                  <a:cubicBezTo>
                    <a:pt x="7" y="19"/>
                    <a:pt x="14" y="11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1052965" y="2107060"/>
              <a:ext cx="61128" cy="51403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2" y="15"/>
                    <a:pt x="4" y="21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970998" y="2036207"/>
              <a:ext cx="69463" cy="51403"/>
            </a:xfrm>
            <a:custGeom>
              <a:avLst/>
              <a:gdLst/>
              <a:ahLst/>
              <a:cxnLst/>
              <a:rect l="l" t="t" r="r" b="b"/>
              <a:pathLst>
                <a:path w="28" h="21" extrusionOk="0">
                  <a:moveTo>
                    <a:pt x="2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6"/>
                    <a:pt x="0" y="13"/>
                    <a:pt x="0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3"/>
                    <a:pt x="26" y="6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1069636" y="2177912"/>
              <a:ext cx="44456" cy="52792"/>
            </a:xfrm>
            <a:custGeom>
              <a:avLst/>
              <a:gdLst/>
              <a:ahLst/>
              <a:cxnLst/>
              <a:rect l="l" t="t" r="r" b="b"/>
              <a:pathLst>
                <a:path w="18" h="21" extrusionOk="0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1"/>
                    <a:pt x="11" y="19"/>
                    <a:pt x="18" y="2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996005" y="2177912"/>
              <a:ext cx="118088" cy="73631"/>
            </a:xfrm>
            <a:custGeom>
              <a:avLst/>
              <a:gdLst/>
              <a:ahLst/>
              <a:cxnLst/>
              <a:rect l="l" t="t" r="r" b="b"/>
              <a:pathLst>
                <a:path w="48" h="30" extrusionOk="0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17"/>
                    <a:pt x="28" y="29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37" y="28"/>
                    <a:pt x="26" y="16"/>
                    <a:pt x="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1136321" y="2177912"/>
              <a:ext cx="119477" cy="73631"/>
            </a:xfrm>
            <a:custGeom>
              <a:avLst/>
              <a:gdLst/>
              <a:ahLst/>
              <a:cxnLst/>
              <a:rect l="l" t="t" r="r" b="b"/>
              <a:pathLst>
                <a:path w="49" h="30" extrusionOk="0">
                  <a:moveTo>
                    <a:pt x="0" y="30"/>
                  </a:moveTo>
                  <a:cubicBezTo>
                    <a:pt x="20" y="29"/>
                    <a:pt x="38" y="17"/>
                    <a:pt x="4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16"/>
                    <a:pt x="12" y="28"/>
                    <a:pt x="0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970998" y="2107060"/>
              <a:ext cx="69463" cy="51403"/>
            </a:xfrm>
            <a:custGeom>
              <a:avLst/>
              <a:gdLst/>
              <a:ahLst/>
              <a:cxnLst/>
              <a:rect l="l" t="t" r="r" b="b"/>
              <a:pathLst>
                <a:path w="28" h="21" extrusionOk="0">
                  <a:moveTo>
                    <a:pt x="28" y="21"/>
                  </a:moveTo>
                  <a:cubicBezTo>
                    <a:pt x="26" y="14"/>
                    <a:pt x="25" y="7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2" y="14"/>
                    <a:pt x="5" y="21"/>
                  </a:cubicBezTo>
                  <a:lnTo>
                    <a:pt x="28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996005" y="1943127"/>
              <a:ext cx="118088" cy="70853"/>
            </a:xfrm>
            <a:custGeom>
              <a:avLst/>
              <a:gdLst/>
              <a:ahLst/>
              <a:cxnLst/>
              <a:rect l="l" t="t" r="r" b="b"/>
              <a:pathLst>
                <a:path w="48" h="29" extrusionOk="0">
                  <a:moveTo>
                    <a:pt x="48" y="0"/>
                  </a:moveTo>
                  <a:cubicBezTo>
                    <a:pt x="28" y="2"/>
                    <a:pt x="10" y="13"/>
                    <a:pt x="0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6" y="13"/>
                    <a:pt x="37" y="3"/>
                    <a:pt x="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1214120" y="2045932"/>
              <a:ext cx="63906" cy="41678"/>
            </a:xfrm>
            <a:custGeom>
              <a:avLst/>
              <a:gdLst/>
              <a:ahLst/>
              <a:cxnLst/>
              <a:rect l="l" t="t" r="r" b="b"/>
              <a:pathLst>
                <a:path w="26" h="17" extrusionOk="0">
                  <a:moveTo>
                    <a:pt x="2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8"/>
                    <a:pt x="1" y="12"/>
                    <a:pt x="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1"/>
                    <a:pt x="25" y="5"/>
                    <a:pt x="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1209952" y="2107060"/>
              <a:ext cx="68074" cy="51403"/>
            </a:xfrm>
            <a:custGeom>
              <a:avLst/>
              <a:gdLst/>
              <a:ahLst/>
              <a:cxnLst/>
              <a:rect l="l" t="t" r="r" b="b"/>
              <a:pathLst>
                <a:path w="28" h="21" extrusionOk="0">
                  <a:moveTo>
                    <a:pt x="2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7"/>
                    <a:pt x="2" y="14"/>
                    <a:pt x="0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14"/>
                    <a:pt x="28" y="7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066892-466B-2078-651F-07A60E449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540970"/>
              </p:ext>
            </p:extLst>
          </p:nvPr>
        </p:nvGraphicFramePr>
        <p:xfrm>
          <a:off x="6500310" y="3476615"/>
          <a:ext cx="5201154" cy="2788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7503">
                  <a:extLst>
                    <a:ext uri="{9D8B030D-6E8A-4147-A177-3AD203B41FA5}">
                      <a16:colId xmlns:a16="http://schemas.microsoft.com/office/drawing/2014/main" val="1192345791"/>
                    </a:ext>
                  </a:extLst>
                </a:gridCol>
                <a:gridCol w="1461724">
                  <a:extLst>
                    <a:ext uri="{9D8B030D-6E8A-4147-A177-3AD203B41FA5}">
                      <a16:colId xmlns:a16="http://schemas.microsoft.com/office/drawing/2014/main" val="1373536474"/>
                    </a:ext>
                  </a:extLst>
                </a:gridCol>
                <a:gridCol w="1361927">
                  <a:extLst>
                    <a:ext uri="{9D8B030D-6E8A-4147-A177-3AD203B41FA5}">
                      <a16:colId xmlns:a16="http://schemas.microsoft.com/office/drawing/2014/main" val="2523802729"/>
                    </a:ext>
                  </a:extLst>
                </a:gridCol>
              </a:tblGrid>
              <a:tr h="464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Category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Data Count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Proportion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6938071"/>
                  </a:ext>
                </a:extLst>
              </a:tr>
              <a:tr h="464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Positive Feedback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39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57%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039500"/>
                  </a:ext>
                </a:extLst>
              </a:tr>
              <a:tr h="464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Negative Feedback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4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6%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9086429"/>
                  </a:ext>
                </a:extLst>
              </a:tr>
              <a:tr h="464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Delivery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 dirty="0">
                          <a:effectLst/>
                        </a:rPr>
                        <a:t>6</a:t>
                      </a:r>
                      <a:endParaRPr lang="en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9%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544774"/>
                  </a:ext>
                </a:extLst>
              </a:tr>
              <a:tr h="464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After-Sales Service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19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28%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8513415"/>
                  </a:ext>
                </a:extLst>
              </a:tr>
              <a:tr h="464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68</a:t>
                      </a:r>
                      <a:endParaRPr lang="en-TW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 dirty="0">
                          <a:effectLst/>
                        </a:rPr>
                        <a:t>100%</a:t>
                      </a:r>
                      <a:endParaRPr lang="en-TW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1933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>
          <a:extLst>
            <a:ext uri="{FF2B5EF4-FFF2-40B4-BE49-F238E27FC236}">
              <a16:creationId xmlns:a16="http://schemas.microsoft.com/office/drawing/2014/main" id="{065BF65B-7908-86D6-91D1-E36F297EE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>
            <a:extLst>
              <a:ext uri="{FF2B5EF4-FFF2-40B4-BE49-F238E27FC236}">
                <a16:creationId xmlns:a16="http://schemas.microsoft.com/office/drawing/2014/main" id="{A105E84B-290A-1F60-00A9-11CB310963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/>
              <a:t>Key Findings: Sales Representatives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39" name="Google Shape;339;p38">
            <a:extLst>
              <a:ext uri="{FF2B5EF4-FFF2-40B4-BE49-F238E27FC236}">
                <a16:creationId xmlns:a16="http://schemas.microsoft.com/office/drawing/2014/main" id="{FE6D7097-5D92-61CA-683E-F6BAFFB31FD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1710" y="2474817"/>
            <a:ext cx="5304695" cy="54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2800" b="1" dirty="0"/>
              <a:t>Pie chart illustrating feedback proportions </a:t>
            </a:r>
            <a:endParaRPr sz="2800" b="1" dirty="0"/>
          </a:p>
        </p:txBody>
      </p:sp>
      <p:sp>
        <p:nvSpPr>
          <p:cNvPr id="340" name="Google Shape;340;p38">
            <a:extLst>
              <a:ext uri="{FF2B5EF4-FFF2-40B4-BE49-F238E27FC236}">
                <a16:creationId xmlns:a16="http://schemas.microsoft.com/office/drawing/2014/main" id="{FDCE0522-D8E3-34A6-7354-28C7DCA35354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096000" y="2651423"/>
            <a:ext cx="4696400" cy="54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Word cloud showing key terms related to sales representatives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C4739B9-3A6D-5814-2D5B-27958D6163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87939"/>
              </p:ext>
            </p:extLst>
          </p:nvPr>
        </p:nvGraphicFramePr>
        <p:xfrm>
          <a:off x="-854075" y="2657470"/>
          <a:ext cx="7840663" cy="4071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E9B9532-7C76-AC78-83E1-0188B2EE7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959" y="3312177"/>
            <a:ext cx="6117071" cy="32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4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>
          <a:extLst>
            <a:ext uri="{FF2B5EF4-FFF2-40B4-BE49-F238E27FC236}">
              <a16:creationId xmlns:a16="http://schemas.microsoft.com/office/drawing/2014/main" id="{D0F79B9A-24A1-7808-B3C8-4E57BFFBA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>
            <a:extLst>
              <a:ext uri="{FF2B5EF4-FFF2-40B4-BE49-F238E27FC236}">
                <a16:creationId xmlns:a16="http://schemas.microsoft.com/office/drawing/2014/main" id="{387CFBC8-3E36-F595-E307-082E32C90C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/>
              <a:t>Key Findings: Sales Representatives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39" name="Google Shape;339;p38">
            <a:extLst>
              <a:ext uri="{FF2B5EF4-FFF2-40B4-BE49-F238E27FC236}">
                <a16:creationId xmlns:a16="http://schemas.microsoft.com/office/drawing/2014/main" id="{5A67C382-FCEB-3CDB-E346-C32C57E40D0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610723" y="2284247"/>
            <a:ext cx="6326625" cy="54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2800" b="1" dirty="0"/>
              <a:t>Analysis Results:</a:t>
            </a:r>
            <a:endParaRPr sz="2800" b="1" dirty="0"/>
          </a:p>
        </p:txBody>
      </p:sp>
      <p:sp>
        <p:nvSpPr>
          <p:cNvPr id="341" name="Google Shape;341;p38">
            <a:extLst>
              <a:ext uri="{FF2B5EF4-FFF2-40B4-BE49-F238E27FC236}">
                <a16:creationId xmlns:a16="http://schemas.microsoft.com/office/drawing/2014/main" id="{D3552235-5ED5-49CC-19DE-9999F603E8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86898" y="3133007"/>
            <a:ext cx="9745102" cy="20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tabLst>
                <a:tab pos="609585" algn="l"/>
              </a:tabLst>
            </a:pPr>
            <a:r>
              <a:rPr lang="en-US" sz="2000" dirty="0"/>
              <a:t>Positive Trends: Customers appreciated professionalism, quick responses, and high-quality after-sales support.</a:t>
            </a:r>
          </a:p>
          <a:p>
            <a:pPr marL="0" indent="0">
              <a:buNone/>
              <a:tabLst>
                <a:tab pos="609585" algn="l"/>
              </a:tabLst>
            </a:pPr>
            <a:endParaRPr lang="en-US" sz="2000" dirty="0"/>
          </a:p>
          <a:p>
            <a:pPr>
              <a:tabLst>
                <a:tab pos="609585" algn="l"/>
              </a:tabLst>
            </a:pPr>
            <a:r>
              <a:rPr lang="en-US" sz="2000" dirty="0"/>
              <a:t>Improvement Areas: Issues with delayed responses and delivery scheduling need to be addressed.</a:t>
            </a:r>
          </a:p>
        </p:txBody>
      </p:sp>
      <p:grpSp>
        <p:nvGrpSpPr>
          <p:cNvPr id="348" name="Google Shape;348;p38">
            <a:extLst>
              <a:ext uri="{FF2B5EF4-FFF2-40B4-BE49-F238E27FC236}">
                <a16:creationId xmlns:a16="http://schemas.microsoft.com/office/drawing/2014/main" id="{08F97FA8-0621-C957-505C-B38B37D2939A}"/>
              </a:ext>
            </a:extLst>
          </p:cNvPr>
          <p:cNvGrpSpPr/>
          <p:nvPr/>
        </p:nvGrpSpPr>
        <p:grpSpPr>
          <a:xfrm>
            <a:off x="1061587" y="2249680"/>
            <a:ext cx="425311" cy="452229"/>
            <a:chOff x="970998" y="1901449"/>
            <a:chExt cx="329256" cy="350094"/>
          </a:xfrm>
        </p:grpSpPr>
        <p:sp>
          <p:nvSpPr>
            <p:cNvPr id="349" name="Google Shape;349;p38">
              <a:extLst>
                <a:ext uri="{FF2B5EF4-FFF2-40B4-BE49-F238E27FC236}">
                  <a16:creationId xmlns:a16="http://schemas.microsoft.com/office/drawing/2014/main" id="{556B95C9-A0DF-5240-997D-33DC00078BF2}"/>
                </a:ext>
              </a:extLst>
            </p:cNvPr>
            <p:cNvSpPr/>
            <p:nvPr/>
          </p:nvSpPr>
          <p:spPr>
            <a:xfrm>
              <a:off x="1136321" y="1901449"/>
              <a:ext cx="163933" cy="154209"/>
            </a:xfrm>
            <a:custGeom>
              <a:avLst/>
              <a:gdLst/>
              <a:ahLst/>
              <a:cxnLst/>
              <a:rect l="l" t="t" r="r" b="b"/>
              <a:pathLst>
                <a:path w="118" h="111" extrusionOk="0">
                  <a:moveTo>
                    <a:pt x="118" y="0"/>
                  </a:moveTo>
                  <a:lnTo>
                    <a:pt x="0" y="0"/>
                  </a:lnTo>
                  <a:lnTo>
                    <a:pt x="0" y="90"/>
                  </a:lnTo>
                  <a:lnTo>
                    <a:pt x="30" y="90"/>
                  </a:lnTo>
                  <a:lnTo>
                    <a:pt x="30" y="111"/>
                  </a:lnTo>
                  <a:lnTo>
                    <a:pt x="58" y="90"/>
                  </a:lnTo>
                  <a:lnTo>
                    <a:pt x="118" y="90"/>
                  </a:lnTo>
                  <a:lnTo>
                    <a:pt x="118" y="0"/>
                  </a:lnTo>
                  <a:close/>
                  <a:moveTo>
                    <a:pt x="81" y="67"/>
                  </a:moveTo>
                  <a:lnTo>
                    <a:pt x="21" y="67"/>
                  </a:lnTo>
                  <a:lnTo>
                    <a:pt x="21" y="53"/>
                  </a:lnTo>
                  <a:lnTo>
                    <a:pt x="81" y="53"/>
                  </a:lnTo>
                  <a:lnTo>
                    <a:pt x="81" y="67"/>
                  </a:lnTo>
                  <a:close/>
                  <a:moveTo>
                    <a:pt x="95" y="37"/>
                  </a:moveTo>
                  <a:lnTo>
                    <a:pt x="21" y="37"/>
                  </a:lnTo>
                  <a:lnTo>
                    <a:pt x="21" y="23"/>
                  </a:lnTo>
                  <a:lnTo>
                    <a:pt x="95" y="23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8">
              <a:extLst>
                <a:ext uri="{FF2B5EF4-FFF2-40B4-BE49-F238E27FC236}">
                  <a16:creationId xmlns:a16="http://schemas.microsoft.com/office/drawing/2014/main" id="{F894A2C2-1584-F776-B1B8-180BB49936A5}"/>
                </a:ext>
              </a:extLst>
            </p:cNvPr>
            <p:cNvSpPr/>
            <p:nvPr/>
          </p:nvSpPr>
          <p:spPr>
            <a:xfrm>
              <a:off x="1171052" y="2068160"/>
              <a:ext cx="26396" cy="19450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5"/>
                    <a:pt x="10" y="2"/>
                    <a:pt x="1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8">
              <a:extLst>
                <a:ext uri="{FF2B5EF4-FFF2-40B4-BE49-F238E27FC236}">
                  <a16:creationId xmlns:a16="http://schemas.microsoft.com/office/drawing/2014/main" id="{B28A0836-EE37-EF20-3F2A-83673F33A6EA}"/>
                </a:ext>
              </a:extLst>
            </p:cNvPr>
            <p:cNvSpPr/>
            <p:nvPr/>
          </p:nvSpPr>
          <p:spPr>
            <a:xfrm>
              <a:off x="1052965" y="2036207"/>
              <a:ext cx="61128" cy="51403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2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6"/>
                    <a:pt x="1" y="13"/>
                    <a:pt x="0" y="21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8">
              <a:extLst>
                <a:ext uri="{FF2B5EF4-FFF2-40B4-BE49-F238E27FC236}">
                  <a16:creationId xmlns:a16="http://schemas.microsoft.com/office/drawing/2014/main" id="{0D5BDEDA-7F5D-1A97-A85B-9E3F618F367A}"/>
                </a:ext>
              </a:extLst>
            </p:cNvPr>
            <p:cNvSpPr/>
            <p:nvPr/>
          </p:nvSpPr>
          <p:spPr>
            <a:xfrm>
              <a:off x="1136321" y="2045932"/>
              <a:ext cx="19500" cy="4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8">
              <a:extLst>
                <a:ext uri="{FF2B5EF4-FFF2-40B4-BE49-F238E27FC236}">
                  <a16:creationId xmlns:a16="http://schemas.microsoft.com/office/drawing/2014/main" id="{5EA427DA-AEA4-E87C-B4C2-120BAEB155CA}"/>
                </a:ext>
              </a:extLst>
            </p:cNvPr>
            <p:cNvSpPr/>
            <p:nvPr/>
          </p:nvSpPr>
          <p:spPr>
            <a:xfrm>
              <a:off x="1069636" y="1965355"/>
              <a:ext cx="44456" cy="48625"/>
            </a:xfrm>
            <a:custGeom>
              <a:avLst/>
              <a:gdLst/>
              <a:ahLst/>
              <a:cxnLst/>
              <a:rect l="l" t="t" r="r" b="b"/>
              <a:pathLst>
                <a:path w="18" h="20" extrusionOk="0">
                  <a:moveTo>
                    <a:pt x="18" y="0"/>
                  </a:moveTo>
                  <a:cubicBezTo>
                    <a:pt x="11" y="2"/>
                    <a:pt x="4" y="10"/>
                    <a:pt x="0" y="20"/>
                  </a:cubicBezTo>
                  <a:cubicBezTo>
                    <a:pt x="18" y="20"/>
                    <a:pt x="18" y="20"/>
                    <a:pt x="18" y="2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8">
              <a:extLst>
                <a:ext uri="{FF2B5EF4-FFF2-40B4-BE49-F238E27FC236}">
                  <a16:creationId xmlns:a16="http://schemas.microsoft.com/office/drawing/2014/main" id="{A1D9947D-E576-5AFD-B804-D5B7C611B6E3}"/>
                </a:ext>
              </a:extLst>
            </p:cNvPr>
            <p:cNvSpPr/>
            <p:nvPr/>
          </p:nvSpPr>
          <p:spPr>
            <a:xfrm>
              <a:off x="1136321" y="2107060"/>
              <a:ext cx="61128" cy="51403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0" y="21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3" y="15"/>
                    <a:pt x="24" y="7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8">
              <a:extLst>
                <a:ext uri="{FF2B5EF4-FFF2-40B4-BE49-F238E27FC236}">
                  <a16:creationId xmlns:a16="http://schemas.microsoft.com/office/drawing/2014/main" id="{C7CE4D5B-A64B-7E74-D247-F8D7A933C7FE}"/>
                </a:ext>
              </a:extLst>
            </p:cNvPr>
            <p:cNvSpPr/>
            <p:nvPr/>
          </p:nvSpPr>
          <p:spPr>
            <a:xfrm>
              <a:off x="1136321" y="2177912"/>
              <a:ext cx="44456" cy="52792"/>
            </a:xfrm>
            <a:custGeom>
              <a:avLst/>
              <a:gdLst/>
              <a:ahLst/>
              <a:cxnLst/>
              <a:rect l="l" t="t" r="r" b="b"/>
              <a:pathLst>
                <a:path w="18" h="21" extrusionOk="0">
                  <a:moveTo>
                    <a:pt x="0" y="21"/>
                  </a:moveTo>
                  <a:cubicBezTo>
                    <a:pt x="7" y="19"/>
                    <a:pt x="14" y="11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8">
              <a:extLst>
                <a:ext uri="{FF2B5EF4-FFF2-40B4-BE49-F238E27FC236}">
                  <a16:creationId xmlns:a16="http://schemas.microsoft.com/office/drawing/2014/main" id="{BA7F5905-2755-6CC5-AA02-A8E36DD2CBB9}"/>
                </a:ext>
              </a:extLst>
            </p:cNvPr>
            <p:cNvSpPr/>
            <p:nvPr/>
          </p:nvSpPr>
          <p:spPr>
            <a:xfrm>
              <a:off x="1052965" y="2107060"/>
              <a:ext cx="61128" cy="51403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2" y="15"/>
                    <a:pt x="4" y="21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8">
              <a:extLst>
                <a:ext uri="{FF2B5EF4-FFF2-40B4-BE49-F238E27FC236}">
                  <a16:creationId xmlns:a16="http://schemas.microsoft.com/office/drawing/2014/main" id="{3D0399E4-CD87-1FD9-7291-FE8AD9DE8706}"/>
                </a:ext>
              </a:extLst>
            </p:cNvPr>
            <p:cNvSpPr/>
            <p:nvPr/>
          </p:nvSpPr>
          <p:spPr>
            <a:xfrm>
              <a:off x="970998" y="2036207"/>
              <a:ext cx="69463" cy="51403"/>
            </a:xfrm>
            <a:custGeom>
              <a:avLst/>
              <a:gdLst/>
              <a:ahLst/>
              <a:cxnLst/>
              <a:rect l="l" t="t" r="r" b="b"/>
              <a:pathLst>
                <a:path w="28" h="21" extrusionOk="0">
                  <a:moveTo>
                    <a:pt x="2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6"/>
                    <a:pt x="0" y="13"/>
                    <a:pt x="0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3"/>
                    <a:pt x="26" y="6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8">
              <a:extLst>
                <a:ext uri="{FF2B5EF4-FFF2-40B4-BE49-F238E27FC236}">
                  <a16:creationId xmlns:a16="http://schemas.microsoft.com/office/drawing/2014/main" id="{FD10DAF3-59D8-55FA-2B58-B9A608E6E7B0}"/>
                </a:ext>
              </a:extLst>
            </p:cNvPr>
            <p:cNvSpPr/>
            <p:nvPr/>
          </p:nvSpPr>
          <p:spPr>
            <a:xfrm>
              <a:off x="1069636" y="2177912"/>
              <a:ext cx="44456" cy="52792"/>
            </a:xfrm>
            <a:custGeom>
              <a:avLst/>
              <a:gdLst/>
              <a:ahLst/>
              <a:cxnLst/>
              <a:rect l="l" t="t" r="r" b="b"/>
              <a:pathLst>
                <a:path w="18" h="21" extrusionOk="0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1"/>
                    <a:pt x="11" y="19"/>
                    <a:pt x="18" y="2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8">
              <a:extLst>
                <a:ext uri="{FF2B5EF4-FFF2-40B4-BE49-F238E27FC236}">
                  <a16:creationId xmlns:a16="http://schemas.microsoft.com/office/drawing/2014/main" id="{95BA96DD-B72B-51BB-EB86-17D2B73A5C48}"/>
                </a:ext>
              </a:extLst>
            </p:cNvPr>
            <p:cNvSpPr/>
            <p:nvPr/>
          </p:nvSpPr>
          <p:spPr>
            <a:xfrm>
              <a:off x="996005" y="2177912"/>
              <a:ext cx="118088" cy="73631"/>
            </a:xfrm>
            <a:custGeom>
              <a:avLst/>
              <a:gdLst/>
              <a:ahLst/>
              <a:cxnLst/>
              <a:rect l="l" t="t" r="r" b="b"/>
              <a:pathLst>
                <a:path w="48" h="30" extrusionOk="0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17"/>
                    <a:pt x="28" y="29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37" y="28"/>
                    <a:pt x="26" y="16"/>
                    <a:pt x="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8">
              <a:extLst>
                <a:ext uri="{FF2B5EF4-FFF2-40B4-BE49-F238E27FC236}">
                  <a16:creationId xmlns:a16="http://schemas.microsoft.com/office/drawing/2014/main" id="{83EA2BE3-580A-FA4F-A6F5-5465888D7452}"/>
                </a:ext>
              </a:extLst>
            </p:cNvPr>
            <p:cNvSpPr/>
            <p:nvPr/>
          </p:nvSpPr>
          <p:spPr>
            <a:xfrm>
              <a:off x="1136321" y="2177912"/>
              <a:ext cx="119477" cy="73631"/>
            </a:xfrm>
            <a:custGeom>
              <a:avLst/>
              <a:gdLst/>
              <a:ahLst/>
              <a:cxnLst/>
              <a:rect l="l" t="t" r="r" b="b"/>
              <a:pathLst>
                <a:path w="49" h="30" extrusionOk="0">
                  <a:moveTo>
                    <a:pt x="0" y="30"/>
                  </a:moveTo>
                  <a:cubicBezTo>
                    <a:pt x="20" y="29"/>
                    <a:pt x="38" y="17"/>
                    <a:pt x="4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16"/>
                    <a:pt x="12" y="28"/>
                    <a:pt x="0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8">
              <a:extLst>
                <a:ext uri="{FF2B5EF4-FFF2-40B4-BE49-F238E27FC236}">
                  <a16:creationId xmlns:a16="http://schemas.microsoft.com/office/drawing/2014/main" id="{D68B84DC-20CD-310B-A346-D3E39266BB82}"/>
                </a:ext>
              </a:extLst>
            </p:cNvPr>
            <p:cNvSpPr/>
            <p:nvPr/>
          </p:nvSpPr>
          <p:spPr>
            <a:xfrm>
              <a:off x="970998" y="2107060"/>
              <a:ext cx="69463" cy="51403"/>
            </a:xfrm>
            <a:custGeom>
              <a:avLst/>
              <a:gdLst/>
              <a:ahLst/>
              <a:cxnLst/>
              <a:rect l="l" t="t" r="r" b="b"/>
              <a:pathLst>
                <a:path w="28" h="21" extrusionOk="0">
                  <a:moveTo>
                    <a:pt x="28" y="21"/>
                  </a:moveTo>
                  <a:cubicBezTo>
                    <a:pt x="26" y="14"/>
                    <a:pt x="25" y="7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2" y="14"/>
                    <a:pt x="5" y="21"/>
                  </a:cubicBezTo>
                  <a:lnTo>
                    <a:pt x="28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8">
              <a:extLst>
                <a:ext uri="{FF2B5EF4-FFF2-40B4-BE49-F238E27FC236}">
                  <a16:creationId xmlns:a16="http://schemas.microsoft.com/office/drawing/2014/main" id="{2F9D5A45-D43B-6E58-833D-286D56229A08}"/>
                </a:ext>
              </a:extLst>
            </p:cNvPr>
            <p:cNvSpPr/>
            <p:nvPr/>
          </p:nvSpPr>
          <p:spPr>
            <a:xfrm>
              <a:off x="996005" y="1943127"/>
              <a:ext cx="118088" cy="70853"/>
            </a:xfrm>
            <a:custGeom>
              <a:avLst/>
              <a:gdLst/>
              <a:ahLst/>
              <a:cxnLst/>
              <a:rect l="l" t="t" r="r" b="b"/>
              <a:pathLst>
                <a:path w="48" h="29" extrusionOk="0">
                  <a:moveTo>
                    <a:pt x="48" y="0"/>
                  </a:moveTo>
                  <a:cubicBezTo>
                    <a:pt x="28" y="2"/>
                    <a:pt x="10" y="13"/>
                    <a:pt x="0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6" y="13"/>
                    <a:pt x="37" y="3"/>
                    <a:pt x="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8">
              <a:extLst>
                <a:ext uri="{FF2B5EF4-FFF2-40B4-BE49-F238E27FC236}">
                  <a16:creationId xmlns:a16="http://schemas.microsoft.com/office/drawing/2014/main" id="{7C77C2F4-29EE-557A-30E3-E2C4FA3F7F5E}"/>
                </a:ext>
              </a:extLst>
            </p:cNvPr>
            <p:cNvSpPr/>
            <p:nvPr/>
          </p:nvSpPr>
          <p:spPr>
            <a:xfrm>
              <a:off x="1214120" y="2045932"/>
              <a:ext cx="63906" cy="41678"/>
            </a:xfrm>
            <a:custGeom>
              <a:avLst/>
              <a:gdLst/>
              <a:ahLst/>
              <a:cxnLst/>
              <a:rect l="l" t="t" r="r" b="b"/>
              <a:pathLst>
                <a:path w="26" h="17" extrusionOk="0">
                  <a:moveTo>
                    <a:pt x="2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8"/>
                    <a:pt x="1" y="12"/>
                    <a:pt x="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1"/>
                    <a:pt x="25" y="5"/>
                    <a:pt x="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8">
              <a:extLst>
                <a:ext uri="{FF2B5EF4-FFF2-40B4-BE49-F238E27FC236}">
                  <a16:creationId xmlns:a16="http://schemas.microsoft.com/office/drawing/2014/main" id="{6361B926-4541-AFDB-3AB1-48328D835640}"/>
                </a:ext>
              </a:extLst>
            </p:cNvPr>
            <p:cNvSpPr/>
            <p:nvPr/>
          </p:nvSpPr>
          <p:spPr>
            <a:xfrm>
              <a:off x="1209952" y="2107060"/>
              <a:ext cx="68074" cy="51403"/>
            </a:xfrm>
            <a:custGeom>
              <a:avLst/>
              <a:gdLst/>
              <a:ahLst/>
              <a:cxnLst/>
              <a:rect l="l" t="t" r="r" b="b"/>
              <a:pathLst>
                <a:path w="28" h="21" extrusionOk="0">
                  <a:moveTo>
                    <a:pt x="2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7"/>
                    <a:pt x="2" y="14"/>
                    <a:pt x="0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14"/>
                    <a:pt x="28" y="7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623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38144070-38E2-C788-DF6B-117DD560D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86;p41">
            <a:extLst>
              <a:ext uri="{FF2B5EF4-FFF2-40B4-BE49-F238E27FC236}">
                <a16:creationId xmlns:a16="http://schemas.microsoft.com/office/drawing/2014/main" id="{1BFF2948-D166-1DC5-22C1-421D590D097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724" r="16724"/>
          <a:stretch/>
        </p:blipFill>
        <p:spPr>
          <a:xfrm>
            <a:off x="7090705" y="803401"/>
            <a:ext cx="5186398" cy="511469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30" name="Google Shape;230;p30">
            <a:extLst>
              <a:ext uri="{FF2B5EF4-FFF2-40B4-BE49-F238E27FC236}">
                <a16:creationId xmlns:a16="http://schemas.microsoft.com/office/drawing/2014/main" id="{7AEE3DE1-0CA5-31D3-3F7A-E4CBD35D4A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7433" y="2509500"/>
            <a:ext cx="5777200" cy="206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Feedback on Products Offered</a:t>
            </a:r>
          </a:p>
        </p:txBody>
      </p:sp>
      <p:sp>
        <p:nvSpPr>
          <p:cNvPr id="231" name="Google Shape;231;p30">
            <a:extLst>
              <a:ext uri="{FF2B5EF4-FFF2-40B4-BE49-F238E27FC236}">
                <a16:creationId xmlns:a16="http://schemas.microsoft.com/office/drawing/2014/main" id="{715D2D5A-0301-5598-F2CE-BF4CAE51E45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47433" y="1349829"/>
            <a:ext cx="1630800" cy="127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grpSp>
        <p:nvGrpSpPr>
          <p:cNvPr id="233" name="Google Shape;233;p30">
            <a:extLst>
              <a:ext uri="{FF2B5EF4-FFF2-40B4-BE49-F238E27FC236}">
                <a16:creationId xmlns:a16="http://schemas.microsoft.com/office/drawing/2014/main" id="{7DDEEFF2-E89A-D001-6DFB-3FC884829F9B}"/>
              </a:ext>
            </a:extLst>
          </p:cNvPr>
          <p:cNvGrpSpPr/>
          <p:nvPr/>
        </p:nvGrpSpPr>
        <p:grpSpPr>
          <a:xfrm>
            <a:off x="-482984" y="-2164167"/>
            <a:ext cx="3836808" cy="3390640"/>
            <a:chOff x="-362238" y="-1775525"/>
            <a:chExt cx="2877606" cy="2542980"/>
          </a:xfrm>
        </p:grpSpPr>
        <p:sp>
          <p:nvSpPr>
            <p:cNvPr id="234" name="Google Shape;234;p30">
              <a:extLst>
                <a:ext uri="{FF2B5EF4-FFF2-40B4-BE49-F238E27FC236}">
                  <a16:creationId xmlns:a16="http://schemas.microsoft.com/office/drawing/2014/main" id="{8E45FB61-113B-C5DF-61A6-55AC362BE2EF}"/>
                </a:ext>
              </a:extLst>
            </p:cNvPr>
            <p:cNvSpPr/>
            <p:nvPr/>
          </p:nvSpPr>
          <p:spPr>
            <a:xfrm>
              <a:off x="-45350" y="-1775525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0">
              <a:extLst>
                <a:ext uri="{FF2B5EF4-FFF2-40B4-BE49-F238E27FC236}">
                  <a16:creationId xmlns:a16="http://schemas.microsoft.com/office/drawing/2014/main" id="{C6F12A85-6C55-880D-C4BE-2981228BEF72}"/>
                </a:ext>
              </a:extLst>
            </p:cNvPr>
            <p:cNvSpPr/>
            <p:nvPr/>
          </p:nvSpPr>
          <p:spPr>
            <a:xfrm>
              <a:off x="-362238" y="-1071732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7" name="Google Shape;237;p30">
            <a:extLst>
              <a:ext uri="{FF2B5EF4-FFF2-40B4-BE49-F238E27FC236}">
                <a16:creationId xmlns:a16="http://schemas.microsoft.com/office/drawing/2014/main" id="{99DBD1DA-261F-8177-8D0E-49B494D0E28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852831" y="4759018"/>
            <a:ext cx="4783467" cy="3353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204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>
          <a:extLst>
            <a:ext uri="{FF2B5EF4-FFF2-40B4-BE49-F238E27FC236}">
              <a16:creationId xmlns:a16="http://schemas.microsoft.com/office/drawing/2014/main" id="{6DF915BE-8684-289E-E22D-A4451FBBE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>
            <a:extLst>
              <a:ext uri="{FF2B5EF4-FFF2-40B4-BE49-F238E27FC236}">
                <a16:creationId xmlns:a16="http://schemas.microsoft.com/office/drawing/2014/main" id="{4E3F5D0F-8F2C-0502-75CB-A5EB8129A1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TW" b="1" kern="0" dirty="0">
                <a:effectLst/>
                <a:ea typeface="Times New Roman" panose="02020603050405020304" pitchFamily="18" charset="0"/>
              </a:rPr>
              <a:t>Key Findings: Products Offered</a:t>
            </a:r>
            <a:r>
              <a:rPr lang="en-TW" b="1" dirty="0">
                <a:effectLst/>
              </a:rPr>
              <a:t> </a:t>
            </a:r>
            <a:endParaRPr b="1" dirty="0"/>
          </a:p>
        </p:txBody>
      </p:sp>
      <p:sp>
        <p:nvSpPr>
          <p:cNvPr id="339" name="Google Shape;339;p38">
            <a:extLst>
              <a:ext uri="{FF2B5EF4-FFF2-40B4-BE49-F238E27FC236}">
                <a16:creationId xmlns:a16="http://schemas.microsoft.com/office/drawing/2014/main" id="{FDE48FD4-3D95-0F9D-6368-AB5949B1161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60000" y="2903433"/>
            <a:ext cx="4696400" cy="54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2800" b="1" dirty="0"/>
              <a:t>DTM Dictionary Highlights</a:t>
            </a:r>
            <a:endParaRPr sz="2800" b="1" dirty="0"/>
          </a:p>
        </p:txBody>
      </p:sp>
      <p:sp>
        <p:nvSpPr>
          <p:cNvPr id="340" name="Google Shape;340;p38">
            <a:extLst>
              <a:ext uri="{FF2B5EF4-FFF2-40B4-BE49-F238E27FC236}">
                <a16:creationId xmlns:a16="http://schemas.microsoft.com/office/drawing/2014/main" id="{E000E39A-EBBC-11A4-0C8C-015566880578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535596" y="2903433"/>
            <a:ext cx="4696400" cy="54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2800" b="1" dirty="0"/>
              <a:t>Category Analysis</a:t>
            </a:r>
          </a:p>
        </p:txBody>
      </p:sp>
      <p:sp>
        <p:nvSpPr>
          <p:cNvPr id="341" name="Google Shape;341;p38">
            <a:extLst>
              <a:ext uri="{FF2B5EF4-FFF2-40B4-BE49-F238E27FC236}">
                <a16:creationId xmlns:a16="http://schemas.microsoft.com/office/drawing/2014/main" id="{ED1D814C-F10F-C497-E59A-C41EDE8562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6451" y="3767592"/>
            <a:ext cx="4696400" cy="20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>
              <a:buSzPts val="1000"/>
              <a:buNone/>
              <a:tabLst>
                <a:tab pos="457200" algn="l"/>
              </a:tabLst>
            </a:pPr>
            <a:r>
              <a:rPr lang="en-TW" sz="2000" dirty="0">
                <a:effectLst/>
                <a:ea typeface="Times New Roman" panose="02020603050405020304" pitchFamily="18" charset="0"/>
              </a:rPr>
              <a:t>- The analysis categorized terms focusing on product performance, pricing, and after-sales maintenance.</a:t>
            </a:r>
          </a:p>
        </p:txBody>
      </p:sp>
      <p:grpSp>
        <p:nvGrpSpPr>
          <p:cNvPr id="343" name="Google Shape;343;p38">
            <a:extLst>
              <a:ext uri="{FF2B5EF4-FFF2-40B4-BE49-F238E27FC236}">
                <a16:creationId xmlns:a16="http://schemas.microsoft.com/office/drawing/2014/main" id="{B2E39235-F79B-2AFC-D799-9EADE76DDBA9}"/>
              </a:ext>
            </a:extLst>
          </p:cNvPr>
          <p:cNvGrpSpPr/>
          <p:nvPr/>
        </p:nvGrpSpPr>
        <p:grpSpPr>
          <a:xfrm>
            <a:off x="6637185" y="2248781"/>
            <a:ext cx="454024" cy="454024"/>
            <a:chOff x="7074040" y="1911173"/>
            <a:chExt cx="351484" cy="351484"/>
          </a:xfrm>
        </p:grpSpPr>
        <p:sp>
          <p:nvSpPr>
            <p:cNvPr id="344" name="Google Shape;344;p38">
              <a:extLst>
                <a:ext uri="{FF2B5EF4-FFF2-40B4-BE49-F238E27FC236}">
                  <a16:creationId xmlns:a16="http://schemas.microsoft.com/office/drawing/2014/main" id="{444922FD-1A17-B936-D456-46A8027F97EA}"/>
                </a:ext>
              </a:extLst>
            </p:cNvPr>
            <p:cNvSpPr/>
            <p:nvPr/>
          </p:nvSpPr>
          <p:spPr>
            <a:xfrm>
              <a:off x="7224080" y="2136234"/>
              <a:ext cx="51403" cy="22228"/>
            </a:xfrm>
            <a:custGeom>
              <a:avLst/>
              <a:gdLst/>
              <a:ahLst/>
              <a:cxnLst/>
              <a:rect l="l" t="t" r="r" b="b"/>
              <a:pathLst>
                <a:path w="21" h="9" extrusionOk="0">
                  <a:moveTo>
                    <a:pt x="10" y="0"/>
                  </a:moveTo>
                  <a:cubicBezTo>
                    <a:pt x="6" y="0"/>
                    <a:pt x="2" y="3"/>
                    <a:pt x="0" y="7"/>
                  </a:cubicBezTo>
                  <a:cubicBezTo>
                    <a:pt x="3" y="8"/>
                    <a:pt x="7" y="9"/>
                    <a:pt x="10" y="9"/>
                  </a:cubicBezTo>
                  <a:cubicBezTo>
                    <a:pt x="14" y="9"/>
                    <a:pt x="18" y="8"/>
                    <a:pt x="21" y="7"/>
                  </a:cubicBezTo>
                  <a:cubicBezTo>
                    <a:pt x="19" y="3"/>
                    <a:pt x="15" y="0"/>
                    <a:pt x="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8">
              <a:extLst>
                <a:ext uri="{FF2B5EF4-FFF2-40B4-BE49-F238E27FC236}">
                  <a16:creationId xmlns:a16="http://schemas.microsoft.com/office/drawing/2014/main" id="{508A9777-EB75-98A3-469B-D72CFD2E6970}"/>
                </a:ext>
              </a:extLst>
            </p:cNvPr>
            <p:cNvSpPr/>
            <p:nvPr/>
          </p:nvSpPr>
          <p:spPr>
            <a:xfrm>
              <a:off x="7229637" y="2055657"/>
              <a:ext cx="41700" cy="4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8">
              <a:extLst>
                <a:ext uri="{FF2B5EF4-FFF2-40B4-BE49-F238E27FC236}">
                  <a16:creationId xmlns:a16="http://schemas.microsoft.com/office/drawing/2014/main" id="{5176B9C5-B76B-1C3E-8445-B28E2E3DB64A}"/>
                </a:ext>
              </a:extLst>
            </p:cNvPr>
            <p:cNvSpPr/>
            <p:nvPr/>
          </p:nvSpPr>
          <p:spPr>
            <a:xfrm>
              <a:off x="7074040" y="1911173"/>
              <a:ext cx="351484" cy="351484"/>
            </a:xfrm>
            <a:custGeom>
              <a:avLst/>
              <a:gdLst/>
              <a:ahLst/>
              <a:cxnLst/>
              <a:rect l="l" t="t" r="r" b="b"/>
              <a:pathLst>
                <a:path w="143" h="143" extrusionOk="0">
                  <a:moveTo>
                    <a:pt x="119" y="46"/>
                  </a:moveTo>
                  <a:cubicBezTo>
                    <a:pt x="130" y="29"/>
                    <a:pt x="130" y="29"/>
                    <a:pt x="130" y="29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97" y="24"/>
                    <a:pt x="97" y="24"/>
                    <a:pt x="97" y="24"/>
                  </a:cubicBezTo>
                  <a:cubicBezTo>
                    <a:pt x="94" y="22"/>
                    <a:pt x="91" y="20"/>
                    <a:pt x="87" y="19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2" y="20"/>
                    <a:pt x="49" y="22"/>
                    <a:pt x="46" y="2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2" y="49"/>
                    <a:pt x="20" y="52"/>
                    <a:pt x="19" y="5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20" y="91"/>
                    <a:pt x="22" y="94"/>
                    <a:pt x="24" y="97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49" y="121"/>
                    <a:pt x="52" y="122"/>
                    <a:pt x="56" y="124"/>
                  </a:cubicBezTo>
                  <a:cubicBezTo>
                    <a:pt x="60" y="143"/>
                    <a:pt x="60" y="143"/>
                    <a:pt x="60" y="143"/>
                  </a:cubicBezTo>
                  <a:cubicBezTo>
                    <a:pt x="83" y="143"/>
                    <a:pt x="83" y="143"/>
                    <a:pt x="83" y="143"/>
                  </a:cubicBezTo>
                  <a:cubicBezTo>
                    <a:pt x="87" y="124"/>
                    <a:pt x="87" y="124"/>
                    <a:pt x="87" y="124"/>
                  </a:cubicBezTo>
                  <a:cubicBezTo>
                    <a:pt x="91" y="122"/>
                    <a:pt x="94" y="121"/>
                    <a:pt x="97" y="119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19" y="97"/>
                    <a:pt x="119" y="97"/>
                    <a:pt x="119" y="97"/>
                  </a:cubicBezTo>
                  <a:cubicBezTo>
                    <a:pt x="121" y="94"/>
                    <a:pt x="122" y="91"/>
                    <a:pt x="124" y="87"/>
                  </a:cubicBezTo>
                  <a:cubicBezTo>
                    <a:pt x="143" y="83"/>
                    <a:pt x="143" y="83"/>
                    <a:pt x="143" y="83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24" y="56"/>
                    <a:pt x="124" y="56"/>
                    <a:pt x="124" y="56"/>
                  </a:cubicBezTo>
                  <a:cubicBezTo>
                    <a:pt x="122" y="52"/>
                    <a:pt x="121" y="49"/>
                    <a:pt x="119" y="46"/>
                  </a:cubicBezTo>
                  <a:close/>
                  <a:moveTo>
                    <a:pt x="71" y="109"/>
                  </a:moveTo>
                  <a:cubicBezTo>
                    <a:pt x="51" y="109"/>
                    <a:pt x="34" y="92"/>
                    <a:pt x="34" y="71"/>
                  </a:cubicBezTo>
                  <a:cubicBezTo>
                    <a:pt x="34" y="51"/>
                    <a:pt x="51" y="34"/>
                    <a:pt x="71" y="34"/>
                  </a:cubicBezTo>
                  <a:cubicBezTo>
                    <a:pt x="92" y="34"/>
                    <a:pt x="109" y="51"/>
                    <a:pt x="109" y="71"/>
                  </a:cubicBezTo>
                  <a:cubicBezTo>
                    <a:pt x="109" y="92"/>
                    <a:pt x="92" y="109"/>
                    <a:pt x="71" y="1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8">
              <a:extLst>
                <a:ext uri="{FF2B5EF4-FFF2-40B4-BE49-F238E27FC236}">
                  <a16:creationId xmlns:a16="http://schemas.microsoft.com/office/drawing/2014/main" id="{CC005FED-EE49-BBC2-BCA7-56EBB28559AE}"/>
                </a:ext>
              </a:extLst>
            </p:cNvPr>
            <p:cNvSpPr/>
            <p:nvPr/>
          </p:nvSpPr>
          <p:spPr>
            <a:xfrm>
              <a:off x="7178235" y="2013979"/>
              <a:ext cx="144484" cy="127812"/>
            </a:xfrm>
            <a:custGeom>
              <a:avLst/>
              <a:gdLst/>
              <a:ahLst/>
              <a:cxnLst/>
              <a:rect l="l" t="t" r="r" b="b"/>
              <a:pathLst>
                <a:path w="59" h="52" extrusionOk="0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39"/>
                    <a:pt x="5" y="47"/>
                    <a:pt x="11" y="52"/>
                  </a:cubicBezTo>
                  <a:cubicBezTo>
                    <a:pt x="15" y="46"/>
                    <a:pt x="22" y="42"/>
                    <a:pt x="29" y="42"/>
                  </a:cubicBezTo>
                  <a:cubicBezTo>
                    <a:pt x="20" y="42"/>
                    <a:pt x="13" y="34"/>
                    <a:pt x="13" y="25"/>
                  </a:cubicBezTo>
                  <a:cubicBezTo>
                    <a:pt x="13" y="16"/>
                    <a:pt x="20" y="9"/>
                    <a:pt x="29" y="9"/>
                  </a:cubicBezTo>
                  <a:cubicBezTo>
                    <a:pt x="39" y="9"/>
                    <a:pt x="46" y="16"/>
                    <a:pt x="46" y="25"/>
                  </a:cubicBezTo>
                  <a:cubicBezTo>
                    <a:pt x="46" y="34"/>
                    <a:pt x="39" y="42"/>
                    <a:pt x="29" y="42"/>
                  </a:cubicBezTo>
                  <a:cubicBezTo>
                    <a:pt x="37" y="42"/>
                    <a:pt x="44" y="46"/>
                    <a:pt x="47" y="52"/>
                  </a:cubicBezTo>
                  <a:cubicBezTo>
                    <a:pt x="54" y="47"/>
                    <a:pt x="59" y="39"/>
                    <a:pt x="59" y="29"/>
                  </a:cubicBezTo>
                  <a:cubicBezTo>
                    <a:pt x="59" y="13"/>
                    <a:pt x="46" y="0"/>
                    <a:pt x="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38">
            <a:extLst>
              <a:ext uri="{FF2B5EF4-FFF2-40B4-BE49-F238E27FC236}">
                <a16:creationId xmlns:a16="http://schemas.microsoft.com/office/drawing/2014/main" id="{C923B0B6-02B1-E671-F110-C2AD9FF441C7}"/>
              </a:ext>
            </a:extLst>
          </p:cNvPr>
          <p:cNvGrpSpPr/>
          <p:nvPr/>
        </p:nvGrpSpPr>
        <p:grpSpPr>
          <a:xfrm>
            <a:off x="1061587" y="2249680"/>
            <a:ext cx="425311" cy="452229"/>
            <a:chOff x="970998" y="1901449"/>
            <a:chExt cx="329256" cy="350094"/>
          </a:xfrm>
        </p:grpSpPr>
        <p:sp>
          <p:nvSpPr>
            <p:cNvPr id="349" name="Google Shape;349;p38">
              <a:extLst>
                <a:ext uri="{FF2B5EF4-FFF2-40B4-BE49-F238E27FC236}">
                  <a16:creationId xmlns:a16="http://schemas.microsoft.com/office/drawing/2014/main" id="{EB40BC4E-9692-1E34-67F7-73D2B794D3A1}"/>
                </a:ext>
              </a:extLst>
            </p:cNvPr>
            <p:cNvSpPr/>
            <p:nvPr/>
          </p:nvSpPr>
          <p:spPr>
            <a:xfrm>
              <a:off x="1136321" y="1901449"/>
              <a:ext cx="163933" cy="154209"/>
            </a:xfrm>
            <a:custGeom>
              <a:avLst/>
              <a:gdLst/>
              <a:ahLst/>
              <a:cxnLst/>
              <a:rect l="l" t="t" r="r" b="b"/>
              <a:pathLst>
                <a:path w="118" h="111" extrusionOk="0">
                  <a:moveTo>
                    <a:pt x="118" y="0"/>
                  </a:moveTo>
                  <a:lnTo>
                    <a:pt x="0" y="0"/>
                  </a:lnTo>
                  <a:lnTo>
                    <a:pt x="0" y="90"/>
                  </a:lnTo>
                  <a:lnTo>
                    <a:pt x="30" y="90"/>
                  </a:lnTo>
                  <a:lnTo>
                    <a:pt x="30" y="111"/>
                  </a:lnTo>
                  <a:lnTo>
                    <a:pt x="58" y="90"/>
                  </a:lnTo>
                  <a:lnTo>
                    <a:pt x="118" y="90"/>
                  </a:lnTo>
                  <a:lnTo>
                    <a:pt x="118" y="0"/>
                  </a:lnTo>
                  <a:close/>
                  <a:moveTo>
                    <a:pt x="81" y="67"/>
                  </a:moveTo>
                  <a:lnTo>
                    <a:pt x="21" y="67"/>
                  </a:lnTo>
                  <a:lnTo>
                    <a:pt x="21" y="53"/>
                  </a:lnTo>
                  <a:lnTo>
                    <a:pt x="81" y="53"/>
                  </a:lnTo>
                  <a:lnTo>
                    <a:pt x="81" y="67"/>
                  </a:lnTo>
                  <a:close/>
                  <a:moveTo>
                    <a:pt x="95" y="37"/>
                  </a:moveTo>
                  <a:lnTo>
                    <a:pt x="21" y="37"/>
                  </a:lnTo>
                  <a:lnTo>
                    <a:pt x="21" y="23"/>
                  </a:lnTo>
                  <a:lnTo>
                    <a:pt x="95" y="23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8">
              <a:extLst>
                <a:ext uri="{FF2B5EF4-FFF2-40B4-BE49-F238E27FC236}">
                  <a16:creationId xmlns:a16="http://schemas.microsoft.com/office/drawing/2014/main" id="{EA894A10-908D-C89D-A282-AA902DC8B0F6}"/>
                </a:ext>
              </a:extLst>
            </p:cNvPr>
            <p:cNvSpPr/>
            <p:nvPr/>
          </p:nvSpPr>
          <p:spPr>
            <a:xfrm>
              <a:off x="1171052" y="2068160"/>
              <a:ext cx="26396" cy="19450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5"/>
                    <a:pt x="10" y="2"/>
                    <a:pt x="1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8">
              <a:extLst>
                <a:ext uri="{FF2B5EF4-FFF2-40B4-BE49-F238E27FC236}">
                  <a16:creationId xmlns:a16="http://schemas.microsoft.com/office/drawing/2014/main" id="{1F1A2035-8021-BAD8-8280-FA4B7A762929}"/>
                </a:ext>
              </a:extLst>
            </p:cNvPr>
            <p:cNvSpPr/>
            <p:nvPr/>
          </p:nvSpPr>
          <p:spPr>
            <a:xfrm>
              <a:off x="1052965" y="2036207"/>
              <a:ext cx="61128" cy="51403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2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6"/>
                    <a:pt x="1" y="13"/>
                    <a:pt x="0" y="21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8">
              <a:extLst>
                <a:ext uri="{FF2B5EF4-FFF2-40B4-BE49-F238E27FC236}">
                  <a16:creationId xmlns:a16="http://schemas.microsoft.com/office/drawing/2014/main" id="{B3B2B974-B617-95AA-8771-8907AA4134BD}"/>
                </a:ext>
              </a:extLst>
            </p:cNvPr>
            <p:cNvSpPr/>
            <p:nvPr/>
          </p:nvSpPr>
          <p:spPr>
            <a:xfrm>
              <a:off x="1136321" y="2045932"/>
              <a:ext cx="19500" cy="4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8">
              <a:extLst>
                <a:ext uri="{FF2B5EF4-FFF2-40B4-BE49-F238E27FC236}">
                  <a16:creationId xmlns:a16="http://schemas.microsoft.com/office/drawing/2014/main" id="{DC722BF2-A553-115A-E343-11D97DAC4CCE}"/>
                </a:ext>
              </a:extLst>
            </p:cNvPr>
            <p:cNvSpPr/>
            <p:nvPr/>
          </p:nvSpPr>
          <p:spPr>
            <a:xfrm>
              <a:off x="1069636" y="1965355"/>
              <a:ext cx="44456" cy="48625"/>
            </a:xfrm>
            <a:custGeom>
              <a:avLst/>
              <a:gdLst/>
              <a:ahLst/>
              <a:cxnLst/>
              <a:rect l="l" t="t" r="r" b="b"/>
              <a:pathLst>
                <a:path w="18" h="20" extrusionOk="0">
                  <a:moveTo>
                    <a:pt x="18" y="0"/>
                  </a:moveTo>
                  <a:cubicBezTo>
                    <a:pt x="11" y="2"/>
                    <a:pt x="4" y="10"/>
                    <a:pt x="0" y="20"/>
                  </a:cubicBezTo>
                  <a:cubicBezTo>
                    <a:pt x="18" y="20"/>
                    <a:pt x="18" y="20"/>
                    <a:pt x="18" y="2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8">
              <a:extLst>
                <a:ext uri="{FF2B5EF4-FFF2-40B4-BE49-F238E27FC236}">
                  <a16:creationId xmlns:a16="http://schemas.microsoft.com/office/drawing/2014/main" id="{86A939DC-9BB9-C048-97BD-65EDB8DAB90D}"/>
                </a:ext>
              </a:extLst>
            </p:cNvPr>
            <p:cNvSpPr/>
            <p:nvPr/>
          </p:nvSpPr>
          <p:spPr>
            <a:xfrm>
              <a:off x="1136321" y="2107060"/>
              <a:ext cx="61128" cy="51403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0" y="21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3" y="15"/>
                    <a:pt x="24" y="7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8">
              <a:extLst>
                <a:ext uri="{FF2B5EF4-FFF2-40B4-BE49-F238E27FC236}">
                  <a16:creationId xmlns:a16="http://schemas.microsoft.com/office/drawing/2014/main" id="{BBAAB7B1-76FE-A363-6930-894A90C66251}"/>
                </a:ext>
              </a:extLst>
            </p:cNvPr>
            <p:cNvSpPr/>
            <p:nvPr/>
          </p:nvSpPr>
          <p:spPr>
            <a:xfrm>
              <a:off x="1136321" y="2177912"/>
              <a:ext cx="44456" cy="52792"/>
            </a:xfrm>
            <a:custGeom>
              <a:avLst/>
              <a:gdLst/>
              <a:ahLst/>
              <a:cxnLst/>
              <a:rect l="l" t="t" r="r" b="b"/>
              <a:pathLst>
                <a:path w="18" h="21" extrusionOk="0">
                  <a:moveTo>
                    <a:pt x="0" y="21"/>
                  </a:moveTo>
                  <a:cubicBezTo>
                    <a:pt x="7" y="19"/>
                    <a:pt x="14" y="11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8">
              <a:extLst>
                <a:ext uri="{FF2B5EF4-FFF2-40B4-BE49-F238E27FC236}">
                  <a16:creationId xmlns:a16="http://schemas.microsoft.com/office/drawing/2014/main" id="{7222A96F-D6A0-F6D2-C3BF-8B744E2D4112}"/>
                </a:ext>
              </a:extLst>
            </p:cNvPr>
            <p:cNvSpPr/>
            <p:nvPr/>
          </p:nvSpPr>
          <p:spPr>
            <a:xfrm>
              <a:off x="1052965" y="2107060"/>
              <a:ext cx="61128" cy="51403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2" y="15"/>
                    <a:pt x="4" y="21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8">
              <a:extLst>
                <a:ext uri="{FF2B5EF4-FFF2-40B4-BE49-F238E27FC236}">
                  <a16:creationId xmlns:a16="http://schemas.microsoft.com/office/drawing/2014/main" id="{AE91415E-B80F-D685-FB59-8AFBCA53873E}"/>
                </a:ext>
              </a:extLst>
            </p:cNvPr>
            <p:cNvSpPr/>
            <p:nvPr/>
          </p:nvSpPr>
          <p:spPr>
            <a:xfrm>
              <a:off x="970998" y="2036207"/>
              <a:ext cx="69463" cy="51403"/>
            </a:xfrm>
            <a:custGeom>
              <a:avLst/>
              <a:gdLst/>
              <a:ahLst/>
              <a:cxnLst/>
              <a:rect l="l" t="t" r="r" b="b"/>
              <a:pathLst>
                <a:path w="28" h="21" extrusionOk="0">
                  <a:moveTo>
                    <a:pt x="2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6"/>
                    <a:pt x="0" y="13"/>
                    <a:pt x="0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3"/>
                    <a:pt x="26" y="6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8">
              <a:extLst>
                <a:ext uri="{FF2B5EF4-FFF2-40B4-BE49-F238E27FC236}">
                  <a16:creationId xmlns:a16="http://schemas.microsoft.com/office/drawing/2014/main" id="{BE1D2459-9617-7180-5904-F9F2392A2E74}"/>
                </a:ext>
              </a:extLst>
            </p:cNvPr>
            <p:cNvSpPr/>
            <p:nvPr/>
          </p:nvSpPr>
          <p:spPr>
            <a:xfrm>
              <a:off x="1069636" y="2177912"/>
              <a:ext cx="44456" cy="52792"/>
            </a:xfrm>
            <a:custGeom>
              <a:avLst/>
              <a:gdLst/>
              <a:ahLst/>
              <a:cxnLst/>
              <a:rect l="l" t="t" r="r" b="b"/>
              <a:pathLst>
                <a:path w="18" h="21" extrusionOk="0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1"/>
                    <a:pt x="11" y="19"/>
                    <a:pt x="18" y="2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8">
              <a:extLst>
                <a:ext uri="{FF2B5EF4-FFF2-40B4-BE49-F238E27FC236}">
                  <a16:creationId xmlns:a16="http://schemas.microsoft.com/office/drawing/2014/main" id="{693129BA-B235-B65B-4A92-B10C3689AB18}"/>
                </a:ext>
              </a:extLst>
            </p:cNvPr>
            <p:cNvSpPr/>
            <p:nvPr/>
          </p:nvSpPr>
          <p:spPr>
            <a:xfrm>
              <a:off x="996005" y="2177912"/>
              <a:ext cx="118088" cy="73631"/>
            </a:xfrm>
            <a:custGeom>
              <a:avLst/>
              <a:gdLst/>
              <a:ahLst/>
              <a:cxnLst/>
              <a:rect l="l" t="t" r="r" b="b"/>
              <a:pathLst>
                <a:path w="48" h="30" extrusionOk="0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17"/>
                    <a:pt x="28" y="29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37" y="28"/>
                    <a:pt x="26" y="16"/>
                    <a:pt x="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8">
              <a:extLst>
                <a:ext uri="{FF2B5EF4-FFF2-40B4-BE49-F238E27FC236}">
                  <a16:creationId xmlns:a16="http://schemas.microsoft.com/office/drawing/2014/main" id="{3AADC6D8-E4FA-5863-D4D8-40D0A20B7486}"/>
                </a:ext>
              </a:extLst>
            </p:cNvPr>
            <p:cNvSpPr/>
            <p:nvPr/>
          </p:nvSpPr>
          <p:spPr>
            <a:xfrm>
              <a:off x="1136321" y="2177912"/>
              <a:ext cx="119477" cy="73631"/>
            </a:xfrm>
            <a:custGeom>
              <a:avLst/>
              <a:gdLst/>
              <a:ahLst/>
              <a:cxnLst/>
              <a:rect l="l" t="t" r="r" b="b"/>
              <a:pathLst>
                <a:path w="49" h="30" extrusionOk="0">
                  <a:moveTo>
                    <a:pt x="0" y="30"/>
                  </a:moveTo>
                  <a:cubicBezTo>
                    <a:pt x="20" y="29"/>
                    <a:pt x="38" y="17"/>
                    <a:pt x="4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16"/>
                    <a:pt x="12" y="28"/>
                    <a:pt x="0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8">
              <a:extLst>
                <a:ext uri="{FF2B5EF4-FFF2-40B4-BE49-F238E27FC236}">
                  <a16:creationId xmlns:a16="http://schemas.microsoft.com/office/drawing/2014/main" id="{834D7F45-6E0E-6A36-540F-C034F814E664}"/>
                </a:ext>
              </a:extLst>
            </p:cNvPr>
            <p:cNvSpPr/>
            <p:nvPr/>
          </p:nvSpPr>
          <p:spPr>
            <a:xfrm>
              <a:off x="970998" y="2107060"/>
              <a:ext cx="69463" cy="51403"/>
            </a:xfrm>
            <a:custGeom>
              <a:avLst/>
              <a:gdLst/>
              <a:ahLst/>
              <a:cxnLst/>
              <a:rect l="l" t="t" r="r" b="b"/>
              <a:pathLst>
                <a:path w="28" h="21" extrusionOk="0">
                  <a:moveTo>
                    <a:pt x="28" y="21"/>
                  </a:moveTo>
                  <a:cubicBezTo>
                    <a:pt x="26" y="14"/>
                    <a:pt x="25" y="7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2" y="14"/>
                    <a:pt x="5" y="21"/>
                  </a:cubicBezTo>
                  <a:lnTo>
                    <a:pt x="28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8">
              <a:extLst>
                <a:ext uri="{FF2B5EF4-FFF2-40B4-BE49-F238E27FC236}">
                  <a16:creationId xmlns:a16="http://schemas.microsoft.com/office/drawing/2014/main" id="{541696FB-2551-0F47-5E21-6C47267D2363}"/>
                </a:ext>
              </a:extLst>
            </p:cNvPr>
            <p:cNvSpPr/>
            <p:nvPr/>
          </p:nvSpPr>
          <p:spPr>
            <a:xfrm>
              <a:off x="996005" y="1943127"/>
              <a:ext cx="118088" cy="70853"/>
            </a:xfrm>
            <a:custGeom>
              <a:avLst/>
              <a:gdLst/>
              <a:ahLst/>
              <a:cxnLst/>
              <a:rect l="l" t="t" r="r" b="b"/>
              <a:pathLst>
                <a:path w="48" h="29" extrusionOk="0">
                  <a:moveTo>
                    <a:pt x="48" y="0"/>
                  </a:moveTo>
                  <a:cubicBezTo>
                    <a:pt x="28" y="2"/>
                    <a:pt x="10" y="13"/>
                    <a:pt x="0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6" y="13"/>
                    <a:pt x="37" y="3"/>
                    <a:pt x="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8">
              <a:extLst>
                <a:ext uri="{FF2B5EF4-FFF2-40B4-BE49-F238E27FC236}">
                  <a16:creationId xmlns:a16="http://schemas.microsoft.com/office/drawing/2014/main" id="{3EC402B5-30BC-6E0C-4577-1BEA4CC76A72}"/>
                </a:ext>
              </a:extLst>
            </p:cNvPr>
            <p:cNvSpPr/>
            <p:nvPr/>
          </p:nvSpPr>
          <p:spPr>
            <a:xfrm>
              <a:off x="1214120" y="2045932"/>
              <a:ext cx="63906" cy="41678"/>
            </a:xfrm>
            <a:custGeom>
              <a:avLst/>
              <a:gdLst/>
              <a:ahLst/>
              <a:cxnLst/>
              <a:rect l="l" t="t" r="r" b="b"/>
              <a:pathLst>
                <a:path w="26" h="17" extrusionOk="0">
                  <a:moveTo>
                    <a:pt x="2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8"/>
                    <a:pt x="1" y="12"/>
                    <a:pt x="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1"/>
                    <a:pt x="25" y="5"/>
                    <a:pt x="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8">
              <a:extLst>
                <a:ext uri="{FF2B5EF4-FFF2-40B4-BE49-F238E27FC236}">
                  <a16:creationId xmlns:a16="http://schemas.microsoft.com/office/drawing/2014/main" id="{B4155D19-F393-C1CA-0CC8-5CA67C4D7BD1}"/>
                </a:ext>
              </a:extLst>
            </p:cNvPr>
            <p:cNvSpPr/>
            <p:nvPr/>
          </p:nvSpPr>
          <p:spPr>
            <a:xfrm>
              <a:off x="1209952" y="2107060"/>
              <a:ext cx="68074" cy="51403"/>
            </a:xfrm>
            <a:custGeom>
              <a:avLst/>
              <a:gdLst/>
              <a:ahLst/>
              <a:cxnLst/>
              <a:rect l="l" t="t" r="r" b="b"/>
              <a:pathLst>
                <a:path w="28" h="21" extrusionOk="0">
                  <a:moveTo>
                    <a:pt x="2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7"/>
                    <a:pt x="2" y="14"/>
                    <a:pt x="0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14"/>
                    <a:pt x="28" y="7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664FEC-2604-74CF-63D1-C8AEFC414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519327"/>
              </p:ext>
            </p:extLst>
          </p:nvPr>
        </p:nvGraphicFramePr>
        <p:xfrm>
          <a:off x="6500310" y="3476615"/>
          <a:ext cx="5201154" cy="2788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7503">
                  <a:extLst>
                    <a:ext uri="{9D8B030D-6E8A-4147-A177-3AD203B41FA5}">
                      <a16:colId xmlns:a16="http://schemas.microsoft.com/office/drawing/2014/main" val="1192345791"/>
                    </a:ext>
                  </a:extLst>
                </a:gridCol>
                <a:gridCol w="1461724">
                  <a:extLst>
                    <a:ext uri="{9D8B030D-6E8A-4147-A177-3AD203B41FA5}">
                      <a16:colId xmlns:a16="http://schemas.microsoft.com/office/drawing/2014/main" val="1373536474"/>
                    </a:ext>
                  </a:extLst>
                </a:gridCol>
                <a:gridCol w="1361927">
                  <a:extLst>
                    <a:ext uri="{9D8B030D-6E8A-4147-A177-3AD203B41FA5}">
                      <a16:colId xmlns:a16="http://schemas.microsoft.com/office/drawing/2014/main" val="2523802729"/>
                    </a:ext>
                  </a:extLst>
                </a:gridCol>
              </a:tblGrid>
              <a:tr h="464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Category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Data Count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Proportion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6938071"/>
                  </a:ext>
                </a:extLst>
              </a:tr>
              <a:tr h="464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Positive Feedback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39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57%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039500"/>
                  </a:ext>
                </a:extLst>
              </a:tr>
              <a:tr h="464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Negative Feedback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4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6%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9086429"/>
                  </a:ext>
                </a:extLst>
              </a:tr>
              <a:tr h="464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Delivery 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 dirty="0">
                          <a:effectLst/>
                        </a:rPr>
                        <a:t>6</a:t>
                      </a:r>
                      <a:endParaRPr lang="en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9%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544774"/>
                  </a:ext>
                </a:extLst>
              </a:tr>
              <a:tr h="464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After-Sales </a:t>
                      </a:r>
                      <a:r>
                        <a:rPr lang="en-US" sz="1200" u="none" strike="noStrike" dirty="0" err="1">
                          <a:effectLst/>
                        </a:rPr>
                        <a:t>Servce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19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28%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8513415"/>
                  </a:ext>
                </a:extLst>
              </a:tr>
              <a:tr h="464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68</a:t>
                      </a:r>
                      <a:endParaRPr lang="en-TW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 dirty="0">
                          <a:effectLst/>
                        </a:rPr>
                        <a:t>100%</a:t>
                      </a:r>
                      <a:endParaRPr lang="en-TW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193302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38F465-D9BE-BC6D-3D2A-D6548988F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110304"/>
              </p:ext>
            </p:extLst>
          </p:nvPr>
        </p:nvGraphicFramePr>
        <p:xfrm>
          <a:off x="6500310" y="3398219"/>
          <a:ext cx="5201154" cy="3116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4320">
                  <a:extLst>
                    <a:ext uri="{9D8B030D-6E8A-4147-A177-3AD203B41FA5}">
                      <a16:colId xmlns:a16="http://schemas.microsoft.com/office/drawing/2014/main" val="4257530128"/>
                    </a:ext>
                  </a:extLst>
                </a:gridCol>
                <a:gridCol w="1287363">
                  <a:extLst>
                    <a:ext uri="{9D8B030D-6E8A-4147-A177-3AD203B41FA5}">
                      <a16:colId xmlns:a16="http://schemas.microsoft.com/office/drawing/2014/main" val="1579516411"/>
                    </a:ext>
                  </a:extLst>
                </a:gridCol>
                <a:gridCol w="1199471">
                  <a:extLst>
                    <a:ext uri="{9D8B030D-6E8A-4147-A177-3AD203B41FA5}">
                      <a16:colId xmlns:a16="http://schemas.microsoft.com/office/drawing/2014/main" val="3339097653"/>
                    </a:ext>
                  </a:extLst>
                </a:gridCol>
              </a:tblGrid>
              <a:tr h="623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Category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Data Count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Proportion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7267891"/>
                  </a:ext>
                </a:extLst>
              </a:tr>
              <a:tr h="3116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Positive Feedback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16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24%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0467912"/>
                  </a:ext>
                </a:extLst>
              </a:tr>
              <a:tr h="3116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Negative Feedback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4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6%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4830742"/>
                  </a:ext>
                </a:extLst>
              </a:tr>
              <a:tr h="3116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After-Sales Maintenance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14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21%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1441428"/>
                  </a:ext>
                </a:extLst>
              </a:tr>
              <a:tr h="3116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Product Performance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26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38%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9592241"/>
                  </a:ext>
                </a:extLst>
              </a:tr>
              <a:tr h="3116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Product Pricing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3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4%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0905834"/>
                  </a:ext>
                </a:extLst>
              </a:tr>
              <a:tr h="3116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Product Patents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2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3%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8403839"/>
                  </a:ext>
                </a:extLst>
              </a:tr>
              <a:tr h="3116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Technical Training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3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4%</a:t>
                      </a:r>
                      <a:endParaRPr lang="en-TW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452224"/>
                  </a:ext>
                </a:extLst>
              </a:tr>
              <a:tr h="3116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>
                          <a:effectLst/>
                        </a:rPr>
                        <a:t>68</a:t>
                      </a:r>
                      <a:endParaRPr lang="en-TW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W" sz="1200" u="none" strike="noStrike" dirty="0">
                          <a:effectLst/>
                        </a:rPr>
                        <a:t>100%</a:t>
                      </a:r>
                      <a:endParaRPr lang="en-TW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526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78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1019</Words>
  <Application>Microsoft Macintosh PowerPoint</Application>
  <PresentationFormat>Widescreen</PresentationFormat>
  <Paragraphs>198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-webkit-standard</vt:lpstr>
      <vt:lpstr>Arial</vt:lpstr>
      <vt:lpstr>Calibri</vt:lpstr>
      <vt:lpstr>Calibri Light</vt:lpstr>
      <vt:lpstr>Montserrat</vt:lpstr>
      <vt:lpstr>Onest</vt:lpstr>
      <vt:lpstr>Open Sans</vt:lpstr>
      <vt:lpstr>Times New Roman</vt:lpstr>
      <vt:lpstr>Office Theme</vt:lpstr>
      <vt:lpstr>Customer Feedback Analysis: Insights from Top Clients Over Five Years </vt:lpstr>
      <vt:lpstr>01</vt:lpstr>
      <vt:lpstr>Analysis Process</vt:lpstr>
      <vt:lpstr>Feedback on Sales Representatives </vt:lpstr>
      <vt:lpstr>Key Findings: Sales Representatives </vt:lpstr>
      <vt:lpstr>Key Findings: Sales Representatives </vt:lpstr>
      <vt:lpstr>Key Findings: Sales Representatives </vt:lpstr>
      <vt:lpstr>Feedback on Products Offered</vt:lpstr>
      <vt:lpstr>Key Findings: Products Offered </vt:lpstr>
      <vt:lpstr>Key Findings: Products Offered </vt:lpstr>
      <vt:lpstr>Key Findings: Products Offered </vt:lpstr>
      <vt:lpstr>Feedback on Overall Company and Service </vt:lpstr>
      <vt:lpstr>Initiative prioritization matrix</vt:lpstr>
      <vt:lpstr>Key Findings: Products Offered </vt:lpstr>
      <vt:lpstr>Key Findings: Products Offered </vt:lpstr>
      <vt:lpstr>Insights and Recommendations</vt:lpstr>
      <vt:lpstr>Actionable Insights</vt:lpstr>
      <vt:lpstr>Actionable Insights</vt:lpstr>
      <vt:lpstr>Actionable Insights</vt:lpstr>
      <vt:lpstr>Acknowledgment </vt:lpstr>
      <vt:lpstr>Questions and Discussion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16</cp:revision>
  <dcterms:created xsi:type="dcterms:W3CDTF">2024-12-13T04:12:36Z</dcterms:created>
  <dcterms:modified xsi:type="dcterms:W3CDTF">2024-12-13T05:45:54Z</dcterms:modified>
</cp:coreProperties>
</file>