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58" r:id="rId3"/>
    <p:sldId id="261" r:id="rId4"/>
    <p:sldId id="265" r:id="rId5"/>
    <p:sldId id="266" r:id="rId6"/>
    <p:sldId id="272" r:id="rId7"/>
    <p:sldId id="260" r:id="rId8"/>
    <p:sldId id="347" r:id="rId9"/>
    <p:sldId id="346" r:id="rId10"/>
    <p:sldId id="348" r:id="rId11"/>
    <p:sldId id="349" r:id="rId12"/>
    <p:sldId id="299" r:id="rId13"/>
    <p:sldId id="350" r:id="rId14"/>
    <p:sldId id="315" r:id="rId15"/>
  </p:sldIdLst>
  <p:sldSz cx="9144000" cy="5143500" type="screen16x9"/>
  <p:notesSz cx="6858000" cy="9144000"/>
  <p:embeddedFontLst>
    <p:embeddedFont>
      <p:font typeface="Montserrat" pitchFamily="2" charset="77"/>
      <p:regular r:id="rId17"/>
      <p:bold r:id="rId18"/>
      <p:italic r:id="rId19"/>
      <p:boldItalic r:id="rId20"/>
    </p:embeddedFont>
    <p:embeddedFont>
      <p:font typeface="Playfair Displ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CD5B3-6397-4432-BF57-0CFB2776F066}">
  <a:tblStyle styleId="{67FCD5B3-6397-4432-BF57-0CFB2776F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38"/>
  </p:normalViewPr>
  <p:slideViewPr>
    <p:cSldViewPr snapToGrid="0">
      <p:cViewPr varScale="1">
        <p:scale>
          <a:sx n="129" d="100"/>
          <a:sy n="129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3032534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3032534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7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3032534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3032534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31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8d6673586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8d6673586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87e4aa072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87e4aa072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03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d6673586f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d6673586f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87e4aa07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87e4aa07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87e4aa072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87e4aa072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d5fefc6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d5fefc6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87e4aa072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87e4aa072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3032534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3032534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d5fefc6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d5fefc6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3032534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3032534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93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8d6673586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8d6673586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4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bg>
      <p:bgPr>
        <a:solidFill>
          <a:schemeClr val="dk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>
            <a:spLocks noGrp="1"/>
          </p:cNvSpPr>
          <p:nvPr>
            <p:ph type="subTitle" idx="1"/>
          </p:nvPr>
        </p:nvSpPr>
        <p:spPr>
          <a:xfrm>
            <a:off x="713225" y="2576700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5060875" y="3721805"/>
            <a:ext cx="3369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713225" y="1357500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Playfair Display"/>
              <a:buNone/>
              <a:defRPr sz="7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6600" y="1697150"/>
            <a:ext cx="26076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5226600" y="2393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13225" y="868676"/>
            <a:ext cx="4915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71405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75" y="1514850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75" y="3168875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7200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3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40494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5"/>
          </p:nvPr>
        </p:nvSpPr>
        <p:spPr>
          <a:xfrm>
            <a:off x="34038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7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8" hasCustomPrompt="1"/>
          </p:nvPr>
        </p:nvSpPr>
        <p:spPr>
          <a:xfrm rot="1973">
            <a:off x="67332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9"/>
          </p:nvPr>
        </p:nvSpPr>
        <p:spPr>
          <a:xfrm>
            <a:off x="60876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13" hasCustomPrompt="1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4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5"/>
          </p:nvPr>
        </p:nvSpPr>
        <p:spPr>
          <a:xfrm>
            <a:off x="7200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6"/>
          </p:nvPr>
        </p:nvSpPr>
        <p:spPr>
          <a:xfrm>
            <a:off x="7200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7"/>
          </p:nvPr>
        </p:nvSpPr>
        <p:spPr>
          <a:xfrm>
            <a:off x="34038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8"/>
          </p:nvPr>
        </p:nvSpPr>
        <p:spPr>
          <a:xfrm>
            <a:off x="34038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9"/>
          </p:nvPr>
        </p:nvSpPr>
        <p:spPr>
          <a:xfrm>
            <a:off x="60876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20"/>
          </p:nvPr>
        </p:nvSpPr>
        <p:spPr>
          <a:xfrm>
            <a:off x="60876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1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-48450" y="-58150"/>
            <a:ext cx="9240900" cy="8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-18068" y="-35875"/>
            <a:ext cx="7407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421368" y="-18000"/>
            <a:ext cx="7407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9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5896500" y="-6400"/>
            <a:ext cx="324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1851825" y="1267875"/>
            <a:ext cx="5447100" cy="21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1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ubTitle" idx="1"/>
          </p:nvPr>
        </p:nvSpPr>
        <p:spPr>
          <a:xfrm>
            <a:off x="1848450" y="3187125"/>
            <a:ext cx="54471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211440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subTitle" idx="1"/>
          </p:nvPr>
        </p:nvSpPr>
        <p:spPr>
          <a:xfrm>
            <a:off x="710438" y="1819723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subTitle" idx="2"/>
          </p:nvPr>
        </p:nvSpPr>
        <p:spPr>
          <a:xfrm>
            <a:off x="710438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subTitle" idx="3"/>
          </p:nvPr>
        </p:nvSpPr>
        <p:spPr>
          <a:xfrm>
            <a:off x="3414747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4"/>
          </p:nvPr>
        </p:nvSpPr>
        <p:spPr>
          <a:xfrm>
            <a:off x="3414744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subTitle" idx="5"/>
          </p:nvPr>
        </p:nvSpPr>
        <p:spPr>
          <a:xfrm>
            <a:off x="6117622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6"/>
          </p:nvPr>
        </p:nvSpPr>
        <p:spPr>
          <a:xfrm>
            <a:off x="6116272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37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7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2" r:id="rId5"/>
    <p:sldLayoutId id="2147483665" r:id="rId6"/>
    <p:sldLayoutId id="2147483676" r:id="rId7"/>
    <p:sldLayoutId id="2147483677" r:id="rId8"/>
    <p:sldLayoutId id="2147483683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orothyjoel/us-regional-sa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4295436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 Regional Sales Analysis</a:t>
            </a:r>
            <a:endParaRPr dirty="0"/>
          </a:p>
        </p:txBody>
      </p:sp>
      <p:sp>
        <p:nvSpPr>
          <p:cNvPr id="338" name="Google Shape;338;p57"/>
          <p:cNvSpPr txBox="1">
            <a:spLocks noGrp="1"/>
          </p:cNvSpPr>
          <p:nvPr>
            <p:ph type="subTitle" idx="1"/>
          </p:nvPr>
        </p:nvSpPr>
        <p:spPr>
          <a:xfrm>
            <a:off x="4526275" y="3071445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Kuan Jung (</a:t>
            </a:r>
            <a:r>
              <a:rPr lang="en-US" dirty="0" err="1"/>
              <a:t>Gladice</a:t>
            </a:r>
            <a:r>
              <a:rPr lang="en-US" dirty="0"/>
              <a:t>) Lee</a:t>
            </a:r>
            <a:endParaRPr dirty="0"/>
          </a:p>
        </p:txBody>
      </p:sp>
      <p:pic>
        <p:nvPicPr>
          <p:cNvPr id="339" name="Google Shape;339;p57"/>
          <p:cNvPicPr preferRelativeResize="0"/>
          <p:nvPr/>
        </p:nvPicPr>
        <p:blipFill rotWithShape="1">
          <a:blip r:embed="rId3">
            <a:alphaModFix/>
          </a:blip>
          <a:srcRect l="62598" t="6256" b="6247"/>
          <a:stretch/>
        </p:blipFill>
        <p:spPr>
          <a:xfrm>
            <a:off x="667500" y="571500"/>
            <a:ext cx="25611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52A07C1-C916-DC51-AEF8-6F3855C787A6}"/>
              </a:ext>
            </a:extLst>
          </p:cNvPr>
          <p:cNvSpPr txBox="1">
            <a:spLocks/>
          </p:cNvSpPr>
          <p:nvPr/>
        </p:nvSpPr>
        <p:spPr>
          <a:xfrm>
            <a:off x="13298" y="17991"/>
            <a:ext cx="9144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Sales Team Evaluation</a:t>
            </a:r>
          </a:p>
          <a:p>
            <a:br>
              <a:rPr lang="en-US" b="0" dirty="0">
                <a:solidFill>
                  <a:schemeClr val="accent6">
                    <a:lumMod val="50000"/>
                  </a:schemeClr>
                </a:solidFill>
              </a:rPr>
            </a:br>
            <a:endParaRPr lang="en-TW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4" name="Google Shape;534;p73"/>
          <p:cNvSpPr txBox="1">
            <a:spLocks noGrp="1"/>
          </p:cNvSpPr>
          <p:nvPr>
            <p:ph type="subTitle" idx="1"/>
          </p:nvPr>
        </p:nvSpPr>
        <p:spPr>
          <a:xfrm>
            <a:off x="166024" y="1193338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>
                <a:latin typeface="+mn-lt"/>
              </a:rPr>
              <a:t>Order Volume </a:t>
            </a:r>
          </a:p>
          <a:p>
            <a:pPr marL="0" indent="0"/>
            <a:r>
              <a:rPr lang="en-US" sz="2000" dirty="0">
                <a:latin typeface="+mn-lt"/>
              </a:rPr>
              <a:t>by Sales Team:</a:t>
            </a:r>
          </a:p>
        </p:txBody>
      </p:sp>
      <p:sp>
        <p:nvSpPr>
          <p:cNvPr id="535" name="Google Shape;535;p73"/>
          <p:cNvSpPr txBox="1">
            <a:spLocks noGrp="1"/>
          </p:cNvSpPr>
          <p:nvPr>
            <p:ph type="subTitle" idx="2"/>
          </p:nvPr>
        </p:nvSpPr>
        <p:spPr>
          <a:xfrm>
            <a:off x="-377686" y="2457591"/>
            <a:ext cx="9534984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/>
            <a:r>
              <a:rPr lang="en-US" sz="1600" dirty="0">
                <a:solidFill>
                  <a:srgbClr val="000000"/>
                </a:solidFill>
                <a:latin typeface="+mn-lt"/>
              </a:rPr>
              <a:t>{key = Sales Team ID, value = order volume}</a:t>
            </a:r>
          </a:p>
          <a:p>
            <a:pPr marL="457200" lvl="1" indent="0" algn="l"/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1" indent="0"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{6: 265, 14: 261, 21: 296, 28: 247, 22: 266, 12: 314, 10: 260, 4: 292, 23: 277, 8: 315, 9: 285, </a:t>
            </a:r>
          </a:p>
          <a:p>
            <a:pPr marL="457200" lvl="1" indent="0"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5: 283, 25: 259, 2: 246, 7: 303, 24: 284, 18: 316, 20: 288, 13: 340, 19: 293, 17: 275, 26: 296, </a:t>
            </a:r>
          </a:p>
          <a:p>
            <a:pPr marL="457200" lvl="1" indent="0"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11: 289, 15: 271, 16: 298, 27: 274, 3: 296, 1: 302}</a:t>
            </a:r>
          </a:p>
        </p:txBody>
      </p:sp>
      <p:cxnSp>
        <p:nvCxnSpPr>
          <p:cNvPr id="542" name="Google Shape;542;p73"/>
          <p:cNvCxnSpPr>
            <a:cxnSpLocks/>
          </p:cNvCxnSpPr>
          <p:nvPr/>
        </p:nvCxnSpPr>
        <p:spPr>
          <a:xfrm>
            <a:off x="465053" y="1710303"/>
            <a:ext cx="168314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73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A1C848F-DD62-B339-FEE2-F77CD682CB46}"/>
              </a:ext>
            </a:extLst>
          </p:cNvPr>
          <p:cNvSpPr txBox="1">
            <a:spLocks/>
          </p:cNvSpPr>
          <p:nvPr/>
        </p:nvSpPr>
        <p:spPr>
          <a:xfrm>
            <a:off x="-13298" y="17218"/>
            <a:ext cx="9144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</a:rPr>
              <a:t>Sales Team Evaluation</a:t>
            </a:r>
          </a:p>
          <a:p>
            <a:br>
              <a:rPr lang="en-US" b="0" dirty="0">
                <a:solidFill>
                  <a:srgbClr val="000000"/>
                </a:solidFill>
              </a:rPr>
            </a:br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D7DF6-6F92-FB58-BC06-B02C07C8C86D}"/>
              </a:ext>
            </a:extLst>
          </p:cNvPr>
          <p:cNvSpPr txBox="1"/>
          <p:nvPr/>
        </p:nvSpPr>
        <p:spPr>
          <a:xfrm>
            <a:off x="-377686" y="2114840"/>
            <a:ext cx="9312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Analyzed the number of orders made by 28 different sales teams. The order distribution is :</a:t>
            </a:r>
          </a:p>
        </p:txBody>
      </p:sp>
    </p:spTree>
    <p:extLst>
      <p:ext uri="{BB962C8B-B14F-4D97-AF65-F5344CB8AC3E}">
        <p14:creationId xmlns:p14="http://schemas.microsoft.com/office/powerpoint/2010/main" val="190366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52A07C1-C916-DC51-AEF8-6F3855C787A6}"/>
              </a:ext>
            </a:extLst>
          </p:cNvPr>
          <p:cNvSpPr txBox="1">
            <a:spLocks/>
          </p:cNvSpPr>
          <p:nvPr/>
        </p:nvSpPr>
        <p:spPr>
          <a:xfrm>
            <a:off x="13298" y="17991"/>
            <a:ext cx="9144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Sales Team Evaluation</a:t>
            </a:r>
          </a:p>
          <a:p>
            <a:br>
              <a:rPr lang="en-US" b="0" dirty="0">
                <a:solidFill>
                  <a:schemeClr val="accent6">
                    <a:lumMod val="50000"/>
                  </a:schemeClr>
                </a:solidFill>
              </a:rPr>
            </a:br>
            <a:endParaRPr lang="en-TW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42" name="Google Shape;542;p73"/>
          <p:cNvCxnSpPr>
            <a:cxnSpLocks/>
          </p:cNvCxnSpPr>
          <p:nvPr/>
        </p:nvCxnSpPr>
        <p:spPr>
          <a:xfrm>
            <a:off x="465053" y="1710303"/>
            <a:ext cx="168314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73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A1C848F-DD62-B339-FEE2-F77CD682CB46}"/>
              </a:ext>
            </a:extLst>
          </p:cNvPr>
          <p:cNvSpPr txBox="1">
            <a:spLocks/>
          </p:cNvSpPr>
          <p:nvPr/>
        </p:nvSpPr>
        <p:spPr>
          <a:xfrm>
            <a:off x="-13298" y="17218"/>
            <a:ext cx="9144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</a:rPr>
              <a:t>Sales Team Evaluation</a:t>
            </a:r>
          </a:p>
          <a:p>
            <a:br>
              <a:rPr lang="en-US" b="0" dirty="0">
                <a:solidFill>
                  <a:srgbClr val="000000"/>
                </a:solidFill>
              </a:rPr>
            </a:br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D7DF6-6F92-FB58-BC06-B02C07C8C86D}"/>
              </a:ext>
            </a:extLst>
          </p:cNvPr>
          <p:cNvSpPr txBox="1"/>
          <p:nvPr/>
        </p:nvSpPr>
        <p:spPr>
          <a:xfrm>
            <a:off x="-82872" y="1922855"/>
            <a:ext cx="52663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total profits are standardized in thousands for better visualization</a:t>
            </a:r>
          </a:p>
        </p:txBody>
      </p:sp>
      <p:sp>
        <p:nvSpPr>
          <p:cNvPr id="3" name="Google Shape;538;p73">
            <a:extLst>
              <a:ext uri="{FF2B5EF4-FFF2-40B4-BE49-F238E27FC236}">
                <a16:creationId xmlns:a16="http://schemas.microsoft.com/office/drawing/2014/main" id="{34607F9D-9F04-99A1-B58B-42FF6A7E0B77}"/>
              </a:ext>
            </a:extLst>
          </p:cNvPr>
          <p:cNvSpPr txBox="1">
            <a:spLocks/>
          </p:cNvSpPr>
          <p:nvPr/>
        </p:nvSpPr>
        <p:spPr>
          <a:xfrm>
            <a:off x="-82872" y="1241041"/>
            <a:ext cx="3034513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1" indent="0" algn="l"/>
            <a:r>
              <a:rPr lang="en-US" sz="2000" dirty="0">
                <a:latin typeface="+mn-lt"/>
              </a:rPr>
              <a:t>Profit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Calculation: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CAB854-8545-67E0-C7E9-5F226F09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83" y="848025"/>
            <a:ext cx="1660662" cy="3447450"/>
          </a:xfrm>
          <a:prstGeom prst="rect">
            <a:avLst/>
          </a:prstGeom>
        </p:spPr>
      </p:pic>
      <p:pic>
        <p:nvPicPr>
          <p:cNvPr id="15" name="Google Shape;637;p80">
            <a:extLst>
              <a:ext uri="{FF2B5EF4-FFF2-40B4-BE49-F238E27FC236}">
                <a16:creationId xmlns:a16="http://schemas.microsoft.com/office/drawing/2014/main" id="{47ABE666-7AD9-A6BF-C9DF-A0B941055E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t="22642" b="22637"/>
          <a:stretch/>
        </p:blipFill>
        <p:spPr>
          <a:xfrm>
            <a:off x="484075" y="2690689"/>
            <a:ext cx="2931773" cy="988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94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0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8F89C7-790E-7DEA-581C-2D49ED3F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8" y="79826"/>
            <a:ext cx="6182138" cy="40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E4A8C-A791-7D31-0911-280D7F7440D5}"/>
              </a:ext>
            </a:extLst>
          </p:cNvPr>
          <p:cNvSpPr txBox="1"/>
          <p:nvPr/>
        </p:nvSpPr>
        <p:spPr>
          <a:xfrm>
            <a:off x="934277" y="4180557"/>
            <a:ext cx="75139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bar chart reveals that the top five sales teams with the highest performance are </a:t>
            </a:r>
            <a:r>
              <a:rPr lang="en-US" b="1" dirty="0"/>
              <a:t>26, 13, 1, 8, and 11</a:t>
            </a:r>
            <a:r>
              <a:rPr lang="en-US" dirty="0"/>
              <a:t>.Awards and incentives can be presented to these teams to further motivate and encourage their continued success.</a:t>
            </a:r>
            <a:endParaRPr lang="en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14;p62">
            <a:extLst>
              <a:ext uri="{FF2B5EF4-FFF2-40B4-BE49-F238E27FC236}">
                <a16:creationId xmlns:a16="http://schemas.microsoft.com/office/drawing/2014/main" id="{DBF5937A-4759-0FCD-3D90-31812837E69F}"/>
              </a:ext>
            </a:extLst>
          </p:cNvPr>
          <p:cNvSpPr txBox="1">
            <a:spLocks/>
          </p:cNvSpPr>
          <p:nvPr/>
        </p:nvSpPr>
        <p:spPr>
          <a:xfrm>
            <a:off x="1335244" y="-726790"/>
            <a:ext cx="6973867" cy="2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1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dirty="0">
                <a:solidFill>
                  <a:schemeClr val="accent6">
                    <a:lumMod val="65000"/>
                  </a:schemeClr>
                </a:solidFill>
              </a:rPr>
              <a:t>Recommendations</a:t>
            </a:r>
          </a:p>
        </p:txBody>
      </p:sp>
      <p:sp>
        <p:nvSpPr>
          <p:cNvPr id="5" name="Google Shape;414;p62">
            <a:extLst>
              <a:ext uri="{FF2B5EF4-FFF2-40B4-BE49-F238E27FC236}">
                <a16:creationId xmlns:a16="http://schemas.microsoft.com/office/drawing/2014/main" id="{680AA5B5-2AB1-E52B-9867-42A730839A5F}"/>
              </a:ext>
            </a:extLst>
          </p:cNvPr>
          <p:cNvSpPr txBox="1">
            <a:spLocks/>
          </p:cNvSpPr>
          <p:nvPr/>
        </p:nvSpPr>
        <p:spPr>
          <a:xfrm>
            <a:off x="1375003" y="-716423"/>
            <a:ext cx="6973867" cy="2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1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8BAA7-2E00-474D-63F9-DC0299B4C52B}"/>
              </a:ext>
            </a:extLst>
          </p:cNvPr>
          <p:cNvSpPr txBox="1"/>
          <p:nvPr/>
        </p:nvSpPr>
        <p:spPr>
          <a:xfrm>
            <a:off x="795130" y="1417310"/>
            <a:ext cx="77175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Enhance Inventory Management: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minimize lead times and prevent stockouts, focus on optimizing inventory levels for high-demand products with extended lead times, specifically targeting items such as Product IDs 23, 37, 8, 4, and 40.</a:t>
            </a:r>
          </a:p>
          <a:p>
            <a:endParaRPr lang="en-US" b="1" dirty="0"/>
          </a:p>
          <a:p>
            <a:r>
              <a:rPr lang="en-US" b="1" dirty="0"/>
              <a:t>Refine Marketing Strategies:</a:t>
            </a:r>
            <a:br>
              <a:rPr lang="en-US" dirty="0"/>
            </a:br>
            <a:r>
              <a:rPr lang="en-US" dirty="0"/>
              <a:t>Allocate resources more effectively by concentrating marketing efforts on the In-Store and Online channels, which have demonstrated the highest customer engagement. This could include more targeted advertising campaigns tailored to these channels.</a:t>
            </a:r>
          </a:p>
          <a:p>
            <a:endParaRPr lang="en-US" b="1" dirty="0"/>
          </a:p>
          <a:p>
            <a:r>
              <a:rPr lang="en-US" b="1" dirty="0"/>
              <a:t>Implement Performance-Based Rewards:</a:t>
            </a:r>
            <a:br>
              <a:rPr lang="en-US" dirty="0"/>
            </a:br>
            <a:r>
              <a:rPr lang="en-US" dirty="0"/>
              <a:t>Recognize and incentivize top-performing sales teams, particularly Teams 26, 13, 1, 8, and 11. Consider implementing a structured rewards program or offering exclusive incentives to maintain high performance and drive further sales growth.</a:t>
            </a:r>
          </a:p>
        </p:txBody>
      </p:sp>
    </p:spTree>
    <p:extLst>
      <p:ext uri="{BB962C8B-B14F-4D97-AF65-F5344CB8AC3E}">
        <p14:creationId xmlns:p14="http://schemas.microsoft.com/office/powerpoint/2010/main" val="211494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E5AEA5-EEBA-6D26-B2AA-C02AF506D3CB}"/>
              </a:ext>
            </a:extLst>
          </p:cNvPr>
          <p:cNvSpPr/>
          <p:nvPr/>
        </p:nvSpPr>
        <p:spPr>
          <a:xfrm>
            <a:off x="5130672" y="3495795"/>
            <a:ext cx="3387079" cy="11926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19" name="Google Shape;1419;p116"/>
          <p:cNvSpPr txBox="1">
            <a:spLocks noGrp="1"/>
          </p:cNvSpPr>
          <p:nvPr>
            <p:ph type="title"/>
          </p:nvPr>
        </p:nvSpPr>
        <p:spPr>
          <a:xfrm>
            <a:off x="2301793" y="1735187"/>
            <a:ext cx="5657757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time!</a:t>
            </a:r>
            <a:endParaRPr dirty="0"/>
          </a:p>
        </p:txBody>
      </p:sp>
      <p:sp>
        <p:nvSpPr>
          <p:cNvPr id="1427" name="Google Shape;1427;p11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>
            <a:spLocks noGrp="1"/>
          </p:cNvSpPr>
          <p:nvPr>
            <p:ph type="title"/>
          </p:nvPr>
        </p:nvSpPr>
        <p:spPr>
          <a:xfrm rot="1973">
            <a:off x="1365600" y="146445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5" name="Google Shape;355;p59"/>
          <p:cNvSpPr txBox="1">
            <a:spLocks noGrp="1"/>
          </p:cNvSpPr>
          <p:nvPr>
            <p:ph type="subTitle" idx="1"/>
          </p:nvPr>
        </p:nvSpPr>
        <p:spPr>
          <a:xfrm>
            <a:off x="720000" y="236245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Font typeface="Arial"/>
            </a:pPr>
            <a:r>
              <a:rPr lang="en-US" dirty="0"/>
              <a:t>Introduction to the Report and Data</a:t>
            </a:r>
            <a:endParaRPr dirty="0"/>
          </a:p>
        </p:txBody>
      </p:sp>
      <p:sp>
        <p:nvSpPr>
          <p:cNvPr id="356" name="Google Shape;356;p59"/>
          <p:cNvSpPr txBox="1">
            <a:spLocks noGrp="1"/>
          </p:cNvSpPr>
          <p:nvPr>
            <p:ph type="title" idx="2"/>
          </p:nvPr>
        </p:nvSpPr>
        <p:spPr>
          <a:xfrm rot="1973">
            <a:off x="6619645" y="310270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7" name="Google Shape;357;p59"/>
          <p:cNvSpPr txBox="1">
            <a:spLocks noGrp="1"/>
          </p:cNvSpPr>
          <p:nvPr>
            <p:ph type="subTitle" idx="3"/>
          </p:nvPr>
        </p:nvSpPr>
        <p:spPr>
          <a:xfrm>
            <a:off x="6086474" y="40008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Font typeface="Arial"/>
            </a:pPr>
            <a:r>
              <a:rPr lang="en-US" dirty="0"/>
              <a:t>Assessing Sales Team Performance</a:t>
            </a:r>
            <a:endParaRPr dirty="0"/>
          </a:p>
        </p:txBody>
      </p:sp>
      <p:sp>
        <p:nvSpPr>
          <p:cNvPr id="358" name="Google Shape;358;p59"/>
          <p:cNvSpPr txBox="1">
            <a:spLocks noGrp="1"/>
          </p:cNvSpPr>
          <p:nvPr>
            <p:ph type="title" idx="4"/>
          </p:nvPr>
        </p:nvSpPr>
        <p:spPr>
          <a:xfrm rot="1973">
            <a:off x="4918833" y="146445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9" name="Google Shape;359;p59"/>
          <p:cNvSpPr txBox="1">
            <a:spLocks noGrp="1"/>
          </p:cNvSpPr>
          <p:nvPr>
            <p:ph type="subTitle" idx="5"/>
          </p:nvPr>
        </p:nvSpPr>
        <p:spPr>
          <a:xfrm>
            <a:off x="4198272" y="236245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Font typeface="Arial"/>
            </a:pPr>
            <a:r>
              <a:rPr lang="en-US" dirty="0"/>
              <a:t>Identifying Potential Items for Stocking</a:t>
            </a:r>
            <a:endParaRPr dirty="0"/>
          </a:p>
        </p:txBody>
      </p:sp>
      <p:sp>
        <p:nvSpPr>
          <p:cNvPr id="362" name="Google Shape;362;p59"/>
          <p:cNvSpPr txBox="1">
            <a:spLocks noGrp="1"/>
          </p:cNvSpPr>
          <p:nvPr>
            <p:ph type="title" idx="8"/>
          </p:nvPr>
        </p:nvSpPr>
        <p:spPr>
          <a:xfrm rot="1973">
            <a:off x="2798278" y="3102702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3" name="Google Shape;363;p59"/>
          <p:cNvSpPr txBox="1">
            <a:spLocks noGrp="1"/>
          </p:cNvSpPr>
          <p:nvPr>
            <p:ph type="subTitle" idx="9"/>
          </p:nvPr>
        </p:nvSpPr>
        <p:spPr>
          <a:xfrm>
            <a:off x="2158770" y="4000803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Font typeface="Arial"/>
            </a:pPr>
            <a:r>
              <a:rPr lang="en-US" dirty="0"/>
              <a:t>Evaluating Sales Channel Performance</a:t>
            </a:r>
            <a:endParaRPr dirty="0"/>
          </a:p>
        </p:txBody>
      </p:sp>
      <p:sp>
        <p:nvSpPr>
          <p:cNvPr id="372" name="Google Shape;372;p59"/>
          <p:cNvSpPr txBox="1">
            <a:spLocks noGrp="1"/>
          </p:cNvSpPr>
          <p:nvPr>
            <p:ph type="title" idx="21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>
            <a:spLocks noGrp="1"/>
          </p:cNvSpPr>
          <p:nvPr>
            <p:ph type="title"/>
          </p:nvPr>
        </p:nvSpPr>
        <p:spPr>
          <a:xfrm>
            <a:off x="1799360" y="-553430"/>
            <a:ext cx="5447100" cy="21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9" name="Google Shape;419;p62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15;p62">
            <a:extLst>
              <a:ext uri="{FF2B5EF4-FFF2-40B4-BE49-F238E27FC236}">
                <a16:creationId xmlns:a16="http://schemas.microsoft.com/office/drawing/2014/main" id="{8D5FE4A3-7109-1B83-A243-F8D1B02ED538}"/>
              </a:ext>
            </a:extLst>
          </p:cNvPr>
          <p:cNvSpPr txBox="1">
            <a:spLocks/>
          </p:cNvSpPr>
          <p:nvPr/>
        </p:nvSpPr>
        <p:spPr>
          <a:xfrm>
            <a:off x="1851825" y="1553203"/>
            <a:ext cx="54471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latin typeface="+mn-lt"/>
              </a:rPr>
              <a:t>Welcome to my data-driven insights presentation. Today, we will embark on an analytical exploration of the US regional sales data. This project provides a comprehensive analysis using Python, leveraging powerful libraries such as Pandas for data manipulation and Matplotlib for data visualization.</a:t>
            </a:r>
          </a:p>
          <a:p>
            <a:pPr marL="0" indent="0"/>
            <a:endParaRPr lang="en-US" dirty="0">
              <a:latin typeface="+mn-lt"/>
            </a:endParaRPr>
          </a:p>
          <a:p>
            <a:pPr marL="0" indent="0"/>
            <a:r>
              <a:rPr lang="en-US" dirty="0">
                <a:latin typeface="+mn-lt"/>
              </a:rPr>
              <a:t>This presentation is more than just a review of figures; it's a strategic analysis aimed at uncovering the underlying patterns and insights that have driven the sales activities, offering actionable recommendations for future growth.</a:t>
            </a:r>
          </a:p>
          <a:p>
            <a:pPr marL="0" indent="0"/>
            <a:endParaRPr lang="en-US" dirty="0">
              <a:latin typeface="+mn-lt"/>
            </a:endParaRPr>
          </a:p>
        </p:txBody>
      </p:sp>
      <p:sp>
        <p:nvSpPr>
          <p:cNvPr id="5" name="Google Shape;414;p62">
            <a:extLst>
              <a:ext uri="{FF2B5EF4-FFF2-40B4-BE49-F238E27FC236}">
                <a16:creationId xmlns:a16="http://schemas.microsoft.com/office/drawing/2014/main" id="{680AA5B5-2AB1-E52B-9867-42A730839A5F}"/>
              </a:ext>
            </a:extLst>
          </p:cNvPr>
          <p:cNvSpPr txBox="1">
            <a:spLocks/>
          </p:cNvSpPr>
          <p:nvPr/>
        </p:nvSpPr>
        <p:spPr>
          <a:xfrm>
            <a:off x="1762629" y="-556709"/>
            <a:ext cx="5447100" cy="2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1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"/>
              <a:buNone/>
              <a:defRPr sz="5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000">
                <a:solidFill>
                  <a:schemeClr val="tx1"/>
                </a:solidFill>
              </a:rPr>
              <a:t>Introduction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>
            <a:spLocks noGrp="1"/>
          </p:cNvSpPr>
          <p:nvPr>
            <p:ph type="body" idx="1"/>
          </p:nvPr>
        </p:nvSpPr>
        <p:spPr>
          <a:xfrm>
            <a:off x="493870" y="604062"/>
            <a:ext cx="7897841" cy="3527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Data Source:</a:t>
            </a:r>
            <a:br>
              <a:rPr lang="en-US" dirty="0"/>
            </a:br>
            <a:r>
              <a:rPr lang="en-US" dirty="0"/>
              <a:t>The dataset utilized for this analysis is sourced from Kaggle, curated by Dorothy Joel. The data can be accessed via </a:t>
            </a:r>
            <a:r>
              <a:rPr lang="en-US" dirty="0">
                <a:hlinkClick r:id="rId3"/>
              </a:rPr>
              <a:t>here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bg1"/>
              </a:solidFill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Data Overview:</a:t>
            </a:r>
          </a:p>
          <a:p>
            <a:pPr>
              <a:spcBef>
                <a:spcPts val="1000"/>
              </a:spcBef>
            </a:pPr>
            <a:r>
              <a:rPr lang="en-US" dirty="0"/>
              <a:t>Total Entries: 7,992</a:t>
            </a:r>
          </a:p>
          <a:p>
            <a:pPr>
              <a:spcBef>
                <a:spcPts val="1000"/>
              </a:spcBef>
            </a:pPr>
            <a:r>
              <a:rPr lang="en-US" dirty="0"/>
              <a:t>Columns: 16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dirty="0"/>
              <a:t>Additional Columns Created: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dirty="0"/>
              <a:t>‘</a:t>
            </a:r>
            <a:r>
              <a:rPr lang="en-US" dirty="0" err="1"/>
              <a:t>date_difference</a:t>
            </a:r>
            <a:r>
              <a:rPr lang="en-US" dirty="0"/>
              <a:t>’: Measures the difference between order and delivery dates.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dirty="0"/>
              <a:t>‘Unit Profit’: Calculates the profit per unit sold.</a:t>
            </a:r>
          </a:p>
          <a:p>
            <a:pPr marL="139700" indent="0">
              <a:spcBef>
                <a:spcPts val="1000"/>
              </a:spcBef>
              <a:buNone/>
            </a:pPr>
            <a:r>
              <a:rPr lang="en-US" dirty="0"/>
              <a:t>‘Total Profit’: Aggregates the profit for each transaction.</a:t>
            </a:r>
          </a:p>
        </p:txBody>
      </p:sp>
      <p:grpSp>
        <p:nvGrpSpPr>
          <p:cNvPr id="56" name="Google Shape;7279;p140">
            <a:extLst>
              <a:ext uri="{FF2B5EF4-FFF2-40B4-BE49-F238E27FC236}">
                <a16:creationId xmlns:a16="http://schemas.microsoft.com/office/drawing/2014/main" id="{5CFD97DD-A662-8EDB-601F-495C458B6EF8}"/>
              </a:ext>
            </a:extLst>
          </p:cNvPr>
          <p:cNvGrpSpPr/>
          <p:nvPr/>
        </p:nvGrpSpPr>
        <p:grpSpPr>
          <a:xfrm>
            <a:off x="6609522" y="3260664"/>
            <a:ext cx="2310251" cy="1742531"/>
            <a:chOff x="8900449" y="6515882"/>
            <a:chExt cx="375114" cy="375122"/>
          </a:xfrm>
          <a:solidFill>
            <a:schemeClr val="bg1"/>
          </a:solidFill>
        </p:grpSpPr>
        <p:sp>
          <p:nvSpPr>
            <p:cNvPr id="57" name="Google Shape;7280;p140">
              <a:extLst>
                <a:ext uri="{FF2B5EF4-FFF2-40B4-BE49-F238E27FC236}">
                  <a16:creationId xmlns:a16="http://schemas.microsoft.com/office/drawing/2014/main" id="{90D1BEF4-E8F2-5360-B1C4-21529D98EE48}"/>
                </a:ext>
              </a:extLst>
            </p:cNvPr>
            <p:cNvSpPr/>
            <p:nvPr/>
          </p:nvSpPr>
          <p:spPr>
            <a:xfrm>
              <a:off x="8900449" y="6515882"/>
              <a:ext cx="375114" cy="193054"/>
            </a:xfrm>
            <a:custGeom>
              <a:avLst/>
              <a:gdLst/>
              <a:ahLst/>
              <a:cxnLst/>
              <a:rect l="l" t="t" r="r" b="b"/>
              <a:pathLst>
                <a:path w="376999" h="194024" extrusionOk="0">
                  <a:moveTo>
                    <a:pt x="371475" y="35433"/>
                  </a:moveTo>
                  <a:lnTo>
                    <a:pt x="194024" y="35433"/>
                  </a:lnTo>
                  <a:lnTo>
                    <a:pt x="194024" y="5525"/>
                  </a:lnTo>
                  <a:cubicBezTo>
                    <a:pt x="194024" y="2476"/>
                    <a:pt x="191548" y="0"/>
                    <a:pt x="188500" y="0"/>
                  </a:cubicBezTo>
                  <a:cubicBezTo>
                    <a:pt x="185452" y="0"/>
                    <a:pt x="182975" y="2476"/>
                    <a:pt x="182975" y="5525"/>
                  </a:cubicBezTo>
                  <a:lnTo>
                    <a:pt x="182975" y="35433"/>
                  </a:lnTo>
                  <a:lnTo>
                    <a:pt x="5525" y="35433"/>
                  </a:lnTo>
                  <a:cubicBezTo>
                    <a:pt x="2477" y="35433"/>
                    <a:pt x="0" y="37909"/>
                    <a:pt x="0" y="40958"/>
                  </a:cubicBezTo>
                  <a:lnTo>
                    <a:pt x="0" y="64579"/>
                  </a:lnTo>
                  <a:cubicBezTo>
                    <a:pt x="0" y="67627"/>
                    <a:pt x="2477" y="70104"/>
                    <a:pt x="5525" y="70104"/>
                  </a:cubicBezTo>
                  <a:lnTo>
                    <a:pt x="17717" y="70104"/>
                  </a:lnTo>
                  <a:lnTo>
                    <a:pt x="17717" y="188500"/>
                  </a:lnTo>
                  <a:cubicBezTo>
                    <a:pt x="17717" y="191548"/>
                    <a:pt x="20193" y="194024"/>
                    <a:pt x="23241" y="194024"/>
                  </a:cubicBezTo>
                  <a:cubicBezTo>
                    <a:pt x="26289" y="194024"/>
                    <a:pt x="28766" y="191548"/>
                    <a:pt x="28766" y="188500"/>
                  </a:cubicBezTo>
                  <a:lnTo>
                    <a:pt x="28766" y="70104"/>
                  </a:lnTo>
                  <a:lnTo>
                    <a:pt x="348234" y="70104"/>
                  </a:lnTo>
                  <a:lnTo>
                    <a:pt x="348234" y="188500"/>
                  </a:lnTo>
                  <a:cubicBezTo>
                    <a:pt x="348234" y="191548"/>
                    <a:pt x="350711" y="194024"/>
                    <a:pt x="353759" y="194024"/>
                  </a:cubicBezTo>
                  <a:cubicBezTo>
                    <a:pt x="356807" y="194024"/>
                    <a:pt x="359283" y="191548"/>
                    <a:pt x="359283" y="188500"/>
                  </a:cubicBezTo>
                  <a:lnTo>
                    <a:pt x="359283" y="70104"/>
                  </a:lnTo>
                  <a:lnTo>
                    <a:pt x="371475" y="70104"/>
                  </a:lnTo>
                  <a:cubicBezTo>
                    <a:pt x="374523" y="70104"/>
                    <a:pt x="377000" y="67627"/>
                    <a:pt x="377000" y="64579"/>
                  </a:cubicBezTo>
                  <a:lnTo>
                    <a:pt x="377000" y="40958"/>
                  </a:lnTo>
                  <a:cubicBezTo>
                    <a:pt x="377000" y="37909"/>
                    <a:pt x="374523" y="35433"/>
                    <a:pt x="371475" y="35433"/>
                  </a:cubicBezTo>
                  <a:close/>
                  <a:moveTo>
                    <a:pt x="365951" y="59055"/>
                  </a:moveTo>
                  <a:lnTo>
                    <a:pt x="11145" y="59055"/>
                  </a:lnTo>
                  <a:lnTo>
                    <a:pt x="11145" y="46482"/>
                  </a:lnTo>
                  <a:lnTo>
                    <a:pt x="365951" y="46482"/>
                  </a:lnTo>
                  <a:lnTo>
                    <a:pt x="365951" y="590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281;p140">
              <a:extLst>
                <a:ext uri="{FF2B5EF4-FFF2-40B4-BE49-F238E27FC236}">
                  <a16:creationId xmlns:a16="http://schemas.microsoft.com/office/drawing/2014/main" id="{59B6FA91-A585-FF17-D860-A6850D0806DB}"/>
                </a:ext>
              </a:extLst>
            </p:cNvPr>
            <p:cNvSpPr/>
            <p:nvPr/>
          </p:nvSpPr>
          <p:spPr>
            <a:xfrm>
              <a:off x="8918086" y="6724298"/>
              <a:ext cx="340047" cy="166706"/>
            </a:xfrm>
            <a:custGeom>
              <a:avLst/>
              <a:gdLst/>
              <a:ahLst/>
              <a:cxnLst/>
              <a:rect l="l" t="t" r="r" b="b"/>
              <a:pathLst>
                <a:path w="341756" h="167544" extrusionOk="0">
                  <a:moveTo>
                    <a:pt x="336042" y="381"/>
                  </a:moveTo>
                  <a:cubicBezTo>
                    <a:pt x="332994" y="381"/>
                    <a:pt x="330517" y="2858"/>
                    <a:pt x="330517" y="5905"/>
                  </a:cubicBezTo>
                  <a:lnTo>
                    <a:pt x="330517" y="85725"/>
                  </a:lnTo>
                  <a:lnTo>
                    <a:pt x="11049" y="85725"/>
                  </a:lnTo>
                  <a:lnTo>
                    <a:pt x="11049" y="5525"/>
                  </a:lnTo>
                  <a:cubicBezTo>
                    <a:pt x="11049" y="2476"/>
                    <a:pt x="8572" y="0"/>
                    <a:pt x="5524" y="0"/>
                  </a:cubicBezTo>
                  <a:cubicBezTo>
                    <a:pt x="2476" y="0"/>
                    <a:pt x="0" y="2476"/>
                    <a:pt x="0" y="5525"/>
                  </a:cubicBezTo>
                  <a:lnTo>
                    <a:pt x="0" y="91250"/>
                  </a:lnTo>
                  <a:cubicBezTo>
                    <a:pt x="0" y="94297"/>
                    <a:pt x="2476" y="96774"/>
                    <a:pt x="5524" y="96774"/>
                  </a:cubicBezTo>
                  <a:lnTo>
                    <a:pt x="165259" y="96774"/>
                  </a:lnTo>
                  <a:lnTo>
                    <a:pt x="165259" y="129445"/>
                  </a:lnTo>
                  <a:lnTo>
                    <a:pt x="120682" y="157353"/>
                  </a:lnTo>
                  <a:cubicBezTo>
                    <a:pt x="118110" y="158972"/>
                    <a:pt x="117347" y="162401"/>
                    <a:pt x="118967" y="164973"/>
                  </a:cubicBezTo>
                  <a:cubicBezTo>
                    <a:pt x="120586" y="167545"/>
                    <a:pt x="124015" y="168307"/>
                    <a:pt x="126587" y="166688"/>
                  </a:cubicBezTo>
                  <a:lnTo>
                    <a:pt x="165354" y="142494"/>
                  </a:lnTo>
                  <a:lnTo>
                    <a:pt x="165354" y="162020"/>
                  </a:lnTo>
                  <a:cubicBezTo>
                    <a:pt x="165354" y="165068"/>
                    <a:pt x="167830" y="167545"/>
                    <a:pt x="170879" y="167545"/>
                  </a:cubicBezTo>
                  <a:cubicBezTo>
                    <a:pt x="173926" y="167545"/>
                    <a:pt x="176403" y="165068"/>
                    <a:pt x="176403" y="162020"/>
                  </a:cubicBezTo>
                  <a:lnTo>
                    <a:pt x="176403" y="142494"/>
                  </a:lnTo>
                  <a:lnTo>
                    <a:pt x="215169" y="166688"/>
                  </a:lnTo>
                  <a:cubicBezTo>
                    <a:pt x="216122" y="167259"/>
                    <a:pt x="217075" y="167545"/>
                    <a:pt x="218122" y="167545"/>
                  </a:cubicBezTo>
                  <a:cubicBezTo>
                    <a:pt x="219932" y="167545"/>
                    <a:pt x="221742" y="166592"/>
                    <a:pt x="222789" y="164973"/>
                  </a:cubicBezTo>
                  <a:cubicBezTo>
                    <a:pt x="224409" y="162401"/>
                    <a:pt x="223647" y="158972"/>
                    <a:pt x="221075" y="157353"/>
                  </a:cubicBezTo>
                  <a:lnTo>
                    <a:pt x="176498" y="129445"/>
                  </a:lnTo>
                  <a:lnTo>
                    <a:pt x="176498" y="96774"/>
                  </a:lnTo>
                  <a:lnTo>
                    <a:pt x="336232" y="96774"/>
                  </a:lnTo>
                  <a:cubicBezTo>
                    <a:pt x="339280" y="96774"/>
                    <a:pt x="341756" y="94297"/>
                    <a:pt x="341756" y="91250"/>
                  </a:cubicBezTo>
                  <a:lnTo>
                    <a:pt x="341756" y="5905"/>
                  </a:lnTo>
                  <a:cubicBezTo>
                    <a:pt x="341756" y="2858"/>
                    <a:pt x="339280" y="381"/>
                    <a:pt x="336232" y="3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282;p140">
              <a:extLst>
                <a:ext uri="{FF2B5EF4-FFF2-40B4-BE49-F238E27FC236}">
                  <a16:creationId xmlns:a16="http://schemas.microsoft.com/office/drawing/2014/main" id="{FEC4D98A-DF51-5778-E2B7-33DB88949BE9}"/>
                </a:ext>
              </a:extLst>
            </p:cNvPr>
            <p:cNvSpPr/>
            <p:nvPr/>
          </p:nvSpPr>
          <p:spPr>
            <a:xfrm>
              <a:off x="8953328" y="6621702"/>
              <a:ext cx="269377" cy="163579"/>
            </a:xfrm>
            <a:custGeom>
              <a:avLst/>
              <a:gdLst/>
              <a:ahLst/>
              <a:cxnLst/>
              <a:rect l="l" t="t" r="r" b="b"/>
              <a:pathLst>
                <a:path w="270731" h="164401" extrusionOk="0">
                  <a:moveTo>
                    <a:pt x="168814" y="66484"/>
                  </a:moveTo>
                  <a:cubicBezTo>
                    <a:pt x="166623" y="64294"/>
                    <a:pt x="163194" y="64294"/>
                    <a:pt x="161003" y="66484"/>
                  </a:cubicBezTo>
                  <a:lnTo>
                    <a:pt x="99662" y="127825"/>
                  </a:lnTo>
                  <a:lnTo>
                    <a:pt x="68135" y="101536"/>
                  </a:lnTo>
                  <a:cubicBezTo>
                    <a:pt x="66039" y="99822"/>
                    <a:pt x="62896" y="99822"/>
                    <a:pt x="60896" y="101632"/>
                  </a:cubicBezTo>
                  <a:lnTo>
                    <a:pt x="1841" y="154781"/>
                  </a:lnTo>
                  <a:cubicBezTo>
                    <a:pt x="-445" y="156781"/>
                    <a:pt x="-636" y="160306"/>
                    <a:pt x="1460" y="162592"/>
                  </a:cubicBezTo>
                  <a:cubicBezTo>
                    <a:pt x="2507" y="163830"/>
                    <a:pt x="4031" y="164401"/>
                    <a:pt x="5555" y="164401"/>
                  </a:cubicBezTo>
                  <a:cubicBezTo>
                    <a:pt x="6889" y="164401"/>
                    <a:pt x="8222" y="163925"/>
                    <a:pt x="9270" y="162973"/>
                  </a:cubicBezTo>
                  <a:lnTo>
                    <a:pt x="64705" y="113062"/>
                  </a:lnTo>
                  <a:lnTo>
                    <a:pt x="96424" y="139541"/>
                  </a:lnTo>
                  <a:cubicBezTo>
                    <a:pt x="98614" y="141351"/>
                    <a:pt x="101853" y="141256"/>
                    <a:pt x="103853" y="139160"/>
                  </a:cubicBezTo>
                  <a:lnTo>
                    <a:pt x="164908" y="78200"/>
                  </a:lnTo>
                  <a:lnTo>
                    <a:pt x="178720" y="92011"/>
                  </a:lnTo>
                  <a:cubicBezTo>
                    <a:pt x="180910" y="94202"/>
                    <a:pt x="184339" y="94202"/>
                    <a:pt x="186530" y="92011"/>
                  </a:cubicBezTo>
                  <a:lnTo>
                    <a:pt x="259682" y="18859"/>
                  </a:lnTo>
                  <a:lnTo>
                    <a:pt x="259682" y="40957"/>
                  </a:lnTo>
                  <a:cubicBezTo>
                    <a:pt x="259682" y="44005"/>
                    <a:pt x="262159" y="46482"/>
                    <a:pt x="265207" y="46482"/>
                  </a:cubicBezTo>
                  <a:cubicBezTo>
                    <a:pt x="268255" y="46482"/>
                    <a:pt x="270731" y="44005"/>
                    <a:pt x="270731" y="40957"/>
                  </a:cubicBezTo>
                  <a:lnTo>
                    <a:pt x="270731" y="5524"/>
                  </a:lnTo>
                  <a:cubicBezTo>
                    <a:pt x="270731" y="2476"/>
                    <a:pt x="268255" y="0"/>
                    <a:pt x="265207" y="0"/>
                  </a:cubicBezTo>
                  <a:lnTo>
                    <a:pt x="229774" y="0"/>
                  </a:lnTo>
                  <a:cubicBezTo>
                    <a:pt x="226726" y="0"/>
                    <a:pt x="224249" y="2476"/>
                    <a:pt x="224249" y="5524"/>
                  </a:cubicBezTo>
                  <a:cubicBezTo>
                    <a:pt x="224249" y="8572"/>
                    <a:pt x="226726" y="11049"/>
                    <a:pt x="229774" y="11049"/>
                  </a:cubicBezTo>
                  <a:lnTo>
                    <a:pt x="251872" y="11049"/>
                  </a:lnTo>
                  <a:lnTo>
                    <a:pt x="182625" y="80296"/>
                  </a:lnTo>
                  <a:lnTo>
                    <a:pt x="168814" y="664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283;p140">
              <a:extLst>
                <a:ext uri="{FF2B5EF4-FFF2-40B4-BE49-F238E27FC236}">
                  <a16:creationId xmlns:a16="http://schemas.microsoft.com/office/drawing/2014/main" id="{65738D0A-A661-EE50-6181-EDDF9BB7B0B8}"/>
                </a:ext>
              </a:extLst>
            </p:cNvPr>
            <p:cNvSpPr/>
            <p:nvPr/>
          </p:nvSpPr>
          <p:spPr>
            <a:xfrm>
              <a:off x="9106115" y="6715669"/>
              <a:ext cx="93162" cy="75534"/>
            </a:xfrm>
            <a:custGeom>
              <a:avLst/>
              <a:gdLst/>
              <a:ahLst/>
              <a:cxnLst/>
              <a:rect l="l" t="t" r="r" b="b"/>
              <a:pathLst>
                <a:path w="93630" h="75914" extrusionOk="0">
                  <a:moveTo>
                    <a:pt x="23241" y="41243"/>
                  </a:moveTo>
                  <a:cubicBezTo>
                    <a:pt x="20193" y="41243"/>
                    <a:pt x="17717" y="43720"/>
                    <a:pt x="17717" y="46768"/>
                  </a:cubicBezTo>
                  <a:lnTo>
                    <a:pt x="17717" y="64865"/>
                  </a:lnTo>
                  <a:lnTo>
                    <a:pt x="5525" y="64865"/>
                  </a:lnTo>
                  <a:cubicBezTo>
                    <a:pt x="2477" y="64865"/>
                    <a:pt x="0" y="67342"/>
                    <a:pt x="0" y="70390"/>
                  </a:cubicBezTo>
                  <a:cubicBezTo>
                    <a:pt x="0" y="73438"/>
                    <a:pt x="2477" y="75914"/>
                    <a:pt x="5525" y="75914"/>
                  </a:cubicBezTo>
                  <a:lnTo>
                    <a:pt x="88106" y="75914"/>
                  </a:lnTo>
                  <a:cubicBezTo>
                    <a:pt x="91154" y="75914"/>
                    <a:pt x="93631" y="73438"/>
                    <a:pt x="93631" y="70390"/>
                  </a:cubicBezTo>
                  <a:cubicBezTo>
                    <a:pt x="93631" y="67342"/>
                    <a:pt x="91154" y="64865"/>
                    <a:pt x="88106" y="64865"/>
                  </a:cubicBezTo>
                  <a:lnTo>
                    <a:pt x="75915" y="64865"/>
                  </a:lnTo>
                  <a:lnTo>
                    <a:pt x="75915" y="5525"/>
                  </a:lnTo>
                  <a:cubicBezTo>
                    <a:pt x="75915" y="2477"/>
                    <a:pt x="73438" y="0"/>
                    <a:pt x="70390" y="0"/>
                  </a:cubicBezTo>
                  <a:cubicBezTo>
                    <a:pt x="67342" y="0"/>
                    <a:pt x="64865" y="2477"/>
                    <a:pt x="64865" y="5525"/>
                  </a:cubicBezTo>
                  <a:lnTo>
                    <a:pt x="64865" y="64865"/>
                  </a:lnTo>
                  <a:lnTo>
                    <a:pt x="52292" y="64865"/>
                  </a:lnTo>
                  <a:lnTo>
                    <a:pt x="52292" y="29051"/>
                  </a:lnTo>
                  <a:cubicBezTo>
                    <a:pt x="52292" y="26003"/>
                    <a:pt x="49816" y="23527"/>
                    <a:pt x="46768" y="23527"/>
                  </a:cubicBezTo>
                  <a:cubicBezTo>
                    <a:pt x="43720" y="23527"/>
                    <a:pt x="41243" y="26003"/>
                    <a:pt x="41243" y="29051"/>
                  </a:cubicBezTo>
                  <a:lnTo>
                    <a:pt x="41243" y="64865"/>
                  </a:lnTo>
                  <a:lnTo>
                    <a:pt x="28670" y="64865"/>
                  </a:lnTo>
                  <a:lnTo>
                    <a:pt x="28670" y="46768"/>
                  </a:lnTo>
                  <a:cubicBezTo>
                    <a:pt x="28670" y="43720"/>
                    <a:pt x="26194" y="41243"/>
                    <a:pt x="23146" y="412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284;p140">
              <a:extLst>
                <a:ext uri="{FF2B5EF4-FFF2-40B4-BE49-F238E27FC236}">
                  <a16:creationId xmlns:a16="http://schemas.microsoft.com/office/drawing/2014/main" id="{7916F249-9B0E-564B-FF7A-D6F282AB2FCC}"/>
                </a:ext>
              </a:extLst>
            </p:cNvPr>
            <p:cNvSpPr/>
            <p:nvPr/>
          </p:nvSpPr>
          <p:spPr>
            <a:xfrm>
              <a:off x="8953359" y="6609849"/>
              <a:ext cx="46250" cy="10993"/>
            </a:xfrm>
            <a:custGeom>
              <a:avLst/>
              <a:gdLst/>
              <a:ahLst/>
              <a:cxnLst/>
              <a:rect l="l" t="t" r="r" b="b"/>
              <a:pathLst>
                <a:path w="46482" h="11048" extrusionOk="0">
                  <a:moveTo>
                    <a:pt x="5525" y="11049"/>
                  </a:moveTo>
                  <a:lnTo>
                    <a:pt x="40957" y="11049"/>
                  </a:lnTo>
                  <a:cubicBezTo>
                    <a:pt x="44005" y="11049"/>
                    <a:pt x="46482" y="8572"/>
                    <a:pt x="46482" y="5524"/>
                  </a:cubicBezTo>
                  <a:cubicBezTo>
                    <a:pt x="46482" y="2476"/>
                    <a:pt x="44005" y="0"/>
                    <a:pt x="40957" y="0"/>
                  </a:cubicBezTo>
                  <a:lnTo>
                    <a:pt x="5525" y="0"/>
                  </a:lnTo>
                  <a:cubicBezTo>
                    <a:pt x="2477" y="0"/>
                    <a:pt x="0" y="2476"/>
                    <a:pt x="0" y="5524"/>
                  </a:cubicBezTo>
                  <a:cubicBezTo>
                    <a:pt x="0" y="8572"/>
                    <a:pt x="2477" y="11049"/>
                    <a:pt x="5525" y="110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285;p140">
              <a:extLst>
                <a:ext uri="{FF2B5EF4-FFF2-40B4-BE49-F238E27FC236}">
                  <a16:creationId xmlns:a16="http://schemas.microsoft.com/office/drawing/2014/main" id="{9440BCD4-1499-B292-BD4D-2F0964753C40}"/>
                </a:ext>
              </a:extLst>
            </p:cNvPr>
            <p:cNvSpPr/>
            <p:nvPr/>
          </p:nvSpPr>
          <p:spPr>
            <a:xfrm>
              <a:off x="9017932" y="6609849"/>
              <a:ext cx="81504" cy="10993"/>
            </a:xfrm>
            <a:custGeom>
              <a:avLst/>
              <a:gdLst/>
              <a:ahLst/>
              <a:cxnLst/>
              <a:rect l="l" t="t" r="r" b="b"/>
              <a:pathLst>
                <a:path w="81914" h="11048" extrusionOk="0">
                  <a:moveTo>
                    <a:pt x="76391" y="0"/>
                  </a:moveTo>
                  <a:lnTo>
                    <a:pt x="5525" y="0"/>
                  </a:lnTo>
                  <a:cubicBezTo>
                    <a:pt x="2477" y="0"/>
                    <a:pt x="0" y="2476"/>
                    <a:pt x="0" y="5524"/>
                  </a:cubicBezTo>
                  <a:cubicBezTo>
                    <a:pt x="0" y="8572"/>
                    <a:pt x="2477" y="11049"/>
                    <a:pt x="5525" y="11049"/>
                  </a:cubicBezTo>
                  <a:lnTo>
                    <a:pt x="76391" y="11049"/>
                  </a:lnTo>
                  <a:cubicBezTo>
                    <a:pt x="79439" y="11049"/>
                    <a:pt x="81915" y="8572"/>
                    <a:pt x="81915" y="5524"/>
                  </a:cubicBezTo>
                  <a:cubicBezTo>
                    <a:pt x="81915" y="2476"/>
                    <a:pt x="79439" y="0"/>
                    <a:pt x="76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286;p140">
              <a:extLst>
                <a:ext uri="{FF2B5EF4-FFF2-40B4-BE49-F238E27FC236}">
                  <a16:creationId xmlns:a16="http://schemas.microsoft.com/office/drawing/2014/main" id="{AED7DFDC-F798-4C8B-F1D5-4798D19C2602}"/>
                </a:ext>
              </a:extLst>
            </p:cNvPr>
            <p:cNvSpPr/>
            <p:nvPr/>
          </p:nvSpPr>
          <p:spPr>
            <a:xfrm>
              <a:off x="8953359" y="6639243"/>
              <a:ext cx="93162" cy="10994"/>
            </a:xfrm>
            <a:custGeom>
              <a:avLst/>
              <a:gdLst/>
              <a:ahLst/>
              <a:cxnLst/>
              <a:rect l="l" t="t" r="r" b="b"/>
              <a:pathLst>
                <a:path w="93630" h="11049" extrusionOk="0">
                  <a:moveTo>
                    <a:pt x="5525" y="11049"/>
                  </a:moveTo>
                  <a:lnTo>
                    <a:pt x="88106" y="11049"/>
                  </a:lnTo>
                  <a:cubicBezTo>
                    <a:pt x="91154" y="11049"/>
                    <a:pt x="93631" y="8573"/>
                    <a:pt x="93631" y="5525"/>
                  </a:cubicBezTo>
                  <a:cubicBezTo>
                    <a:pt x="93631" y="2477"/>
                    <a:pt x="91154" y="0"/>
                    <a:pt x="88106" y="0"/>
                  </a:cubicBezTo>
                  <a:lnTo>
                    <a:pt x="5525" y="0"/>
                  </a:lnTo>
                  <a:cubicBezTo>
                    <a:pt x="2477" y="0"/>
                    <a:pt x="0" y="2477"/>
                    <a:pt x="0" y="5525"/>
                  </a:cubicBezTo>
                  <a:cubicBezTo>
                    <a:pt x="0" y="8573"/>
                    <a:pt x="2477" y="11049"/>
                    <a:pt x="5525" y="110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7287;p140">
              <a:extLst>
                <a:ext uri="{FF2B5EF4-FFF2-40B4-BE49-F238E27FC236}">
                  <a16:creationId xmlns:a16="http://schemas.microsoft.com/office/drawing/2014/main" id="{C246E537-E3E2-D2A1-9E26-CC80A260F38A}"/>
                </a:ext>
              </a:extLst>
            </p:cNvPr>
            <p:cNvSpPr/>
            <p:nvPr/>
          </p:nvSpPr>
          <p:spPr>
            <a:xfrm>
              <a:off x="9059084" y="6639243"/>
              <a:ext cx="40373" cy="10994"/>
            </a:xfrm>
            <a:custGeom>
              <a:avLst/>
              <a:gdLst/>
              <a:ahLst/>
              <a:cxnLst/>
              <a:rect l="l" t="t" r="r" b="b"/>
              <a:pathLst>
                <a:path w="40576" h="11049" extrusionOk="0">
                  <a:moveTo>
                    <a:pt x="35052" y="11049"/>
                  </a:moveTo>
                  <a:cubicBezTo>
                    <a:pt x="38100" y="11049"/>
                    <a:pt x="40576" y="8573"/>
                    <a:pt x="40576" y="5525"/>
                  </a:cubicBezTo>
                  <a:cubicBezTo>
                    <a:pt x="40576" y="2477"/>
                    <a:pt x="38100" y="0"/>
                    <a:pt x="35052" y="0"/>
                  </a:cubicBezTo>
                  <a:lnTo>
                    <a:pt x="5524" y="0"/>
                  </a:lnTo>
                  <a:cubicBezTo>
                    <a:pt x="2476" y="0"/>
                    <a:pt x="0" y="2477"/>
                    <a:pt x="0" y="5525"/>
                  </a:cubicBezTo>
                  <a:cubicBezTo>
                    <a:pt x="0" y="8573"/>
                    <a:pt x="2476" y="11049"/>
                    <a:pt x="5524" y="11049"/>
                  </a:cubicBezTo>
                  <a:lnTo>
                    <a:pt x="35052" y="110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7288;p140">
              <a:extLst>
                <a:ext uri="{FF2B5EF4-FFF2-40B4-BE49-F238E27FC236}">
                  <a16:creationId xmlns:a16="http://schemas.microsoft.com/office/drawing/2014/main" id="{47B06537-9062-3B3B-0EA4-358D803D2313}"/>
                </a:ext>
              </a:extLst>
            </p:cNvPr>
            <p:cNvSpPr/>
            <p:nvPr/>
          </p:nvSpPr>
          <p:spPr>
            <a:xfrm>
              <a:off x="8953359" y="6668638"/>
              <a:ext cx="104914" cy="10994"/>
            </a:xfrm>
            <a:custGeom>
              <a:avLst/>
              <a:gdLst/>
              <a:ahLst/>
              <a:cxnLst/>
              <a:rect l="l" t="t" r="r" b="b"/>
              <a:pathLst>
                <a:path w="105441" h="11049" extrusionOk="0">
                  <a:moveTo>
                    <a:pt x="5525" y="11049"/>
                  </a:moveTo>
                  <a:lnTo>
                    <a:pt x="99917" y="11049"/>
                  </a:lnTo>
                  <a:cubicBezTo>
                    <a:pt x="102965" y="11049"/>
                    <a:pt x="105442" y="8572"/>
                    <a:pt x="105442" y="5525"/>
                  </a:cubicBezTo>
                  <a:cubicBezTo>
                    <a:pt x="105442" y="2476"/>
                    <a:pt x="102965" y="0"/>
                    <a:pt x="99917" y="0"/>
                  </a:cubicBezTo>
                  <a:lnTo>
                    <a:pt x="5525" y="0"/>
                  </a:lnTo>
                  <a:cubicBezTo>
                    <a:pt x="2477" y="0"/>
                    <a:pt x="0" y="2476"/>
                    <a:pt x="0" y="5525"/>
                  </a:cubicBezTo>
                  <a:cubicBezTo>
                    <a:pt x="0" y="8572"/>
                    <a:pt x="2477" y="11049"/>
                    <a:pt x="5525" y="110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>
            <a:spLocks noGrp="1"/>
          </p:cNvSpPr>
          <p:nvPr>
            <p:ph type="title"/>
          </p:nvPr>
        </p:nvSpPr>
        <p:spPr>
          <a:xfrm>
            <a:off x="713225" y="67380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Potential Operational Improvements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6" name="Google Shape;466;p67"/>
          <p:cNvSpPr txBox="1">
            <a:spLocks noGrp="1"/>
          </p:cNvSpPr>
          <p:nvPr>
            <p:ph type="body" idx="1"/>
          </p:nvPr>
        </p:nvSpPr>
        <p:spPr>
          <a:xfrm>
            <a:off x="877711" y="1388909"/>
            <a:ext cx="7426839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en-US" b="1" dirty="0"/>
              <a:t>1. Product Stocking Efficiency: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 identifying products with the highest lead times and order frequencies, we can determine which items should be kept in stock to avoid shortages, thereby improving operational efficiency.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b="1" dirty="0"/>
              <a:t>2. Sales Channel Optimization:</a:t>
            </a:r>
            <a:br>
              <a:rPr lang="en-US" b="1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Analyzing high-performing sales channels provides a deeper understanding of customer behavior, enabling more targeted marketing strategies and effective advertising campaigns.</a:t>
            </a:r>
          </a:p>
          <a:p>
            <a:pPr marL="165100" indent="0">
              <a:buNone/>
            </a:pPr>
            <a:endParaRPr lang="en-US" dirty="0"/>
          </a:p>
          <a:p>
            <a:pPr marL="165100" indent="0">
              <a:buNone/>
            </a:pPr>
            <a:r>
              <a:rPr lang="en-US" b="1" dirty="0"/>
              <a:t>3. Sales Team Incentives: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Recognizing top-performing sales teams allows us to implement reward systems to incentivize success. Additionally, offering discount codes for the products they excel in selling can boost orders and profitability.</a:t>
            </a:r>
          </a:p>
        </p:txBody>
      </p:sp>
      <p:sp>
        <p:nvSpPr>
          <p:cNvPr id="470" name="Google Shape;470;p67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4EEC99-5BD7-FF1C-B1DE-F5E48D14BEE1}"/>
              </a:ext>
            </a:extLst>
          </p:cNvPr>
          <p:cNvSpPr txBox="1">
            <a:spLocks/>
          </p:cNvSpPr>
          <p:nvPr/>
        </p:nvSpPr>
        <p:spPr>
          <a:xfrm>
            <a:off x="1808034" y="526477"/>
            <a:ext cx="5477428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Product Stocking Analysis</a:t>
            </a:r>
            <a:br>
              <a:rPr lang="en-US" b="0" dirty="0">
                <a:solidFill>
                  <a:schemeClr val="accent6">
                    <a:lumMod val="50000"/>
                  </a:schemeClr>
                </a:solidFill>
              </a:rPr>
            </a:br>
            <a:endParaRPr lang="en-TW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4" name="Google Shape;534;p73"/>
          <p:cNvSpPr txBox="1">
            <a:spLocks noGrp="1"/>
          </p:cNvSpPr>
          <p:nvPr>
            <p:ph type="subTitle" idx="1"/>
          </p:nvPr>
        </p:nvSpPr>
        <p:spPr>
          <a:xfrm>
            <a:off x="536999" y="813986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</a:rPr>
              <a:t>Data Cleaning:</a:t>
            </a:r>
          </a:p>
        </p:txBody>
      </p:sp>
      <p:sp>
        <p:nvSpPr>
          <p:cNvPr id="535" name="Google Shape;535;p73"/>
          <p:cNvSpPr txBox="1">
            <a:spLocks noGrp="1"/>
          </p:cNvSpPr>
          <p:nvPr>
            <p:ph type="subTitle" idx="2"/>
          </p:nvPr>
        </p:nvSpPr>
        <p:spPr>
          <a:xfrm>
            <a:off x="-264994" y="1397704"/>
            <a:ext cx="465809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Standardized the format of both delivery and order dates to %d/%m/%Y</a:t>
            </a:r>
          </a:p>
          <a:p>
            <a:pPr marL="457200" lvl="1" algn="l"/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Calculated the average lead time per product by determining the difference between Delivery Date and Order Date</a:t>
            </a:r>
          </a:p>
          <a:p>
            <a:pPr marL="457200" lvl="1" algn="l"/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Computed the order frequency for each product ID</a:t>
            </a:r>
          </a:p>
        </p:txBody>
      </p:sp>
      <p:sp>
        <p:nvSpPr>
          <p:cNvPr id="538" name="Google Shape;538;p73"/>
          <p:cNvSpPr txBox="1">
            <a:spLocks noGrp="1"/>
          </p:cNvSpPr>
          <p:nvPr>
            <p:ph type="subTitle" idx="5"/>
          </p:nvPr>
        </p:nvSpPr>
        <p:spPr>
          <a:xfrm>
            <a:off x="4882600" y="883058"/>
            <a:ext cx="3034513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n-lt"/>
              </a:rPr>
              <a:t>Lead Time and Order Frequency Scoring:</a:t>
            </a:r>
          </a:p>
        </p:txBody>
      </p:sp>
      <p:sp>
        <p:nvSpPr>
          <p:cNvPr id="539" name="Google Shape;539;p73"/>
          <p:cNvSpPr txBox="1">
            <a:spLocks noGrp="1"/>
          </p:cNvSpPr>
          <p:nvPr>
            <p:ph type="subTitle" idx="6"/>
          </p:nvPr>
        </p:nvSpPr>
        <p:spPr>
          <a:xfrm>
            <a:off x="4264502" y="1136474"/>
            <a:ext cx="4036797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A combined score for lead time and order frequency was calculated</a:t>
            </a:r>
          </a:p>
          <a:p>
            <a:pPr marL="457200" lvl="1" algn="l"/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top five products with the highest scores are listed below:</a:t>
            </a:r>
          </a:p>
        </p:txBody>
      </p:sp>
      <p:cxnSp>
        <p:nvCxnSpPr>
          <p:cNvPr id="540" name="Google Shape;540;p73"/>
          <p:cNvCxnSpPr>
            <a:cxnSpLocks/>
          </p:cNvCxnSpPr>
          <p:nvPr/>
        </p:nvCxnSpPr>
        <p:spPr>
          <a:xfrm>
            <a:off x="5186995" y="1303169"/>
            <a:ext cx="245997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73"/>
          <p:cNvCxnSpPr>
            <a:cxnSpLocks/>
          </p:cNvCxnSpPr>
          <p:nvPr/>
        </p:nvCxnSpPr>
        <p:spPr>
          <a:xfrm>
            <a:off x="852677" y="1233228"/>
            <a:ext cx="168314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73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A1C848F-DD62-B339-FEE2-F77CD682CB46}"/>
              </a:ext>
            </a:extLst>
          </p:cNvPr>
          <p:cNvSpPr txBox="1">
            <a:spLocks/>
          </p:cNvSpPr>
          <p:nvPr/>
        </p:nvSpPr>
        <p:spPr>
          <a:xfrm>
            <a:off x="-223067" y="-44165"/>
            <a:ext cx="9144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</a:rPr>
              <a:t>Product Stocking Analysis</a:t>
            </a:r>
            <a:br>
              <a:rPr lang="en-US" b="0" dirty="0">
                <a:solidFill>
                  <a:srgbClr val="000000"/>
                </a:solidFill>
              </a:rPr>
            </a:br>
            <a:endParaRPr lang="en-TW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7B08A4-0A81-7E1E-3FC1-91752C71D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84" y="3095553"/>
            <a:ext cx="3202295" cy="17349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93DCA44-784C-E1B1-963C-442A28EE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9" y="1041828"/>
            <a:ext cx="4250789" cy="33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24EDFC-6DDD-DA67-EDD3-9C6A430D2DDE}"/>
              </a:ext>
            </a:extLst>
          </p:cNvPr>
          <p:cNvSpPr txBox="1"/>
          <p:nvPr/>
        </p:nvSpPr>
        <p:spPr>
          <a:xfrm>
            <a:off x="4640783" y="166380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As observed, the top five product IDs with the highest scores are </a:t>
            </a:r>
            <a:r>
              <a:rPr lang="en-US" sz="1600" b="1" dirty="0"/>
              <a:t>23</a:t>
            </a:r>
            <a:r>
              <a:rPr lang="en-US" sz="1600" b="0" dirty="0"/>
              <a:t>, </a:t>
            </a:r>
            <a:r>
              <a:rPr lang="en-US" sz="1600" b="1" dirty="0"/>
              <a:t>37</a:t>
            </a:r>
            <a:r>
              <a:rPr lang="en-US" sz="1600" b="0" dirty="0"/>
              <a:t>, </a:t>
            </a:r>
            <a:r>
              <a:rPr lang="en-US" sz="1600" b="1" dirty="0"/>
              <a:t>8</a:t>
            </a:r>
            <a:r>
              <a:rPr lang="en-US" sz="1600" b="0" dirty="0"/>
              <a:t>, </a:t>
            </a:r>
            <a:r>
              <a:rPr lang="en-US" sz="1600" b="1" dirty="0"/>
              <a:t>4</a:t>
            </a:r>
            <a:r>
              <a:rPr lang="en-US" sz="1600" b="0" dirty="0"/>
              <a:t>, and </a:t>
            </a:r>
            <a:r>
              <a:rPr lang="en-US" sz="1600" b="1" dirty="0"/>
              <a:t>40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These products should be prioritized for inventory stocking to reduce lead times and improve operational efficiency</a:t>
            </a:r>
            <a:endParaRPr lang="en-US" sz="1600" b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52A07C1-C916-DC51-AEF8-6F3855C787A6}"/>
              </a:ext>
            </a:extLst>
          </p:cNvPr>
          <p:cNvSpPr txBox="1">
            <a:spLocks/>
          </p:cNvSpPr>
          <p:nvPr/>
        </p:nvSpPr>
        <p:spPr>
          <a:xfrm>
            <a:off x="13298" y="17991"/>
            <a:ext cx="9144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Sales Channel Evaluation</a:t>
            </a:r>
          </a:p>
          <a:p>
            <a:br>
              <a:rPr lang="en-US" b="0" dirty="0">
                <a:solidFill>
                  <a:schemeClr val="accent6">
                    <a:lumMod val="50000"/>
                  </a:schemeClr>
                </a:solidFill>
              </a:rPr>
            </a:br>
            <a:endParaRPr lang="en-TW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4" name="Google Shape;534;p73"/>
          <p:cNvSpPr txBox="1">
            <a:spLocks noGrp="1"/>
          </p:cNvSpPr>
          <p:nvPr>
            <p:ph type="subTitle" idx="1"/>
          </p:nvPr>
        </p:nvSpPr>
        <p:spPr>
          <a:xfrm>
            <a:off x="484075" y="1143643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>
                <a:latin typeface="+mn-lt"/>
              </a:rPr>
              <a:t>Order Volume by Channel:</a:t>
            </a:r>
          </a:p>
        </p:txBody>
      </p:sp>
      <p:sp>
        <p:nvSpPr>
          <p:cNvPr id="535" name="Google Shape;535;p73"/>
          <p:cNvSpPr txBox="1">
            <a:spLocks noGrp="1"/>
          </p:cNvSpPr>
          <p:nvPr>
            <p:ph type="subTitle" idx="2"/>
          </p:nvPr>
        </p:nvSpPr>
        <p:spPr>
          <a:xfrm>
            <a:off x="13298" y="1935227"/>
            <a:ext cx="465809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/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Analyzed the number of orders made through each of the four sales channels:</a:t>
            </a:r>
          </a:p>
          <a:p>
            <a:pPr marL="457200" lvl="1" indent="0" algn="l"/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In-Store: 3,298 orders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Online: 2,425 orders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Distributor: 1,375 orders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Wholesale: 893 orders</a:t>
            </a:r>
          </a:p>
          <a:p>
            <a:pPr marL="457200" lvl="1" indent="0" algn="l"/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538" name="Google Shape;538;p73"/>
          <p:cNvSpPr txBox="1">
            <a:spLocks noGrp="1"/>
          </p:cNvSpPr>
          <p:nvPr>
            <p:ph type="subTitle" idx="5"/>
          </p:nvPr>
        </p:nvSpPr>
        <p:spPr>
          <a:xfrm>
            <a:off x="4828170" y="946310"/>
            <a:ext cx="3034513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457200" lvl="1" indent="0" algn="l"/>
            <a:r>
              <a:rPr lang="en-US" sz="2000" dirty="0">
                <a:latin typeface="+mn-lt"/>
              </a:rPr>
              <a:t>Profit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Calculation:</a:t>
            </a:r>
          </a:p>
        </p:txBody>
      </p:sp>
      <p:sp>
        <p:nvSpPr>
          <p:cNvPr id="539" name="Google Shape;539;p73"/>
          <p:cNvSpPr txBox="1">
            <a:spLocks noGrp="1"/>
          </p:cNvSpPr>
          <p:nvPr>
            <p:ph type="subTitle" idx="6"/>
          </p:nvPr>
        </p:nvSpPr>
        <p:spPr>
          <a:xfrm>
            <a:off x="4006745" y="1627043"/>
            <a:ext cx="530622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Calculated total profit for each order using the formula: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(Unit Price - Unit Cost) * Order Quantity</a:t>
            </a:r>
          </a:p>
          <a:p>
            <a:pPr marL="457200" lvl="1" indent="0" algn="l"/>
            <a:endParaRPr lang="en-US" sz="16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Aggregated profits by channel (standardized in thousands for better visualization on the chart):</a:t>
            </a:r>
          </a:p>
        </p:txBody>
      </p:sp>
      <p:cxnSp>
        <p:nvCxnSpPr>
          <p:cNvPr id="540" name="Google Shape;540;p73"/>
          <p:cNvCxnSpPr>
            <a:cxnSpLocks/>
          </p:cNvCxnSpPr>
          <p:nvPr/>
        </p:nvCxnSpPr>
        <p:spPr>
          <a:xfrm>
            <a:off x="5186995" y="1392623"/>
            <a:ext cx="245997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73"/>
          <p:cNvCxnSpPr>
            <a:cxnSpLocks/>
          </p:cNvCxnSpPr>
          <p:nvPr/>
        </p:nvCxnSpPr>
        <p:spPr>
          <a:xfrm>
            <a:off x="852677" y="1571157"/>
            <a:ext cx="1683143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73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A1C848F-DD62-B339-FEE2-F77CD682CB46}"/>
              </a:ext>
            </a:extLst>
          </p:cNvPr>
          <p:cNvSpPr txBox="1">
            <a:spLocks/>
          </p:cNvSpPr>
          <p:nvPr/>
        </p:nvSpPr>
        <p:spPr>
          <a:xfrm>
            <a:off x="0" y="-5344"/>
            <a:ext cx="91440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</a:rPr>
              <a:t>Sales Channel Evaluation</a:t>
            </a:r>
          </a:p>
          <a:p>
            <a:br>
              <a:rPr lang="en-US" b="0" dirty="0">
                <a:solidFill>
                  <a:srgbClr val="000000"/>
                </a:solidFill>
              </a:rPr>
            </a:br>
            <a:endParaRPr lang="en-T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0D431-DC57-BD96-93EA-47A2D1625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335" y="3335329"/>
            <a:ext cx="3860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0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00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B2FDC-9A1F-32DC-7005-01359B0C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41" y="182885"/>
            <a:ext cx="5995454" cy="37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D6772-177A-7C0C-DF31-BF2E0F7119BB}"/>
              </a:ext>
            </a:extLst>
          </p:cNvPr>
          <p:cNvSpPr txBox="1"/>
          <p:nvPr/>
        </p:nvSpPr>
        <p:spPr>
          <a:xfrm>
            <a:off x="1557378" y="4070715"/>
            <a:ext cx="64405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bar chart illustrates that </a:t>
            </a:r>
            <a:r>
              <a:rPr lang="en-US" b="1" dirty="0"/>
              <a:t>In-Store</a:t>
            </a:r>
            <a:r>
              <a:rPr lang="en-US" dirty="0"/>
              <a:t> and </a:t>
            </a:r>
            <a:r>
              <a:rPr lang="en-US" b="1" dirty="0"/>
              <a:t>Online</a:t>
            </a:r>
            <a:r>
              <a:rPr lang="en-US" dirty="0"/>
              <a:t> channels are the primary methods through which customers place orders. These channels should be prioritized for increased focus and targeted advertising efforts.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545992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901</Words>
  <Application>Microsoft Macintosh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Montserrat</vt:lpstr>
      <vt:lpstr>Playfair Display</vt:lpstr>
      <vt:lpstr>Arial</vt:lpstr>
      <vt:lpstr>-webkit-standard</vt:lpstr>
      <vt:lpstr>Minimalist Green Slides by Slidesgo</vt:lpstr>
      <vt:lpstr>US Regional Sales Analysis</vt:lpstr>
      <vt:lpstr>01</vt:lpstr>
      <vt:lpstr>Introduction</vt:lpstr>
      <vt:lpstr>PowerPoint Presentation</vt:lpstr>
      <vt:lpstr>Potential Operational Improvements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6</cp:revision>
  <dcterms:modified xsi:type="dcterms:W3CDTF">2024-08-28T16:28:57Z</dcterms:modified>
</cp:coreProperties>
</file>