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2"/>
  </p:notesMasterIdLst>
  <p:sldIdLst>
    <p:sldId id="256" r:id="rId2"/>
    <p:sldId id="258" r:id="rId3"/>
    <p:sldId id="257" r:id="rId4"/>
    <p:sldId id="353" r:id="rId5"/>
    <p:sldId id="354" r:id="rId6"/>
    <p:sldId id="355" r:id="rId7"/>
    <p:sldId id="356" r:id="rId8"/>
    <p:sldId id="357" r:id="rId9"/>
    <p:sldId id="358" r:id="rId10"/>
    <p:sldId id="320"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Montserrat" pitchFamily="2" charset="77"/>
      <p:regular r:id="rId17"/>
      <p:bold r:id="rId18"/>
      <p:italic r:id="rId19"/>
      <p:boldItalic r:id="rId20"/>
    </p:embeddedFont>
    <p:embeddedFont>
      <p:font typeface="Open Sans" panose="020B0606030504020204" pitchFamily="34" charset="0"/>
      <p:regular r:id="rId21"/>
      <p:bold r:id="rId22"/>
      <p:italic r:id="rId23"/>
      <p:boldItalic r:id="rId24"/>
    </p:embeddedFont>
    <p:embeddedFont>
      <p:font typeface="Vidaloka" panose="02000504000000020004" pitchFamily="2"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704">
          <p15:clr>
            <a:srgbClr val="9AA0A6"/>
          </p15:clr>
        </p15:guide>
        <p15:guide id="2" pos="4392">
          <p15:clr>
            <a:srgbClr val="9AA0A6"/>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497849-9D97-4269-AC58-73C7814E3FA6}">
  <a:tblStyle styleId="{6A497849-9D97-4269-AC58-73C7814E3F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42"/>
    <p:restoredTop sz="94628"/>
  </p:normalViewPr>
  <p:slideViewPr>
    <p:cSldViewPr snapToGrid="0">
      <p:cViewPr varScale="1">
        <p:scale>
          <a:sx n="153" d="100"/>
          <a:sy n="153" d="100"/>
        </p:scale>
        <p:origin x="448" y="168"/>
      </p:cViewPr>
      <p:guideLst>
        <p:guide pos="3704"/>
        <p:guide pos="4392"/>
        <p:guide orient="horz" pos="162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Google Shape;1565;gcf7a3c503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6" name="Google Shape;1566;gcf7a3c503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a:extLst>
            <a:ext uri="{FF2B5EF4-FFF2-40B4-BE49-F238E27FC236}">
              <a16:creationId xmlns:a16="http://schemas.microsoft.com/office/drawing/2014/main" id="{97236C7F-51AA-43D7-D621-0EB091F2BAEB}"/>
            </a:ext>
          </a:extLst>
        </p:cNvPr>
        <p:cNvGrpSpPr/>
        <p:nvPr/>
      </p:nvGrpSpPr>
      <p:grpSpPr>
        <a:xfrm>
          <a:off x="0" y="0"/>
          <a:ext cx="0" cy="0"/>
          <a:chOff x="0" y="0"/>
          <a:chExt cx="0" cy="0"/>
        </a:xfrm>
      </p:grpSpPr>
      <p:sp>
        <p:nvSpPr>
          <p:cNvPr id="485" name="Google Shape;485;gcc7554a049_0_358:notes">
            <a:extLst>
              <a:ext uri="{FF2B5EF4-FFF2-40B4-BE49-F238E27FC236}">
                <a16:creationId xmlns:a16="http://schemas.microsoft.com/office/drawing/2014/main" id="{074A4A5C-0D0B-B03B-F313-56D2914D69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a:extLst>
              <a:ext uri="{FF2B5EF4-FFF2-40B4-BE49-F238E27FC236}">
                <a16:creationId xmlns:a16="http://schemas.microsoft.com/office/drawing/2014/main" id="{4640C6A0-9D33-5794-53E2-9FB0157CEF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0873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a:extLst>
            <a:ext uri="{FF2B5EF4-FFF2-40B4-BE49-F238E27FC236}">
              <a16:creationId xmlns:a16="http://schemas.microsoft.com/office/drawing/2014/main" id="{62C0E23C-DE7F-B4FA-1074-5D5DEB3C5B3D}"/>
            </a:ext>
          </a:extLst>
        </p:cNvPr>
        <p:cNvGrpSpPr/>
        <p:nvPr/>
      </p:nvGrpSpPr>
      <p:grpSpPr>
        <a:xfrm>
          <a:off x="0" y="0"/>
          <a:ext cx="0" cy="0"/>
          <a:chOff x="0" y="0"/>
          <a:chExt cx="0" cy="0"/>
        </a:xfrm>
      </p:grpSpPr>
      <p:sp>
        <p:nvSpPr>
          <p:cNvPr id="485" name="Google Shape;485;gcc7554a049_0_358:notes">
            <a:extLst>
              <a:ext uri="{FF2B5EF4-FFF2-40B4-BE49-F238E27FC236}">
                <a16:creationId xmlns:a16="http://schemas.microsoft.com/office/drawing/2014/main" id="{0B24E91F-37C1-CB7A-E530-07D0991C4B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a:extLst>
              <a:ext uri="{FF2B5EF4-FFF2-40B4-BE49-F238E27FC236}">
                <a16:creationId xmlns:a16="http://schemas.microsoft.com/office/drawing/2014/main" id="{D2FD4FCF-DF0C-9AF5-FBBF-E9891EDAE6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2244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a:extLst>
            <a:ext uri="{FF2B5EF4-FFF2-40B4-BE49-F238E27FC236}">
              <a16:creationId xmlns:a16="http://schemas.microsoft.com/office/drawing/2014/main" id="{1F928D76-49E6-98C2-9F72-1BC9A7D6CD3A}"/>
            </a:ext>
          </a:extLst>
        </p:cNvPr>
        <p:cNvGrpSpPr/>
        <p:nvPr/>
      </p:nvGrpSpPr>
      <p:grpSpPr>
        <a:xfrm>
          <a:off x="0" y="0"/>
          <a:ext cx="0" cy="0"/>
          <a:chOff x="0" y="0"/>
          <a:chExt cx="0" cy="0"/>
        </a:xfrm>
      </p:grpSpPr>
      <p:sp>
        <p:nvSpPr>
          <p:cNvPr id="485" name="Google Shape;485;gcc7554a049_0_358:notes">
            <a:extLst>
              <a:ext uri="{FF2B5EF4-FFF2-40B4-BE49-F238E27FC236}">
                <a16:creationId xmlns:a16="http://schemas.microsoft.com/office/drawing/2014/main" id="{DD84292A-C922-7CED-DD1F-85AE483549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a:extLst>
              <a:ext uri="{FF2B5EF4-FFF2-40B4-BE49-F238E27FC236}">
                <a16:creationId xmlns:a16="http://schemas.microsoft.com/office/drawing/2014/main" id="{4B03A7AF-521F-7E5A-9687-36738B9C06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4764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a:extLst>
            <a:ext uri="{FF2B5EF4-FFF2-40B4-BE49-F238E27FC236}">
              <a16:creationId xmlns:a16="http://schemas.microsoft.com/office/drawing/2014/main" id="{E3459D47-6E6F-9C7D-BA35-1C664CF1E6B7}"/>
            </a:ext>
          </a:extLst>
        </p:cNvPr>
        <p:cNvGrpSpPr/>
        <p:nvPr/>
      </p:nvGrpSpPr>
      <p:grpSpPr>
        <a:xfrm>
          <a:off x="0" y="0"/>
          <a:ext cx="0" cy="0"/>
          <a:chOff x="0" y="0"/>
          <a:chExt cx="0" cy="0"/>
        </a:xfrm>
      </p:grpSpPr>
      <p:sp>
        <p:nvSpPr>
          <p:cNvPr id="485" name="Google Shape;485;gcc7554a049_0_358:notes">
            <a:extLst>
              <a:ext uri="{FF2B5EF4-FFF2-40B4-BE49-F238E27FC236}">
                <a16:creationId xmlns:a16="http://schemas.microsoft.com/office/drawing/2014/main" id="{BA4CBDAD-51B2-06DE-E75D-9FECD9F8B6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a:extLst>
              <a:ext uri="{FF2B5EF4-FFF2-40B4-BE49-F238E27FC236}">
                <a16:creationId xmlns:a16="http://schemas.microsoft.com/office/drawing/2014/main" id="{1390887A-E9A0-0D26-56E7-55524BD256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4360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a:extLst>
            <a:ext uri="{FF2B5EF4-FFF2-40B4-BE49-F238E27FC236}">
              <a16:creationId xmlns:a16="http://schemas.microsoft.com/office/drawing/2014/main" id="{DC3D99A8-0732-2A58-BC8E-6615BF395CD4}"/>
            </a:ext>
          </a:extLst>
        </p:cNvPr>
        <p:cNvGrpSpPr/>
        <p:nvPr/>
      </p:nvGrpSpPr>
      <p:grpSpPr>
        <a:xfrm>
          <a:off x="0" y="0"/>
          <a:ext cx="0" cy="0"/>
          <a:chOff x="0" y="0"/>
          <a:chExt cx="0" cy="0"/>
        </a:xfrm>
      </p:grpSpPr>
      <p:sp>
        <p:nvSpPr>
          <p:cNvPr id="485" name="Google Shape;485;gcc7554a049_0_358:notes">
            <a:extLst>
              <a:ext uri="{FF2B5EF4-FFF2-40B4-BE49-F238E27FC236}">
                <a16:creationId xmlns:a16="http://schemas.microsoft.com/office/drawing/2014/main" id="{CAE58CD5-5F27-7C4E-9E59-3E6E5777C7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a:extLst>
              <a:ext uri="{FF2B5EF4-FFF2-40B4-BE49-F238E27FC236}">
                <a16:creationId xmlns:a16="http://schemas.microsoft.com/office/drawing/2014/main" id="{A0833922-4BF4-7EF2-D00E-F5DD7B6471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1060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a:extLst>
            <a:ext uri="{FF2B5EF4-FFF2-40B4-BE49-F238E27FC236}">
              <a16:creationId xmlns:a16="http://schemas.microsoft.com/office/drawing/2014/main" id="{86CF02FF-0404-1E25-AB0C-AC26B4E2DB1F}"/>
            </a:ext>
          </a:extLst>
        </p:cNvPr>
        <p:cNvGrpSpPr/>
        <p:nvPr/>
      </p:nvGrpSpPr>
      <p:grpSpPr>
        <a:xfrm>
          <a:off x="0" y="0"/>
          <a:ext cx="0" cy="0"/>
          <a:chOff x="0" y="0"/>
          <a:chExt cx="0" cy="0"/>
        </a:xfrm>
      </p:grpSpPr>
      <p:sp>
        <p:nvSpPr>
          <p:cNvPr id="485" name="Google Shape;485;gcc7554a049_0_358:notes">
            <a:extLst>
              <a:ext uri="{FF2B5EF4-FFF2-40B4-BE49-F238E27FC236}">
                <a16:creationId xmlns:a16="http://schemas.microsoft.com/office/drawing/2014/main" id="{C25F0EB4-F4B7-8D47-FE6F-A3A129376C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a:extLst>
              <a:ext uri="{FF2B5EF4-FFF2-40B4-BE49-F238E27FC236}">
                <a16:creationId xmlns:a16="http://schemas.microsoft.com/office/drawing/2014/main" id="{F6ABCFA7-19DF-4F04-73A3-47741FE71B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5402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248300"/>
            <a:ext cx="7064100" cy="20526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00900"/>
            <a:ext cx="7064100" cy="441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859325" y="1405390"/>
            <a:ext cx="2486100" cy="40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859325" y="1806417"/>
            <a:ext cx="24861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903925" y="1405390"/>
            <a:ext cx="2486100" cy="40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903925" y="1806417"/>
            <a:ext cx="24861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859325" y="3171118"/>
            <a:ext cx="2486100" cy="46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859325" y="3565487"/>
            <a:ext cx="24861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903925" y="3171118"/>
            <a:ext cx="2486100" cy="46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903975" y="3565487"/>
            <a:ext cx="24861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798575" y="1417915"/>
            <a:ext cx="10392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4753975" y="1403976"/>
            <a:ext cx="10392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798625" y="3176773"/>
            <a:ext cx="10392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4753975" y="3162833"/>
            <a:ext cx="10392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441"/>
        <p:cNvGrpSpPr/>
        <p:nvPr/>
      </p:nvGrpSpPr>
      <p:grpSpPr>
        <a:xfrm>
          <a:off x="0" y="0"/>
          <a:ext cx="0" cy="0"/>
          <a:chOff x="0" y="0"/>
          <a:chExt cx="0" cy="0"/>
        </a:xfrm>
      </p:grpSpPr>
      <p:sp>
        <p:nvSpPr>
          <p:cNvPr id="442" name="Google Shape;442;p49"/>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70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443" name="Google Shape;443;p49"/>
          <p:cNvSpPr txBox="1">
            <a:spLocks noGrp="1"/>
          </p:cNvSpPr>
          <p:nvPr>
            <p:ph type="subTitle" idx="1"/>
          </p:nvPr>
        </p:nvSpPr>
        <p:spPr>
          <a:xfrm>
            <a:off x="2983350" y="1749425"/>
            <a:ext cx="3177300" cy="9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4" name="Google Shape;444;p49"/>
          <p:cNvSpPr txBox="1"/>
          <p:nvPr/>
        </p:nvSpPr>
        <p:spPr>
          <a:xfrm>
            <a:off x="2900450" y="3438275"/>
            <a:ext cx="3343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lang="en" sz="1100" b="1">
                <a:solidFill>
                  <a:schemeClr val="dk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100">
                <a:solidFill>
                  <a:schemeClr val="dk2"/>
                </a:solidFill>
                <a:latin typeface="Montserrat"/>
                <a:ea typeface="Montserrat"/>
                <a:cs typeface="Montserrat"/>
                <a:sym typeface="Montserrat"/>
              </a:rPr>
              <a:t>, including icons by </a:t>
            </a:r>
            <a:r>
              <a:rPr lang="en" sz="1100" b="1">
                <a:solidFill>
                  <a:schemeClr val="dk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100">
                <a:solidFill>
                  <a:schemeClr val="dk2"/>
                </a:solidFill>
                <a:latin typeface="Montserrat"/>
                <a:ea typeface="Montserrat"/>
                <a:cs typeface="Montserrat"/>
                <a:sym typeface="Montserrat"/>
              </a:rPr>
              <a:t>, infographics &amp; images by </a:t>
            </a:r>
            <a:r>
              <a:rPr lang="en" sz="1100" b="1">
                <a:solidFill>
                  <a:schemeClr val="dk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100" b="1">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6" name="Google Shape;446;p49"/>
          <p:cNvCxnSpPr/>
          <p:nvPr/>
        </p:nvCxnSpPr>
        <p:spPr>
          <a:xfrm>
            <a:off x="-257975"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7" name="Google Shape;447;p4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8" name="Google Shape;448;p49"/>
          <p:cNvCxnSpPr/>
          <p:nvPr/>
        </p:nvCxnSpPr>
        <p:spPr>
          <a:xfrm>
            <a:off x="6467450"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95" r:id="rId5"/>
    <p:sldLayoutId id="2147483696" r:id="rId6"/>
    <p:sldLayoutId id="2147483697" r:id="rId7"/>
    <p:sldLayoutId id="2147483698" r:id="rId8"/>
    <p:sldLayoutId id="214748369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ladice-lee.shinyapps.io/financialdashboard/"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5" name="Google Shape;482;p59">
            <a:extLst>
              <a:ext uri="{FF2B5EF4-FFF2-40B4-BE49-F238E27FC236}">
                <a16:creationId xmlns:a16="http://schemas.microsoft.com/office/drawing/2014/main" id="{3037D0DB-BD49-885F-BA45-736AF83C76A6}"/>
              </a:ext>
            </a:extLst>
          </p:cNvPr>
          <p:cNvSpPr txBox="1">
            <a:spLocks/>
          </p:cNvSpPr>
          <p:nvPr/>
        </p:nvSpPr>
        <p:spPr>
          <a:xfrm>
            <a:off x="1092957" y="1288118"/>
            <a:ext cx="7064100" cy="14996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Vidaloka"/>
              <a:buNone/>
              <a:defRPr sz="65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9pPr>
          </a:lstStyle>
          <a:p>
            <a:r>
              <a:rPr lang="en-US" sz="4400" b="1">
                <a:solidFill>
                  <a:srgbClr val="FFFFFF"/>
                </a:solidFill>
                <a:latin typeface="+mj-lt"/>
              </a:rPr>
              <a:t>Interactive Financial Dashboard Using R Shiny</a:t>
            </a:r>
            <a:endParaRPr lang="en-US" sz="4400" b="1" dirty="0">
              <a:solidFill>
                <a:srgbClr val="FFFFFF"/>
              </a:solidFill>
              <a:latin typeface="+mj-lt"/>
            </a:endParaRPr>
          </a:p>
        </p:txBody>
      </p:sp>
      <p:sp>
        <p:nvSpPr>
          <p:cNvPr id="482" name="Google Shape;482;p59"/>
          <p:cNvSpPr txBox="1">
            <a:spLocks noGrp="1"/>
          </p:cNvSpPr>
          <p:nvPr>
            <p:ph type="ctrTitle"/>
          </p:nvPr>
        </p:nvSpPr>
        <p:spPr>
          <a:xfrm>
            <a:off x="1039950" y="1278179"/>
            <a:ext cx="7064100" cy="1499680"/>
          </a:xfrm>
          <a:prstGeom prst="rect">
            <a:avLst/>
          </a:prstGeom>
          <a:ln>
            <a:noFill/>
          </a:ln>
        </p:spPr>
        <p:txBody>
          <a:bodyPr spcFirstLastPara="1" wrap="square" lIns="91425" tIns="91425" rIns="91425" bIns="91425" anchor="t" anchorCtr="0">
            <a:noAutofit/>
          </a:bodyPr>
          <a:lstStyle/>
          <a:p>
            <a:pPr lvl="0"/>
            <a:r>
              <a:rPr lang="en-US" sz="4400" b="1" dirty="0">
                <a:solidFill>
                  <a:schemeClr val="tx1"/>
                </a:solidFill>
                <a:latin typeface="+mj-lt"/>
              </a:rPr>
              <a:t>Interactive Financial Dashboard Using R Shiny</a:t>
            </a:r>
            <a:endParaRPr sz="4400" b="1" dirty="0">
              <a:solidFill>
                <a:schemeClr val="tx1"/>
              </a:solidFill>
              <a:latin typeface="+mj-lt"/>
            </a:endParaRPr>
          </a:p>
        </p:txBody>
      </p:sp>
      <p:sp>
        <p:nvSpPr>
          <p:cNvPr id="483" name="Google Shape;483;p59"/>
          <p:cNvSpPr txBox="1">
            <a:spLocks noGrp="1"/>
          </p:cNvSpPr>
          <p:nvPr>
            <p:ph type="subTitle" idx="1"/>
          </p:nvPr>
        </p:nvSpPr>
        <p:spPr>
          <a:xfrm>
            <a:off x="2321609" y="3115481"/>
            <a:ext cx="7064100" cy="441900"/>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sz="2000" i="1" dirty="0">
                <a:solidFill>
                  <a:schemeClr val="bg1">
                    <a:lumMod val="50000"/>
                  </a:schemeClr>
                </a:solidFill>
                <a:latin typeface="+mn-lt"/>
              </a:rPr>
              <a:t>Real-time Financial Analysis with Adjustable Parameters</a:t>
            </a:r>
            <a:endParaRPr sz="2000" i="1" dirty="0">
              <a:solidFill>
                <a:schemeClr val="bg1">
                  <a:lumMod val="50000"/>
                </a:schemeClr>
              </a:solidFill>
              <a:latin typeface="+mn-lt"/>
            </a:endParaRPr>
          </a:p>
        </p:txBody>
      </p:sp>
      <p:sp>
        <p:nvSpPr>
          <p:cNvPr id="4" name="Google Shape;483;p59">
            <a:extLst>
              <a:ext uri="{FF2B5EF4-FFF2-40B4-BE49-F238E27FC236}">
                <a16:creationId xmlns:a16="http://schemas.microsoft.com/office/drawing/2014/main" id="{9A60DAD7-4823-0DCA-CA78-D1B54BAE7332}"/>
              </a:ext>
            </a:extLst>
          </p:cNvPr>
          <p:cNvSpPr txBox="1">
            <a:spLocks/>
          </p:cNvSpPr>
          <p:nvPr/>
        </p:nvSpPr>
        <p:spPr>
          <a:xfrm>
            <a:off x="65589" y="4229092"/>
            <a:ext cx="7064100" cy="44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Montserrat"/>
              <a:buNone/>
              <a:defRPr sz="16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buClr>
                <a:schemeClr val="dk1"/>
              </a:buClr>
              <a:buSzPts val="1100"/>
            </a:pPr>
            <a:r>
              <a:rPr lang="en-US" dirty="0">
                <a:latin typeface="+mn-lt"/>
              </a:rPr>
              <a:t>Presented by: </a:t>
            </a:r>
            <a:r>
              <a:rPr lang="en-US" dirty="0" err="1">
                <a:latin typeface="+mn-lt"/>
              </a:rPr>
              <a:t>Gladice</a:t>
            </a:r>
            <a:r>
              <a:rPr lang="en-US" dirty="0">
                <a:latin typeface="+mn-lt"/>
              </a:rPr>
              <a:t> Lee</a:t>
            </a:r>
          </a:p>
          <a:p>
            <a:pPr marL="0" indent="0" algn="l">
              <a:buClr>
                <a:schemeClr val="dk1"/>
              </a:buClr>
              <a:buSzPts val="1100"/>
            </a:pPr>
            <a:r>
              <a:rPr lang="en-US" dirty="0">
                <a:latin typeface="+mn-lt"/>
              </a:rPr>
              <a:t>Date: July, 8, 2024</a:t>
            </a:r>
            <a:br>
              <a:rPr lang="en-US" dirty="0">
                <a:latin typeface="+mn-lt"/>
              </a:rPr>
            </a:br>
            <a:endParaRPr 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1000"/>
                                        <p:tgtEl>
                                          <p:spTgt spid="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1000"/>
                                        <p:tgtEl>
                                          <p:spTgt spid="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7"/>
        <p:cNvGrpSpPr/>
        <p:nvPr/>
      </p:nvGrpSpPr>
      <p:grpSpPr>
        <a:xfrm>
          <a:off x="0" y="0"/>
          <a:ext cx="0" cy="0"/>
          <a:chOff x="0" y="0"/>
          <a:chExt cx="0" cy="0"/>
        </a:xfrm>
      </p:grpSpPr>
      <p:sp>
        <p:nvSpPr>
          <p:cNvPr id="1568" name="Google Shape;1568;p123"/>
          <p:cNvSpPr txBox="1">
            <a:spLocks noGrp="1"/>
          </p:cNvSpPr>
          <p:nvPr>
            <p:ph type="title"/>
          </p:nvPr>
        </p:nvSpPr>
        <p:spPr>
          <a:xfrm>
            <a:off x="2005096" y="1850754"/>
            <a:ext cx="4897936" cy="92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mj-lt"/>
              </a:rPr>
              <a:t>Thanks for your time</a:t>
            </a:r>
            <a:endParaRPr b="1" dirty="0">
              <a:latin typeface="+mj-lt"/>
            </a:endParaRPr>
          </a:p>
        </p:txBody>
      </p:sp>
      <p:sp>
        <p:nvSpPr>
          <p:cNvPr id="3" name="Rectangle 2">
            <a:extLst>
              <a:ext uri="{FF2B5EF4-FFF2-40B4-BE49-F238E27FC236}">
                <a16:creationId xmlns:a16="http://schemas.microsoft.com/office/drawing/2014/main" id="{8F9A4102-D44C-C421-2166-2AD894FBD451}"/>
              </a:ext>
            </a:extLst>
          </p:cNvPr>
          <p:cNvSpPr/>
          <p:nvPr/>
        </p:nvSpPr>
        <p:spPr>
          <a:xfrm>
            <a:off x="3025833" y="3466407"/>
            <a:ext cx="3150523" cy="689957"/>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TW"/>
          </a:p>
        </p:txBody>
      </p:sp>
      <p:sp>
        <p:nvSpPr>
          <p:cNvPr id="2" name="TextBox 1">
            <a:extLst>
              <a:ext uri="{FF2B5EF4-FFF2-40B4-BE49-F238E27FC236}">
                <a16:creationId xmlns:a16="http://schemas.microsoft.com/office/drawing/2014/main" id="{09D05E61-DF38-558F-FDD1-05CEC357FCC5}"/>
              </a:ext>
            </a:extLst>
          </p:cNvPr>
          <p:cNvSpPr txBox="1"/>
          <p:nvPr/>
        </p:nvSpPr>
        <p:spPr>
          <a:xfrm>
            <a:off x="2468880" y="3798916"/>
            <a:ext cx="4804756" cy="523220"/>
          </a:xfrm>
          <a:prstGeom prst="rect">
            <a:avLst/>
          </a:prstGeom>
          <a:noFill/>
        </p:spPr>
        <p:txBody>
          <a:bodyPr wrap="square" rtlCol="0">
            <a:spAutoFit/>
          </a:bodyPr>
          <a:lstStyle/>
          <a:p>
            <a:r>
              <a:rPr lang="en-US" b="0" i="0" u="none" strike="noStrike" dirty="0">
                <a:solidFill>
                  <a:srgbClr val="000000"/>
                </a:solidFill>
                <a:effectLst/>
                <a:latin typeface="+mn-lt"/>
              </a:rPr>
              <a:t>The dashboard is accessible at the following link: </a:t>
            </a:r>
          </a:p>
          <a:p>
            <a:r>
              <a:rPr lang="en-US" b="0" i="0" u="none" strike="noStrike" dirty="0">
                <a:solidFill>
                  <a:srgbClr val="5B90BF"/>
                </a:solidFill>
                <a:effectLst/>
                <a:latin typeface="+mn-lt"/>
                <a:hlinkClick r:id="rId3"/>
              </a:rPr>
              <a:t>https://gladice-lee.shinyapps.io/financialdashboard/</a:t>
            </a:r>
            <a:endParaRPr lang="en-TW"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45925" y="381181"/>
            <a:ext cx="4451124" cy="572700"/>
          </a:xfrm>
          <a:prstGeom prst="rect">
            <a:avLst/>
          </a:prstGeom>
          <a:noFill/>
          <a:ln>
            <a:noFill/>
          </a:ln>
        </p:spPr>
        <p:txBody>
          <a:bodyPr spcFirstLastPara="1" wrap="square" lIns="91425" tIns="91425" rIns="91425" bIns="91425" anchor="t" anchorCtr="0">
            <a:noAutofit/>
          </a:bodyPr>
          <a:lstStyle/>
          <a:p>
            <a:pPr marL="114300"/>
            <a:r>
              <a:rPr lang="en" sz="3600" b="1" dirty="0">
                <a:latin typeface="+mj-lt"/>
              </a:rPr>
              <a:t>Table of contents</a:t>
            </a:r>
            <a:endParaRPr sz="3600" b="1" dirty="0">
              <a:latin typeface="+mj-lt"/>
            </a:endParaRPr>
          </a:p>
        </p:txBody>
      </p:sp>
      <p:sp>
        <p:nvSpPr>
          <p:cNvPr id="495" name="Google Shape;495;p61"/>
          <p:cNvSpPr txBox="1">
            <a:spLocks noGrp="1"/>
          </p:cNvSpPr>
          <p:nvPr>
            <p:ph type="subTitle" idx="3"/>
          </p:nvPr>
        </p:nvSpPr>
        <p:spPr>
          <a:xfrm>
            <a:off x="845214" y="1406853"/>
            <a:ext cx="3181314" cy="40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u="none" strike="noStrike" dirty="0">
                <a:solidFill>
                  <a:schemeClr val="accent1">
                    <a:lumMod val="60000"/>
                    <a:lumOff val="40000"/>
                  </a:schemeClr>
                </a:solidFill>
                <a:effectLst/>
                <a:latin typeface="+mn-lt"/>
              </a:rPr>
              <a:t>Project </a:t>
            </a:r>
          </a:p>
          <a:p>
            <a:pPr marL="0" lvl="0" indent="0" algn="l" rtl="0">
              <a:spcBef>
                <a:spcPts val="0"/>
              </a:spcBef>
              <a:spcAft>
                <a:spcPts val="0"/>
              </a:spcAft>
              <a:buNone/>
            </a:pPr>
            <a:r>
              <a:rPr lang="en-US" b="0" i="0" u="none" strike="noStrike" dirty="0">
                <a:solidFill>
                  <a:schemeClr val="accent1">
                    <a:lumMod val="60000"/>
                    <a:lumOff val="40000"/>
                  </a:schemeClr>
                </a:solidFill>
                <a:effectLst/>
                <a:latin typeface="+mn-lt"/>
              </a:rPr>
              <a:t>Overview</a:t>
            </a:r>
            <a:endParaRPr dirty="0">
              <a:solidFill>
                <a:schemeClr val="accent1">
                  <a:lumMod val="60000"/>
                  <a:lumOff val="40000"/>
                </a:schemeClr>
              </a:solidFill>
              <a:latin typeface="+mn-lt"/>
            </a:endParaRPr>
          </a:p>
        </p:txBody>
      </p:sp>
      <p:sp>
        <p:nvSpPr>
          <p:cNvPr id="503" name="Google Shape;503;p61"/>
          <p:cNvSpPr txBox="1">
            <a:spLocks noGrp="1"/>
          </p:cNvSpPr>
          <p:nvPr>
            <p:ph type="title" idx="9"/>
          </p:nvPr>
        </p:nvSpPr>
        <p:spPr>
          <a:xfrm>
            <a:off x="-77971" y="1456792"/>
            <a:ext cx="10392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solidFill>
                  <a:schemeClr val="bg1">
                    <a:lumMod val="50000"/>
                  </a:schemeClr>
                </a:solidFill>
                <a:latin typeface="+mn-lt"/>
              </a:rPr>
              <a:t>01</a:t>
            </a:r>
            <a:endParaRPr sz="3600" dirty="0">
              <a:solidFill>
                <a:schemeClr val="bg1">
                  <a:lumMod val="50000"/>
                </a:schemeClr>
              </a:solidFill>
              <a:latin typeface="+mn-lt"/>
            </a:endParaRPr>
          </a:p>
        </p:txBody>
      </p:sp>
      <p:sp>
        <p:nvSpPr>
          <p:cNvPr id="10" name="Google Shape;503;p61">
            <a:extLst>
              <a:ext uri="{FF2B5EF4-FFF2-40B4-BE49-F238E27FC236}">
                <a16:creationId xmlns:a16="http://schemas.microsoft.com/office/drawing/2014/main" id="{651DEB1A-703A-FE03-4F0E-4293081E8ECC}"/>
              </a:ext>
            </a:extLst>
          </p:cNvPr>
          <p:cNvSpPr txBox="1">
            <a:spLocks/>
          </p:cNvSpPr>
          <p:nvPr/>
        </p:nvSpPr>
        <p:spPr>
          <a:xfrm>
            <a:off x="3160236" y="1494504"/>
            <a:ext cx="1039200" cy="66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Vidaloka"/>
              <a:buNone/>
              <a:defRPr sz="3800" b="0" i="0" u="none" strike="noStrike" cap="none">
                <a:solidFill>
                  <a:schemeClr val="accent1"/>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9pPr>
          </a:lstStyle>
          <a:p>
            <a:r>
              <a:rPr lang="en" sz="3600" dirty="0">
                <a:solidFill>
                  <a:schemeClr val="bg1">
                    <a:lumMod val="50000"/>
                  </a:schemeClr>
                </a:solidFill>
                <a:latin typeface="+mn-lt"/>
              </a:rPr>
              <a:t>02</a:t>
            </a:r>
          </a:p>
        </p:txBody>
      </p:sp>
      <p:sp>
        <p:nvSpPr>
          <p:cNvPr id="23" name="Google Shape;503;p61">
            <a:extLst>
              <a:ext uri="{FF2B5EF4-FFF2-40B4-BE49-F238E27FC236}">
                <a16:creationId xmlns:a16="http://schemas.microsoft.com/office/drawing/2014/main" id="{FA188CAB-7D01-3CD7-7E69-4F5676A6A4E7}"/>
              </a:ext>
            </a:extLst>
          </p:cNvPr>
          <p:cNvSpPr txBox="1">
            <a:spLocks/>
          </p:cNvSpPr>
          <p:nvPr/>
        </p:nvSpPr>
        <p:spPr>
          <a:xfrm>
            <a:off x="460370" y="2811835"/>
            <a:ext cx="1039200" cy="66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Vidaloka"/>
              <a:buNone/>
              <a:defRPr sz="3800" b="0" i="0" u="none" strike="noStrike" cap="none">
                <a:solidFill>
                  <a:schemeClr val="accent1"/>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9pPr>
          </a:lstStyle>
          <a:p>
            <a:r>
              <a:rPr lang="en" sz="3600" dirty="0">
                <a:solidFill>
                  <a:schemeClr val="bg1">
                    <a:lumMod val="50000"/>
                  </a:schemeClr>
                </a:solidFill>
                <a:latin typeface="+mn-lt"/>
              </a:rPr>
              <a:t>04</a:t>
            </a:r>
          </a:p>
        </p:txBody>
      </p:sp>
      <p:sp>
        <p:nvSpPr>
          <p:cNvPr id="24" name="Google Shape;503;p61">
            <a:extLst>
              <a:ext uri="{FF2B5EF4-FFF2-40B4-BE49-F238E27FC236}">
                <a16:creationId xmlns:a16="http://schemas.microsoft.com/office/drawing/2014/main" id="{FD5B273F-A20D-2EC1-795A-9B9AB3DF6A26}"/>
              </a:ext>
            </a:extLst>
          </p:cNvPr>
          <p:cNvSpPr txBox="1">
            <a:spLocks/>
          </p:cNvSpPr>
          <p:nvPr/>
        </p:nvSpPr>
        <p:spPr>
          <a:xfrm>
            <a:off x="4518237" y="4050533"/>
            <a:ext cx="1039200" cy="66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Vidaloka"/>
              <a:buNone/>
              <a:defRPr sz="3800" b="0" i="0" u="none" strike="noStrike" cap="none">
                <a:solidFill>
                  <a:schemeClr val="accent1"/>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9pPr>
          </a:lstStyle>
          <a:p>
            <a:r>
              <a:rPr lang="en" sz="3600" dirty="0">
                <a:solidFill>
                  <a:schemeClr val="bg1">
                    <a:lumMod val="50000"/>
                  </a:schemeClr>
                </a:solidFill>
                <a:latin typeface="+mn-lt"/>
              </a:rPr>
              <a:t>07</a:t>
            </a:r>
          </a:p>
        </p:txBody>
      </p:sp>
      <p:sp>
        <p:nvSpPr>
          <p:cNvPr id="25" name="Google Shape;503;p61">
            <a:extLst>
              <a:ext uri="{FF2B5EF4-FFF2-40B4-BE49-F238E27FC236}">
                <a16:creationId xmlns:a16="http://schemas.microsoft.com/office/drawing/2014/main" id="{8426CA5E-81E1-2392-7859-EEDC98D49CEF}"/>
              </a:ext>
            </a:extLst>
          </p:cNvPr>
          <p:cNvSpPr txBox="1">
            <a:spLocks/>
          </p:cNvSpPr>
          <p:nvPr/>
        </p:nvSpPr>
        <p:spPr>
          <a:xfrm>
            <a:off x="6056902" y="1408420"/>
            <a:ext cx="1039200" cy="66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Vidaloka"/>
              <a:buNone/>
              <a:defRPr sz="3800" b="0" i="0" u="none" strike="noStrike" cap="none">
                <a:solidFill>
                  <a:schemeClr val="accent1"/>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9pPr>
          </a:lstStyle>
          <a:p>
            <a:r>
              <a:rPr lang="en" sz="3600" dirty="0">
                <a:solidFill>
                  <a:schemeClr val="bg1">
                    <a:lumMod val="50000"/>
                  </a:schemeClr>
                </a:solidFill>
                <a:latin typeface="+mn-lt"/>
              </a:rPr>
              <a:t>03</a:t>
            </a:r>
          </a:p>
        </p:txBody>
      </p:sp>
      <p:sp>
        <p:nvSpPr>
          <p:cNvPr id="26" name="Google Shape;503;p61">
            <a:extLst>
              <a:ext uri="{FF2B5EF4-FFF2-40B4-BE49-F238E27FC236}">
                <a16:creationId xmlns:a16="http://schemas.microsoft.com/office/drawing/2014/main" id="{1E1D43EC-2049-C9EF-2C3D-5F4CFB53CEB8}"/>
              </a:ext>
            </a:extLst>
          </p:cNvPr>
          <p:cNvSpPr txBox="1">
            <a:spLocks/>
          </p:cNvSpPr>
          <p:nvPr/>
        </p:nvSpPr>
        <p:spPr>
          <a:xfrm>
            <a:off x="-193986" y="4039442"/>
            <a:ext cx="1039200" cy="66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Vidaloka"/>
              <a:buNone/>
              <a:defRPr sz="3800" b="0" i="0" u="none" strike="noStrike" cap="none">
                <a:solidFill>
                  <a:schemeClr val="accent1"/>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9pPr>
          </a:lstStyle>
          <a:p>
            <a:r>
              <a:rPr lang="en" sz="3600" dirty="0">
                <a:solidFill>
                  <a:schemeClr val="bg1">
                    <a:lumMod val="50000"/>
                  </a:schemeClr>
                </a:solidFill>
                <a:latin typeface="+mn-lt"/>
              </a:rPr>
              <a:t>06</a:t>
            </a:r>
          </a:p>
        </p:txBody>
      </p:sp>
      <p:sp>
        <p:nvSpPr>
          <p:cNvPr id="27" name="Google Shape;503;p61">
            <a:extLst>
              <a:ext uri="{FF2B5EF4-FFF2-40B4-BE49-F238E27FC236}">
                <a16:creationId xmlns:a16="http://schemas.microsoft.com/office/drawing/2014/main" id="{6CAE2554-BFED-0AFB-BF0E-B9BC650A6DC6}"/>
              </a:ext>
            </a:extLst>
          </p:cNvPr>
          <p:cNvSpPr txBox="1">
            <a:spLocks/>
          </p:cNvSpPr>
          <p:nvPr/>
        </p:nvSpPr>
        <p:spPr>
          <a:xfrm>
            <a:off x="4482031" y="2786854"/>
            <a:ext cx="1039200" cy="66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Vidaloka"/>
              <a:buNone/>
              <a:defRPr sz="3800" b="0" i="0" u="none" strike="noStrike" cap="none">
                <a:solidFill>
                  <a:schemeClr val="accent1"/>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9pPr>
          </a:lstStyle>
          <a:p>
            <a:r>
              <a:rPr lang="en" sz="3600" dirty="0">
                <a:solidFill>
                  <a:schemeClr val="bg1">
                    <a:lumMod val="50000"/>
                  </a:schemeClr>
                </a:solidFill>
                <a:latin typeface="+mn-lt"/>
              </a:rPr>
              <a:t>05</a:t>
            </a:r>
          </a:p>
        </p:txBody>
      </p:sp>
      <p:sp>
        <p:nvSpPr>
          <p:cNvPr id="28" name="Google Shape;495;p61">
            <a:extLst>
              <a:ext uri="{FF2B5EF4-FFF2-40B4-BE49-F238E27FC236}">
                <a16:creationId xmlns:a16="http://schemas.microsoft.com/office/drawing/2014/main" id="{16F34DDD-C3D6-3EA3-6465-B6DCECF03911}"/>
              </a:ext>
            </a:extLst>
          </p:cNvPr>
          <p:cNvSpPr txBox="1">
            <a:spLocks/>
          </p:cNvSpPr>
          <p:nvPr/>
        </p:nvSpPr>
        <p:spPr>
          <a:xfrm>
            <a:off x="4081084" y="1389442"/>
            <a:ext cx="3181314" cy="401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2"/>
              </a:buClr>
              <a:buSzPts val="2100"/>
              <a:buFont typeface="Montserrat"/>
              <a:buNone/>
              <a:defRPr sz="2800">
                <a:solidFill>
                  <a:schemeClr val="accent1">
                    <a:lumMod val="60000"/>
                    <a:lumOff val="40000"/>
                  </a:schemeClr>
                </a:solidFill>
                <a:effectLst/>
                <a:latin typeface="+mn-lt"/>
                <a:ea typeface="Vidaloka"/>
                <a:cs typeface="Vidaloka"/>
                <a:sym typeface="Vidaloka"/>
              </a:defRPr>
            </a:lvl1pPr>
            <a:lvl2pPr marL="914400" indent="-317500" algn="ctr">
              <a:lnSpc>
                <a:spcPct val="115000"/>
              </a:lnSpc>
              <a:buClr>
                <a:schemeClr val="dk2"/>
              </a:buClr>
              <a:buSzPts val="2100"/>
              <a:buFont typeface="Montserrat"/>
              <a:buNone/>
              <a:defRPr sz="2100" b="1">
                <a:solidFill>
                  <a:schemeClr val="dk2"/>
                </a:solidFill>
                <a:latin typeface="Montserrat"/>
                <a:ea typeface="Montserrat"/>
                <a:cs typeface="Montserrat"/>
                <a:sym typeface="Montserrat"/>
              </a:defRPr>
            </a:lvl2pPr>
            <a:lvl3pPr marL="1371600" indent="-317500" algn="ctr">
              <a:lnSpc>
                <a:spcPct val="115000"/>
              </a:lnSpc>
              <a:buClr>
                <a:schemeClr val="dk2"/>
              </a:buClr>
              <a:buSzPts val="2100"/>
              <a:buFont typeface="Montserrat"/>
              <a:buNone/>
              <a:defRPr sz="2100" b="1">
                <a:solidFill>
                  <a:schemeClr val="dk2"/>
                </a:solidFill>
                <a:latin typeface="Montserrat"/>
                <a:ea typeface="Montserrat"/>
                <a:cs typeface="Montserrat"/>
                <a:sym typeface="Montserrat"/>
              </a:defRPr>
            </a:lvl3pPr>
            <a:lvl4pPr marL="1828800" indent="-317500" algn="ctr">
              <a:lnSpc>
                <a:spcPct val="115000"/>
              </a:lnSpc>
              <a:buClr>
                <a:schemeClr val="dk2"/>
              </a:buClr>
              <a:buSzPts val="2100"/>
              <a:buFont typeface="Montserrat"/>
              <a:buNone/>
              <a:defRPr sz="2100" b="1">
                <a:solidFill>
                  <a:schemeClr val="dk2"/>
                </a:solidFill>
                <a:latin typeface="Montserrat"/>
                <a:ea typeface="Montserrat"/>
                <a:cs typeface="Montserrat"/>
                <a:sym typeface="Montserrat"/>
              </a:defRPr>
            </a:lvl4pPr>
            <a:lvl5pPr marL="2286000" indent="-317500" algn="ctr">
              <a:lnSpc>
                <a:spcPct val="115000"/>
              </a:lnSpc>
              <a:buClr>
                <a:schemeClr val="dk2"/>
              </a:buClr>
              <a:buSzPts val="2100"/>
              <a:buFont typeface="Montserrat"/>
              <a:buNone/>
              <a:defRPr sz="2100" b="1">
                <a:solidFill>
                  <a:schemeClr val="dk2"/>
                </a:solidFill>
                <a:latin typeface="Montserrat"/>
                <a:ea typeface="Montserrat"/>
                <a:cs typeface="Montserrat"/>
                <a:sym typeface="Montserrat"/>
              </a:defRPr>
            </a:lvl5pPr>
            <a:lvl6pPr marL="2743200" indent="-317500" algn="ctr">
              <a:lnSpc>
                <a:spcPct val="115000"/>
              </a:lnSpc>
              <a:buClr>
                <a:schemeClr val="dk2"/>
              </a:buClr>
              <a:buSzPts val="2100"/>
              <a:buFont typeface="Montserrat"/>
              <a:buNone/>
              <a:defRPr sz="2100" b="1">
                <a:solidFill>
                  <a:schemeClr val="dk2"/>
                </a:solidFill>
                <a:latin typeface="Montserrat"/>
                <a:ea typeface="Montserrat"/>
                <a:cs typeface="Montserrat"/>
                <a:sym typeface="Montserrat"/>
              </a:defRPr>
            </a:lvl6pPr>
            <a:lvl7pPr marL="3200400" indent="-317500" algn="ctr">
              <a:lnSpc>
                <a:spcPct val="115000"/>
              </a:lnSpc>
              <a:buClr>
                <a:schemeClr val="dk2"/>
              </a:buClr>
              <a:buSzPts val="2100"/>
              <a:buFont typeface="Montserrat"/>
              <a:buNone/>
              <a:defRPr sz="2100" b="1">
                <a:solidFill>
                  <a:schemeClr val="dk2"/>
                </a:solidFill>
                <a:latin typeface="Montserrat"/>
                <a:ea typeface="Montserrat"/>
                <a:cs typeface="Montserrat"/>
                <a:sym typeface="Montserrat"/>
              </a:defRPr>
            </a:lvl7pPr>
            <a:lvl8pPr marL="3657600" indent="-317500" algn="ctr">
              <a:lnSpc>
                <a:spcPct val="115000"/>
              </a:lnSpc>
              <a:buClr>
                <a:schemeClr val="dk2"/>
              </a:buClr>
              <a:buSzPts val="2100"/>
              <a:buFont typeface="Montserrat"/>
              <a:buNone/>
              <a:defRPr sz="2100" b="1">
                <a:solidFill>
                  <a:schemeClr val="dk2"/>
                </a:solidFill>
                <a:latin typeface="Montserrat"/>
                <a:ea typeface="Montserrat"/>
                <a:cs typeface="Montserrat"/>
                <a:sym typeface="Montserrat"/>
              </a:defRPr>
            </a:lvl8pPr>
            <a:lvl9pPr marL="4114800" indent="-317500" algn="ctr">
              <a:lnSpc>
                <a:spcPct val="115000"/>
              </a:lnSpc>
              <a:buClr>
                <a:schemeClr val="dk2"/>
              </a:buClr>
              <a:buSzPts val="2100"/>
              <a:buFont typeface="Montserrat"/>
              <a:buNone/>
              <a:defRPr sz="2100" b="1">
                <a:solidFill>
                  <a:schemeClr val="dk2"/>
                </a:solidFill>
                <a:latin typeface="Montserrat"/>
                <a:ea typeface="Montserrat"/>
                <a:cs typeface="Montserrat"/>
                <a:sym typeface="Montserrat"/>
              </a:defRPr>
            </a:lvl9pPr>
          </a:lstStyle>
          <a:p>
            <a:r>
              <a:rPr lang="en-US" sz="2400" dirty="0"/>
              <a:t>Data and </a:t>
            </a:r>
          </a:p>
          <a:p>
            <a:r>
              <a:rPr lang="en-US" sz="2400" dirty="0"/>
              <a:t>Metrics</a:t>
            </a:r>
          </a:p>
        </p:txBody>
      </p:sp>
      <p:sp>
        <p:nvSpPr>
          <p:cNvPr id="29" name="Google Shape;495;p61">
            <a:extLst>
              <a:ext uri="{FF2B5EF4-FFF2-40B4-BE49-F238E27FC236}">
                <a16:creationId xmlns:a16="http://schemas.microsoft.com/office/drawing/2014/main" id="{C01B20D3-297D-9B44-AACD-954673F9114C}"/>
              </a:ext>
            </a:extLst>
          </p:cNvPr>
          <p:cNvSpPr txBox="1">
            <a:spLocks/>
          </p:cNvSpPr>
          <p:nvPr/>
        </p:nvSpPr>
        <p:spPr>
          <a:xfrm>
            <a:off x="6967811" y="1282429"/>
            <a:ext cx="3181314" cy="401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buClr>
                <a:schemeClr val="dk2"/>
              </a:buClr>
              <a:buSzPts val="2100"/>
              <a:buFont typeface="Montserrat"/>
              <a:buNone/>
              <a:defRPr sz="2800">
                <a:solidFill>
                  <a:schemeClr val="accent1">
                    <a:lumMod val="60000"/>
                    <a:lumOff val="40000"/>
                  </a:schemeClr>
                </a:solidFill>
                <a:effectLst/>
                <a:latin typeface="+mn-lt"/>
                <a:ea typeface="Vidaloka"/>
                <a:cs typeface="Vidaloka"/>
              </a:defRPr>
            </a:lvl1pPr>
            <a:lvl2pPr marL="914400" indent="-317500" algn="ctr">
              <a:lnSpc>
                <a:spcPct val="115000"/>
              </a:lnSpc>
              <a:buClr>
                <a:schemeClr val="dk2"/>
              </a:buClr>
              <a:buSzPts val="2100"/>
              <a:buFont typeface="Montserrat"/>
              <a:buNone/>
              <a:defRPr sz="2100" b="1">
                <a:solidFill>
                  <a:schemeClr val="dk2"/>
                </a:solidFill>
                <a:latin typeface="Montserrat"/>
                <a:ea typeface="Montserrat"/>
                <a:cs typeface="Montserrat"/>
              </a:defRPr>
            </a:lvl2pPr>
            <a:lvl3pPr marL="1371600" indent="-317500" algn="ctr">
              <a:lnSpc>
                <a:spcPct val="115000"/>
              </a:lnSpc>
              <a:buClr>
                <a:schemeClr val="dk2"/>
              </a:buClr>
              <a:buSzPts val="2100"/>
              <a:buFont typeface="Montserrat"/>
              <a:buNone/>
              <a:defRPr sz="2100" b="1">
                <a:solidFill>
                  <a:schemeClr val="dk2"/>
                </a:solidFill>
                <a:latin typeface="Montserrat"/>
                <a:ea typeface="Montserrat"/>
                <a:cs typeface="Montserrat"/>
              </a:defRPr>
            </a:lvl3pPr>
            <a:lvl4pPr marL="1828800" indent="-317500" algn="ctr">
              <a:lnSpc>
                <a:spcPct val="115000"/>
              </a:lnSpc>
              <a:buClr>
                <a:schemeClr val="dk2"/>
              </a:buClr>
              <a:buSzPts val="2100"/>
              <a:buFont typeface="Montserrat"/>
              <a:buNone/>
              <a:defRPr sz="2100" b="1">
                <a:solidFill>
                  <a:schemeClr val="dk2"/>
                </a:solidFill>
                <a:latin typeface="Montserrat"/>
                <a:ea typeface="Montserrat"/>
                <a:cs typeface="Montserrat"/>
              </a:defRPr>
            </a:lvl4pPr>
            <a:lvl5pPr marL="2286000" indent="-317500" algn="ctr">
              <a:lnSpc>
                <a:spcPct val="115000"/>
              </a:lnSpc>
              <a:buClr>
                <a:schemeClr val="dk2"/>
              </a:buClr>
              <a:buSzPts val="2100"/>
              <a:buFont typeface="Montserrat"/>
              <a:buNone/>
              <a:defRPr sz="2100" b="1">
                <a:solidFill>
                  <a:schemeClr val="dk2"/>
                </a:solidFill>
                <a:latin typeface="Montserrat"/>
                <a:ea typeface="Montserrat"/>
                <a:cs typeface="Montserrat"/>
              </a:defRPr>
            </a:lvl5pPr>
            <a:lvl6pPr marL="2743200" indent="-317500" algn="ctr">
              <a:lnSpc>
                <a:spcPct val="115000"/>
              </a:lnSpc>
              <a:buClr>
                <a:schemeClr val="dk2"/>
              </a:buClr>
              <a:buSzPts val="2100"/>
              <a:buFont typeface="Montserrat"/>
              <a:buNone/>
              <a:defRPr sz="2100" b="1">
                <a:solidFill>
                  <a:schemeClr val="dk2"/>
                </a:solidFill>
                <a:latin typeface="Montserrat"/>
                <a:ea typeface="Montserrat"/>
                <a:cs typeface="Montserrat"/>
              </a:defRPr>
            </a:lvl6pPr>
            <a:lvl7pPr marL="3200400" indent="-317500" algn="ctr">
              <a:lnSpc>
                <a:spcPct val="115000"/>
              </a:lnSpc>
              <a:buClr>
                <a:schemeClr val="dk2"/>
              </a:buClr>
              <a:buSzPts val="2100"/>
              <a:buFont typeface="Montserrat"/>
              <a:buNone/>
              <a:defRPr sz="2100" b="1">
                <a:solidFill>
                  <a:schemeClr val="dk2"/>
                </a:solidFill>
                <a:latin typeface="Montserrat"/>
                <a:ea typeface="Montserrat"/>
                <a:cs typeface="Montserrat"/>
              </a:defRPr>
            </a:lvl7pPr>
            <a:lvl8pPr marL="3657600" indent="-317500" algn="ctr">
              <a:lnSpc>
                <a:spcPct val="115000"/>
              </a:lnSpc>
              <a:buClr>
                <a:schemeClr val="dk2"/>
              </a:buClr>
              <a:buSzPts val="2100"/>
              <a:buFont typeface="Montserrat"/>
              <a:buNone/>
              <a:defRPr sz="2100" b="1">
                <a:solidFill>
                  <a:schemeClr val="dk2"/>
                </a:solidFill>
                <a:latin typeface="Montserrat"/>
                <a:ea typeface="Montserrat"/>
                <a:cs typeface="Montserrat"/>
              </a:defRPr>
            </a:lvl8pPr>
            <a:lvl9pPr marL="4114800" indent="-317500" algn="ctr">
              <a:lnSpc>
                <a:spcPct val="115000"/>
              </a:lnSpc>
              <a:buClr>
                <a:schemeClr val="dk2"/>
              </a:buClr>
              <a:buSzPts val="2100"/>
              <a:buFont typeface="Montserrat"/>
              <a:buNone/>
              <a:defRPr sz="2100" b="1">
                <a:solidFill>
                  <a:schemeClr val="dk2"/>
                </a:solidFill>
                <a:latin typeface="Montserrat"/>
                <a:ea typeface="Montserrat"/>
                <a:cs typeface="Montserrat"/>
              </a:defRPr>
            </a:lvl9pPr>
          </a:lstStyle>
          <a:p>
            <a:r>
              <a:rPr lang="en-US" sz="2400" dirty="0"/>
              <a:t>Dashboard </a:t>
            </a:r>
          </a:p>
          <a:p>
            <a:r>
              <a:rPr lang="en-US" sz="2400" dirty="0"/>
              <a:t>Features</a:t>
            </a:r>
          </a:p>
        </p:txBody>
      </p:sp>
      <p:sp>
        <p:nvSpPr>
          <p:cNvPr id="30" name="Google Shape;495;p61">
            <a:extLst>
              <a:ext uri="{FF2B5EF4-FFF2-40B4-BE49-F238E27FC236}">
                <a16:creationId xmlns:a16="http://schemas.microsoft.com/office/drawing/2014/main" id="{A73DF627-3A0A-83E4-D1F1-2B6ACA10BCAC}"/>
              </a:ext>
            </a:extLst>
          </p:cNvPr>
          <p:cNvSpPr txBox="1">
            <a:spLocks/>
          </p:cNvSpPr>
          <p:nvPr/>
        </p:nvSpPr>
        <p:spPr>
          <a:xfrm>
            <a:off x="1386618" y="2586304"/>
            <a:ext cx="3181314" cy="401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2"/>
              </a:buClr>
              <a:buSzPts val="2100"/>
              <a:buFont typeface="Montserrat"/>
              <a:buNone/>
              <a:defRPr sz="2800">
                <a:solidFill>
                  <a:schemeClr val="accent1">
                    <a:lumMod val="60000"/>
                    <a:lumOff val="40000"/>
                  </a:schemeClr>
                </a:solidFill>
                <a:effectLst/>
                <a:latin typeface="+mn-lt"/>
                <a:ea typeface="Vidaloka"/>
                <a:cs typeface="Vidaloka"/>
                <a:sym typeface="Vidaloka"/>
              </a:defRPr>
            </a:lvl1pPr>
            <a:lvl2pPr marL="914400" indent="-317500" algn="ctr">
              <a:lnSpc>
                <a:spcPct val="115000"/>
              </a:lnSpc>
              <a:buClr>
                <a:schemeClr val="dk2"/>
              </a:buClr>
              <a:buSzPts val="2100"/>
              <a:buFont typeface="Montserrat"/>
              <a:buNone/>
              <a:defRPr sz="2100" b="1">
                <a:solidFill>
                  <a:schemeClr val="dk2"/>
                </a:solidFill>
                <a:latin typeface="Montserrat"/>
                <a:ea typeface="Montserrat"/>
                <a:cs typeface="Montserrat"/>
                <a:sym typeface="Montserrat"/>
              </a:defRPr>
            </a:lvl2pPr>
            <a:lvl3pPr marL="1371600" indent="-317500" algn="ctr">
              <a:lnSpc>
                <a:spcPct val="115000"/>
              </a:lnSpc>
              <a:buClr>
                <a:schemeClr val="dk2"/>
              </a:buClr>
              <a:buSzPts val="2100"/>
              <a:buFont typeface="Montserrat"/>
              <a:buNone/>
              <a:defRPr sz="2100" b="1">
                <a:solidFill>
                  <a:schemeClr val="dk2"/>
                </a:solidFill>
                <a:latin typeface="Montserrat"/>
                <a:ea typeface="Montserrat"/>
                <a:cs typeface="Montserrat"/>
                <a:sym typeface="Montserrat"/>
              </a:defRPr>
            </a:lvl3pPr>
            <a:lvl4pPr marL="1828800" indent="-317500" algn="ctr">
              <a:lnSpc>
                <a:spcPct val="115000"/>
              </a:lnSpc>
              <a:buClr>
                <a:schemeClr val="dk2"/>
              </a:buClr>
              <a:buSzPts val="2100"/>
              <a:buFont typeface="Montserrat"/>
              <a:buNone/>
              <a:defRPr sz="2100" b="1">
                <a:solidFill>
                  <a:schemeClr val="dk2"/>
                </a:solidFill>
                <a:latin typeface="Montserrat"/>
                <a:ea typeface="Montserrat"/>
                <a:cs typeface="Montserrat"/>
                <a:sym typeface="Montserrat"/>
              </a:defRPr>
            </a:lvl4pPr>
            <a:lvl5pPr marL="2286000" indent="-317500" algn="ctr">
              <a:lnSpc>
                <a:spcPct val="115000"/>
              </a:lnSpc>
              <a:buClr>
                <a:schemeClr val="dk2"/>
              </a:buClr>
              <a:buSzPts val="2100"/>
              <a:buFont typeface="Montserrat"/>
              <a:buNone/>
              <a:defRPr sz="2100" b="1">
                <a:solidFill>
                  <a:schemeClr val="dk2"/>
                </a:solidFill>
                <a:latin typeface="Montserrat"/>
                <a:ea typeface="Montserrat"/>
                <a:cs typeface="Montserrat"/>
                <a:sym typeface="Montserrat"/>
              </a:defRPr>
            </a:lvl5pPr>
            <a:lvl6pPr marL="2743200" indent="-317500" algn="ctr">
              <a:lnSpc>
                <a:spcPct val="115000"/>
              </a:lnSpc>
              <a:buClr>
                <a:schemeClr val="dk2"/>
              </a:buClr>
              <a:buSzPts val="2100"/>
              <a:buFont typeface="Montserrat"/>
              <a:buNone/>
              <a:defRPr sz="2100" b="1">
                <a:solidFill>
                  <a:schemeClr val="dk2"/>
                </a:solidFill>
                <a:latin typeface="Montserrat"/>
                <a:ea typeface="Montserrat"/>
                <a:cs typeface="Montserrat"/>
                <a:sym typeface="Montserrat"/>
              </a:defRPr>
            </a:lvl6pPr>
            <a:lvl7pPr marL="3200400" indent="-317500" algn="ctr">
              <a:lnSpc>
                <a:spcPct val="115000"/>
              </a:lnSpc>
              <a:buClr>
                <a:schemeClr val="dk2"/>
              </a:buClr>
              <a:buSzPts val="2100"/>
              <a:buFont typeface="Montserrat"/>
              <a:buNone/>
              <a:defRPr sz="2100" b="1">
                <a:solidFill>
                  <a:schemeClr val="dk2"/>
                </a:solidFill>
                <a:latin typeface="Montserrat"/>
                <a:ea typeface="Montserrat"/>
                <a:cs typeface="Montserrat"/>
                <a:sym typeface="Montserrat"/>
              </a:defRPr>
            </a:lvl7pPr>
            <a:lvl8pPr marL="3657600" indent="-317500" algn="ctr">
              <a:lnSpc>
                <a:spcPct val="115000"/>
              </a:lnSpc>
              <a:buClr>
                <a:schemeClr val="dk2"/>
              </a:buClr>
              <a:buSzPts val="2100"/>
              <a:buFont typeface="Montserrat"/>
              <a:buNone/>
              <a:defRPr sz="2100" b="1">
                <a:solidFill>
                  <a:schemeClr val="dk2"/>
                </a:solidFill>
                <a:latin typeface="Montserrat"/>
                <a:ea typeface="Montserrat"/>
                <a:cs typeface="Montserrat"/>
                <a:sym typeface="Montserrat"/>
              </a:defRPr>
            </a:lvl8pPr>
            <a:lvl9pPr marL="4114800" indent="-317500" algn="ctr">
              <a:lnSpc>
                <a:spcPct val="115000"/>
              </a:lnSpc>
              <a:buClr>
                <a:schemeClr val="dk2"/>
              </a:buClr>
              <a:buSzPts val="2100"/>
              <a:buFont typeface="Montserrat"/>
              <a:buNone/>
              <a:defRPr sz="2100" b="1">
                <a:solidFill>
                  <a:schemeClr val="dk2"/>
                </a:solidFill>
                <a:latin typeface="Montserrat"/>
                <a:ea typeface="Montserrat"/>
                <a:cs typeface="Montserrat"/>
                <a:sym typeface="Montserrat"/>
              </a:defRPr>
            </a:lvl9pPr>
          </a:lstStyle>
          <a:p>
            <a:r>
              <a:rPr lang="en-US" sz="2400" dirty="0"/>
              <a:t>Core Functionality </a:t>
            </a:r>
          </a:p>
          <a:p>
            <a:r>
              <a:rPr lang="en-US" sz="2400" dirty="0"/>
              <a:t>- Real-Time Adjustments</a:t>
            </a:r>
          </a:p>
        </p:txBody>
      </p:sp>
      <p:sp>
        <p:nvSpPr>
          <p:cNvPr id="31" name="Google Shape;495;p61">
            <a:extLst>
              <a:ext uri="{FF2B5EF4-FFF2-40B4-BE49-F238E27FC236}">
                <a16:creationId xmlns:a16="http://schemas.microsoft.com/office/drawing/2014/main" id="{E28FBE70-4CE3-AB85-6F02-A4B3046C60C2}"/>
              </a:ext>
            </a:extLst>
          </p:cNvPr>
          <p:cNvSpPr txBox="1">
            <a:spLocks/>
          </p:cNvSpPr>
          <p:nvPr/>
        </p:nvSpPr>
        <p:spPr>
          <a:xfrm>
            <a:off x="5410013" y="2519437"/>
            <a:ext cx="3424438" cy="401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buClr>
                <a:schemeClr val="dk2"/>
              </a:buClr>
              <a:buSzPts val="2100"/>
              <a:buFont typeface="Montserrat"/>
              <a:buNone/>
              <a:defRPr sz="2800">
                <a:solidFill>
                  <a:schemeClr val="accent1">
                    <a:lumMod val="60000"/>
                    <a:lumOff val="40000"/>
                  </a:schemeClr>
                </a:solidFill>
                <a:effectLst/>
                <a:latin typeface="+mn-lt"/>
                <a:ea typeface="Vidaloka"/>
                <a:cs typeface="Vidaloka"/>
              </a:defRPr>
            </a:lvl1pPr>
            <a:lvl2pPr marL="914400" indent="-317500" algn="ctr">
              <a:lnSpc>
                <a:spcPct val="115000"/>
              </a:lnSpc>
              <a:buClr>
                <a:schemeClr val="dk2"/>
              </a:buClr>
              <a:buSzPts val="2100"/>
              <a:buFont typeface="Montserrat"/>
              <a:buNone/>
              <a:defRPr sz="2100" b="1">
                <a:solidFill>
                  <a:schemeClr val="dk2"/>
                </a:solidFill>
                <a:latin typeface="Montserrat"/>
                <a:ea typeface="Montserrat"/>
                <a:cs typeface="Montserrat"/>
              </a:defRPr>
            </a:lvl2pPr>
            <a:lvl3pPr marL="1371600" indent="-317500" algn="ctr">
              <a:lnSpc>
                <a:spcPct val="115000"/>
              </a:lnSpc>
              <a:buClr>
                <a:schemeClr val="dk2"/>
              </a:buClr>
              <a:buSzPts val="2100"/>
              <a:buFont typeface="Montserrat"/>
              <a:buNone/>
              <a:defRPr sz="2100" b="1">
                <a:solidFill>
                  <a:schemeClr val="dk2"/>
                </a:solidFill>
                <a:latin typeface="Montserrat"/>
                <a:ea typeface="Montserrat"/>
                <a:cs typeface="Montserrat"/>
              </a:defRPr>
            </a:lvl3pPr>
            <a:lvl4pPr marL="1828800" indent="-317500" algn="ctr">
              <a:lnSpc>
                <a:spcPct val="115000"/>
              </a:lnSpc>
              <a:buClr>
                <a:schemeClr val="dk2"/>
              </a:buClr>
              <a:buSzPts val="2100"/>
              <a:buFont typeface="Montserrat"/>
              <a:buNone/>
              <a:defRPr sz="2100" b="1">
                <a:solidFill>
                  <a:schemeClr val="dk2"/>
                </a:solidFill>
                <a:latin typeface="Montserrat"/>
                <a:ea typeface="Montserrat"/>
                <a:cs typeface="Montserrat"/>
              </a:defRPr>
            </a:lvl4pPr>
            <a:lvl5pPr marL="2286000" indent="-317500" algn="ctr">
              <a:lnSpc>
                <a:spcPct val="115000"/>
              </a:lnSpc>
              <a:buClr>
                <a:schemeClr val="dk2"/>
              </a:buClr>
              <a:buSzPts val="2100"/>
              <a:buFont typeface="Montserrat"/>
              <a:buNone/>
              <a:defRPr sz="2100" b="1">
                <a:solidFill>
                  <a:schemeClr val="dk2"/>
                </a:solidFill>
                <a:latin typeface="Montserrat"/>
                <a:ea typeface="Montserrat"/>
                <a:cs typeface="Montserrat"/>
              </a:defRPr>
            </a:lvl5pPr>
            <a:lvl6pPr marL="2743200" indent="-317500" algn="ctr">
              <a:lnSpc>
                <a:spcPct val="115000"/>
              </a:lnSpc>
              <a:buClr>
                <a:schemeClr val="dk2"/>
              </a:buClr>
              <a:buSzPts val="2100"/>
              <a:buFont typeface="Montserrat"/>
              <a:buNone/>
              <a:defRPr sz="2100" b="1">
                <a:solidFill>
                  <a:schemeClr val="dk2"/>
                </a:solidFill>
                <a:latin typeface="Montserrat"/>
                <a:ea typeface="Montserrat"/>
                <a:cs typeface="Montserrat"/>
              </a:defRPr>
            </a:lvl6pPr>
            <a:lvl7pPr marL="3200400" indent="-317500" algn="ctr">
              <a:lnSpc>
                <a:spcPct val="115000"/>
              </a:lnSpc>
              <a:buClr>
                <a:schemeClr val="dk2"/>
              </a:buClr>
              <a:buSzPts val="2100"/>
              <a:buFont typeface="Montserrat"/>
              <a:buNone/>
              <a:defRPr sz="2100" b="1">
                <a:solidFill>
                  <a:schemeClr val="dk2"/>
                </a:solidFill>
                <a:latin typeface="Montserrat"/>
                <a:ea typeface="Montserrat"/>
                <a:cs typeface="Montserrat"/>
              </a:defRPr>
            </a:lvl7pPr>
            <a:lvl8pPr marL="3657600" indent="-317500" algn="ctr">
              <a:lnSpc>
                <a:spcPct val="115000"/>
              </a:lnSpc>
              <a:buClr>
                <a:schemeClr val="dk2"/>
              </a:buClr>
              <a:buSzPts val="2100"/>
              <a:buFont typeface="Montserrat"/>
              <a:buNone/>
              <a:defRPr sz="2100" b="1">
                <a:solidFill>
                  <a:schemeClr val="dk2"/>
                </a:solidFill>
                <a:latin typeface="Montserrat"/>
                <a:ea typeface="Montserrat"/>
                <a:cs typeface="Montserrat"/>
              </a:defRPr>
            </a:lvl8pPr>
            <a:lvl9pPr marL="4114800" indent="-317500" algn="ctr">
              <a:lnSpc>
                <a:spcPct val="115000"/>
              </a:lnSpc>
              <a:buClr>
                <a:schemeClr val="dk2"/>
              </a:buClr>
              <a:buSzPts val="2100"/>
              <a:buFont typeface="Montserrat"/>
              <a:buNone/>
              <a:defRPr sz="2100" b="1">
                <a:solidFill>
                  <a:schemeClr val="dk2"/>
                </a:solidFill>
                <a:latin typeface="Montserrat"/>
                <a:ea typeface="Montserrat"/>
                <a:cs typeface="Montserrat"/>
              </a:defRPr>
            </a:lvl9pPr>
          </a:lstStyle>
          <a:p>
            <a:r>
              <a:rPr lang="en-US" sz="2400" dirty="0"/>
              <a:t>Visualization of </a:t>
            </a:r>
          </a:p>
          <a:p>
            <a:r>
              <a:rPr lang="en-US" sz="2400" dirty="0"/>
              <a:t>Results </a:t>
            </a:r>
          </a:p>
          <a:p>
            <a:r>
              <a:rPr lang="en-US" sz="2400" dirty="0"/>
              <a:t>- Revenue, Cost, Profit</a:t>
            </a:r>
          </a:p>
        </p:txBody>
      </p:sp>
      <p:sp>
        <p:nvSpPr>
          <p:cNvPr id="33" name="Google Shape;495;p61">
            <a:extLst>
              <a:ext uri="{FF2B5EF4-FFF2-40B4-BE49-F238E27FC236}">
                <a16:creationId xmlns:a16="http://schemas.microsoft.com/office/drawing/2014/main" id="{15F043F6-7ADF-BFF8-2D72-33066CEBA1F6}"/>
              </a:ext>
            </a:extLst>
          </p:cNvPr>
          <p:cNvSpPr txBox="1">
            <a:spLocks/>
          </p:cNvSpPr>
          <p:nvPr/>
        </p:nvSpPr>
        <p:spPr>
          <a:xfrm>
            <a:off x="709746" y="4213390"/>
            <a:ext cx="3181314" cy="401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buClr>
                <a:schemeClr val="dk2"/>
              </a:buClr>
              <a:buSzPts val="2100"/>
              <a:buFont typeface="Montserrat"/>
              <a:buNone/>
              <a:defRPr sz="2800">
                <a:solidFill>
                  <a:schemeClr val="accent1">
                    <a:lumMod val="60000"/>
                    <a:lumOff val="40000"/>
                  </a:schemeClr>
                </a:solidFill>
                <a:effectLst/>
                <a:latin typeface="+mn-lt"/>
                <a:ea typeface="Vidaloka"/>
                <a:cs typeface="Vidaloka"/>
              </a:defRPr>
            </a:lvl1pPr>
            <a:lvl2pPr marL="914400" indent="-317500" algn="ctr">
              <a:lnSpc>
                <a:spcPct val="115000"/>
              </a:lnSpc>
              <a:buClr>
                <a:schemeClr val="dk2"/>
              </a:buClr>
              <a:buSzPts val="2100"/>
              <a:buFont typeface="Montserrat"/>
              <a:buNone/>
              <a:defRPr sz="2100" b="1">
                <a:solidFill>
                  <a:schemeClr val="dk2"/>
                </a:solidFill>
                <a:latin typeface="Montserrat"/>
                <a:ea typeface="Montserrat"/>
                <a:cs typeface="Montserrat"/>
              </a:defRPr>
            </a:lvl2pPr>
            <a:lvl3pPr marL="1371600" indent="-317500" algn="ctr">
              <a:lnSpc>
                <a:spcPct val="115000"/>
              </a:lnSpc>
              <a:buClr>
                <a:schemeClr val="dk2"/>
              </a:buClr>
              <a:buSzPts val="2100"/>
              <a:buFont typeface="Montserrat"/>
              <a:buNone/>
              <a:defRPr sz="2100" b="1">
                <a:solidFill>
                  <a:schemeClr val="dk2"/>
                </a:solidFill>
                <a:latin typeface="Montserrat"/>
                <a:ea typeface="Montserrat"/>
                <a:cs typeface="Montserrat"/>
              </a:defRPr>
            </a:lvl3pPr>
            <a:lvl4pPr marL="1828800" indent="-317500" algn="ctr">
              <a:lnSpc>
                <a:spcPct val="115000"/>
              </a:lnSpc>
              <a:buClr>
                <a:schemeClr val="dk2"/>
              </a:buClr>
              <a:buSzPts val="2100"/>
              <a:buFont typeface="Montserrat"/>
              <a:buNone/>
              <a:defRPr sz="2100" b="1">
                <a:solidFill>
                  <a:schemeClr val="dk2"/>
                </a:solidFill>
                <a:latin typeface="Montserrat"/>
                <a:ea typeface="Montserrat"/>
                <a:cs typeface="Montserrat"/>
              </a:defRPr>
            </a:lvl4pPr>
            <a:lvl5pPr marL="2286000" indent="-317500" algn="ctr">
              <a:lnSpc>
                <a:spcPct val="115000"/>
              </a:lnSpc>
              <a:buClr>
                <a:schemeClr val="dk2"/>
              </a:buClr>
              <a:buSzPts val="2100"/>
              <a:buFont typeface="Montserrat"/>
              <a:buNone/>
              <a:defRPr sz="2100" b="1">
                <a:solidFill>
                  <a:schemeClr val="dk2"/>
                </a:solidFill>
                <a:latin typeface="Montserrat"/>
                <a:ea typeface="Montserrat"/>
                <a:cs typeface="Montserrat"/>
              </a:defRPr>
            </a:lvl5pPr>
            <a:lvl6pPr marL="2743200" indent="-317500" algn="ctr">
              <a:lnSpc>
                <a:spcPct val="115000"/>
              </a:lnSpc>
              <a:buClr>
                <a:schemeClr val="dk2"/>
              </a:buClr>
              <a:buSzPts val="2100"/>
              <a:buFont typeface="Montserrat"/>
              <a:buNone/>
              <a:defRPr sz="2100" b="1">
                <a:solidFill>
                  <a:schemeClr val="dk2"/>
                </a:solidFill>
                <a:latin typeface="Montserrat"/>
                <a:ea typeface="Montserrat"/>
                <a:cs typeface="Montserrat"/>
              </a:defRPr>
            </a:lvl6pPr>
            <a:lvl7pPr marL="3200400" indent="-317500" algn="ctr">
              <a:lnSpc>
                <a:spcPct val="115000"/>
              </a:lnSpc>
              <a:buClr>
                <a:schemeClr val="dk2"/>
              </a:buClr>
              <a:buSzPts val="2100"/>
              <a:buFont typeface="Montserrat"/>
              <a:buNone/>
              <a:defRPr sz="2100" b="1">
                <a:solidFill>
                  <a:schemeClr val="dk2"/>
                </a:solidFill>
                <a:latin typeface="Montserrat"/>
                <a:ea typeface="Montserrat"/>
                <a:cs typeface="Montserrat"/>
              </a:defRPr>
            </a:lvl7pPr>
            <a:lvl8pPr marL="3657600" indent="-317500" algn="ctr">
              <a:lnSpc>
                <a:spcPct val="115000"/>
              </a:lnSpc>
              <a:buClr>
                <a:schemeClr val="dk2"/>
              </a:buClr>
              <a:buSzPts val="2100"/>
              <a:buFont typeface="Montserrat"/>
              <a:buNone/>
              <a:defRPr sz="2100" b="1">
                <a:solidFill>
                  <a:schemeClr val="dk2"/>
                </a:solidFill>
                <a:latin typeface="Montserrat"/>
                <a:ea typeface="Montserrat"/>
                <a:cs typeface="Montserrat"/>
              </a:defRPr>
            </a:lvl8pPr>
            <a:lvl9pPr marL="4114800" indent="-317500" algn="ctr">
              <a:lnSpc>
                <a:spcPct val="115000"/>
              </a:lnSpc>
              <a:buClr>
                <a:schemeClr val="dk2"/>
              </a:buClr>
              <a:buSzPts val="2100"/>
              <a:buFont typeface="Montserrat"/>
              <a:buNone/>
              <a:defRPr sz="2100" b="1">
                <a:solidFill>
                  <a:schemeClr val="dk2"/>
                </a:solidFill>
                <a:latin typeface="Montserrat"/>
                <a:ea typeface="Montserrat"/>
                <a:cs typeface="Montserrat"/>
              </a:defRPr>
            </a:lvl9pPr>
          </a:lstStyle>
          <a:p>
            <a:r>
              <a:rPr lang="en-US" sz="2400" dirty="0"/>
              <a:t>Scenario Analysis</a:t>
            </a:r>
          </a:p>
        </p:txBody>
      </p:sp>
      <p:sp>
        <p:nvSpPr>
          <p:cNvPr id="36" name="Google Shape;495;p61">
            <a:extLst>
              <a:ext uri="{FF2B5EF4-FFF2-40B4-BE49-F238E27FC236}">
                <a16:creationId xmlns:a16="http://schemas.microsoft.com/office/drawing/2014/main" id="{309E2FB6-E96C-B948-3C81-1E4D641C52EC}"/>
              </a:ext>
            </a:extLst>
          </p:cNvPr>
          <p:cNvSpPr txBox="1">
            <a:spLocks/>
          </p:cNvSpPr>
          <p:nvPr/>
        </p:nvSpPr>
        <p:spPr>
          <a:xfrm>
            <a:off x="5418389" y="4050533"/>
            <a:ext cx="3181314" cy="401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buClr>
                <a:schemeClr val="dk2"/>
              </a:buClr>
              <a:buSzPts val="2100"/>
              <a:buFont typeface="Montserrat"/>
              <a:buNone/>
              <a:defRPr sz="2800">
                <a:solidFill>
                  <a:schemeClr val="accent1">
                    <a:lumMod val="60000"/>
                    <a:lumOff val="40000"/>
                  </a:schemeClr>
                </a:solidFill>
                <a:effectLst/>
                <a:latin typeface="+mn-lt"/>
                <a:ea typeface="Vidaloka"/>
                <a:cs typeface="Vidaloka"/>
              </a:defRPr>
            </a:lvl1pPr>
            <a:lvl2pPr marL="914400" indent="-317500" algn="ctr">
              <a:lnSpc>
                <a:spcPct val="115000"/>
              </a:lnSpc>
              <a:buClr>
                <a:schemeClr val="dk2"/>
              </a:buClr>
              <a:buSzPts val="2100"/>
              <a:buFont typeface="Montserrat"/>
              <a:buNone/>
              <a:defRPr sz="2100" b="1">
                <a:solidFill>
                  <a:schemeClr val="dk2"/>
                </a:solidFill>
                <a:latin typeface="Montserrat"/>
                <a:ea typeface="Montserrat"/>
                <a:cs typeface="Montserrat"/>
              </a:defRPr>
            </a:lvl2pPr>
            <a:lvl3pPr marL="1371600" indent="-317500" algn="ctr">
              <a:lnSpc>
                <a:spcPct val="115000"/>
              </a:lnSpc>
              <a:buClr>
                <a:schemeClr val="dk2"/>
              </a:buClr>
              <a:buSzPts val="2100"/>
              <a:buFont typeface="Montserrat"/>
              <a:buNone/>
              <a:defRPr sz="2100" b="1">
                <a:solidFill>
                  <a:schemeClr val="dk2"/>
                </a:solidFill>
                <a:latin typeface="Montserrat"/>
                <a:ea typeface="Montserrat"/>
                <a:cs typeface="Montserrat"/>
              </a:defRPr>
            </a:lvl3pPr>
            <a:lvl4pPr marL="1828800" indent="-317500" algn="ctr">
              <a:lnSpc>
                <a:spcPct val="115000"/>
              </a:lnSpc>
              <a:buClr>
                <a:schemeClr val="dk2"/>
              </a:buClr>
              <a:buSzPts val="2100"/>
              <a:buFont typeface="Montserrat"/>
              <a:buNone/>
              <a:defRPr sz="2100" b="1">
                <a:solidFill>
                  <a:schemeClr val="dk2"/>
                </a:solidFill>
                <a:latin typeface="Montserrat"/>
                <a:ea typeface="Montserrat"/>
                <a:cs typeface="Montserrat"/>
              </a:defRPr>
            </a:lvl4pPr>
            <a:lvl5pPr marL="2286000" indent="-317500" algn="ctr">
              <a:lnSpc>
                <a:spcPct val="115000"/>
              </a:lnSpc>
              <a:buClr>
                <a:schemeClr val="dk2"/>
              </a:buClr>
              <a:buSzPts val="2100"/>
              <a:buFont typeface="Montserrat"/>
              <a:buNone/>
              <a:defRPr sz="2100" b="1">
                <a:solidFill>
                  <a:schemeClr val="dk2"/>
                </a:solidFill>
                <a:latin typeface="Montserrat"/>
                <a:ea typeface="Montserrat"/>
                <a:cs typeface="Montserrat"/>
              </a:defRPr>
            </a:lvl5pPr>
            <a:lvl6pPr marL="2743200" indent="-317500" algn="ctr">
              <a:lnSpc>
                <a:spcPct val="115000"/>
              </a:lnSpc>
              <a:buClr>
                <a:schemeClr val="dk2"/>
              </a:buClr>
              <a:buSzPts val="2100"/>
              <a:buFont typeface="Montserrat"/>
              <a:buNone/>
              <a:defRPr sz="2100" b="1">
                <a:solidFill>
                  <a:schemeClr val="dk2"/>
                </a:solidFill>
                <a:latin typeface="Montserrat"/>
                <a:ea typeface="Montserrat"/>
                <a:cs typeface="Montserrat"/>
              </a:defRPr>
            </a:lvl6pPr>
            <a:lvl7pPr marL="3200400" indent="-317500" algn="ctr">
              <a:lnSpc>
                <a:spcPct val="115000"/>
              </a:lnSpc>
              <a:buClr>
                <a:schemeClr val="dk2"/>
              </a:buClr>
              <a:buSzPts val="2100"/>
              <a:buFont typeface="Montserrat"/>
              <a:buNone/>
              <a:defRPr sz="2100" b="1">
                <a:solidFill>
                  <a:schemeClr val="dk2"/>
                </a:solidFill>
                <a:latin typeface="Montserrat"/>
                <a:ea typeface="Montserrat"/>
                <a:cs typeface="Montserrat"/>
              </a:defRPr>
            </a:lvl7pPr>
            <a:lvl8pPr marL="3657600" indent="-317500" algn="ctr">
              <a:lnSpc>
                <a:spcPct val="115000"/>
              </a:lnSpc>
              <a:buClr>
                <a:schemeClr val="dk2"/>
              </a:buClr>
              <a:buSzPts val="2100"/>
              <a:buFont typeface="Montserrat"/>
              <a:buNone/>
              <a:defRPr sz="2100" b="1">
                <a:solidFill>
                  <a:schemeClr val="dk2"/>
                </a:solidFill>
                <a:latin typeface="Montserrat"/>
                <a:ea typeface="Montserrat"/>
                <a:cs typeface="Montserrat"/>
              </a:defRPr>
            </a:lvl8pPr>
            <a:lvl9pPr marL="4114800" indent="-317500" algn="ctr">
              <a:lnSpc>
                <a:spcPct val="115000"/>
              </a:lnSpc>
              <a:buClr>
                <a:schemeClr val="dk2"/>
              </a:buClr>
              <a:buSzPts val="2100"/>
              <a:buFont typeface="Montserrat"/>
              <a:buNone/>
              <a:defRPr sz="2100" b="1">
                <a:solidFill>
                  <a:schemeClr val="dk2"/>
                </a:solidFill>
                <a:latin typeface="Montserrat"/>
                <a:ea typeface="Montserrat"/>
                <a:cs typeface="Montserrat"/>
              </a:defRPr>
            </a:lvl9pPr>
          </a:lstStyle>
          <a:p>
            <a:r>
              <a:rPr lang="en-US" sz="2400" dirty="0"/>
              <a:t>Monthly Growth Rate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0" y="288425"/>
            <a:ext cx="6684421" cy="572700"/>
          </a:xfrm>
          <a:prstGeom prst="rect">
            <a:avLst/>
          </a:prstGeom>
        </p:spPr>
        <p:txBody>
          <a:bodyPr spcFirstLastPara="1" wrap="square" lIns="91425" tIns="91425" rIns="91425" bIns="91425" anchor="t" anchorCtr="0">
            <a:noAutofit/>
          </a:bodyPr>
          <a:lstStyle/>
          <a:p>
            <a:pPr marL="114300" indent="0">
              <a:buNone/>
            </a:pPr>
            <a:r>
              <a:rPr lang="en-US" sz="2000" b="1" dirty="0">
                <a:latin typeface="+mj-lt"/>
              </a:rPr>
              <a:t>Project Overview: Objective and Tools</a:t>
            </a:r>
          </a:p>
        </p:txBody>
      </p:sp>
      <p:sp>
        <p:nvSpPr>
          <p:cNvPr id="3" name="Text Placeholder 2">
            <a:extLst>
              <a:ext uri="{FF2B5EF4-FFF2-40B4-BE49-F238E27FC236}">
                <a16:creationId xmlns:a16="http://schemas.microsoft.com/office/drawing/2014/main" id="{A96882C7-407C-177B-F011-71814946EFA0}"/>
              </a:ext>
            </a:extLst>
          </p:cNvPr>
          <p:cNvSpPr>
            <a:spLocks noGrp="1"/>
          </p:cNvSpPr>
          <p:nvPr>
            <p:ph type="body" idx="1"/>
          </p:nvPr>
        </p:nvSpPr>
        <p:spPr>
          <a:xfrm>
            <a:off x="157397" y="1085548"/>
            <a:ext cx="8829205" cy="3295800"/>
          </a:xfrm>
        </p:spPr>
        <p:txBody>
          <a:bodyPr/>
          <a:lstStyle/>
          <a:p>
            <a:pPr marL="114300" indent="0">
              <a:buNone/>
            </a:pPr>
            <a:r>
              <a:rPr lang="en-US" sz="1200" b="1" dirty="0">
                <a:solidFill>
                  <a:schemeClr val="bg1">
                    <a:lumMod val="50000"/>
                  </a:schemeClr>
                </a:solidFill>
                <a:latin typeface="+mn-lt"/>
              </a:rPr>
              <a:t>Objective:</a:t>
            </a:r>
          </a:p>
          <a:p>
            <a:pPr marL="114300" indent="0">
              <a:buNone/>
            </a:pPr>
            <a:endParaRPr lang="en-US" sz="1200" dirty="0">
              <a:latin typeface="+mn-lt"/>
            </a:endParaRPr>
          </a:p>
          <a:p>
            <a:pPr>
              <a:buFontTx/>
              <a:buChar char="-"/>
            </a:pPr>
            <a:r>
              <a:rPr lang="en-US" sz="1200" dirty="0">
                <a:latin typeface="+mn-lt"/>
              </a:rPr>
              <a:t>Main Goal: The goal of this project was to create an interactive financial dashboard using R's Shiny package, allowing for real-time monitoring of key financial metrics like revenue, cost, profit, and growth.</a:t>
            </a:r>
          </a:p>
          <a:p>
            <a:pPr>
              <a:buFontTx/>
              <a:buChar char="-"/>
            </a:pPr>
            <a:r>
              <a:rPr lang="en-US" sz="1200" dirty="0">
                <a:latin typeface="+mn-lt"/>
              </a:rPr>
              <a:t>Why Shiny?: Shiny allows us to build web-based, interactive applications in R without needing HTML, CSS, or JavaScript, which makes it a perfect choice for financial analysis.</a:t>
            </a:r>
          </a:p>
          <a:p>
            <a:pPr marL="114300" indent="0">
              <a:buNone/>
            </a:pPr>
            <a:endParaRPr lang="en-US" sz="1200" dirty="0">
              <a:latin typeface="+mn-lt"/>
            </a:endParaRPr>
          </a:p>
          <a:p>
            <a:pPr marL="114300" indent="0">
              <a:buNone/>
            </a:pPr>
            <a:r>
              <a:rPr lang="en-US" sz="1200" b="1" dirty="0">
                <a:solidFill>
                  <a:schemeClr val="bg1">
                    <a:lumMod val="50000"/>
                  </a:schemeClr>
                </a:solidFill>
                <a:latin typeface="+mn-lt"/>
              </a:rPr>
              <a:t>Key Tools Used:</a:t>
            </a:r>
          </a:p>
          <a:p>
            <a:pPr marL="114300" indent="0">
              <a:buNone/>
            </a:pPr>
            <a:r>
              <a:rPr lang="en-US" sz="1200" dirty="0">
                <a:latin typeface="+mn-lt"/>
              </a:rPr>
              <a:t>- Shiny: For building the interactive web application.</a:t>
            </a:r>
          </a:p>
          <a:p>
            <a:pPr marL="114300" indent="0">
              <a:buNone/>
            </a:pPr>
            <a:r>
              <a:rPr lang="en-US" sz="1200" dirty="0">
                <a:latin typeface="+mn-lt"/>
              </a:rPr>
              <a:t>- ggplot2: For visualizing the financial data.</a:t>
            </a:r>
          </a:p>
          <a:p>
            <a:pPr marL="114300" indent="0">
              <a:buNone/>
            </a:pPr>
            <a:r>
              <a:rPr lang="en-US" sz="1200" dirty="0">
                <a:latin typeface="+mn-lt"/>
              </a:rPr>
              <a:t>- </a:t>
            </a:r>
            <a:r>
              <a:rPr lang="en-US" sz="1200" dirty="0" err="1">
                <a:latin typeface="+mn-lt"/>
              </a:rPr>
              <a:t>dplyr</a:t>
            </a:r>
            <a:r>
              <a:rPr lang="en-US" sz="1200" dirty="0">
                <a:latin typeface="+mn-lt"/>
              </a:rPr>
              <a:t>: For efficient data manipulation and wrangling.</a:t>
            </a:r>
          </a:p>
          <a:p>
            <a:pPr marL="114300" indent="0">
              <a:buNone/>
            </a:pPr>
            <a:r>
              <a:rPr lang="en-US" sz="1200" dirty="0">
                <a:latin typeface="+mn-lt"/>
              </a:rPr>
              <a:t>- DT: To create interactive tables.</a:t>
            </a:r>
          </a:p>
          <a:p>
            <a:pPr>
              <a:buFontTx/>
              <a:buChar char="-"/>
            </a:pPr>
            <a:r>
              <a:rPr lang="en-US" sz="1200" dirty="0" err="1">
                <a:latin typeface="+mn-lt"/>
              </a:rPr>
              <a:t>readxl</a:t>
            </a:r>
            <a:r>
              <a:rPr lang="en-US" sz="1200" dirty="0">
                <a:latin typeface="+mn-lt"/>
              </a:rPr>
              <a:t>: To read Excel files with financial data.</a:t>
            </a:r>
          </a:p>
          <a:p>
            <a:pPr>
              <a:buFontTx/>
              <a:buChar char="-"/>
            </a:pPr>
            <a:endParaRPr lang="en-US" sz="1200" dirty="0">
              <a:latin typeface="+mn-lt"/>
            </a:endParaRPr>
          </a:p>
          <a:p>
            <a:pPr marL="114300" indent="0">
              <a:buNone/>
            </a:pPr>
            <a:r>
              <a:rPr lang="en-US" sz="1200" b="1" dirty="0">
                <a:solidFill>
                  <a:schemeClr val="bg1">
                    <a:lumMod val="50000"/>
                  </a:schemeClr>
                </a:solidFill>
                <a:latin typeface="+mn-lt"/>
              </a:rPr>
              <a:t>Description:</a:t>
            </a:r>
          </a:p>
          <a:p>
            <a:pPr marL="114300" indent="0">
              <a:buNone/>
            </a:pPr>
            <a:r>
              <a:rPr lang="en-US" sz="1200" dirty="0">
                <a:latin typeface="+mn-lt"/>
              </a:rPr>
              <a:t>The project showcases the power of Shiny by integrating reactive inputs and dynamic outputs that allow users to analyze financial data in real-time. By adjusting parameters like exchange rates, tax rates, and cost percentages, the dashboard can simulate various financial scenarios.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7">
          <a:extLst>
            <a:ext uri="{FF2B5EF4-FFF2-40B4-BE49-F238E27FC236}">
              <a16:creationId xmlns:a16="http://schemas.microsoft.com/office/drawing/2014/main" id="{7E91E0C5-F967-899A-3CB8-87CF1E2ED2F0}"/>
            </a:ext>
          </a:extLst>
        </p:cNvPr>
        <p:cNvGrpSpPr/>
        <p:nvPr/>
      </p:nvGrpSpPr>
      <p:grpSpPr>
        <a:xfrm>
          <a:off x="0" y="0"/>
          <a:ext cx="0" cy="0"/>
          <a:chOff x="0" y="0"/>
          <a:chExt cx="0" cy="0"/>
        </a:xfrm>
      </p:grpSpPr>
      <p:sp>
        <p:nvSpPr>
          <p:cNvPr id="488" name="Google Shape;488;p60">
            <a:extLst>
              <a:ext uri="{FF2B5EF4-FFF2-40B4-BE49-F238E27FC236}">
                <a16:creationId xmlns:a16="http://schemas.microsoft.com/office/drawing/2014/main" id="{A5658691-D647-B035-44FE-12E7AD4C61F2}"/>
              </a:ext>
            </a:extLst>
          </p:cNvPr>
          <p:cNvSpPr txBox="1">
            <a:spLocks noGrp="1"/>
          </p:cNvSpPr>
          <p:nvPr>
            <p:ph type="title"/>
          </p:nvPr>
        </p:nvSpPr>
        <p:spPr>
          <a:xfrm>
            <a:off x="0" y="288425"/>
            <a:ext cx="6684421" cy="572700"/>
          </a:xfrm>
          <a:prstGeom prst="rect">
            <a:avLst/>
          </a:prstGeom>
          <a:noFill/>
          <a:ln>
            <a:noFill/>
          </a:ln>
        </p:spPr>
        <p:txBody>
          <a:bodyPr spcFirstLastPara="1" wrap="square" lIns="91425" tIns="91425" rIns="91425" bIns="91425" anchor="t" anchorCtr="0">
            <a:noAutofit/>
          </a:bodyPr>
          <a:lstStyle/>
          <a:p>
            <a:pPr marL="114300"/>
            <a:r>
              <a:rPr lang="en-US" sz="2000" b="1" dirty="0">
                <a:latin typeface="+mj-lt"/>
              </a:rPr>
              <a:t>Financial Data and Key Metrics</a:t>
            </a:r>
          </a:p>
        </p:txBody>
      </p:sp>
      <p:sp>
        <p:nvSpPr>
          <p:cNvPr id="3" name="Text Placeholder 2">
            <a:extLst>
              <a:ext uri="{FF2B5EF4-FFF2-40B4-BE49-F238E27FC236}">
                <a16:creationId xmlns:a16="http://schemas.microsoft.com/office/drawing/2014/main" id="{4529BE77-EFB5-CCF3-EFE9-DF9F71E15C12}"/>
              </a:ext>
            </a:extLst>
          </p:cNvPr>
          <p:cNvSpPr>
            <a:spLocks noGrp="1"/>
          </p:cNvSpPr>
          <p:nvPr>
            <p:ph type="body" idx="1"/>
          </p:nvPr>
        </p:nvSpPr>
        <p:spPr>
          <a:xfrm>
            <a:off x="157397" y="1040577"/>
            <a:ext cx="7068351" cy="3295800"/>
          </a:xfrm>
          <a:noFill/>
          <a:ln>
            <a:noFill/>
          </a:ln>
        </p:spPr>
        <p:txBody>
          <a:bodyPr spcFirstLastPara="1" wrap="square" lIns="91425" tIns="91425" rIns="91425" bIns="91425" anchor="t" anchorCtr="0">
            <a:noAutofit/>
          </a:bodyPr>
          <a:lstStyle/>
          <a:p>
            <a:pPr marL="114300" indent="0">
              <a:buNone/>
            </a:pPr>
            <a:r>
              <a:rPr lang="en-US" sz="1200" b="1" dirty="0">
                <a:solidFill>
                  <a:schemeClr val="bg1">
                    <a:lumMod val="50000"/>
                  </a:schemeClr>
                </a:solidFill>
                <a:latin typeface="+mn-lt"/>
              </a:rPr>
              <a:t>Data:</a:t>
            </a:r>
          </a:p>
          <a:p>
            <a:pPr marL="114300" indent="0">
              <a:buNone/>
            </a:pPr>
            <a:r>
              <a:rPr lang="en-US" sz="1200" dirty="0">
                <a:latin typeface="+mn-lt"/>
              </a:rPr>
              <a:t>- Source: A manually created Excel file with 36 months of financial data for revenue and cost.</a:t>
            </a:r>
          </a:p>
          <a:p>
            <a:pPr marL="114300" indent="0">
              <a:buNone/>
            </a:pPr>
            <a:r>
              <a:rPr lang="en-US" sz="1200" dirty="0">
                <a:latin typeface="+mn-lt"/>
              </a:rPr>
              <a:t>- Columns in the Dataset:</a:t>
            </a:r>
          </a:p>
          <a:p>
            <a:pPr lvl="1"/>
            <a:r>
              <a:rPr lang="en-US" sz="1200" dirty="0">
                <a:latin typeface="+mn-lt"/>
              </a:rPr>
              <a:t>Month: Each row corresponds to a month over 3 years.</a:t>
            </a:r>
          </a:p>
          <a:p>
            <a:pPr lvl="1"/>
            <a:r>
              <a:rPr lang="en-US" sz="1200" dirty="0">
                <a:latin typeface="+mn-lt"/>
              </a:rPr>
              <a:t>Revenue (USD): The revenue generated in USD for each month.</a:t>
            </a:r>
          </a:p>
          <a:p>
            <a:pPr lvl="1"/>
            <a:r>
              <a:rPr lang="en-US" sz="1200" dirty="0">
                <a:latin typeface="+mn-lt"/>
              </a:rPr>
              <a:t>Cost (USD): The cost associated with generating the revenue for each month.</a:t>
            </a:r>
          </a:p>
          <a:p>
            <a:pPr marL="114300" indent="0">
              <a:buNone/>
            </a:pPr>
            <a:endParaRPr lang="en-US" sz="1200" dirty="0">
              <a:latin typeface="+mn-lt"/>
            </a:endParaRPr>
          </a:p>
          <a:p>
            <a:pPr marL="114300" indent="0">
              <a:buNone/>
            </a:pPr>
            <a:r>
              <a:rPr lang="en-US" sz="1200" b="1" dirty="0">
                <a:solidFill>
                  <a:schemeClr val="bg1">
                    <a:lumMod val="50000"/>
                  </a:schemeClr>
                </a:solidFill>
                <a:latin typeface="+mn-lt"/>
              </a:rPr>
              <a:t>Key Metrics Computed:</a:t>
            </a:r>
          </a:p>
          <a:p>
            <a:pPr marL="114300" indent="0">
              <a:buNone/>
            </a:pPr>
            <a:r>
              <a:rPr lang="en-US" sz="1200" dirty="0">
                <a:latin typeface="+mn-lt"/>
              </a:rPr>
              <a:t>- Revenue (After Tax): Adjusts the revenue by applying user-defined tax rates.</a:t>
            </a:r>
          </a:p>
          <a:p>
            <a:pPr marL="114300" indent="0">
              <a:buNone/>
            </a:pPr>
            <a:r>
              <a:rPr lang="en-US" sz="1200" dirty="0">
                <a:latin typeface="+mn-lt"/>
              </a:rPr>
              <a:t>- Cost (NTD): Converts cost from USD to NTD based on the adjustable exchange rate.</a:t>
            </a:r>
          </a:p>
          <a:p>
            <a:pPr marL="114300" indent="0">
              <a:buNone/>
            </a:pPr>
            <a:r>
              <a:rPr lang="en-US" sz="1200" dirty="0">
                <a:latin typeface="+mn-lt"/>
              </a:rPr>
              <a:t>- Profit: Calculated as Revenue (After Tax) - Cost.</a:t>
            </a:r>
          </a:p>
          <a:p>
            <a:pPr marL="114300" indent="0">
              <a:buNone/>
            </a:pPr>
            <a:r>
              <a:rPr lang="en-US" sz="1200" dirty="0">
                <a:latin typeface="+mn-lt"/>
              </a:rPr>
              <a:t>- Gross Margin: Measures profitability as (Profit / Revenue) * 100.</a:t>
            </a:r>
          </a:p>
          <a:p>
            <a:pPr marL="114300" indent="0">
              <a:buNone/>
            </a:pPr>
            <a:r>
              <a:rPr lang="en-US" sz="1200" dirty="0">
                <a:latin typeface="+mn-lt"/>
              </a:rPr>
              <a:t>- Cumulative Profit: Running total of profit across months to track financial growth over time.</a:t>
            </a:r>
          </a:p>
          <a:p>
            <a:pPr marL="114300" indent="0">
              <a:buNone/>
            </a:pPr>
            <a:r>
              <a:rPr lang="en-US" sz="1200" dirty="0">
                <a:latin typeface="+mn-lt"/>
              </a:rPr>
              <a:t>- Monthly Growth Rates: Calculates the percentage growth of revenue and profit month-over-month.</a:t>
            </a:r>
          </a:p>
          <a:p>
            <a:pPr marL="114300" indent="0">
              <a:buNone/>
            </a:pPr>
            <a:endParaRPr lang="en-US" sz="1200" dirty="0">
              <a:latin typeface="+mn-lt"/>
            </a:endParaRPr>
          </a:p>
          <a:p>
            <a:pPr marL="114300" indent="0">
              <a:buNone/>
            </a:pPr>
            <a:r>
              <a:rPr lang="en-US" sz="1200" b="1" dirty="0">
                <a:solidFill>
                  <a:schemeClr val="bg1">
                    <a:lumMod val="50000"/>
                  </a:schemeClr>
                </a:solidFill>
                <a:latin typeface="+mn-lt"/>
              </a:rPr>
              <a:t>Explanation:</a:t>
            </a:r>
          </a:p>
          <a:p>
            <a:pPr marL="114300" indent="0">
              <a:buNone/>
            </a:pPr>
            <a:r>
              <a:rPr lang="en-US" sz="1200" dirty="0">
                <a:latin typeface="+mn-lt"/>
              </a:rPr>
              <a:t>These metrics are essential for understanding the financial health of a business, and by integrating them into the dashboard, users can interactively explore how changes in key parameters affect performance.</a:t>
            </a:r>
          </a:p>
        </p:txBody>
      </p:sp>
      <p:pic>
        <p:nvPicPr>
          <p:cNvPr id="4" name="Picture 3">
            <a:extLst>
              <a:ext uri="{FF2B5EF4-FFF2-40B4-BE49-F238E27FC236}">
                <a16:creationId xmlns:a16="http://schemas.microsoft.com/office/drawing/2014/main" id="{964EFBF8-756F-D14F-0CD5-B580E104749D}"/>
              </a:ext>
            </a:extLst>
          </p:cNvPr>
          <p:cNvPicPr>
            <a:picLocks noChangeAspect="1"/>
          </p:cNvPicPr>
          <p:nvPr/>
        </p:nvPicPr>
        <p:blipFill>
          <a:blip r:embed="rId3"/>
          <a:stretch>
            <a:fillRect/>
          </a:stretch>
        </p:blipFill>
        <p:spPr>
          <a:xfrm>
            <a:off x="7225748" y="759108"/>
            <a:ext cx="1877411" cy="3858737"/>
          </a:xfrm>
          <a:prstGeom prst="rect">
            <a:avLst/>
          </a:prstGeom>
        </p:spPr>
      </p:pic>
    </p:spTree>
    <p:extLst>
      <p:ext uri="{BB962C8B-B14F-4D97-AF65-F5344CB8AC3E}">
        <p14:creationId xmlns:p14="http://schemas.microsoft.com/office/powerpoint/2010/main" val="2602341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7">
          <a:extLst>
            <a:ext uri="{FF2B5EF4-FFF2-40B4-BE49-F238E27FC236}">
              <a16:creationId xmlns:a16="http://schemas.microsoft.com/office/drawing/2014/main" id="{7DD09DE7-0524-028E-8AB8-BCAED7849DEA}"/>
            </a:ext>
          </a:extLst>
        </p:cNvPr>
        <p:cNvGrpSpPr/>
        <p:nvPr/>
      </p:nvGrpSpPr>
      <p:grpSpPr>
        <a:xfrm>
          <a:off x="0" y="0"/>
          <a:ext cx="0" cy="0"/>
          <a:chOff x="0" y="0"/>
          <a:chExt cx="0" cy="0"/>
        </a:xfrm>
      </p:grpSpPr>
      <p:sp>
        <p:nvSpPr>
          <p:cNvPr id="488" name="Google Shape;488;p60">
            <a:extLst>
              <a:ext uri="{FF2B5EF4-FFF2-40B4-BE49-F238E27FC236}">
                <a16:creationId xmlns:a16="http://schemas.microsoft.com/office/drawing/2014/main" id="{AAAC7C13-EAFC-F4F8-E897-FF367E003980}"/>
              </a:ext>
            </a:extLst>
          </p:cNvPr>
          <p:cNvSpPr txBox="1">
            <a:spLocks noGrp="1"/>
          </p:cNvSpPr>
          <p:nvPr>
            <p:ph type="title"/>
          </p:nvPr>
        </p:nvSpPr>
        <p:spPr>
          <a:xfrm>
            <a:off x="0" y="288425"/>
            <a:ext cx="6684421" cy="572700"/>
          </a:xfrm>
          <a:prstGeom prst="rect">
            <a:avLst/>
          </a:prstGeom>
          <a:noFill/>
          <a:ln>
            <a:noFill/>
          </a:ln>
        </p:spPr>
        <p:txBody>
          <a:bodyPr spcFirstLastPara="1" wrap="square" lIns="91425" tIns="91425" rIns="91425" bIns="91425" anchor="t" anchorCtr="0">
            <a:noAutofit/>
          </a:bodyPr>
          <a:lstStyle/>
          <a:p>
            <a:pPr marL="114300"/>
            <a:r>
              <a:rPr lang="en-US" sz="2000" b="1" dirty="0">
                <a:latin typeface="+mj-lt"/>
              </a:rPr>
              <a:t>Dashboard Features: Interactive Controls</a:t>
            </a:r>
          </a:p>
        </p:txBody>
      </p:sp>
      <p:sp>
        <p:nvSpPr>
          <p:cNvPr id="3" name="Text Placeholder 2">
            <a:extLst>
              <a:ext uri="{FF2B5EF4-FFF2-40B4-BE49-F238E27FC236}">
                <a16:creationId xmlns:a16="http://schemas.microsoft.com/office/drawing/2014/main" id="{795C1382-E576-DF03-EAD8-7539989DFE12}"/>
              </a:ext>
            </a:extLst>
          </p:cNvPr>
          <p:cNvSpPr>
            <a:spLocks noGrp="1"/>
          </p:cNvSpPr>
          <p:nvPr>
            <p:ph type="body" idx="1"/>
          </p:nvPr>
        </p:nvSpPr>
        <p:spPr>
          <a:xfrm>
            <a:off x="0" y="1353470"/>
            <a:ext cx="6988837" cy="3501605"/>
          </a:xfrm>
          <a:noFill/>
          <a:ln>
            <a:noFill/>
          </a:ln>
        </p:spPr>
        <p:txBody>
          <a:bodyPr spcFirstLastPara="1" wrap="square" lIns="91425" tIns="91425" rIns="91425" bIns="91425" anchor="t" anchorCtr="0">
            <a:noAutofit/>
          </a:bodyPr>
          <a:lstStyle/>
          <a:p>
            <a:pPr marL="114300" indent="0">
              <a:buNone/>
            </a:pPr>
            <a:r>
              <a:rPr lang="en-US" sz="1200" dirty="0">
                <a:solidFill>
                  <a:schemeClr val="bg1">
                    <a:lumMod val="50000"/>
                  </a:schemeClr>
                </a:solidFill>
                <a:latin typeface="+mn-lt"/>
              </a:rPr>
              <a:t>Core Functionalities:</a:t>
            </a:r>
          </a:p>
          <a:p>
            <a:pPr marL="114300" indent="0">
              <a:buNone/>
            </a:pPr>
            <a:endParaRPr lang="en-US" sz="1200" dirty="0">
              <a:solidFill>
                <a:schemeClr val="tx1"/>
              </a:solidFill>
              <a:latin typeface="+mn-lt"/>
            </a:endParaRPr>
          </a:p>
          <a:p>
            <a:pPr marL="114300" indent="0">
              <a:buNone/>
            </a:pPr>
            <a:r>
              <a:rPr lang="en-US" sz="1200" dirty="0">
                <a:solidFill>
                  <a:schemeClr val="tx1"/>
                </a:solidFill>
                <a:latin typeface="+mn-lt"/>
              </a:rPr>
              <a:t>- Adjustable Exchange Rates: Users can switch between USD to NTD and NTD to USD using a dropdown menu, and adjust the exchange rate using a slider (range: 27–33).</a:t>
            </a:r>
          </a:p>
          <a:p>
            <a:pPr marL="114300" indent="0">
              <a:buNone/>
            </a:pPr>
            <a:r>
              <a:rPr lang="en-US" sz="1200" dirty="0">
                <a:solidFill>
                  <a:schemeClr val="tx1"/>
                </a:solidFill>
                <a:latin typeface="+mn-lt"/>
              </a:rPr>
              <a:t>- Tax Rate Adjustments: A slider allows users to set the tax rate (range: 0–20%) and see how it impacts net revenue and profit in real-time.</a:t>
            </a:r>
          </a:p>
          <a:p>
            <a:pPr marL="114300" indent="0">
              <a:buNone/>
            </a:pPr>
            <a:r>
              <a:rPr lang="en-US" sz="1200" dirty="0">
                <a:solidFill>
                  <a:schemeClr val="tx1"/>
                </a:solidFill>
                <a:latin typeface="+mn-lt"/>
              </a:rPr>
              <a:t>- Cost Percentage Scenario Analysis: A cost adjustment slider (60%–90%) enables users to simulate different cost structures and their impact on profitability.</a:t>
            </a:r>
          </a:p>
          <a:p>
            <a:pPr marL="114300" indent="0">
              <a:buNone/>
            </a:pPr>
            <a:endParaRPr lang="en-US" sz="1200" dirty="0">
              <a:solidFill>
                <a:schemeClr val="tx1"/>
              </a:solidFill>
              <a:latin typeface="+mn-lt"/>
            </a:endParaRPr>
          </a:p>
          <a:p>
            <a:pPr marL="114300" indent="0">
              <a:buNone/>
            </a:pPr>
            <a:r>
              <a:rPr lang="en-US" sz="1200" dirty="0">
                <a:solidFill>
                  <a:schemeClr val="bg1">
                    <a:lumMod val="50000"/>
                  </a:schemeClr>
                </a:solidFill>
                <a:latin typeface="+mn-lt"/>
              </a:rPr>
              <a:t>How It Works:</a:t>
            </a:r>
          </a:p>
          <a:p>
            <a:pPr marL="114300" indent="0">
              <a:buNone/>
            </a:pPr>
            <a:r>
              <a:rPr lang="en-US" sz="1200" dirty="0">
                <a:solidFill>
                  <a:schemeClr val="tx1"/>
                </a:solidFill>
                <a:latin typeface="+mn-lt"/>
              </a:rPr>
              <a:t>The reactive nature of Shiny means that whenever a user adjusts one of these controls, the app recalculates all financial metrics and updates the plots and tables instantly. This allows for real-time scenario analysis and decision-making.</a:t>
            </a:r>
          </a:p>
        </p:txBody>
      </p:sp>
      <p:pic>
        <p:nvPicPr>
          <p:cNvPr id="4" name="Picture 3">
            <a:extLst>
              <a:ext uri="{FF2B5EF4-FFF2-40B4-BE49-F238E27FC236}">
                <a16:creationId xmlns:a16="http://schemas.microsoft.com/office/drawing/2014/main" id="{52A044E1-AEE9-4AEA-8111-C004EC3D9A7C}"/>
              </a:ext>
            </a:extLst>
          </p:cNvPr>
          <p:cNvPicPr>
            <a:picLocks noChangeAspect="1"/>
          </p:cNvPicPr>
          <p:nvPr/>
        </p:nvPicPr>
        <p:blipFill>
          <a:blip r:embed="rId3"/>
          <a:srcRect b="13246"/>
          <a:stretch/>
        </p:blipFill>
        <p:spPr>
          <a:xfrm>
            <a:off x="7162265" y="861125"/>
            <a:ext cx="1693499" cy="3778805"/>
          </a:xfrm>
          <a:prstGeom prst="rect">
            <a:avLst/>
          </a:prstGeom>
        </p:spPr>
      </p:pic>
    </p:spTree>
    <p:extLst>
      <p:ext uri="{BB962C8B-B14F-4D97-AF65-F5344CB8AC3E}">
        <p14:creationId xmlns:p14="http://schemas.microsoft.com/office/powerpoint/2010/main" val="244168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7">
          <a:extLst>
            <a:ext uri="{FF2B5EF4-FFF2-40B4-BE49-F238E27FC236}">
              <a16:creationId xmlns:a16="http://schemas.microsoft.com/office/drawing/2014/main" id="{9C9D9E88-353D-0FAD-A581-1B08B1C0AD14}"/>
            </a:ext>
          </a:extLst>
        </p:cNvPr>
        <p:cNvGrpSpPr/>
        <p:nvPr/>
      </p:nvGrpSpPr>
      <p:grpSpPr>
        <a:xfrm>
          <a:off x="0" y="0"/>
          <a:ext cx="0" cy="0"/>
          <a:chOff x="0" y="0"/>
          <a:chExt cx="0" cy="0"/>
        </a:xfrm>
      </p:grpSpPr>
      <p:sp>
        <p:nvSpPr>
          <p:cNvPr id="488" name="Google Shape;488;p60">
            <a:extLst>
              <a:ext uri="{FF2B5EF4-FFF2-40B4-BE49-F238E27FC236}">
                <a16:creationId xmlns:a16="http://schemas.microsoft.com/office/drawing/2014/main" id="{BB97C8CB-79D0-AE9E-97DA-BB67B6B5BF0D}"/>
              </a:ext>
            </a:extLst>
          </p:cNvPr>
          <p:cNvSpPr txBox="1">
            <a:spLocks noGrp="1"/>
          </p:cNvSpPr>
          <p:nvPr>
            <p:ph type="title"/>
          </p:nvPr>
        </p:nvSpPr>
        <p:spPr>
          <a:xfrm>
            <a:off x="0" y="288425"/>
            <a:ext cx="6684421" cy="572700"/>
          </a:xfrm>
          <a:prstGeom prst="rect">
            <a:avLst/>
          </a:prstGeom>
          <a:noFill/>
          <a:ln>
            <a:noFill/>
          </a:ln>
        </p:spPr>
        <p:txBody>
          <a:bodyPr spcFirstLastPara="1" wrap="square" lIns="91425" tIns="91425" rIns="91425" bIns="91425" anchor="t" anchorCtr="0">
            <a:noAutofit/>
          </a:bodyPr>
          <a:lstStyle/>
          <a:p>
            <a:pPr marL="114300"/>
            <a:r>
              <a:rPr lang="en-US" sz="2000" b="1" dirty="0">
                <a:latin typeface="+mj-lt"/>
              </a:rPr>
              <a:t>Real-Time Adjustments: Reactive Inputs</a:t>
            </a:r>
          </a:p>
        </p:txBody>
      </p:sp>
      <p:sp>
        <p:nvSpPr>
          <p:cNvPr id="3" name="Text Placeholder 2">
            <a:extLst>
              <a:ext uri="{FF2B5EF4-FFF2-40B4-BE49-F238E27FC236}">
                <a16:creationId xmlns:a16="http://schemas.microsoft.com/office/drawing/2014/main" id="{E6BF9095-2F32-6275-A72A-F4CFCBCEC208}"/>
              </a:ext>
            </a:extLst>
          </p:cNvPr>
          <p:cNvSpPr>
            <a:spLocks noGrp="1"/>
          </p:cNvSpPr>
          <p:nvPr>
            <p:ph type="body" idx="1"/>
          </p:nvPr>
        </p:nvSpPr>
        <p:spPr>
          <a:xfrm>
            <a:off x="149087" y="1045357"/>
            <a:ext cx="8925339" cy="3501605"/>
          </a:xfrm>
          <a:noFill/>
          <a:ln>
            <a:noFill/>
          </a:ln>
        </p:spPr>
        <p:txBody>
          <a:bodyPr spcFirstLastPara="1" wrap="square" lIns="91425" tIns="91425" rIns="91425" bIns="91425" anchor="t" anchorCtr="0">
            <a:noAutofit/>
          </a:bodyPr>
          <a:lstStyle/>
          <a:p>
            <a:pPr marL="114300" indent="0">
              <a:buNone/>
            </a:pPr>
            <a:r>
              <a:rPr lang="en-US" sz="1200" dirty="0">
                <a:solidFill>
                  <a:schemeClr val="bg1">
                    <a:lumMod val="50000"/>
                  </a:schemeClr>
                </a:solidFill>
                <a:latin typeface="+mn-lt"/>
              </a:rPr>
              <a:t>Explanation:</a:t>
            </a:r>
          </a:p>
          <a:p>
            <a:pPr marL="114300" indent="0">
              <a:buNone/>
            </a:pPr>
            <a:endParaRPr lang="en-US" sz="1200" dirty="0">
              <a:latin typeface="+mn-lt"/>
            </a:endParaRPr>
          </a:p>
          <a:p>
            <a:pPr>
              <a:buFontTx/>
              <a:buChar char="-"/>
            </a:pPr>
            <a:r>
              <a:rPr lang="en-US" sz="1200" dirty="0">
                <a:latin typeface="+mn-lt"/>
              </a:rPr>
              <a:t>Reactive Programming: Shiny apps work by listening for changes to inputs (like exchange rate or tax rate), and whenever an input is modified, the server side recalculates all relevant data. This is called reactive programming.</a:t>
            </a:r>
          </a:p>
          <a:p>
            <a:pPr marL="114300" indent="0">
              <a:buNone/>
            </a:pPr>
            <a:endParaRPr lang="en-US" sz="1200" dirty="0">
              <a:latin typeface="+mn-lt"/>
            </a:endParaRPr>
          </a:p>
          <a:p>
            <a:pPr>
              <a:buFontTx/>
              <a:buChar char="-"/>
            </a:pPr>
            <a:r>
              <a:rPr lang="en-US" sz="1200" dirty="0">
                <a:latin typeface="+mn-lt"/>
              </a:rPr>
              <a:t>Real-Time Financial Adjustments: By changing the exchange rate, tax rate, or cost percentage, users can see the immediate impact on key financial metrics like profit, gross margin, and cumulative profit. This functionality helps businesses make quick decisions based on hypothetical scenarios.</a:t>
            </a:r>
          </a:p>
          <a:p>
            <a:pPr marL="114300" indent="0">
              <a:buNone/>
            </a:pPr>
            <a:endParaRPr lang="en-US" sz="1200" dirty="0">
              <a:latin typeface="+mn-lt"/>
            </a:endParaRPr>
          </a:p>
          <a:p>
            <a:pPr marL="114300" indent="0">
              <a:buNone/>
            </a:pPr>
            <a:r>
              <a:rPr lang="en-US" sz="1200" dirty="0">
                <a:solidFill>
                  <a:schemeClr val="bg1">
                    <a:lumMod val="50000"/>
                  </a:schemeClr>
                </a:solidFill>
                <a:latin typeface="+mn-lt"/>
              </a:rPr>
              <a:t>Key Code Snippet:</a:t>
            </a:r>
          </a:p>
        </p:txBody>
      </p:sp>
      <p:pic>
        <p:nvPicPr>
          <p:cNvPr id="5" name="Picture 4">
            <a:extLst>
              <a:ext uri="{FF2B5EF4-FFF2-40B4-BE49-F238E27FC236}">
                <a16:creationId xmlns:a16="http://schemas.microsoft.com/office/drawing/2014/main" id="{CB15F778-6CB2-4429-ED5D-1032DAFAC05A}"/>
              </a:ext>
            </a:extLst>
          </p:cNvPr>
          <p:cNvPicPr>
            <a:picLocks noChangeAspect="1"/>
          </p:cNvPicPr>
          <p:nvPr/>
        </p:nvPicPr>
        <p:blipFill>
          <a:blip r:embed="rId3"/>
          <a:stretch>
            <a:fillRect/>
          </a:stretch>
        </p:blipFill>
        <p:spPr>
          <a:xfrm>
            <a:off x="1851715" y="2801682"/>
            <a:ext cx="3724135" cy="1929512"/>
          </a:xfrm>
          <a:prstGeom prst="rect">
            <a:avLst/>
          </a:prstGeom>
        </p:spPr>
      </p:pic>
    </p:spTree>
    <p:extLst>
      <p:ext uri="{BB962C8B-B14F-4D97-AF65-F5344CB8AC3E}">
        <p14:creationId xmlns:p14="http://schemas.microsoft.com/office/powerpoint/2010/main" val="2143469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7">
          <a:extLst>
            <a:ext uri="{FF2B5EF4-FFF2-40B4-BE49-F238E27FC236}">
              <a16:creationId xmlns:a16="http://schemas.microsoft.com/office/drawing/2014/main" id="{153044BC-4AC3-62D9-4074-738E447706F6}"/>
            </a:ext>
          </a:extLst>
        </p:cNvPr>
        <p:cNvGrpSpPr/>
        <p:nvPr/>
      </p:nvGrpSpPr>
      <p:grpSpPr>
        <a:xfrm>
          <a:off x="0" y="0"/>
          <a:ext cx="0" cy="0"/>
          <a:chOff x="0" y="0"/>
          <a:chExt cx="0" cy="0"/>
        </a:xfrm>
      </p:grpSpPr>
      <p:sp>
        <p:nvSpPr>
          <p:cNvPr id="488" name="Google Shape;488;p60">
            <a:extLst>
              <a:ext uri="{FF2B5EF4-FFF2-40B4-BE49-F238E27FC236}">
                <a16:creationId xmlns:a16="http://schemas.microsoft.com/office/drawing/2014/main" id="{44576C3B-BC8F-0CC8-5176-95B4D56E8B19}"/>
              </a:ext>
            </a:extLst>
          </p:cNvPr>
          <p:cNvSpPr txBox="1">
            <a:spLocks noGrp="1"/>
          </p:cNvSpPr>
          <p:nvPr>
            <p:ph type="title"/>
          </p:nvPr>
        </p:nvSpPr>
        <p:spPr>
          <a:xfrm>
            <a:off x="0" y="288425"/>
            <a:ext cx="6684421" cy="572700"/>
          </a:xfrm>
          <a:prstGeom prst="rect">
            <a:avLst/>
          </a:prstGeom>
          <a:noFill/>
          <a:ln>
            <a:noFill/>
          </a:ln>
        </p:spPr>
        <p:txBody>
          <a:bodyPr spcFirstLastPara="1" wrap="square" lIns="91425" tIns="91425" rIns="91425" bIns="91425" anchor="t" anchorCtr="0">
            <a:noAutofit/>
          </a:bodyPr>
          <a:lstStyle/>
          <a:p>
            <a:pPr marL="114300"/>
            <a:r>
              <a:rPr lang="en-US" sz="2000" b="1" dirty="0">
                <a:latin typeface="+mj-lt"/>
              </a:rPr>
              <a:t>Visualizing Revenue, Cost, and Profit Over Time</a:t>
            </a:r>
          </a:p>
        </p:txBody>
      </p:sp>
      <p:sp>
        <p:nvSpPr>
          <p:cNvPr id="3" name="Text Placeholder 2">
            <a:extLst>
              <a:ext uri="{FF2B5EF4-FFF2-40B4-BE49-F238E27FC236}">
                <a16:creationId xmlns:a16="http://schemas.microsoft.com/office/drawing/2014/main" id="{0475C209-FB31-34AC-8834-5815EB8FCCAC}"/>
              </a:ext>
            </a:extLst>
          </p:cNvPr>
          <p:cNvSpPr>
            <a:spLocks noGrp="1"/>
          </p:cNvSpPr>
          <p:nvPr>
            <p:ph type="body" idx="1"/>
          </p:nvPr>
        </p:nvSpPr>
        <p:spPr>
          <a:xfrm>
            <a:off x="0" y="861125"/>
            <a:ext cx="8925339" cy="3501605"/>
          </a:xfrm>
          <a:noFill/>
          <a:ln>
            <a:noFill/>
          </a:ln>
        </p:spPr>
        <p:txBody>
          <a:bodyPr spcFirstLastPara="1" wrap="square" lIns="91425" tIns="91425" rIns="91425" bIns="91425" anchor="t" anchorCtr="0">
            <a:noAutofit/>
          </a:bodyPr>
          <a:lstStyle/>
          <a:p>
            <a:pPr marL="114300" indent="0">
              <a:buNone/>
            </a:pPr>
            <a:r>
              <a:rPr lang="en-US" sz="1200" dirty="0">
                <a:solidFill>
                  <a:schemeClr val="bg1">
                    <a:lumMod val="50000"/>
                  </a:schemeClr>
                </a:solidFill>
                <a:latin typeface="+mn-lt"/>
              </a:rPr>
              <a:t>Content:</a:t>
            </a:r>
          </a:p>
          <a:p>
            <a:pPr marL="114300" indent="0">
              <a:buNone/>
            </a:pPr>
            <a:r>
              <a:rPr lang="en-US" sz="1200" dirty="0">
                <a:latin typeface="+mn-lt"/>
              </a:rPr>
              <a:t>- Plot 1: Displays Revenue (After Tax), Cost, and Profit over 36 months. Each of these financial metrics is plotted on a line graph, with different colors representing different metrics.</a:t>
            </a:r>
          </a:p>
          <a:p>
            <a:pPr marL="114300" indent="0">
              <a:buNone/>
            </a:pPr>
            <a:r>
              <a:rPr lang="en-US" sz="1200" dirty="0">
                <a:latin typeface="+mn-lt"/>
              </a:rPr>
              <a:t>- Plot 2: Cumulative Profit shows the running total profit over time. This plot is useful for understanding long-term financial performance and the overall trend of profitability.</a:t>
            </a:r>
          </a:p>
          <a:p>
            <a:pPr>
              <a:buFontTx/>
              <a:buChar char="-"/>
            </a:pPr>
            <a:endParaRPr lang="en-US" sz="1200" dirty="0">
              <a:latin typeface="+mn-lt"/>
            </a:endParaRPr>
          </a:p>
          <a:p>
            <a:pPr marL="114300" indent="0">
              <a:buNone/>
            </a:pPr>
            <a:r>
              <a:rPr lang="en-US" sz="1200" dirty="0">
                <a:solidFill>
                  <a:schemeClr val="bg1">
                    <a:lumMod val="50000"/>
                  </a:schemeClr>
                </a:solidFill>
                <a:latin typeface="+mn-lt"/>
              </a:rPr>
              <a:t>Why These Plots Are Important:</a:t>
            </a:r>
          </a:p>
          <a:p>
            <a:pPr marL="114300" indent="0">
              <a:buNone/>
            </a:pPr>
            <a:r>
              <a:rPr lang="en-US" sz="1200" dirty="0">
                <a:latin typeface="+mn-lt"/>
              </a:rPr>
              <a:t>- Revenue vs. Cost: Helps to easily spot when costs are disproportionately high compared to revenue.</a:t>
            </a:r>
          </a:p>
          <a:p>
            <a:pPr marL="114300" indent="0">
              <a:buNone/>
            </a:pPr>
            <a:r>
              <a:rPr lang="en-US" sz="1200" dirty="0">
                <a:latin typeface="+mn-lt"/>
              </a:rPr>
              <a:t>- Profit Visualization: Provides insight into how well the business is performing and how different inputs affect profitability.</a:t>
            </a:r>
          </a:p>
          <a:p>
            <a:pPr marL="114300" indent="0">
              <a:buNone/>
            </a:pPr>
            <a:r>
              <a:rPr lang="en-US" sz="1200" dirty="0">
                <a:latin typeface="+mn-lt"/>
              </a:rPr>
              <a:t>- Cumulative Profit: Tracks financial health over time and can highlight long-term growth or decline.</a:t>
            </a:r>
          </a:p>
          <a:p>
            <a:pPr marL="114300" indent="0">
              <a:buNone/>
            </a:pPr>
            <a:endParaRPr lang="en-US" sz="1200" dirty="0">
              <a:latin typeface="+mn-lt"/>
            </a:endParaRPr>
          </a:p>
          <a:p>
            <a:pPr marL="114300" indent="0">
              <a:buNone/>
            </a:pPr>
            <a:r>
              <a:rPr lang="en-US" sz="1200" dirty="0">
                <a:solidFill>
                  <a:schemeClr val="bg1">
                    <a:lumMod val="50000"/>
                  </a:schemeClr>
                </a:solidFill>
                <a:latin typeface="+mn-lt"/>
              </a:rPr>
              <a:t>Key Code Snippet for Plotting:</a:t>
            </a:r>
          </a:p>
        </p:txBody>
      </p:sp>
      <p:pic>
        <p:nvPicPr>
          <p:cNvPr id="4" name="Picture 3">
            <a:extLst>
              <a:ext uri="{FF2B5EF4-FFF2-40B4-BE49-F238E27FC236}">
                <a16:creationId xmlns:a16="http://schemas.microsoft.com/office/drawing/2014/main" id="{C7577109-4DFE-026D-C5F7-A47550A3DCC7}"/>
              </a:ext>
            </a:extLst>
          </p:cNvPr>
          <p:cNvPicPr>
            <a:picLocks noChangeAspect="1"/>
          </p:cNvPicPr>
          <p:nvPr/>
        </p:nvPicPr>
        <p:blipFill>
          <a:blip r:embed="rId3"/>
          <a:stretch>
            <a:fillRect/>
          </a:stretch>
        </p:blipFill>
        <p:spPr>
          <a:xfrm>
            <a:off x="2395330" y="2930108"/>
            <a:ext cx="3528391" cy="1924967"/>
          </a:xfrm>
          <a:prstGeom prst="rect">
            <a:avLst/>
          </a:prstGeom>
        </p:spPr>
      </p:pic>
    </p:spTree>
    <p:extLst>
      <p:ext uri="{BB962C8B-B14F-4D97-AF65-F5344CB8AC3E}">
        <p14:creationId xmlns:p14="http://schemas.microsoft.com/office/powerpoint/2010/main" val="3858218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7">
          <a:extLst>
            <a:ext uri="{FF2B5EF4-FFF2-40B4-BE49-F238E27FC236}">
              <a16:creationId xmlns:a16="http://schemas.microsoft.com/office/drawing/2014/main" id="{88996BEC-ED6F-A204-EDC0-A960BE9DF39D}"/>
            </a:ext>
          </a:extLst>
        </p:cNvPr>
        <p:cNvGrpSpPr/>
        <p:nvPr/>
      </p:nvGrpSpPr>
      <p:grpSpPr>
        <a:xfrm>
          <a:off x="0" y="0"/>
          <a:ext cx="0" cy="0"/>
          <a:chOff x="0" y="0"/>
          <a:chExt cx="0" cy="0"/>
        </a:xfrm>
      </p:grpSpPr>
      <p:sp>
        <p:nvSpPr>
          <p:cNvPr id="488" name="Google Shape;488;p60">
            <a:extLst>
              <a:ext uri="{FF2B5EF4-FFF2-40B4-BE49-F238E27FC236}">
                <a16:creationId xmlns:a16="http://schemas.microsoft.com/office/drawing/2014/main" id="{0AE0CF11-EFBF-95F2-DEB2-F3B1D268E0B2}"/>
              </a:ext>
            </a:extLst>
          </p:cNvPr>
          <p:cNvSpPr txBox="1">
            <a:spLocks noGrp="1"/>
          </p:cNvSpPr>
          <p:nvPr>
            <p:ph type="title"/>
          </p:nvPr>
        </p:nvSpPr>
        <p:spPr>
          <a:xfrm>
            <a:off x="0" y="288425"/>
            <a:ext cx="6684421" cy="572700"/>
          </a:xfrm>
          <a:prstGeom prst="rect">
            <a:avLst/>
          </a:prstGeom>
          <a:noFill/>
          <a:ln>
            <a:noFill/>
          </a:ln>
        </p:spPr>
        <p:txBody>
          <a:bodyPr spcFirstLastPara="1" wrap="square" lIns="91425" tIns="91425" rIns="91425" bIns="91425" anchor="t" anchorCtr="0">
            <a:noAutofit/>
          </a:bodyPr>
          <a:lstStyle/>
          <a:p>
            <a:pPr marL="114300"/>
            <a:r>
              <a:rPr lang="en-US" sz="2000" b="1" dirty="0">
                <a:latin typeface="+mj-lt"/>
              </a:rPr>
              <a:t>Scenario Analysis: Cost Adjustments</a:t>
            </a:r>
          </a:p>
        </p:txBody>
      </p:sp>
      <p:sp>
        <p:nvSpPr>
          <p:cNvPr id="3" name="Text Placeholder 2">
            <a:extLst>
              <a:ext uri="{FF2B5EF4-FFF2-40B4-BE49-F238E27FC236}">
                <a16:creationId xmlns:a16="http://schemas.microsoft.com/office/drawing/2014/main" id="{083F91F9-5DB6-5976-41BB-00AEBBBB4150}"/>
              </a:ext>
            </a:extLst>
          </p:cNvPr>
          <p:cNvSpPr>
            <a:spLocks noGrp="1"/>
          </p:cNvSpPr>
          <p:nvPr>
            <p:ph type="body" idx="1"/>
          </p:nvPr>
        </p:nvSpPr>
        <p:spPr>
          <a:xfrm>
            <a:off x="0" y="861125"/>
            <a:ext cx="8925339" cy="3501605"/>
          </a:xfrm>
          <a:noFill/>
          <a:ln>
            <a:noFill/>
          </a:ln>
        </p:spPr>
        <p:txBody>
          <a:bodyPr spcFirstLastPara="1" wrap="square" lIns="91425" tIns="91425" rIns="91425" bIns="91425" anchor="t" anchorCtr="0">
            <a:noAutofit/>
          </a:bodyPr>
          <a:lstStyle/>
          <a:p>
            <a:pPr marL="114300" indent="0">
              <a:buNone/>
            </a:pPr>
            <a:r>
              <a:rPr lang="en-US" sz="1200" dirty="0">
                <a:solidFill>
                  <a:schemeClr val="bg1">
                    <a:lumMod val="50000"/>
                  </a:schemeClr>
                </a:solidFill>
                <a:latin typeface="+mn-lt"/>
              </a:rPr>
              <a:t>Content:</a:t>
            </a:r>
          </a:p>
          <a:p>
            <a:pPr marL="114300" indent="0">
              <a:buNone/>
            </a:pPr>
            <a:endParaRPr lang="en-US" sz="1200" dirty="0">
              <a:solidFill>
                <a:schemeClr val="bg1">
                  <a:lumMod val="50000"/>
                </a:schemeClr>
              </a:solidFill>
              <a:latin typeface="+mn-lt"/>
            </a:endParaRPr>
          </a:p>
          <a:p>
            <a:pPr marL="114300" indent="0">
              <a:buNone/>
            </a:pPr>
            <a:r>
              <a:rPr lang="en-US" sz="1200" dirty="0">
                <a:latin typeface="+mn-lt"/>
              </a:rPr>
              <a:t>- What Is Scenario Analysis?: Scenario analysis allows businesses to evaluate the impact of different financial inputs (like cost percentages) on their financial performance. This feature simulates how changes in cost structures affect profit margins and overall profitability.</a:t>
            </a:r>
          </a:p>
          <a:p>
            <a:pPr marL="114300" indent="0">
              <a:buNone/>
            </a:pPr>
            <a:r>
              <a:rPr lang="en-US" sz="1200" dirty="0">
                <a:latin typeface="+mn-lt"/>
              </a:rPr>
              <a:t>- Adjustable Input: The cost percentage slider allows users to adjust the cost as a percentage of revenue (e.g., set costs to be 75% of revenue).</a:t>
            </a:r>
          </a:p>
          <a:p>
            <a:pPr marL="114300" indent="0">
              <a:buNone/>
            </a:pPr>
            <a:r>
              <a:rPr lang="en-US" sz="1200" dirty="0">
                <a:latin typeface="+mn-lt"/>
              </a:rPr>
              <a:t>- Immediate Feedback: As the user adjusts the slider, the profit and gross margin graphs update to reflect the impact of the new cost structure.</a:t>
            </a:r>
          </a:p>
          <a:p>
            <a:pPr marL="114300" indent="0">
              <a:buNone/>
            </a:pPr>
            <a:endParaRPr lang="en-US" sz="1200" dirty="0">
              <a:latin typeface="+mn-lt"/>
            </a:endParaRPr>
          </a:p>
          <a:p>
            <a:pPr marL="114300" indent="0">
              <a:buNone/>
            </a:pPr>
            <a:r>
              <a:rPr lang="en-US" sz="1200" dirty="0">
                <a:solidFill>
                  <a:schemeClr val="bg1">
                    <a:lumMod val="50000"/>
                  </a:schemeClr>
                </a:solidFill>
                <a:latin typeface="+mn-lt"/>
              </a:rPr>
              <a:t>How It Works:</a:t>
            </a:r>
          </a:p>
          <a:p>
            <a:pPr marL="114300" indent="0">
              <a:buNone/>
            </a:pPr>
            <a:r>
              <a:rPr lang="en-US" sz="1200" dirty="0">
                <a:latin typeface="+mn-lt"/>
              </a:rPr>
              <a:t>When the user changes the cost percentage, the app recalculates all related financial metrics and updates the graph to show the effect on profitability.</a:t>
            </a:r>
          </a:p>
        </p:txBody>
      </p:sp>
      <p:pic>
        <p:nvPicPr>
          <p:cNvPr id="5" name="Picture 4">
            <a:extLst>
              <a:ext uri="{FF2B5EF4-FFF2-40B4-BE49-F238E27FC236}">
                <a16:creationId xmlns:a16="http://schemas.microsoft.com/office/drawing/2014/main" id="{0091B0E3-0045-7927-806E-B472F84C08BA}"/>
              </a:ext>
            </a:extLst>
          </p:cNvPr>
          <p:cNvPicPr>
            <a:picLocks noChangeAspect="1"/>
          </p:cNvPicPr>
          <p:nvPr/>
        </p:nvPicPr>
        <p:blipFill>
          <a:blip r:embed="rId3"/>
          <a:stretch>
            <a:fillRect/>
          </a:stretch>
        </p:blipFill>
        <p:spPr>
          <a:xfrm>
            <a:off x="1222512" y="3427432"/>
            <a:ext cx="6997147" cy="1427643"/>
          </a:xfrm>
          <a:prstGeom prst="rect">
            <a:avLst/>
          </a:prstGeom>
        </p:spPr>
      </p:pic>
    </p:spTree>
    <p:extLst>
      <p:ext uri="{BB962C8B-B14F-4D97-AF65-F5344CB8AC3E}">
        <p14:creationId xmlns:p14="http://schemas.microsoft.com/office/powerpoint/2010/main" val="3475107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7">
          <a:extLst>
            <a:ext uri="{FF2B5EF4-FFF2-40B4-BE49-F238E27FC236}">
              <a16:creationId xmlns:a16="http://schemas.microsoft.com/office/drawing/2014/main" id="{BDB5A485-F4A0-5604-9FB4-20146E927DEB}"/>
            </a:ext>
          </a:extLst>
        </p:cNvPr>
        <p:cNvGrpSpPr/>
        <p:nvPr/>
      </p:nvGrpSpPr>
      <p:grpSpPr>
        <a:xfrm>
          <a:off x="0" y="0"/>
          <a:ext cx="0" cy="0"/>
          <a:chOff x="0" y="0"/>
          <a:chExt cx="0" cy="0"/>
        </a:xfrm>
      </p:grpSpPr>
      <p:sp>
        <p:nvSpPr>
          <p:cNvPr id="488" name="Google Shape;488;p60">
            <a:extLst>
              <a:ext uri="{FF2B5EF4-FFF2-40B4-BE49-F238E27FC236}">
                <a16:creationId xmlns:a16="http://schemas.microsoft.com/office/drawing/2014/main" id="{D9598DBA-B8AF-DA17-6CFA-8729C852971C}"/>
              </a:ext>
            </a:extLst>
          </p:cNvPr>
          <p:cNvSpPr txBox="1">
            <a:spLocks noGrp="1"/>
          </p:cNvSpPr>
          <p:nvPr>
            <p:ph type="title"/>
          </p:nvPr>
        </p:nvSpPr>
        <p:spPr>
          <a:xfrm>
            <a:off x="0" y="288425"/>
            <a:ext cx="6684421" cy="572700"/>
          </a:xfrm>
          <a:prstGeom prst="rect">
            <a:avLst/>
          </a:prstGeom>
          <a:noFill/>
          <a:ln>
            <a:noFill/>
          </a:ln>
        </p:spPr>
        <p:txBody>
          <a:bodyPr spcFirstLastPara="1" wrap="square" lIns="91425" tIns="91425" rIns="91425" bIns="91425" anchor="t" anchorCtr="0">
            <a:noAutofit/>
          </a:bodyPr>
          <a:lstStyle/>
          <a:p>
            <a:pPr marL="114300"/>
            <a:r>
              <a:rPr lang="en-US" sz="2000" b="1" dirty="0">
                <a:latin typeface="+mj-lt"/>
              </a:rPr>
              <a:t>Monthly Growth Rate Analysis</a:t>
            </a:r>
          </a:p>
        </p:txBody>
      </p:sp>
      <p:sp>
        <p:nvSpPr>
          <p:cNvPr id="3" name="Text Placeholder 2">
            <a:extLst>
              <a:ext uri="{FF2B5EF4-FFF2-40B4-BE49-F238E27FC236}">
                <a16:creationId xmlns:a16="http://schemas.microsoft.com/office/drawing/2014/main" id="{A46ECED0-3163-27F1-1ADA-A2488EC5C3CB}"/>
              </a:ext>
            </a:extLst>
          </p:cNvPr>
          <p:cNvSpPr>
            <a:spLocks noGrp="1"/>
          </p:cNvSpPr>
          <p:nvPr>
            <p:ph type="body" idx="1"/>
          </p:nvPr>
        </p:nvSpPr>
        <p:spPr>
          <a:xfrm>
            <a:off x="0" y="1159299"/>
            <a:ext cx="8925339" cy="3501605"/>
          </a:xfrm>
          <a:noFill/>
          <a:ln>
            <a:noFill/>
          </a:ln>
        </p:spPr>
        <p:txBody>
          <a:bodyPr spcFirstLastPara="1" wrap="square" lIns="91425" tIns="91425" rIns="91425" bIns="91425" anchor="t" anchorCtr="0">
            <a:noAutofit/>
          </a:bodyPr>
          <a:lstStyle/>
          <a:p>
            <a:pPr marL="114300" indent="0">
              <a:buNone/>
            </a:pPr>
            <a:r>
              <a:rPr lang="en-US" sz="1200" dirty="0">
                <a:solidFill>
                  <a:schemeClr val="bg1">
                    <a:lumMod val="50000"/>
                  </a:schemeClr>
                </a:solidFill>
                <a:latin typeface="+mn-lt"/>
              </a:rPr>
              <a:t>Content:</a:t>
            </a:r>
          </a:p>
          <a:p>
            <a:pPr marL="114300" indent="0">
              <a:buNone/>
            </a:pPr>
            <a:endParaRPr lang="en-US" sz="1200" dirty="0">
              <a:latin typeface="+mn-lt"/>
            </a:endParaRPr>
          </a:p>
          <a:p>
            <a:pPr>
              <a:buFontTx/>
              <a:buChar char="-"/>
            </a:pPr>
            <a:r>
              <a:rPr lang="en-US" sz="1200" dirty="0">
                <a:latin typeface="+mn-lt"/>
              </a:rPr>
              <a:t>Purpose: The Monthly Growth Rate Analysis helps users track how their revenue and profit have grown or shrunk on a month-by-month basis. This is crucial for understanding trends and forecasting future performance.</a:t>
            </a:r>
          </a:p>
          <a:p>
            <a:pPr marL="114300" indent="0">
              <a:buNone/>
            </a:pPr>
            <a:endParaRPr lang="en-US" sz="1200" dirty="0">
              <a:latin typeface="+mn-lt"/>
            </a:endParaRPr>
          </a:p>
          <a:p>
            <a:pPr>
              <a:buFontTx/>
              <a:buChar char="-"/>
            </a:pPr>
            <a:r>
              <a:rPr lang="en-US" sz="1200" dirty="0">
                <a:latin typeface="+mn-lt"/>
              </a:rPr>
              <a:t>Metrics Calculated:</a:t>
            </a:r>
          </a:p>
          <a:p>
            <a:pPr>
              <a:buFont typeface="Courier New" panose="02070309020205020404" pitchFamily="49" charset="0"/>
              <a:buChar char="o"/>
            </a:pPr>
            <a:r>
              <a:rPr lang="en-US" sz="1200" dirty="0">
                <a:latin typeface="+mn-lt"/>
              </a:rPr>
              <a:t>Revenue Growth (%):The percentage change in revenue compared to the previous month.</a:t>
            </a:r>
          </a:p>
          <a:p>
            <a:pPr>
              <a:buFont typeface="Courier New" panose="02070309020205020404" pitchFamily="49" charset="0"/>
              <a:buChar char="o"/>
            </a:pPr>
            <a:r>
              <a:rPr lang="en-US" sz="1200" dirty="0">
                <a:latin typeface="+mn-lt"/>
              </a:rPr>
              <a:t>Profit Growth (%): The percentage change in profit compared to the previous month.</a:t>
            </a:r>
          </a:p>
        </p:txBody>
      </p:sp>
      <p:pic>
        <p:nvPicPr>
          <p:cNvPr id="4" name="Picture 3">
            <a:extLst>
              <a:ext uri="{FF2B5EF4-FFF2-40B4-BE49-F238E27FC236}">
                <a16:creationId xmlns:a16="http://schemas.microsoft.com/office/drawing/2014/main" id="{8F8F53DF-F990-E370-A33E-0AF2832556DE}"/>
              </a:ext>
            </a:extLst>
          </p:cNvPr>
          <p:cNvPicPr>
            <a:picLocks noChangeAspect="1"/>
          </p:cNvPicPr>
          <p:nvPr/>
        </p:nvPicPr>
        <p:blipFill>
          <a:blip r:embed="rId3"/>
          <a:stretch>
            <a:fillRect/>
          </a:stretch>
        </p:blipFill>
        <p:spPr>
          <a:xfrm>
            <a:off x="576469" y="3098508"/>
            <a:ext cx="7772400" cy="1250369"/>
          </a:xfrm>
          <a:prstGeom prst="rect">
            <a:avLst/>
          </a:prstGeom>
        </p:spPr>
      </p:pic>
    </p:spTree>
    <p:extLst>
      <p:ext uri="{BB962C8B-B14F-4D97-AF65-F5344CB8AC3E}">
        <p14:creationId xmlns:p14="http://schemas.microsoft.com/office/powerpoint/2010/main" val="3078765966"/>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E3F1E2"/>
      </a:lt1>
      <a:dk2>
        <a:srgbClr val="000000"/>
      </a:dk2>
      <a:lt2>
        <a:srgbClr val="E3F1E2"/>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1077</Words>
  <Application>Microsoft Macintosh PowerPoint</Application>
  <PresentationFormat>On-screen Show (16:9)</PresentationFormat>
  <Paragraphs>107</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Lato</vt:lpstr>
      <vt:lpstr>Montserrat</vt:lpstr>
      <vt:lpstr>Vidaloka</vt:lpstr>
      <vt:lpstr>Open Sans</vt:lpstr>
      <vt:lpstr>Courier New</vt:lpstr>
      <vt:lpstr>Minimalist Business Slides XL by Slidesgo</vt:lpstr>
      <vt:lpstr>Interactive Financial Dashboard Using R Shiny</vt:lpstr>
      <vt:lpstr>Table of contents</vt:lpstr>
      <vt:lpstr>Project Overview: Objective and Tools</vt:lpstr>
      <vt:lpstr>Financial Data and Key Metrics</vt:lpstr>
      <vt:lpstr>Dashboard Features: Interactive Controls</vt:lpstr>
      <vt:lpstr>Real-Time Adjustments: Reactive Inputs</vt:lpstr>
      <vt:lpstr>Visualizing Revenue, Cost, and Profit Over Time</vt:lpstr>
      <vt:lpstr>Scenario Analysis: Cost Adjustments</vt:lpstr>
      <vt:lpstr>Monthly Growth Rate Analysis</vt:lpstr>
      <vt:lpstr>Thanks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Microsoft Office User</cp:lastModifiedBy>
  <cp:revision>6</cp:revision>
  <dcterms:modified xsi:type="dcterms:W3CDTF">2024-10-22T10:41:56Z</dcterms:modified>
</cp:coreProperties>
</file>