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mp4" ContentType="video/mp4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Poppins Bold" charset="0"/>
      <p:regular r:id="rId24"/>
    </p:embeddedFont>
    <p:embeddedFont>
      <p:font typeface="Poppins" charset="0"/>
      <p:regular r:id="rId25"/>
    </p:embeddedFont>
    <p:embeddedFont>
      <p:font typeface="Poppins Ultra-Bold" charset="0"/>
      <p:regular r:id="rId26"/>
    </p:embeddedFont>
    <p:embeddedFont>
      <p:font typeface="Open Sans Bold" charset="0"/>
      <p:regular r:id="rId27"/>
    </p:embeddedFont>
    <p:embeddedFont>
      <p:font typeface="Open Sans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-6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demeuremedi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ytherapyapp.com/p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ideo" Target="NULL" TargetMode="External"/><Relationship Id="rId5" Type="http://schemas.openxmlformats.org/officeDocument/2006/relationships/image" Target="../media/image15.jpeg"/><Relationship Id="rId4" Type="http://schemas.microsoft.com/office/2007/relationships/media" Target="../media/VAFydvCWz4M.mp4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NUuymN8=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demeuremedi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-8EEVEo4gQ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703643" y="-1992076"/>
            <a:ext cx="12571376" cy="13978662"/>
          </a:xfrm>
          <a:custGeom>
            <a:avLst/>
            <a:gdLst/>
            <a:ahLst/>
            <a:cxnLst/>
            <a:rect l="l" t="t" r="r" b="b"/>
            <a:pathLst>
              <a:path w="12571376" h="13978662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48054" t="-71303" r="-42425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9189279" y="5035369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89279" y="1215924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89279" y="-2673773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876392" y="7419764"/>
            <a:ext cx="1823236" cy="960487"/>
            <a:chOff x="0" y="0"/>
            <a:chExt cx="480194" cy="2529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0194" cy="252968"/>
            </a:xfrm>
            <a:custGeom>
              <a:avLst/>
              <a:gdLst/>
              <a:ahLst/>
              <a:cxnLst/>
              <a:rect l="l" t="t" r="r" b="b"/>
              <a:pathLst>
                <a:path w="480194" h="252968">
                  <a:moveTo>
                    <a:pt x="126484" y="0"/>
                  </a:moveTo>
                  <a:lnTo>
                    <a:pt x="353710" y="0"/>
                  </a:lnTo>
                  <a:cubicBezTo>
                    <a:pt x="387256" y="0"/>
                    <a:pt x="419427" y="13326"/>
                    <a:pt x="443148" y="37046"/>
                  </a:cubicBezTo>
                  <a:cubicBezTo>
                    <a:pt x="466868" y="60767"/>
                    <a:pt x="480194" y="92938"/>
                    <a:pt x="480194" y="126484"/>
                  </a:cubicBezTo>
                  <a:lnTo>
                    <a:pt x="480194" y="126484"/>
                  </a:lnTo>
                  <a:cubicBezTo>
                    <a:pt x="480194" y="160030"/>
                    <a:pt x="466868" y="192201"/>
                    <a:pt x="443148" y="215922"/>
                  </a:cubicBezTo>
                  <a:cubicBezTo>
                    <a:pt x="419427" y="239642"/>
                    <a:pt x="387256" y="252968"/>
                    <a:pt x="353710" y="252968"/>
                  </a:cubicBezTo>
                  <a:lnTo>
                    <a:pt x="126484" y="252968"/>
                  </a:lnTo>
                  <a:cubicBezTo>
                    <a:pt x="92938" y="252968"/>
                    <a:pt x="60767" y="239642"/>
                    <a:pt x="37046" y="215922"/>
                  </a:cubicBezTo>
                  <a:cubicBezTo>
                    <a:pt x="13326" y="192201"/>
                    <a:pt x="0" y="160030"/>
                    <a:pt x="0" y="126484"/>
                  </a:cubicBezTo>
                  <a:lnTo>
                    <a:pt x="0" y="126484"/>
                  </a:lnTo>
                  <a:cubicBezTo>
                    <a:pt x="0" y="92938"/>
                    <a:pt x="13326" y="60767"/>
                    <a:pt x="37046" y="37046"/>
                  </a:cubicBezTo>
                  <a:cubicBezTo>
                    <a:pt x="60767" y="13326"/>
                    <a:pt x="92938" y="0"/>
                    <a:pt x="1264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0194" cy="291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9151" y="7678428"/>
            <a:ext cx="986790" cy="443158"/>
          </a:xfrm>
          <a:custGeom>
            <a:avLst/>
            <a:gdLst/>
            <a:ahLst/>
            <a:cxnLst/>
            <a:rect l="l" t="t" r="r" b="b"/>
            <a:pathLst>
              <a:path w="986790" h="443158">
                <a:moveTo>
                  <a:pt x="0" y="0"/>
                </a:moveTo>
                <a:lnTo>
                  <a:pt x="986790" y="0"/>
                </a:lnTo>
                <a:lnTo>
                  <a:pt x="986790" y="443159"/>
                </a:lnTo>
                <a:lnTo>
                  <a:pt x="0" y="4431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876392" y="2616658"/>
            <a:ext cx="9238540" cy="3945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 dirty="0" err="1">
                <a:solidFill>
                  <a:srgbClr val="FFFFFF"/>
                </a:solidFill>
                <a:latin typeface="Poppins Bold"/>
              </a:rPr>
              <a:t>Planejamento</a:t>
            </a:r>
            <a:r>
              <a:rPr lang="en-US" sz="9200" spc="-230" dirty="0">
                <a:solidFill>
                  <a:srgbClr val="FFFFFF"/>
                </a:solidFill>
                <a:latin typeface="Poppins Bold"/>
              </a:rPr>
              <a:t> e </a:t>
            </a:r>
            <a:r>
              <a:rPr lang="en-US" sz="9200" spc="-230" dirty="0" err="1">
                <a:solidFill>
                  <a:srgbClr val="FFFFFF"/>
                </a:solidFill>
                <a:latin typeface="Poppins Bold"/>
              </a:rPr>
              <a:t>Gerenciamento</a:t>
            </a:r>
            <a:r>
              <a:rPr lang="en-US" sz="9200" spc="-230" dirty="0">
                <a:solidFill>
                  <a:srgbClr val="FFFFFF"/>
                </a:solidFill>
                <a:latin typeface="Poppins Bold"/>
              </a:rPr>
              <a:t> de </a:t>
            </a:r>
            <a:r>
              <a:rPr lang="en-US" sz="9200" spc="-230" dirty="0" err="1">
                <a:solidFill>
                  <a:srgbClr val="FFFFFF"/>
                </a:solidFill>
                <a:latin typeface="Poppins Bold"/>
              </a:rPr>
              <a:t>Projeto</a:t>
            </a:r>
            <a:endParaRPr lang="en-US" sz="9200" spc="-230" dirty="0">
              <a:solidFill>
                <a:srgbClr val="FFFFFF"/>
              </a:solidFill>
              <a:latin typeface="Poppi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96042" y="1028700"/>
            <a:ext cx="3763258" cy="3763258"/>
          </a:xfrm>
          <a:custGeom>
            <a:avLst/>
            <a:gdLst/>
            <a:ahLst/>
            <a:cxnLst/>
            <a:rect l="l" t="t" r="r" b="b"/>
            <a:pathLst>
              <a:path w="3763258" h="3763258">
                <a:moveTo>
                  <a:pt x="0" y="0"/>
                </a:moveTo>
                <a:lnTo>
                  <a:pt x="3763258" y="0"/>
                </a:lnTo>
                <a:lnTo>
                  <a:pt x="3763258" y="3763258"/>
                </a:lnTo>
                <a:lnTo>
                  <a:pt x="0" y="37632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5968479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Ultra-Bold"/>
              </a:rPr>
              <a:t>Nacional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317115"/>
            <a:ext cx="12756910" cy="150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07"/>
              </a:lnSpc>
            </a:pPr>
            <a:r>
              <a:rPr lang="en-US" sz="5434" u="sng">
                <a:solidFill>
                  <a:srgbClr val="FFFFFF"/>
                </a:solidFill>
                <a:latin typeface="Open Sans Bold"/>
              </a:rPr>
              <a:t>Alarme lembrete de remédio </a:t>
            </a:r>
          </a:p>
          <a:p>
            <a:pPr algn="just">
              <a:lnSpc>
                <a:spcPts val="5275"/>
              </a:lnSpc>
            </a:pPr>
            <a:r>
              <a:rPr lang="en-US" sz="2334" u="sng">
                <a:solidFill>
                  <a:srgbClr val="FFFFFF"/>
                </a:solidFill>
                <a:latin typeface="Open Sans Bold"/>
              </a:rPr>
              <a:t>https://play.google.com/store/apps/details?id=br.com.caiocrol.alarmandpillreminder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709707"/>
            <a:ext cx="4284939" cy="120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61"/>
              </a:lnSpc>
            </a:pPr>
            <a:r>
              <a:rPr lang="en-US" sz="7964" spc="-199">
                <a:solidFill>
                  <a:srgbClr val="FFFFFF"/>
                </a:solidFill>
                <a:latin typeface="Poppins Ultra-Bold"/>
              </a:rPr>
              <a:t>Funções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5538" y="6098911"/>
            <a:ext cx="13503235" cy="2640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7522" lvl="1" indent="-428761" algn="just">
              <a:lnSpc>
                <a:spcPts val="7149"/>
              </a:lnSpc>
              <a:buFont typeface="Arial"/>
              <a:buChar char="•"/>
            </a:pPr>
            <a:r>
              <a:rPr lang="en-US" sz="3971" spc="-23">
                <a:solidFill>
                  <a:srgbClr val="FFFFFF"/>
                </a:solidFill>
                <a:latin typeface="Open Sans"/>
              </a:rPr>
              <a:t>Alarme ou lembrete que fala o título e executa ações</a:t>
            </a:r>
          </a:p>
          <a:p>
            <a:pPr marL="857522" lvl="1" indent="-428761" algn="just">
              <a:lnSpc>
                <a:spcPts val="7149"/>
              </a:lnSpc>
              <a:buFont typeface="Arial"/>
              <a:buChar char="•"/>
            </a:pPr>
            <a:r>
              <a:rPr lang="en-US" sz="3971" spc="-23">
                <a:solidFill>
                  <a:srgbClr val="FFFFFF"/>
                </a:solidFill>
                <a:latin typeface="Open Sans"/>
              </a:rPr>
              <a:t>Alarme e lembrete de remédio</a:t>
            </a:r>
          </a:p>
          <a:p>
            <a:pPr marL="857522" lvl="1" indent="-428761" algn="just">
              <a:lnSpc>
                <a:spcPts val="7149"/>
              </a:lnSpc>
              <a:buFont typeface="Arial"/>
              <a:buChar char="•"/>
            </a:pPr>
            <a:r>
              <a:rPr lang="en-US" sz="3971" spc="-23">
                <a:solidFill>
                  <a:srgbClr val="FFFFFF"/>
                </a:solidFill>
                <a:latin typeface="Open Sans"/>
              </a:rPr>
              <a:t>Aplicativo para alarmes simples ou complexos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81075"/>
            <a:ext cx="11330355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Ultra-Bold"/>
              </a:rPr>
              <a:t>Principais recursos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14375" y="2501685"/>
            <a:ext cx="16230600" cy="8381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9755" lvl="1" indent="-364878" algn="just">
              <a:lnSpc>
                <a:spcPts val="4732"/>
              </a:lnSpc>
              <a:buFont typeface="Arial"/>
              <a:buChar char="•"/>
            </a:pPr>
            <a:r>
              <a:rPr lang="en-US" sz="3380">
                <a:solidFill>
                  <a:srgbClr val="FFFFFF"/>
                </a:solidFill>
                <a:latin typeface="Open Sans"/>
              </a:rPr>
              <a:t>Smart actions - permite alterar volume e habilitar ou desabilitar Bluetooth Falar o titulo</a:t>
            </a:r>
          </a:p>
          <a:p>
            <a:pPr marL="729755" lvl="1" indent="-364878" algn="just">
              <a:lnSpc>
                <a:spcPts val="4732"/>
              </a:lnSpc>
              <a:buFont typeface="Arial"/>
              <a:buChar char="•"/>
            </a:pPr>
            <a:r>
              <a:rPr lang="en-US" sz="3380">
                <a:solidFill>
                  <a:srgbClr val="FFFFFF"/>
                </a:solidFill>
                <a:latin typeface="Open Sans"/>
              </a:rPr>
              <a:t>Permite colocar múltiplas execuções para o mesmo alarme garantindo assim uma grande versatilidade nas definições de repetição, é possível por exemplo definir para o alarme executar em determinados dias todo mês, ou repetir diariamente em horários não sincronizados e Sleep time</a:t>
            </a:r>
          </a:p>
          <a:p>
            <a:pPr marL="729755" lvl="1" indent="-364878" algn="just">
              <a:lnSpc>
                <a:spcPts val="4732"/>
              </a:lnSpc>
              <a:buFont typeface="Arial"/>
              <a:buChar char="•"/>
            </a:pPr>
            <a:r>
              <a:rPr lang="en-US" sz="3380">
                <a:solidFill>
                  <a:srgbClr val="FFFFFF"/>
                </a:solidFill>
                <a:latin typeface="Open Sans"/>
              </a:rPr>
              <a:t>É possível remover as propagandas por um preço justo.</a:t>
            </a:r>
          </a:p>
          <a:p>
            <a:pPr marL="729755" lvl="1" indent="-364878" algn="just">
              <a:lnSpc>
                <a:spcPts val="4732"/>
              </a:lnSpc>
              <a:buFont typeface="Arial"/>
              <a:buChar char="•"/>
            </a:pPr>
            <a:r>
              <a:rPr lang="en-US" sz="3380">
                <a:solidFill>
                  <a:srgbClr val="FFFFFF"/>
                </a:solidFill>
                <a:latin typeface="Open Sans"/>
              </a:rPr>
              <a:t>Repetições: Hora, Dia, Semanal, Mensal, Anual. Com anotações Cores automáticas, Vermelho - execução ainda hoje, Amarelo - próxima execução amanhã, Verde - próxima execução depois de amanhã.</a:t>
            </a:r>
          </a:p>
          <a:p>
            <a:pPr marL="729755" lvl="1" indent="-364878" algn="just">
              <a:lnSpc>
                <a:spcPts val="4732"/>
              </a:lnSpc>
              <a:buFont typeface="Arial"/>
              <a:buChar char="•"/>
            </a:pPr>
            <a:r>
              <a:rPr lang="en-US" sz="3380">
                <a:solidFill>
                  <a:srgbClr val="FFFFFF"/>
                </a:solidFill>
                <a:latin typeface="Open Sans"/>
              </a:rPr>
              <a:t>Crie alarmes com repetição mensal nos dias da semana do mês, exemplo primeira segunda-feira do mês, ou ultimo domingo do mês</a:t>
            </a:r>
          </a:p>
          <a:p>
            <a:pPr algn="just">
              <a:lnSpc>
                <a:spcPts val="4732"/>
              </a:lnSpc>
            </a:pPr>
            <a:endParaRPr/>
          </a:p>
          <a:p>
            <a:pPr algn="just">
              <a:lnSpc>
                <a:spcPts val="4732"/>
              </a:lnSpc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35663" y="1028700"/>
            <a:ext cx="3178045" cy="3140190"/>
          </a:xfrm>
          <a:custGeom>
            <a:avLst/>
            <a:gdLst/>
            <a:ahLst/>
            <a:cxnLst/>
            <a:rect l="l" t="t" r="r" b="b"/>
            <a:pathLst>
              <a:path w="3178045" h="3140190">
                <a:moveTo>
                  <a:pt x="0" y="0"/>
                </a:moveTo>
                <a:lnTo>
                  <a:pt x="3178045" y="0"/>
                </a:lnTo>
                <a:lnTo>
                  <a:pt x="3178045" y="3140190"/>
                </a:lnTo>
                <a:lnTo>
                  <a:pt x="0" y="314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87" b="-663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5968479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Ultra-Bold"/>
              </a:rPr>
              <a:t>Global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317115"/>
            <a:ext cx="13630338" cy="150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07"/>
              </a:lnSpc>
            </a:pPr>
            <a:r>
              <a:rPr lang="en-US" sz="5434" u="sng">
                <a:solidFill>
                  <a:srgbClr val="FFFFFF"/>
                </a:solidFill>
                <a:latin typeface="Open Sans Bold"/>
                <a:hlinkClick r:id="rId3" tooltip="https://github.com/cademeuremedio"/>
              </a:rPr>
              <a:t>Alarme de Medicamentos(MyTherapy</a:t>
            </a:r>
            <a:r>
              <a:rPr lang="en-US" sz="5434">
                <a:solidFill>
                  <a:srgbClr val="FFFFFF"/>
                </a:solidFill>
                <a:latin typeface="Open Sans"/>
              </a:rPr>
              <a:t>)</a:t>
            </a:r>
          </a:p>
          <a:p>
            <a:pPr algn="just">
              <a:lnSpc>
                <a:spcPts val="5275"/>
              </a:lnSpc>
            </a:pPr>
            <a:r>
              <a:rPr lang="en-US" sz="2334" u="sng">
                <a:solidFill>
                  <a:srgbClr val="FFFFFF"/>
                </a:solidFill>
                <a:latin typeface="Open Sans Bold"/>
              </a:rPr>
              <a:t>Site: </a:t>
            </a:r>
            <a:r>
              <a:rPr lang="en-US" sz="2334" u="sng">
                <a:solidFill>
                  <a:srgbClr val="FFFFFF"/>
                </a:solidFill>
                <a:latin typeface="Open Sans Bold"/>
                <a:ea typeface="Open Sans Bold"/>
                <a:hlinkClick r:id="rId4" tooltip="https://www.mytherapyapp.com/pt"/>
              </a:rPr>
              <a:t>Lembrete de medicamentos 💊⏰📲 (mytherapyapp.com)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292702"/>
            <a:ext cx="4284939" cy="120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61"/>
              </a:lnSpc>
            </a:pPr>
            <a:r>
              <a:rPr lang="en-US" sz="7964" spc="-199">
                <a:solidFill>
                  <a:srgbClr val="FFFFFF"/>
                </a:solidFill>
                <a:latin typeface="Poppins Ultra-Bold"/>
              </a:rPr>
              <a:t>Funções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537835"/>
            <a:ext cx="16006870" cy="356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4807" lvl="1" indent="-342403" algn="just">
              <a:lnSpc>
                <a:spcPts val="5709"/>
              </a:lnSpc>
              <a:buFont typeface="Arial"/>
              <a:buChar char="•"/>
            </a:pPr>
            <a:r>
              <a:rPr lang="en-US" sz="3171" spc="-19">
                <a:solidFill>
                  <a:srgbClr val="FFFFFF"/>
                </a:solidFill>
                <a:latin typeface="Open Sans"/>
              </a:rPr>
              <a:t>Hoje: Nessa função, o app pede para que você habilite as notificações do dispositivo e depois faça uma pesquisar na lupa do remédio que você tem que tomar, depois te faz 4 perguntas</a:t>
            </a:r>
          </a:p>
          <a:p>
            <a:pPr marL="684807" lvl="1" indent="-342403" algn="just">
              <a:lnSpc>
                <a:spcPts val="5709"/>
              </a:lnSpc>
              <a:buFont typeface="Arial"/>
              <a:buChar char="•"/>
            </a:pPr>
            <a:r>
              <a:rPr lang="en-US" sz="3171" spc="-19">
                <a:solidFill>
                  <a:srgbClr val="FFFFFF"/>
                </a:solidFill>
                <a:latin typeface="Open Sans"/>
              </a:rPr>
              <a:t>Apoio: Nessa função o aplicativo te da liberdade de adicionar os seus profissionais de saúde e fazer com que eles consigam acompanhar suas consultas.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38225"/>
            <a:ext cx="10741816" cy="1299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60"/>
              </a:lnSpc>
            </a:pPr>
            <a:r>
              <a:rPr lang="en-US" sz="8600" spc="-215">
                <a:solidFill>
                  <a:srgbClr val="FFFFFF"/>
                </a:solidFill>
                <a:latin typeface="Poppins Ultra-Bold"/>
              </a:rPr>
              <a:t>Principais Recursos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1912" y="2355505"/>
            <a:ext cx="16801688" cy="7600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1345" lvl="1" indent="-375672" algn="just">
              <a:lnSpc>
                <a:spcPts val="5533"/>
              </a:lnSpc>
              <a:buFont typeface="Arial"/>
              <a:buChar char="•"/>
            </a:pPr>
            <a:r>
              <a:rPr lang="en-US" sz="3480">
                <a:solidFill>
                  <a:srgbClr val="FFFFFF"/>
                </a:solidFill>
                <a:latin typeface="Open Sans"/>
              </a:rPr>
              <a:t>Tratamento: Essa função te disponibiliza 4 opções: medicamento, medição, atividade e controle de sintomas.  </a:t>
            </a:r>
          </a:p>
          <a:p>
            <a:pPr marL="751345" lvl="1" indent="-375672" algn="just">
              <a:lnSpc>
                <a:spcPts val="5533"/>
              </a:lnSpc>
              <a:buFont typeface="Arial"/>
              <a:buChar char="•"/>
            </a:pPr>
            <a:r>
              <a:rPr lang="en-US" sz="3480">
                <a:solidFill>
                  <a:srgbClr val="FFFFFF"/>
                </a:solidFill>
                <a:latin typeface="Open Sans"/>
              </a:rPr>
              <a:t>Progresso: o Aplicativo disponibiliza as suas entradas anteriores depois de confirmar seus primeiros lembretes. Além disse exibe um gráfico e uma lista dos remédios que você selecionou. </a:t>
            </a:r>
          </a:p>
          <a:p>
            <a:pPr marL="751345" lvl="1" indent="-375672" algn="just">
              <a:lnSpc>
                <a:spcPts val="5533"/>
              </a:lnSpc>
              <a:buFont typeface="Arial"/>
              <a:buChar char="•"/>
            </a:pPr>
            <a:r>
              <a:rPr lang="en-US" sz="3480">
                <a:solidFill>
                  <a:srgbClr val="FFFFFF"/>
                </a:solidFill>
                <a:latin typeface="Open Sans"/>
              </a:rPr>
              <a:t>Perfil: Nessa função você encontra diversas funções comuns em outros aplicativos como: registro e login, notificações, privacidade, banco de dados de medicamento, tema, apoie-nos, diga a um amigo/compartilhar. </a:t>
            </a:r>
          </a:p>
          <a:p>
            <a:pPr marL="751345" lvl="1" indent="-375672" algn="just">
              <a:lnSpc>
                <a:spcPts val="5533"/>
              </a:lnSpc>
              <a:buFont typeface="Arial"/>
              <a:buChar char="•"/>
            </a:pPr>
            <a:r>
              <a:rPr lang="en-US" sz="3480">
                <a:solidFill>
                  <a:srgbClr val="FFFFFF"/>
                </a:solidFill>
                <a:latin typeface="Open Sans"/>
              </a:rPr>
              <a:t>Detalhes do perfil: Nessa parte é possível selecionar o País/linguagem e inserir informações pessoais como sexo, data de nascimento, apelido e o CEP.</a:t>
            </a:r>
          </a:p>
          <a:p>
            <a:pPr algn="just">
              <a:lnSpc>
                <a:spcPts val="5533"/>
              </a:lnSpc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143500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232482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-2491638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02434" y="3283584"/>
            <a:ext cx="13283131" cy="372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29"/>
              </a:lnSpc>
            </a:pPr>
            <a:r>
              <a:rPr lang="en-US" sz="10299" spc="-257">
                <a:solidFill>
                  <a:srgbClr val="FFFFFF"/>
                </a:solidFill>
                <a:latin typeface="Poppins Bold"/>
              </a:rPr>
              <a:t>Características e funções inovadoras </a:t>
            </a:r>
          </a:p>
          <a:p>
            <a:pPr algn="ctr">
              <a:lnSpc>
                <a:spcPts val="6050"/>
              </a:lnSpc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31643">
            <a:off x="1476677" y="4855162"/>
            <a:ext cx="2569554" cy="3697200"/>
          </a:xfrm>
          <a:custGeom>
            <a:avLst/>
            <a:gdLst/>
            <a:ahLst/>
            <a:cxnLst/>
            <a:rect l="l" t="t" r="r" b="b"/>
            <a:pathLst>
              <a:path w="2569554" h="3697200">
                <a:moveTo>
                  <a:pt x="0" y="0"/>
                </a:moveTo>
                <a:lnTo>
                  <a:pt x="2569554" y="0"/>
                </a:lnTo>
                <a:lnTo>
                  <a:pt x="2569554" y="3697200"/>
                </a:lnTo>
                <a:lnTo>
                  <a:pt x="0" y="3697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52500"/>
            <a:ext cx="12660336" cy="264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Open Sans"/>
              </a:rPr>
              <a:t>A função inovadora do aplicativo será a criação de um assistente virtual inteligente para deixar o uso do aplicativo mais familiar, que nós simplesmente apelidamos durante a votação de mascote.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57629" y="5944870"/>
            <a:ext cx="11301671" cy="331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Open Sans"/>
              </a:rPr>
              <a:t>Além disso, nós planejamos incluir opções de acessibilidade bem como a criação de um banco de dados das medicações que já conseguimos obter. O aplicativo deve ser funcional mesmo sem conexão com a internet.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143500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232482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-2491638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140111" y="4456430"/>
            <a:ext cx="10007777" cy="2291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29"/>
              </a:lnSpc>
            </a:pPr>
            <a:r>
              <a:rPr lang="en-US" sz="10299" spc="-257">
                <a:solidFill>
                  <a:srgbClr val="FFFFFF"/>
                </a:solidFill>
                <a:latin typeface="Poppins Bold"/>
              </a:rPr>
              <a:t>Gráfico</a:t>
            </a:r>
          </a:p>
          <a:p>
            <a:pPr algn="ctr">
              <a:lnSpc>
                <a:spcPts val="6050"/>
              </a:lnSpc>
            </a:pPr>
            <a:r>
              <a:rPr lang="en-US" sz="5500" spc="-137">
                <a:solidFill>
                  <a:srgbClr val="FFFFFF"/>
                </a:solidFill>
                <a:latin typeface="Poppins"/>
                <a:ea typeface="Poppins"/>
              </a:rPr>
              <a:t>Oceano azul 🌊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3375" y="-313955"/>
            <a:ext cx="17161249" cy="10914909"/>
          </a:xfrm>
          <a:custGeom>
            <a:avLst/>
            <a:gdLst/>
            <a:ahLst/>
            <a:cxnLst/>
            <a:rect l="l" t="t" r="r" b="b"/>
            <a:pathLst>
              <a:path w="17161249" h="10914909">
                <a:moveTo>
                  <a:pt x="0" y="0"/>
                </a:moveTo>
                <a:lnTo>
                  <a:pt x="17161250" y="0"/>
                </a:lnTo>
                <a:lnTo>
                  <a:pt x="17161250" y="10914910"/>
                </a:lnTo>
                <a:lnTo>
                  <a:pt x="0" y="109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98" b="-2398"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4"/>
              </p:ext>
            </p:extLst>
          </p:nvPr>
        </p:nvPicPr>
        <p:blipFill>
          <a:blip r:embed="rId5"/>
          <a:srcRect l="1575" t="19744" r="120" b="6527"/>
          <a:stretch>
            <a:fillRect/>
          </a:stretch>
        </p:blipFill>
        <p:spPr>
          <a:xfrm>
            <a:off x="7455325" y="1200025"/>
            <a:ext cx="10515933" cy="7886950"/>
          </a:xfrm>
          <a:prstGeom prst="rect">
            <a:avLst/>
          </a:prstGeom>
          <a:ln w="171450" cap="rnd">
            <a:solidFill>
              <a:srgbClr val="010817"/>
            </a:solidFill>
            <a:prstDash val="solid"/>
          </a:ln>
        </p:spPr>
      </p:pic>
      <p:sp>
        <p:nvSpPr>
          <p:cNvPr id="3" name="TextBox 3"/>
          <p:cNvSpPr txBox="1"/>
          <p:nvPr/>
        </p:nvSpPr>
        <p:spPr>
          <a:xfrm>
            <a:off x="441965" y="1200025"/>
            <a:ext cx="7936586" cy="209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179">
                <a:solidFill>
                  <a:srgbClr val="FFFFFF"/>
                </a:solidFill>
                <a:latin typeface="Poppins Bold"/>
              </a:rPr>
              <a:t>Muito obrigado pela atenção!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1965" y="3924015"/>
            <a:ext cx="7013360" cy="220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99"/>
              </a:lnSpc>
            </a:pPr>
            <a:r>
              <a:rPr lang="en-US" sz="3999" spc="315">
                <a:solidFill>
                  <a:srgbClr val="FFFFFF"/>
                </a:solidFill>
                <a:latin typeface="Poppins"/>
              </a:rPr>
              <a:t>Por fim, uma ilustre divulgação do nosso projeto.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143500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232482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-2491638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14823" y="2241849"/>
            <a:ext cx="5058354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</a:rPr>
              <a:t>Equipe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09296" y="3876520"/>
            <a:ext cx="5263881" cy="435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999"/>
              </a:lnSpc>
              <a:buFont typeface="Arial"/>
              <a:buChar char="•"/>
            </a:pPr>
            <a:r>
              <a:rPr lang="en-US" sz="2499" spc="312">
                <a:solidFill>
                  <a:srgbClr val="FFFFFF"/>
                </a:solidFill>
                <a:latin typeface="Poppins"/>
              </a:rPr>
              <a:t>DOUGLAS BEZERRA</a:t>
            </a:r>
          </a:p>
          <a:p>
            <a:pPr marL="539749" lvl="1" indent="-269875">
              <a:lnSpc>
                <a:spcPts val="4999"/>
              </a:lnSpc>
              <a:buFont typeface="Arial"/>
              <a:buChar char="•"/>
            </a:pPr>
            <a:r>
              <a:rPr lang="en-US" sz="2499" spc="312">
                <a:solidFill>
                  <a:srgbClr val="FFFFFF"/>
                </a:solidFill>
                <a:latin typeface="Poppins"/>
              </a:rPr>
              <a:t>ERICK SANTOS</a:t>
            </a:r>
          </a:p>
          <a:p>
            <a:pPr marL="539749" lvl="1" indent="-269875">
              <a:lnSpc>
                <a:spcPts val="4999"/>
              </a:lnSpc>
              <a:buFont typeface="Arial"/>
              <a:buChar char="•"/>
            </a:pPr>
            <a:r>
              <a:rPr lang="en-US" sz="2499" spc="312">
                <a:solidFill>
                  <a:srgbClr val="FFFFFF"/>
                </a:solidFill>
                <a:latin typeface="Poppins"/>
              </a:rPr>
              <a:t>GLADISTONY SILVA </a:t>
            </a:r>
          </a:p>
          <a:p>
            <a:pPr marL="539749" lvl="1" indent="-269875">
              <a:lnSpc>
                <a:spcPts val="4999"/>
              </a:lnSpc>
              <a:buFont typeface="Arial"/>
              <a:buChar char="•"/>
            </a:pPr>
            <a:r>
              <a:rPr lang="en-US" sz="2499" spc="312">
                <a:solidFill>
                  <a:srgbClr val="FFFFFF"/>
                </a:solidFill>
                <a:latin typeface="Poppins"/>
              </a:rPr>
              <a:t>GUSTAVO FRANÇA</a:t>
            </a:r>
          </a:p>
          <a:p>
            <a:pPr marL="539749" lvl="1" indent="-269875">
              <a:lnSpc>
                <a:spcPts val="4999"/>
              </a:lnSpc>
              <a:buFont typeface="Arial"/>
              <a:buChar char="•"/>
            </a:pPr>
            <a:r>
              <a:rPr lang="en-US" sz="2499" spc="312">
                <a:solidFill>
                  <a:srgbClr val="FFFFFF"/>
                </a:solidFill>
                <a:latin typeface="Poppins"/>
              </a:rPr>
              <a:t>JOSÉ MIGUEL </a:t>
            </a:r>
          </a:p>
          <a:p>
            <a:pPr marL="539749" lvl="1" indent="-269875">
              <a:lnSpc>
                <a:spcPts val="4999"/>
              </a:lnSpc>
              <a:buFont typeface="Arial"/>
              <a:buChar char="•"/>
            </a:pPr>
            <a:r>
              <a:rPr lang="en-US" sz="2499" spc="312">
                <a:solidFill>
                  <a:srgbClr val="FFFFFF"/>
                </a:solidFill>
                <a:latin typeface="Poppins"/>
              </a:rPr>
              <a:t>PEDRO EMMANUEL</a:t>
            </a:r>
          </a:p>
          <a:p>
            <a:pPr marL="539749" lvl="1" indent="-269875">
              <a:lnSpc>
                <a:spcPts val="4999"/>
              </a:lnSpc>
              <a:buFont typeface="Arial"/>
              <a:buChar char="•"/>
            </a:pPr>
            <a:r>
              <a:rPr lang="en-US" sz="2499" spc="312">
                <a:solidFill>
                  <a:srgbClr val="FFFFFF"/>
                </a:solidFill>
                <a:latin typeface="Poppins"/>
              </a:rPr>
              <a:t>VINICIUS HENRYKYY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143500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232482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-2491638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98519" y="4095595"/>
            <a:ext cx="15490962" cy="2291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29"/>
              </a:lnSpc>
            </a:pPr>
            <a:r>
              <a:rPr lang="en-US" sz="10299" spc="-257">
                <a:solidFill>
                  <a:srgbClr val="FFFFFF"/>
                </a:solidFill>
                <a:latin typeface="Poppins Bold"/>
              </a:rPr>
              <a:t>3 Principais Referências</a:t>
            </a:r>
          </a:p>
          <a:p>
            <a:pPr algn="ctr">
              <a:lnSpc>
                <a:spcPts val="605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18957" y="962025"/>
            <a:ext cx="2473632" cy="2231014"/>
          </a:xfrm>
          <a:custGeom>
            <a:avLst/>
            <a:gdLst/>
            <a:ahLst/>
            <a:cxnLst/>
            <a:rect l="l" t="t" r="r" b="b"/>
            <a:pathLst>
              <a:path w="2473632" h="2231014">
                <a:moveTo>
                  <a:pt x="0" y="0"/>
                </a:moveTo>
                <a:lnTo>
                  <a:pt x="2473633" y="0"/>
                </a:lnTo>
                <a:lnTo>
                  <a:pt x="2473633" y="2231014"/>
                </a:lnTo>
                <a:lnTo>
                  <a:pt x="0" y="22310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437" b="-543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370055" y="3963363"/>
            <a:ext cx="2522535" cy="2360274"/>
          </a:xfrm>
          <a:custGeom>
            <a:avLst/>
            <a:gdLst/>
            <a:ahLst/>
            <a:cxnLst/>
            <a:rect l="l" t="t" r="r" b="b"/>
            <a:pathLst>
              <a:path w="2522535" h="2360274">
                <a:moveTo>
                  <a:pt x="0" y="0"/>
                </a:moveTo>
                <a:lnTo>
                  <a:pt x="2522535" y="0"/>
                </a:lnTo>
                <a:lnTo>
                  <a:pt x="2522535" y="2360274"/>
                </a:lnTo>
                <a:lnTo>
                  <a:pt x="0" y="2360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923" b="-495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428482" y="7027286"/>
            <a:ext cx="2595699" cy="2231014"/>
          </a:xfrm>
          <a:custGeom>
            <a:avLst/>
            <a:gdLst/>
            <a:ahLst/>
            <a:cxnLst/>
            <a:rect l="l" t="t" r="r" b="b"/>
            <a:pathLst>
              <a:path w="2595699" h="2231014">
                <a:moveTo>
                  <a:pt x="0" y="0"/>
                </a:moveTo>
                <a:lnTo>
                  <a:pt x="2595699" y="0"/>
                </a:lnTo>
                <a:lnTo>
                  <a:pt x="2595699" y="2231014"/>
                </a:lnTo>
                <a:lnTo>
                  <a:pt x="0" y="22310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294486"/>
            <a:ext cx="11997122" cy="180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99"/>
              </a:lnSpc>
            </a:pPr>
            <a:r>
              <a:rPr lang="en-US" sz="7999" spc="-199">
                <a:solidFill>
                  <a:srgbClr val="FFFFFF"/>
                </a:solidFill>
                <a:latin typeface="Poppins Ultra-Bold"/>
              </a:rPr>
              <a:t>Take your meds</a:t>
            </a:r>
          </a:p>
          <a:p>
            <a:pPr>
              <a:lnSpc>
                <a:spcPts val="6526"/>
              </a:lnSpc>
            </a:pPr>
            <a:r>
              <a:rPr lang="en-US" sz="2900" spc="-72">
                <a:solidFill>
                  <a:srgbClr val="FFFFFF"/>
                </a:solidFill>
                <a:latin typeface="Poppins"/>
              </a:rPr>
              <a:t>https://github.com/takeyourmeds/takeyourmeds-web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557271"/>
            <a:ext cx="12455607" cy="2676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30"/>
              </a:lnSpc>
            </a:pPr>
            <a:r>
              <a:rPr lang="en-US" sz="7300" spc="-182">
                <a:solidFill>
                  <a:srgbClr val="FFFFFF"/>
                </a:solidFill>
                <a:latin typeface="Poppins Ultra-Bold"/>
              </a:rPr>
              <a:t>Medicamento Comprimido Alarme</a:t>
            </a:r>
          </a:p>
          <a:p>
            <a:pPr>
              <a:lnSpc>
                <a:spcPts val="6076"/>
              </a:lnSpc>
            </a:pPr>
            <a:r>
              <a:rPr lang="en-US" sz="2700" spc="-67">
                <a:solidFill>
                  <a:srgbClr val="FFFFFF"/>
                </a:solidFill>
                <a:latin typeface="Poppins"/>
              </a:rPr>
              <a:t>https://play.google.com/store/apps/details?id=com.pillalert.android&amp;pli=1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792926"/>
            <a:ext cx="13501358" cy="2759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30"/>
              </a:lnSpc>
            </a:pPr>
            <a:r>
              <a:rPr lang="en-US" sz="7300" spc="-182">
                <a:solidFill>
                  <a:srgbClr val="FFFFFF"/>
                </a:solidFill>
                <a:latin typeface="Poppins Ultra-Bold"/>
              </a:rPr>
              <a:t> Aplicativo i9 saúde para programar remédio em casa</a:t>
            </a:r>
          </a:p>
          <a:p>
            <a:pPr>
              <a:lnSpc>
                <a:spcPts val="7251"/>
              </a:lnSpc>
            </a:pPr>
            <a:r>
              <a:rPr lang="en-US" sz="2900" spc="-72">
                <a:solidFill>
                  <a:srgbClr val="FFFFFF"/>
                </a:solidFill>
                <a:latin typeface="Poppins"/>
              </a:rPr>
              <a:t>https://repositorio.ifpe.edu.br/xmlui/handle/123456789/411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143500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232482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-2491638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09864" y="3958299"/>
            <a:ext cx="16468271" cy="2370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8145" spc="-203">
                <a:solidFill>
                  <a:srgbClr val="FFFFFF"/>
                </a:solidFill>
                <a:latin typeface="Poppins Bold"/>
              </a:rPr>
              <a:t>Grupos de ideias gerados inicialmente e o votado no final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8435424">
                <a:moveTo>
                  <a:pt x="0" y="0"/>
                </a:moveTo>
                <a:lnTo>
                  <a:pt x="18288000" y="0"/>
                </a:lnTo>
                <a:lnTo>
                  <a:pt x="18288000" y="8435424"/>
                </a:lnTo>
                <a:lnTo>
                  <a:pt x="0" y="843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877866"/>
            <a:ext cx="18288000" cy="5641308"/>
          </a:xfrm>
          <a:custGeom>
            <a:avLst/>
            <a:gdLst/>
            <a:ahLst/>
            <a:cxnLst/>
            <a:rect l="l" t="t" r="r" b="b"/>
            <a:pathLst>
              <a:path w="18288000" h="5641308">
                <a:moveTo>
                  <a:pt x="0" y="0"/>
                </a:moveTo>
                <a:lnTo>
                  <a:pt x="18288000" y="0"/>
                </a:lnTo>
                <a:lnTo>
                  <a:pt x="18288000" y="5641308"/>
                </a:lnTo>
                <a:lnTo>
                  <a:pt x="0" y="5641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3" r="-43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006736" y="8961762"/>
            <a:ext cx="10274528" cy="516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 u="sng" spc="-72">
                <a:solidFill>
                  <a:srgbClr val="FFFFFF"/>
                </a:solidFill>
                <a:latin typeface="Poppins"/>
                <a:hlinkClick r:id="rId3" tooltip="https://miro.com/app/board/uXjVNUuymN8=/"/>
              </a:rPr>
              <a:t>https://repositorio.ifpe.edu.br/xmlui/handle/123456789/411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71627" y="7756287"/>
            <a:ext cx="7144746" cy="901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-125">
                <a:solidFill>
                  <a:srgbClr val="FFFFFF"/>
                </a:solidFill>
                <a:latin typeface="Poppins Bold"/>
              </a:rPr>
              <a:t>Vencedor: </a:t>
            </a:r>
            <a:r>
              <a:rPr lang="en-US" sz="5000" spc="-125">
                <a:solidFill>
                  <a:srgbClr val="FFFFFF"/>
                </a:solidFill>
                <a:latin typeface="Poppins"/>
                <a:ea typeface="Poppins"/>
              </a:rPr>
              <a:t>Mascote 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143500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232482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-2491638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140111" y="3968113"/>
            <a:ext cx="10007777" cy="2628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225">
                <a:solidFill>
                  <a:srgbClr val="FFFFFF"/>
                </a:solidFill>
                <a:latin typeface="Poppins Bold"/>
              </a:rPr>
              <a:t>Principais concorrentes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85610" y="999988"/>
            <a:ext cx="3473690" cy="3473690"/>
          </a:xfrm>
          <a:custGeom>
            <a:avLst/>
            <a:gdLst/>
            <a:ahLst/>
            <a:cxnLst/>
            <a:rect l="l" t="t" r="r" b="b"/>
            <a:pathLst>
              <a:path w="3473690" h="3473690">
                <a:moveTo>
                  <a:pt x="0" y="0"/>
                </a:moveTo>
                <a:lnTo>
                  <a:pt x="3473690" y="0"/>
                </a:lnTo>
                <a:lnTo>
                  <a:pt x="3473690" y="3473689"/>
                </a:lnTo>
                <a:lnTo>
                  <a:pt x="0" y="3473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5968479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Ultra-Bold"/>
              </a:rPr>
              <a:t>Local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317115"/>
            <a:ext cx="12756910" cy="232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07"/>
              </a:lnSpc>
            </a:pPr>
            <a:r>
              <a:rPr lang="en-US" sz="5434" u="sng">
                <a:solidFill>
                  <a:srgbClr val="FFFFFF"/>
                </a:solidFill>
                <a:latin typeface="Open Sans Bold"/>
                <a:hlinkClick r:id="rId3" tooltip="https://github.com/cademeuremedio"/>
              </a:rPr>
              <a:t>Cade Meu Remedio</a:t>
            </a:r>
          </a:p>
          <a:p>
            <a:pPr algn="just">
              <a:lnSpc>
                <a:spcPts val="5275"/>
              </a:lnSpc>
            </a:pPr>
            <a:r>
              <a:rPr lang="en-US" sz="2334" u="sng">
                <a:solidFill>
                  <a:srgbClr val="FFFFFF"/>
                </a:solidFill>
                <a:latin typeface="Open Sans Bold"/>
              </a:rPr>
              <a:t>Link de referencia: </a:t>
            </a:r>
            <a:r>
              <a:rPr lang="en-US" sz="2334" u="sng">
                <a:solidFill>
                  <a:srgbClr val="FFFFFF"/>
                </a:solidFill>
                <a:latin typeface="Open Sans Bold"/>
                <a:hlinkClick r:id="rId4" tooltip="https://www.youtube.com/watch?v=-8EEVEo4gQE"/>
              </a:rPr>
              <a:t>(149) Cade meu remédio? - YouTube</a:t>
            </a:r>
          </a:p>
          <a:p>
            <a:pPr algn="just">
              <a:lnSpc>
                <a:spcPts val="6857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028700" y="4473677"/>
            <a:ext cx="4284939" cy="120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61"/>
              </a:lnSpc>
            </a:pPr>
            <a:r>
              <a:rPr lang="en-US" sz="7964" spc="-199">
                <a:solidFill>
                  <a:srgbClr val="FFFFFF"/>
                </a:solidFill>
                <a:latin typeface="Poppins Ultra-Bold"/>
              </a:rPr>
              <a:t>Funções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8668" y="5712855"/>
            <a:ext cx="12557021" cy="3545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7522" lvl="1" indent="-428761" algn="just">
              <a:lnSpc>
                <a:spcPts val="7149"/>
              </a:lnSpc>
              <a:buFont typeface="Arial"/>
              <a:buChar char="•"/>
            </a:pPr>
            <a:r>
              <a:rPr lang="en-US" sz="3971" spc="-23">
                <a:solidFill>
                  <a:srgbClr val="FFFFFF"/>
                </a:solidFill>
                <a:latin typeface="Open Sans"/>
              </a:rPr>
              <a:t>Encontra locais onde há o remédio disponível para comprar ou pegar ele de graça</a:t>
            </a:r>
          </a:p>
          <a:p>
            <a:pPr marL="857522" lvl="1" indent="-428761" algn="just">
              <a:lnSpc>
                <a:spcPts val="7149"/>
              </a:lnSpc>
              <a:buFont typeface="Arial"/>
              <a:buChar char="•"/>
            </a:pPr>
            <a:r>
              <a:rPr lang="en-US" sz="3971" spc="-23">
                <a:solidFill>
                  <a:srgbClr val="FFFFFF"/>
                </a:solidFill>
                <a:latin typeface="Open Sans"/>
              </a:rPr>
              <a:t>Lista as farmácias </a:t>
            </a:r>
          </a:p>
          <a:p>
            <a:pPr marL="857522" lvl="1" indent="-428761" algn="just">
              <a:lnSpc>
                <a:spcPts val="7149"/>
              </a:lnSpc>
              <a:buFont typeface="Arial"/>
              <a:buChar char="•"/>
            </a:pPr>
            <a:r>
              <a:rPr lang="en-US" sz="3971" spc="-23">
                <a:solidFill>
                  <a:srgbClr val="FFFFFF"/>
                </a:solidFill>
                <a:latin typeface="Open Sans"/>
              </a:rPr>
              <a:t>Listagens de medicamentos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13770" y="4596570"/>
            <a:ext cx="5017370" cy="878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47"/>
              </a:lnSpc>
            </a:pPr>
            <a:r>
              <a:rPr lang="en-US" sz="2534">
                <a:solidFill>
                  <a:srgbClr val="FFFFFF"/>
                </a:solidFill>
                <a:latin typeface="Open Sans Bold"/>
                <a:hlinkClick r:id="rId3" tooltip="https://github.com/cademeuremedio"/>
              </a:rPr>
              <a:t>Apresentado no Hackfest 2018</a:t>
            </a:r>
          </a:p>
          <a:p>
            <a:pPr algn="just">
              <a:lnSpc>
                <a:spcPts val="3547"/>
              </a:lnSpc>
            </a:pPr>
            <a:r>
              <a:rPr lang="en-US" sz="2534">
                <a:solidFill>
                  <a:srgbClr val="FFFFFF"/>
                </a:solidFill>
                <a:latin typeface="Open Sans Bold"/>
                <a:hlinkClick r:id="rId3" tooltip="https://github.com/cademeuremedio"/>
              </a:rPr>
              <a:t>em João Pesso</a:t>
            </a:r>
            <a:r>
              <a:rPr lang="en-US" sz="2534">
                <a:solidFill>
                  <a:srgbClr val="FFFFFF"/>
                </a:solidFill>
                <a:latin typeface="Open Sans Bold"/>
              </a:rPr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556</Words>
  <Application>Microsoft Office PowerPoint</Application>
  <PresentationFormat>Personalizar</PresentationFormat>
  <Paragraphs>60</Paragraphs>
  <Slides>18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Calibri</vt:lpstr>
      <vt:lpstr>Poppins Bold</vt:lpstr>
      <vt:lpstr>Poppins</vt:lpstr>
      <vt:lpstr>Poppins Ultra-Bold</vt:lpstr>
      <vt:lpstr>Open Sans Bold</vt:lpstr>
      <vt:lpstr>Open Sans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PGP</dc:title>
  <cp:lastModifiedBy>Gladistony Silva Lins</cp:lastModifiedBy>
  <cp:revision>8</cp:revision>
  <dcterms:created xsi:type="dcterms:W3CDTF">2006-08-16T00:00:00Z</dcterms:created>
  <dcterms:modified xsi:type="dcterms:W3CDTF">2023-11-06T14:47:29Z</dcterms:modified>
  <dc:identifier>DAFx5mXW3LI</dc:identifier>
</cp:coreProperties>
</file>