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9A06565-FDCE-45C7-9D30-AE826647517A}">
          <p14:sldIdLst>
            <p14:sldId id="256"/>
          </p14:sldIdLst>
        </p14:section>
        <p14:section name="Раздел оглавления" id="{D4D4805D-D78D-4BA0-A4F0-1DD318579EAE}">
          <p14:sldIdLst>
            <p14:sldId id="269"/>
          </p14:sldIdLst>
        </p14:section>
        <p14:section name="Введение" id="{B3A3E327-3F4C-430C-AA61-86E67563A6E3}">
          <p14:sldIdLst>
            <p14:sldId id="258"/>
          </p14:sldIdLst>
        </p14:section>
        <p14:section name="Древние предки и сказки" id="{D1206ED7-5C85-4DF2-896B-F9ECE59AA2E4}">
          <p14:sldIdLst>
            <p14:sldId id="259"/>
          </p14:sldIdLst>
        </p14:section>
        <p14:section name="Математики совершенствуют сказку, 17 век" id="{86EC1563-9036-4B3B-9045-D91295249F72}">
          <p14:sldIdLst>
            <p14:sldId id="260"/>
          </p14:sldIdLst>
        </p14:section>
        <p14:section name="Алан Тьюринг: Энигма" id="{624CDCD8-4C36-49B7-86C9-0BCC956FA12D}">
          <p14:sldIdLst>
            <p14:sldId id="261"/>
          </p14:sldIdLst>
        </p14:section>
        <p14:section name="Дартмутский семинар " id="{A2220E05-0DD0-49D6-9C12-06C39FC9D037}">
          <p14:sldIdLst>
            <p14:sldId id="262"/>
          </p14:sldIdLst>
        </p14:section>
        <p14:section name="Крестный отец ИИ: Фрэнк Розенблатт" id="{EC5C689A-4DFA-4686-8DC8-676A50476EA6}">
          <p14:sldIdLst>
            <p14:sldId id="263"/>
          </p14:sldIdLst>
        </p14:section>
        <p14:section name="Научная фантастика 20 века" id="{732E2342-880A-4299-A45A-71108B206CE2}">
          <p14:sldIdLst>
            <p14:sldId id="264"/>
          </p14:sldIdLst>
        </p14:section>
        <p14:section name="Народный успех ИИ" id="{C2AE5453-48EA-443E-BD9F-60330DF0AC7D}">
          <p14:sldIdLst>
            <p14:sldId id="265"/>
          </p14:sldIdLst>
        </p14:section>
        <p14:section name="ИИ приходит в город" id="{F9C49FAE-174E-414D-959C-BFED3C4FD657}">
          <p14:sldIdLst>
            <p14:sldId id="266"/>
          </p14:sldIdLst>
        </p14:section>
        <p14:section name="Заключение" id="{33C5F115-2F2F-4ACA-9349-EDE27B451982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97" d="100"/>
          <a:sy n="97" d="100"/>
        </p:scale>
        <p:origin x="186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CBA7-C51D-4A74-8807-FA7A221C2EA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EEFA4-AC8A-4428-82CC-4ADCD260A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42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2B27-4A51-4DCF-AA82-70D6F554537C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5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AD24-5BA2-4389-9C0D-FCBB25B7DF24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3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ED50-0FE0-4FED-B118-C57ADCBE1BC0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54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DB52-4234-4F44-8D90-65293C15C46E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41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E188-541B-4AF3-B925-44A0ECD3B314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1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A451-5EB2-47CB-ADA3-0B59C0666711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4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5B8EB-6BAE-4238-AF1B-DB461B4FF953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55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C0D-8025-49B9-BAE1-836C5FFBBE62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0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A66-BA1B-4B00-8787-19EA3106821D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B962-EB5D-4D9A-8CFD-047254B3B1BF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4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CDF9-2A7D-4CFA-AF84-E3DBA1412DBB}" type="datetime1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6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E78B-9488-4F4E-B7B3-74FED899B74B}" type="datetime1">
              <a:rPr lang="ru-RU" smtClean="0"/>
              <a:t>17.09.2023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2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9742-A2C5-46C4-9EE8-24782E9CB41A}" type="datetime1">
              <a:rPr lang="ru-RU" smtClean="0"/>
              <a:t>17.09.2023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635D-EBA1-4752-82EB-1FC52D09C37F}" type="datetime1">
              <a:rPr lang="ru-RU" smtClean="0"/>
              <a:t>17.09.2023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2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6A83-8FC1-41A1-B3D1-D3C36ABB863E}" type="datetime1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26C2-B3F6-4F3C-89D2-440EB0B8B0AE}" type="datetime1">
              <a:rPr lang="ru-RU" smtClean="0"/>
              <a:t>17.09.2023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8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22C5-74F9-4E2E-9AD3-BC475D42BE2B}" type="datetime1">
              <a:rPr lang="ru-RU" smtClean="0"/>
              <a:t>17.09.2023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162199-8FF8-40DF-AD95-64311C51F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51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slide" Target="slide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B5EB09-52B7-C707-1A5B-354032964A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8FEAB-70A1-4843-6F7C-B8D93151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76" y="69011"/>
            <a:ext cx="11455879" cy="1414732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Кафедра информационных систем и программной инженерии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6F6D75-A346-8D89-B48C-D89A31475DD1}"/>
              </a:ext>
            </a:extLst>
          </p:cNvPr>
          <p:cNvSpPr txBox="1">
            <a:spLocks/>
          </p:cNvSpPr>
          <p:nvPr/>
        </p:nvSpPr>
        <p:spPr>
          <a:xfrm>
            <a:off x="854015" y="1600200"/>
            <a:ext cx="10058400" cy="858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ru-RU" sz="2800" b="1" dirty="0"/>
              <a:t>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69798D-FD9C-5B25-7FA8-44390F6EDFB8}"/>
              </a:ext>
            </a:extLst>
          </p:cNvPr>
          <p:cNvSpPr txBox="1">
            <a:spLocks/>
          </p:cNvSpPr>
          <p:nvPr/>
        </p:nvSpPr>
        <p:spPr>
          <a:xfrm>
            <a:off x="1066800" y="22860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искусственного интеллекта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B64B14E-628B-8AA6-9DEB-CC11500A2F66}"/>
              </a:ext>
            </a:extLst>
          </p:cNvPr>
          <p:cNvSpPr txBox="1">
            <a:spLocks/>
          </p:cNvSpPr>
          <p:nvPr/>
        </p:nvSpPr>
        <p:spPr>
          <a:xfrm>
            <a:off x="1552755" y="434481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Bef>
                <a:spcPts val="0"/>
              </a:spcBef>
              <a:buSzPts val="770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ст. гр. ПРИ-120 Бочков М.А.</a:t>
            </a:r>
          </a:p>
          <a:p>
            <a:pPr algn="r">
              <a:lnSpc>
                <a:spcPct val="115000"/>
              </a:lnSpc>
              <a:spcBef>
                <a:spcPts val="0"/>
              </a:spcBef>
              <a:buSzPts val="770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преп. Озерова М.А.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CABBC29-8C88-653B-C43E-C73EC2E2E4E3}"/>
              </a:ext>
            </a:extLst>
          </p:cNvPr>
          <p:cNvSpPr txBox="1">
            <a:spLocks/>
          </p:cNvSpPr>
          <p:nvPr/>
        </p:nvSpPr>
        <p:spPr>
          <a:xfrm>
            <a:off x="1066800" y="50271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2023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928FF5-AA1D-D7CF-C300-2145F022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0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7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3008D43-A21F-3C75-2E6B-8E129C48CE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6083D-5220-5A7F-A6C2-6C9E394B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03"/>
            <a:ext cx="10515600" cy="833947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успех 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91F0C-BABC-90DF-8F7E-88369845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33" y="1377051"/>
            <a:ext cx="694282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последние два десятилетия появилось несколько резонансных примеров превосходства ИИ над простыми смертными. В 1997 году суперкомпьютер Deep Blue, созданный компанией IBM для игры в шахматы, победил мирового чемпиона по шахматам Гарри Каспарова, став первой машиной, обыгравшей действующего чемпиона мира. А в 2015 году технология </a:t>
            </a:r>
            <a:r>
              <a:rPr lang="ru-RU" sz="20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AlphaGo</a:t>
            </a: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 Google разгромила в древней китайской настольной игре Го лучшего европейского игрока Фан Хуи.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Дисней&quot; экранизирует поединки Гарри Каспарова против Deep Blue">
            <a:extLst>
              <a:ext uri="{FF2B5EF4-FFF2-40B4-BE49-F238E27FC236}">
                <a16:creationId xmlns:a16="http://schemas.microsoft.com/office/drawing/2014/main" id="{BA12CE63-ECD7-5E39-A01C-4BA2DC8E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876" y="1199072"/>
            <a:ext cx="3484622" cy="232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матч AlphaGo vs Lee Sedol">
            <a:extLst>
              <a:ext uri="{FF2B5EF4-FFF2-40B4-BE49-F238E27FC236}">
                <a16:creationId xmlns:a16="http://schemas.microsoft.com/office/drawing/2014/main" id="{00BA72B3-7803-E5CA-D7D8-07D17ECF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56" y="3786997"/>
            <a:ext cx="3794044" cy="21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D85BAE33-C61D-BFD4-ED4A-DB342D8AD4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2336473"/>
                  </p:ext>
                </p:extLst>
              </p:nvPr>
            </p:nvGraphicFramePr>
            <p:xfrm>
              <a:off x="8772962" y="4318000"/>
              <a:ext cx="188712" cy="106151"/>
            </p:xfrm>
            <a:graphic>
              <a:graphicData uri="http://schemas.microsoft.com/office/powerpoint/2016/slidezoom">
                <pslz:sldZm>
                  <pslz:sldZmObj sldId="266" cId="2886239294">
                    <pslz:zmPr id="{2F88B855-F2AD-4374-B59C-F52166CDFD3E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8712" cy="106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1651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Ссылка на слайд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5BAE33-C61D-BFD4-ED4A-DB342D8AD4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2962" y="4318000"/>
                <a:ext cx="188712" cy="1061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1651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3299A-3C93-3A89-9B2A-7D448FDA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10837" y="0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5E471-B856-3CEF-B9C2-B40FEA6F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C73BB4D-286E-8249-747F-AEBF041722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147D-31E1-2ED2-02ED-C827B813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224"/>
            <a:ext cx="10515600" cy="764935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ИИ приходит в город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C8CE2-F198-02B6-974F-C3007404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53" y="1253330"/>
            <a:ext cx="6347604" cy="5219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 во всем мире внедряют ИИ в системы для управления и упорядочения  городской инфраструктуры и сферы услуг. Согласно исследованиям британской финансовой компании Делойт, существует уже больше тысячи умных городов, в том числе в Китае, Бразилии и Саудовской Аравии. И здесь технологии оставляют самый заметный отпечаток. От 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видеонаблюдения и дорожных систем по контролю трафика до данных, собранных в интернете, наши ежедневные передвижения и поведение все больше обрабатываются, анализируются и добываются для получения еще большего количества данных.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Новости / Администрация городского округа Красногорск Московской области">
            <a:extLst>
              <a:ext uri="{FF2B5EF4-FFF2-40B4-BE49-F238E27FC236}">
                <a16:creationId xmlns:a16="http://schemas.microsoft.com/office/drawing/2014/main" id="{F86954A0-1F4A-F138-24D0-085A2F63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59" y="1699403"/>
            <a:ext cx="4393541" cy="29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DE88EDDE-51E2-83B6-76B5-E6A88BDB97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250208"/>
                  </p:ext>
                </p:extLst>
              </p:nvPr>
            </p:nvGraphicFramePr>
            <p:xfrm>
              <a:off x="9039554" y="3086100"/>
              <a:ext cx="220537" cy="124052"/>
            </p:xfrm>
            <a:graphic>
              <a:graphicData uri="http://schemas.microsoft.com/office/powerpoint/2016/slidezoom">
                <pslz:sldZm>
                  <pslz:sldZmObj sldId="267" cId="1178378719">
                    <pslz:zmPr id="{A4C87748-1060-4AC2-B75D-063E93BD5A5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0537" cy="124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2413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Ссылка на слайд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E88EDDE-51E2-83B6-76B5-E6A88BDB9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9554" y="3086100"/>
                <a:ext cx="220537" cy="124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2413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F02E7A-BEE7-2160-5DEC-8EA48D18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5439" y="29323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623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A13907-43F8-84B6-EB72-CB5B4291D6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02194-A20E-18EC-E58C-AFA70B40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47"/>
            <a:ext cx="10515600" cy="106994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DE10A-15E5-ECC0-8AE2-FA7B6C70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92" y="1428809"/>
            <a:ext cx="1139164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не осталось такой сферы нашей жизни или работы, которую бы не затронул ИИ. Во многих домах стоят “умные” гаджеты вроде Алексы от Amazon или Google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Кроме этого, ИИ кардинально изменил медицину, сельское хозяйство и финансовую сферу. В основном в лучшую сторону, но не всегда: власти и работники обеспокоены тем, что более эффективные технологии ИИ могут привести к массовому сокращению рабочих мест.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A6207CBC-F797-4DFA-45DF-746050EFA5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8108984"/>
                  </p:ext>
                </p:extLst>
              </p:nvPr>
            </p:nvGraphicFramePr>
            <p:xfrm>
              <a:off x="5870847" y="564777"/>
              <a:ext cx="450306" cy="253297"/>
            </p:xfrm>
            <a:graphic>
              <a:graphicData uri="http://schemas.microsoft.com/office/powerpoint/2016/slidezoom">
                <pslz:sldZm>
                  <pslz:sldZmObj sldId="268" cId="1144769604">
                    <pslz:zmPr id="{BD3565EF-4F43-4E0A-9C35-761BD4E015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0306" cy="2532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2667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Ссылка на слайд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6207CBC-F797-4DFA-45DF-746050EFA5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0847" y="564777"/>
                <a:ext cx="450306" cy="2532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2667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49DA5-1E93-5A85-4ECC-03033FA2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7447" y="26044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8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62B122-B2E6-91FC-6617-2631DC64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7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AABDB9-0CE1-3FE0-FC94-3809279150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1C530-9353-2143-1B6D-B6AE026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34057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25827C-F1F7-78D1-DCD9-89A8EB45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5784" y="35009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1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D84297-35D6-936E-C6FD-D17FCB7D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6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C32AAA-A0AC-99D0-6794-F5E61E0456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37C3A-4DF6-2BFD-0E33-81B2CD09B4B7}"/>
              </a:ext>
            </a:extLst>
          </p:cNvPr>
          <p:cNvSpPr txBox="1"/>
          <p:nvPr/>
        </p:nvSpPr>
        <p:spPr>
          <a:xfrm>
            <a:off x="4733366" y="188259"/>
            <a:ext cx="417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D2CDB-9DCC-74A3-F154-21E8B63F4EEC}"/>
              </a:ext>
            </a:extLst>
          </p:cNvPr>
          <p:cNvSpPr txBox="1"/>
          <p:nvPr/>
        </p:nvSpPr>
        <p:spPr>
          <a:xfrm>
            <a:off x="726142" y="143185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Древние предки и сказки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 совершенствуют сказку, 17 век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Алан Тьюринг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Энигма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Дартмутский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семинар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Крестный отец ИИ: Фрэнк </a:t>
            </a:r>
            <a:r>
              <a:rPr lang="ru-RU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Розенблатт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фантастика 20 века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Народный успех 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ИИ приходит в город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Развитие искусственного интеллекта в мире: Россия и мировая статистика |  Digital Russia">
            <a:extLst>
              <a:ext uri="{FF2B5EF4-FFF2-40B4-BE49-F238E27FC236}">
                <a16:creationId xmlns:a16="http://schemas.microsoft.com/office/drawing/2014/main" id="{8DBBC5CD-E188-5EE8-91A5-5295F869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54" y="1592386"/>
            <a:ext cx="5287784" cy="297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Ссылка на слайд 22">
                <a:extLst>
                  <a:ext uri="{FF2B5EF4-FFF2-40B4-BE49-F238E27FC236}">
                    <a16:creationId xmlns:a16="http://schemas.microsoft.com/office/drawing/2014/main" id="{5038B1D7-7C4A-7691-CF8F-11F1D73C31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8655419"/>
                  </p:ext>
                </p:extLst>
              </p:nvPr>
            </p:nvGraphicFramePr>
            <p:xfrm>
              <a:off x="8597153" y="2450221"/>
              <a:ext cx="1416423" cy="796738"/>
            </p:xfrm>
            <a:graphic>
              <a:graphicData uri="http://schemas.microsoft.com/office/powerpoint/2016/slidezoom">
                <pslz:sldZm>
                  <pslz:sldZmObj sldId="258" cId="3715871612">
                    <pslz:zmPr id="{EAA95323-A421-4CE9-86CC-0F12D49B17E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423" cy="7967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5461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Ссылка на слайд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038B1D7-7C4A-7691-CF8F-11F1D73C31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7153" y="2450221"/>
                <a:ext cx="1416423" cy="7967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546100"/>
              </a:effectLst>
            </p:spPr>
          </p:pic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7495F9-5734-BBF3-F800-523BB601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5696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107217-268D-069C-0EB3-092194C3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2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A11E64-C200-A3A4-1D10-E92AAE4C6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016CF-3C09-A76F-B1A3-058E2E2B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6" y="1253331"/>
            <a:ext cx="592203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быстро трансформирует реальность вокруг нас: начиная участием в глобальной борьбе с пандемией Covid-19, заканчивая вождением машин и созданием классических симфоний. Но не всем такая реальность по душе. Миллиардер и тех-предприниматель Илон Маск назвал ИИ “величайшей угрозой” нашего времени</a:t>
            </a:r>
            <a:r>
              <a:rPr lang="ru-RU" sz="2400" b="0" dirty="0">
                <a:solidFill>
                  <a:schemeClr val="tx1"/>
                </a:solidFill>
                <a:effectLst/>
                <a:latin typeface="Vesterbro"/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Способен ли искусственный интеллект заменить человека? | Granite of science">
            <a:extLst>
              <a:ext uri="{FF2B5EF4-FFF2-40B4-BE49-F238E27FC236}">
                <a16:creationId xmlns:a16="http://schemas.microsoft.com/office/drawing/2014/main" id="{487D3425-AEEA-06F4-1DEF-2D629EC4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8" y="1552318"/>
            <a:ext cx="4922089" cy="27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5E40A0-E0B1-77E6-6C73-0E6DBDB44689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AB9C6D8B-DFCC-8379-C91E-8FB8C8BCFA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436437"/>
                  </p:ext>
                </p:extLst>
              </p:nvPr>
            </p:nvGraphicFramePr>
            <p:xfrm>
              <a:off x="9665120" y="2185988"/>
              <a:ext cx="123970" cy="69733"/>
            </p:xfrm>
            <a:graphic>
              <a:graphicData uri="http://schemas.microsoft.com/office/powerpoint/2016/slidezoom">
                <pslz:sldZm>
                  <pslz:sldZmObj sldId="259" cId="1882756998">
                    <pslz:zmPr id="{B63885A5-3A5F-4957-AF3B-E233732C15A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970" cy="697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8128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Ссылка на слайд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B9C6D8B-DFCC-8379-C91E-8FB8C8BCFA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120" y="2185988"/>
                <a:ext cx="123970" cy="697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812800"/>
              </a:effectLst>
            </p:spPr>
          </p:pic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A7DD955-9F37-EE9B-643F-18D4A43E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0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DC45E-49FE-9D42-0392-DBBC8364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7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811794-A548-8332-9B47-ADBEB66FE3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35819-D924-ADBE-7061-619230B0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7852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Древние предки и сказки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FF59E-5A77-3485-7870-B2DD6D8F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38" y="886109"/>
            <a:ext cx="5346940" cy="25428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древнем мире было много преданий о разумных механических существах, которые похожи на нас, но обладают неординарными способностями. </a:t>
            </a:r>
          </a:p>
          <a:p>
            <a:pPr marL="0" indent="0" algn="just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греческой мифологии, начиная с 700 года до нашей эры, существовал бог техники Гефест, который создал из бронзы гиганта, наделил его душой и назвал </a:t>
            </a:r>
            <a:r>
              <a:rPr lang="ru-RU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Талосом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FD2C-24DA-1A3C-DBBB-7B1347AE1B77}"/>
              </a:ext>
            </a:extLst>
          </p:cNvPr>
          <p:cNvSpPr txBox="1"/>
          <p:nvPr/>
        </p:nvSpPr>
        <p:spPr>
          <a:xfrm>
            <a:off x="5862113" y="3733038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 даже в таких ранних преданиях поднимаются проблемы отсутствия морали в нечеловеческом разуме. В конце 19 века итальянский писатель Карло Коллоди познакомил детей с Пиноккио, ожившей деревянной куклой, которая мечтает стать настоящим мальчиком. Как только Пиноккио появляется на свет, он старается соответствовать обществу и подчиняться его нормам, но в итоге только сеет хаос на своем пути. </a:t>
            </a:r>
          </a:p>
        </p:txBody>
      </p:sp>
      <p:pic>
        <p:nvPicPr>
          <p:cNvPr id="2050" name="Picture 2" descr="Смерть Талоса: как погиб первый робот в греческой мифологии? | Обратная  сторона Истории|Легенды | Дзен">
            <a:extLst>
              <a:ext uri="{FF2B5EF4-FFF2-40B4-BE49-F238E27FC236}">
                <a16:creationId xmlns:a16="http://schemas.microsoft.com/office/drawing/2014/main" id="{CB53DAED-701C-8B9D-7DA1-08CEADA6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927" y="781937"/>
            <a:ext cx="4214608" cy="25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ышел первый трейлер мультфильма «Пиноккио Гильермо дель Торо»">
            <a:extLst>
              <a:ext uri="{FF2B5EF4-FFF2-40B4-BE49-F238E27FC236}">
                <a16:creationId xmlns:a16="http://schemas.microsoft.com/office/drawing/2014/main" id="{15ED0026-4738-1794-4D75-67262703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76" y="3429000"/>
            <a:ext cx="5325693" cy="29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Ссылка на слайд 8">
                <a:extLst>
                  <a:ext uri="{FF2B5EF4-FFF2-40B4-BE49-F238E27FC236}">
                    <a16:creationId xmlns:a16="http://schemas.microsoft.com/office/drawing/2014/main" id="{B3B339A1-E81D-CE53-3D8B-F482EDB83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7924073"/>
                  </p:ext>
                </p:extLst>
              </p:nvPr>
            </p:nvGraphicFramePr>
            <p:xfrm>
              <a:off x="7431467" y="1157288"/>
              <a:ext cx="89971" cy="50609"/>
            </p:xfrm>
            <a:graphic>
              <a:graphicData uri="http://schemas.microsoft.com/office/powerpoint/2016/slidezoom">
                <pslz:sldZm>
                  <pslz:sldZmObj sldId="260" cId="3886251145">
                    <pslz:zmPr id="{C060D000-4AB2-4861-A3D1-AA660CA6084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9971" cy="506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5969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Ссылка на слайд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3B339A1-E81D-CE53-3D8B-F482EDB83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1467" y="1157288"/>
                <a:ext cx="89971" cy="506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5969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8B94F1-BCB2-BEDD-CD8D-D52869EF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653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35D810-1B8C-41D1-7D2A-533CEEEC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B66C02-58A4-4F60-2555-D42E5AA096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60722-79B7-F053-04E9-5687C8E8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 совершенствуют сказку, </a:t>
            </a:r>
            <a:b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 век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CADD0-2D15-B8E2-681D-4FD8EF97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343818"/>
            <a:ext cx="690832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машинного обучения лежит запоминание примеров и попытка имитировать человеческие мысли и действия. Разложить сознание по вычислительным терминам еще в 17 веке пытались такие мыслители как Готфрид Вильгельм фон Лейбниц. В 1673 году Лейбниц построил арифмометр, устройство, которое могло не только складывать и вычитать, но и умножать и делить с помощью прокручивания рукоятки, которая вращала цилиндры. 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Машина лейбница - 21 фото">
            <a:extLst>
              <a:ext uri="{FF2B5EF4-FFF2-40B4-BE49-F238E27FC236}">
                <a16:creationId xmlns:a16="http://schemas.microsoft.com/office/drawing/2014/main" id="{2779C951-9FC3-B887-3B77-2FB05962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26" y="1471762"/>
            <a:ext cx="4223349" cy="28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3DF7D082-8D31-EB76-C201-2AAF524066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706562"/>
                  </p:ext>
                </p:extLst>
              </p:nvPr>
            </p:nvGraphicFramePr>
            <p:xfrm>
              <a:off x="10834358" y="1910735"/>
              <a:ext cx="116217" cy="65372"/>
            </p:xfrm>
            <a:graphic>
              <a:graphicData uri="http://schemas.microsoft.com/office/powerpoint/2016/slidezoom">
                <pslz:sldZm>
                  <pslz:sldZmObj sldId="261" cId="1286127006">
                    <pslz:zmPr id="{C47226DE-1B2A-41BB-8808-6C53206BBE8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217" cy="653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571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Ссылка на слайд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F7D082-8D31-EB76-C201-2AAF524066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4358" y="1910735"/>
                <a:ext cx="116217" cy="653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5715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877CF-7ACC-A6B3-2A90-7E2A2D4F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35335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344952-EF62-BDC3-1664-4A40EA7F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03E3EC-0CCE-A615-3E4F-028C223CEB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9EED-E808-19D2-FCF2-51BEF03B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71"/>
            <a:ext cx="10515600" cy="6182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Алан Тьюринг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Энигма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0EAA69-E3AA-559E-5E23-75C23A3AA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595" y="1662973"/>
            <a:ext cx="662646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“искусственный интеллект” впервые вошел в лексикон через два года после смерти Алана Тьюринга, но работа революционного британского математика дала начало большим открытиям в этой области. Тьюринг, наиболее известный тем, что во время Второй мировой войны взломал систему Энигма, которую немецкие военные использовали для обмена сообщениями, заложил идею информатики и формализовал понятие алгоритма.</a:t>
            </a:r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58941DD6-1F7E-3B80-F346-0B995894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39" y="802257"/>
            <a:ext cx="3030927" cy="38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Ссылка на слайд 6">
                <a:extLst>
                  <a:ext uri="{FF2B5EF4-FFF2-40B4-BE49-F238E27FC236}">
                    <a16:creationId xmlns:a16="http://schemas.microsoft.com/office/drawing/2014/main" id="{C01699D4-65B9-1E3B-6629-914FD58BC0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2814094"/>
                  </p:ext>
                </p:extLst>
              </p:nvPr>
            </p:nvGraphicFramePr>
            <p:xfrm>
              <a:off x="8001001" y="1684020"/>
              <a:ext cx="264160" cy="148590"/>
            </p:xfrm>
            <a:graphic>
              <a:graphicData uri="http://schemas.microsoft.com/office/powerpoint/2016/slidezoom">
                <pslz:sldZm>
                  <pslz:sldZmObj sldId="262" cId="3042416091">
                    <pslz:zmPr id="{CFAEF5E0-E4F0-4A42-BC37-0CBCB840D30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4160" cy="1485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2413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Ссылка на слайд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01699D4-65B9-1E3B-6629-914FD58BC0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001" y="1684020"/>
                <a:ext cx="264160" cy="1485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241300"/>
              </a:effectLst>
            </p:spPr>
          </p:pic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430404-70C7-EA22-77A9-0C604396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35009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4F1961-D2D9-754C-0C5D-4BA2079E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2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E27082-4223-E958-DC07-E16F75E756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998D7-5737-4444-04E7-33386411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57"/>
            <a:ext cx="10515600" cy="7390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Дартмутский семинар</a:t>
            </a:r>
            <a:b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A74E9-5868-32CD-2AF3-9BEA3CBC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67" y="1136398"/>
            <a:ext cx="5666116" cy="3870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Когда речь идет о современных итерациях “искусственного интеллекта”, мы используем слова, придуманные в 1956 году Джоном Маккарти, 28-летним профессором Дартмутского колледжа. Термин возник на конференции по машинному обучению, организованной Маккарти и другими профессорами из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Дартмута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0" i="0" dirty="0">
                <a:solidFill>
                  <a:srgbClr val="FFFFFF"/>
                </a:solidFill>
                <a:effectLst/>
                <a:latin typeface="Vesterbro"/>
              </a:rPr>
              <a:t>.</a:t>
            </a:r>
            <a:endParaRPr lang="ru-RU" dirty="0"/>
          </a:p>
        </p:txBody>
      </p:sp>
      <p:pic>
        <p:nvPicPr>
          <p:cNvPr id="5124" name="Picture 4" descr="Марвин Минский, искусственный интеллект (и Фрейд) - Заметки  профессионального любителя">
            <a:extLst>
              <a:ext uri="{FF2B5EF4-FFF2-40B4-BE49-F238E27FC236}">
                <a16:creationId xmlns:a16="http://schemas.microsoft.com/office/drawing/2014/main" id="{5C2DBE4E-AB3C-A671-F6AB-BC44B6A5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734" y="1253331"/>
            <a:ext cx="5209066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9ADE1-1E41-D4F2-4A50-7A6AD6D46498}"/>
              </a:ext>
            </a:extLst>
          </p:cNvPr>
          <p:cNvSpPr txBox="1"/>
          <p:nvPr/>
        </p:nvSpPr>
        <p:spPr>
          <a:xfrm>
            <a:off x="5701986" y="4704603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Пять первых участников научного семинара по вопросам ИИ, проведенного в Дартмутском колледже летом 1956 г. Слева направо: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Тренчард</a:t>
            </a:r>
            <a:r>
              <a:rPr lang="ru-RU" b="0" i="0" dirty="0">
                <a:effectLst/>
                <a:latin typeface="Arial" panose="020B0604020202020204" pitchFamily="34" charset="0"/>
              </a:rPr>
              <a:t> Мур, Джон Маккарти, Марвин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Мински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Оливер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Селфридж</a:t>
            </a:r>
            <a:r>
              <a:rPr lang="ru-RU" b="0" i="0" dirty="0">
                <a:effectLst/>
                <a:latin typeface="Arial" panose="020B0604020202020204" pitchFamily="34" charset="0"/>
              </a:rPr>
              <a:t>, Рэй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Соломонофф</a:t>
            </a:r>
            <a:endParaRPr lang="ru-RU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Ссылка на слайд 6">
                <a:extLst>
                  <a:ext uri="{FF2B5EF4-FFF2-40B4-BE49-F238E27FC236}">
                    <a16:creationId xmlns:a16="http://schemas.microsoft.com/office/drawing/2014/main" id="{2B1AB426-3589-B463-B73D-EE22A738E6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1363155"/>
                  </p:ext>
                </p:extLst>
              </p:nvPr>
            </p:nvGraphicFramePr>
            <p:xfrm>
              <a:off x="8455344" y="2632738"/>
              <a:ext cx="1136173" cy="639100"/>
            </p:xfrm>
            <a:graphic>
              <a:graphicData uri="http://schemas.microsoft.com/office/powerpoint/2016/slidezoom">
                <pslz:sldZm>
                  <pslz:sldZmObj sldId="263" cId="742963836">
                    <pslz:zmPr id="{341B848E-082C-417B-922A-10234BBC15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6173" cy="6391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5334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Ссылка на слайд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1AB426-3589-B463-B73D-EE22A738E6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55344" y="2632738"/>
                <a:ext cx="1136173" cy="6391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5334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2B27E-C49D-A438-7E62-D656ADC0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-850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129DED-1DF7-B5CA-1B78-FA8337E1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41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86A545-0939-E447-C14F-E43AB8747758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8E576-9F4E-EB8F-CE6A-3392C886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Крестный отец ИИ: Фрэнк </a:t>
            </a:r>
            <a:r>
              <a:rPr lang="ru-RU" sz="4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Розенблатт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AF62B-EED6-AFEB-7591-D4346653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6" y="1170017"/>
            <a:ext cx="6252967" cy="47822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только математики в те времена интересовались искусственным интеллектом. Фрэнк 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Розенблатт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преподавал научную психологию в авиационной лаборатории Корнелла и первым использовал естественные науки, чтобы вдохновить людей на исследования в области искусственного интеллекта. В 1958 году он изобрел перцептрон — электронное устройство, которое имитирует нейронные сети в человеческом мозге и активирует систему распознавания образов.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Фрэнк Розенблатт">
            <a:extLst>
              <a:ext uri="{FF2B5EF4-FFF2-40B4-BE49-F238E27FC236}">
                <a16:creationId xmlns:a16="http://schemas.microsoft.com/office/drawing/2014/main" id="{489D988B-27D0-ABE7-FDB1-7B8E38EE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8" y="1043506"/>
            <a:ext cx="2178022" cy="241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A33F1647-F892-6AD6-ADEE-D3AA6282EF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0298066"/>
                  </p:ext>
                </p:extLst>
              </p:nvPr>
            </p:nvGraphicFramePr>
            <p:xfrm>
              <a:off x="7914968" y="2463875"/>
              <a:ext cx="768008" cy="432004"/>
            </p:xfrm>
            <a:graphic>
              <a:graphicData uri="http://schemas.microsoft.com/office/powerpoint/2016/slidezoom">
                <pslz:sldZm>
                  <pslz:sldZmObj sldId="264" cId="1756677620">
                    <pslz:zmPr id="{51AC5FE4-44E8-4A6E-9AB7-472F191AE59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8008" cy="4320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2667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Ссылка на слайд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3F1647-F892-6AD6-ADEE-D3AA6282EF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4968" y="2463875"/>
                <a:ext cx="768008" cy="4320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2667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258C6B-866B-F8AD-FAC4-0E0B8416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46449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69DB52-3AAC-E4FA-9149-6A091793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911D58-F193-4454-A3AB-979EEA78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49" y="4015937"/>
            <a:ext cx="4076397" cy="193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6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A3BFFBF-868B-5C3C-3D26-0440B4964F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EDB9A2"/>
              </a:gs>
              <a:gs pos="16000">
                <a:srgbClr val="BC9C9C"/>
              </a:gs>
              <a:gs pos="0">
                <a:schemeClr val="tx2">
                  <a:lumMod val="60000"/>
                  <a:lumOff val="40000"/>
                </a:schemeClr>
              </a:gs>
              <a:gs pos="86000">
                <a:schemeClr val="accent5">
                  <a:lumMod val="40000"/>
                  <a:lumOff val="60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295F5-4570-749C-BF67-5043088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05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фантастика 20 века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FA955-C498-67E1-C1C2-D67C9638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13" y="1480568"/>
            <a:ext cx="683930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рассказе об истории ИИ нельзя не упомянуть о роли искусства в создании картины мира будущего. Фантазия с самого начала была неотъемлемой частью развития ИИ. Технологии вдохновили целый жанр научно-фантастических романов и фильмов. Писатели и режиссеры от Айзека Азимова до Ридли Скотта мучительно размышляли над тем, какой процесс может запустить машинное обучение и что оно означает для человечества.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Все отзывы о фильме «Я, робот» (США, Германия, 2004) – Афиша-Кино">
            <a:extLst>
              <a:ext uri="{FF2B5EF4-FFF2-40B4-BE49-F238E27FC236}">
                <a16:creationId xmlns:a16="http://schemas.microsoft.com/office/drawing/2014/main" id="{9B2F4E36-3B85-8169-1D6D-8B826A29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41" y="2040146"/>
            <a:ext cx="4938146" cy="277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6EE84802-C950-D3D2-B21F-F81FB5C22E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8516526"/>
                  </p:ext>
                </p:extLst>
              </p:nvPr>
            </p:nvGraphicFramePr>
            <p:xfrm>
              <a:off x="10342769" y="2419350"/>
              <a:ext cx="107371" cy="60396"/>
            </p:xfrm>
            <a:graphic>
              <a:graphicData uri="http://schemas.microsoft.com/office/powerpoint/2016/slidezoom">
                <pslz:sldZm>
                  <pslz:sldZmObj sldId="265" cId="2016685523">
                    <pslz:zmPr id="{F4B03E07-1ED3-4408-AA81-9177166560A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7371" cy="603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3175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Ссылка на слайд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EE84802-C950-D3D2-B21F-F81FB5C22E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769" y="2419350"/>
                <a:ext cx="107371" cy="603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317500"/>
              </a:effectLst>
            </p:spPr>
          </p:pic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29997-FDDE-32E6-905E-066AA65E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41670" y="17929"/>
            <a:ext cx="683339" cy="365125"/>
          </a:xfrm>
        </p:spPr>
        <p:txBody>
          <a:bodyPr/>
          <a:lstStyle/>
          <a:p>
            <a:fld id="{FB162199-8FF8-40DF-AD95-64311C51FCF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8D315-FE57-FF76-6542-DEB78261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7762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859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Linux Libertine</vt:lpstr>
      <vt:lpstr>Times New Roman</vt:lpstr>
      <vt:lpstr>Trebuchet MS</vt:lpstr>
      <vt:lpstr>Vesterbro</vt:lpstr>
      <vt:lpstr>Wingdings 3</vt:lpstr>
      <vt:lpstr>Аспект</vt:lpstr>
      <vt:lpstr>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 Кафедра информационных систем и программной инженерии</vt:lpstr>
      <vt:lpstr>Презентация PowerPoint</vt:lpstr>
      <vt:lpstr>Презентация PowerPoint</vt:lpstr>
      <vt:lpstr>Древние предки и сказки</vt:lpstr>
      <vt:lpstr>Математики совершенствуют сказку,  17 век</vt:lpstr>
      <vt:lpstr>Алан Тьюринг: Энигма</vt:lpstr>
      <vt:lpstr>Дартмутский семинар </vt:lpstr>
      <vt:lpstr>Крестный отец ИИ: Фрэнк Розенблатт</vt:lpstr>
      <vt:lpstr>Научная фантастика 20 века</vt:lpstr>
      <vt:lpstr>Народный успех ИИ</vt:lpstr>
      <vt:lpstr>ИИ приходит в город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 Кафедра информационных систем и программной инженерии</dc:title>
  <dc:creator>Михаил Бочков</dc:creator>
  <cp:lastModifiedBy>Михаил Бочков</cp:lastModifiedBy>
  <cp:revision>6</cp:revision>
  <dcterms:created xsi:type="dcterms:W3CDTF">2023-09-16T12:59:08Z</dcterms:created>
  <dcterms:modified xsi:type="dcterms:W3CDTF">2023-09-17T16:30:11Z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1995461</vt:lpwstr>
  </property>
  <property fmtid="{D5CDD505-2E9C-101B-9397-08002B2CF9AE}" pid="3" name="NXPowerLiteSettings">
    <vt:lpwstr>F70005D002A000</vt:lpwstr>
  </property>
  <property fmtid="{D5CDD505-2E9C-101B-9397-08002B2CF9AE}" pid="4" name="NXPowerLiteVersion">
    <vt:lpwstr>D10.0.1</vt:lpwstr>
  </property>
</Properties>
</file>