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64" d="100"/>
          <a:sy n="6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Lit>
          </c:val>
          <c:extLst>
            <c:ext xmlns:c16="http://schemas.microsoft.com/office/drawing/2014/chart" uri="{C3380CC4-5D6E-409C-BE32-E72D297353CC}">
              <c16:uniqueId val="{00000000-ACAA-CA48-BF3C-88F6E28AFD04}"/>
            </c:ext>
          </c:extLst>
        </c:ser>
        <c:ser>
          <c:idx val="1"/>
          <c:order val="1"/>
          <c:tx>
            <c:v>Future Start</c:v>
          </c:tx>
          <c:spPr>
            <a:solidFill>
              <a:srgbClr val="C0504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c:v>
              </c:pt>
              <c:pt idx="1">
                <c:v>12</c:v>
              </c:pt>
              <c:pt idx="2">
                <c:v>5</c:v>
              </c:pt>
              <c:pt idx="3">
                <c:v>4</c:v>
              </c:pt>
              <c:pt idx="4">
                <c:v>6</c:v>
              </c:pt>
              <c:pt idx="5">
                <c:v>9</c:v>
              </c:pt>
              <c:pt idx="6">
                <c:v>7</c:v>
              </c:pt>
              <c:pt idx="7">
                <c:v>11</c:v>
              </c:pt>
              <c:pt idx="8">
                <c:v>3</c:v>
              </c:pt>
              <c:pt idx="9">
                <c:v>6</c:v>
              </c:pt>
              <c:pt idx="10">
                <c:v>69</c:v>
              </c:pt>
            </c:numLit>
          </c:val>
          <c:extLst>
            <c:ext xmlns:c16="http://schemas.microsoft.com/office/drawing/2014/chart" uri="{C3380CC4-5D6E-409C-BE32-E72D297353CC}">
              <c16:uniqueId val="{00000001-ACAA-CA48-BF3C-88F6E28AFD04}"/>
            </c:ext>
          </c:extLst>
        </c:ser>
        <c:ser>
          <c:idx val="2"/>
          <c:order val="2"/>
          <c:tx>
            <c:v>Leave of Absence</c:v>
          </c:tx>
          <c:spPr>
            <a:solidFill>
              <a:srgbClr val="9BBB59"/>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4</c:v>
              </c:pt>
              <c:pt idx="2">
                <c:v>15</c:v>
              </c:pt>
              <c:pt idx="3">
                <c:v>10</c:v>
              </c:pt>
              <c:pt idx="4">
                <c:v>7</c:v>
              </c:pt>
              <c:pt idx="5">
                <c:v>9</c:v>
              </c:pt>
              <c:pt idx="6">
                <c:v>7</c:v>
              </c:pt>
              <c:pt idx="7">
                <c:v>12</c:v>
              </c:pt>
              <c:pt idx="8">
                <c:v>11</c:v>
              </c:pt>
              <c:pt idx="9">
                <c:v>2</c:v>
              </c:pt>
              <c:pt idx="10">
                <c:v>86</c:v>
              </c:pt>
            </c:numLit>
          </c:val>
          <c:extLst>
            <c:ext xmlns:c16="http://schemas.microsoft.com/office/drawing/2014/chart" uri="{C3380CC4-5D6E-409C-BE32-E72D297353CC}">
              <c16:uniqueId val="{00000002-ACAA-CA48-BF3C-88F6E28AFD04}"/>
            </c:ext>
          </c:extLst>
        </c:ser>
        <c:ser>
          <c:idx val="3"/>
          <c:order val="3"/>
          <c:tx>
            <c:v>Terminated for Cause</c:v>
          </c:tx>
          <c:spPr>
            <a:solidFill>
              <a:srgbClr val="8064A2"/>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6</c:v>
              </c:pt>
              <c:pt idx="2">
                <c:v>4</c:v>
              </c:pt>
              <c:pt idx="3">
                <c:v>11</c:v>
              </c:pt>
              <c:pt idx="4">
                <c:v>7</c:v>
              </c:pt>
              <c:pt idx="5">
                <c:v>9</c:v>
              </c:pt>
              <c:pt idx="6">
                <c:v>6</c:v>
              </c:pt>
              <c:pt idx="7">
                <c:v>2</c:v>
              </c:pt>
              <c:pt idx="8">
                <c:v>4</c:v>
              </c:pt>
              <c:pt idx="9">
                <c:v>4</c:v>
              </c:pt>
              <c:pt idx="10">
                <c:v>66</c:v>
              </c:pt>
            </c:numLit>
          </c:val>
          <c:extLst>
            <c:ext xmlns:c16="http://schemas.microsoft.com/office/drawing/2014/chart" uri="{C3380CC4-5D6E-409C-BE32-E72D297353CC}">
              <c16:uniqueId val="{00000003-ACAA-CA48-BF3C-88F6E28AFD04}"/>
            </c:ext>
          </c:extLst>
        </c:ser>
        <c:ser>
          <c:idx val="4"/>
          <c:order val="4"/>
          <c:tx>
            <c:v>Voluntarily Terminated</c:v>
          </c:tx>
          <c:spPr>
            <a:solidFill>
              <a:srgbClr val="4BACC6"/>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c:v>
              </c:pt>
              <c:pt idx="1">
                <c:v>29</c:v>
              </c:pt>
              <c:pt idx="2">
                <c:v>33</c:v>
              </c:pt>
              <c:pt idx="3">
                <c:v>32</c:v>
              </c:pt>
              <c:pt idx="4">
                <c:v>38</c:v>
              </c:pt>
              <c:pt idx="5">
                <c:v>28</c:v>
              </c:pt>
              <c:pt idx="6">
                <c:v>29</c:v>
              </c:pt>
              <c:pt idx="7">
                <c:v>33</c:v>
              </c:pt>
              <c:pt idx="8">
                <c:v>37</c:v>
              </c:pt>
              <c:pt idx="9">
                <c:v>30</c:v>
              </c:pt>
              <c:pt idx="10">
                <c:v>321</c:v>
              </c:pt>
            </c:numLit>
          </c:val>
          <c:extLst>
            <c:ext xmlns:c16="http://schemas.microsoft.com/office/drawing/2014/chart" uri="{C3380CC4-5D6E-409C-BE32-E72D297353CC}">
              <c16:uniqueId val="{00000004-ACAA-CA48-BF3C-88F6E28AFD04}"/>
            </c:ext>
          </c:extLst>
        </c:ser>
        <c:dLbls>
          <c:showLegendKey val="0"/>
          <c:showVal val="0"/>
          <c:showCatName val="0"/>
          <c:showSerName val="0"/>
          <c:showPercent val="0"/>
          <c:showBubbleSize val="0"/>
        </c:dLbls>
        <c:gapWidth val="182"/>
        <c:axId val="1227430400"/>
        <c:axId val="1"/>
      </c:barChart>
      <c:catAx>
        <c:axId val="122743040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227430400"/>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43725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4545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26777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87224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5790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01128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8821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154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5510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00756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2764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55244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370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093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8080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86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94891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1265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1511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383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67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1357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898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45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81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0712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02064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47" name="矩形"/>
          <p:cNvSpPr>
            <a:spLocks/>
          </p:cNvSpPr>
          <p:nvPr/>
        </p:nvSpPr>
        <p:spPr>
          <a:xfrm>
            <a:off x="4943473" y="3359885"/>
            <a:ext cx="35052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V GLAYDIYALL</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48" name="矩形"/>
          <p:cNvSpPr>
            <a:spLocks/>
          </p:cNvSpPr>
          <p:nvPr/>
        </p:nvSpPr>
        <p:spPr>
          <a:xfrm>
            <a:off x="4800600" y="3754142"/>
            <a:ext cx="33528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122201463</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49" name="矩形"/>
          <p:cNvSpPr>
            <a:spLocks/>
          </p:cNvSpPr>
          <p:nvPr/>
        </p:nvSpPr>
        <p:spPr>
          <a:xfrm>
            <a:off x="4800600" y="4095515"/>
            <a:ext cx="4498788"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B.COM CORPORATE SECTARYSHIP </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50" name="矩形"/>
          <p:cNvSpPr>
            <a:spLocks/>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AGURCHAND MANMULL JAIN COLLEGE </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461943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219200" y="1371600"/>
            <a:ext cx="6019799" cy="40011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Data collection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4" name="矩形"/>
          <p:cNvSpPr>
            <a:spLocks/>
          </p:cNvSpPr>
          <p:nvPr/>
        </p:nvSpPr>
        <p:spPr>
          <a:xfrm>
            <a:off x="1751867" y="1771710"/>
            <a:ext cx="4429125"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a:off x="1219200" y="3197164"/>
            <a:ext cx="2590799" cy="40010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charset="0"/>
                <a:cs typeface="Calibri" charset="0"/>
              </a:rPr>
              <a:t> </a:t>
            </a:r>
            <a:r>
              <a:rPr lang="en-US" altLang="zh-CN" sz="2000" b="0" i="0" u="none" strike="noStrike" kern="1200" cap="none" spc="0" baseline="0">
                <a:solidFill>
                  <a:schemeClr val="tx1"/>
                </a:solidFill>
                <a:latin typeface="Perpetua Titling MT" pitchFamily="18" charset="0"/>
                <a:ea typeface="宋体" charset="0"/>
                <a:cs typeface="Calibri" charset="0"/>
              </a:rPr>
              <a:t>DATA CLEANING : </a:t>
            </a:r>
            <a:r>
              <a:rPr lang="en-US" altLang="zh-CN" sz="1800" b="0" i="0" u="none" strike="noStrike" kern="1200" cap="none" spc="0" baseline="0">
                <a:solidFill>
                  <a:schemeClr val="tx1"/>
                </a:solidFill>
                <a:latin typeface="Perpetua" pitchFamily="18" charset="0"/>
                <a:ea typeface="宋体" charset="0"/>
                <a:cs typeface="Calibri" charset="0"/>
              </a:rPr>
              <a:t> </a:t>
            </a:r>
            <a:endParaRPr lang="zh-CN" altLang="en-US" sz="1800" b="0" i="0" u="none" strike="noStrike" kern="1200" cap="none" spc="0" baseline="0">
              <a:solidFill>
                <a:schemeClr val="tx1"/>
              </a:solidFill>
              <a:latin typeface="Perpetua" pitchFamily="18" charset="0"/>
              <a:ea typeface="宋体" charset="0"/>
              <a:cs typeface="Calibri" charset="0"/>
            </a:endParaRPr>
          </a:p>
        </p:txBody>
      </p:sp>
      <p:sp>
        <p:nvSpPr>
          <p:cNvPr id="176" name="矩形"/>
          <p:cNvSpPr>
            <a:spLocks/>
          </p:cNvSpPr>
          <p:nvPr/>
        </p:nvSpPr>
        <p:spPr>
          <a:xfrm>
            <a:off x="1751867" y="3699289"/>
            <a:ext cx="2438400" cy="70788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a:off x="1222131" y="4509190"/>
            <a:ext cx="3505199" cy="40010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PERFORMANCE LEVEL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8" name="矩形"/>
          <p:cNvSpPr>
            <a:spLocks/>
          </p:cNvSpPr>
          <p:nvPr/>
        </p:nvSpPr>
        <p:spPr>
          <a:xfrm>
            <a:off x="1751867" y="4999902"/>
            <a:ext cx="2669931"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00438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3595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7765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charset="0"/>
                <a:ea typeface="宋体" charset="0"/>
                <a:cs typeface="Calibri" charset="0"/>
              </a:rPr>
              <a:t>.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8526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7303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4" cy="6858466"/>
            <a:chOff x="7448612" y="0"/>
            <a:chExt cx="4743794"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96688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65698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66775" y="1975544"/>
            <a:ext cx="8486775" cy="39490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146529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696521" y="1688040"/>
            <a:ext cx="8162925" cy="4079088"/>
          </a:xfrm>
          <a:prstGeom prst="rect">
            <a:avLst/>
          </a:prstGeom>
          <a:noFill/>
          <a:ln w="12700" cap="flat" cmpd="sng">
            <a:noFill/>
            <a:prstDash val="solid"/>
            <a:miter/>
          </a:ln>
        </p:spPr>
      </p:pic>
      <p:sp>
        <p:nvSpPr>
          <p:cNvPr id="141" name="矩形"/>
          <p:cNvSpPr>
            <a:spLocks/>
          </p:cNvSpPr>
          <p:nvPr/>
        </p:nvSpPr>
        <p:spPr>
          <a:xfrm>
            <a:off x="4495800" y="4731722"/>
            <a:ext cx="12954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Employer</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142" name="矩形"/>
          <p:cNvSpPr>
            <a:spLocks/>
          </p:cNvSpPr>
          <p:nvPr/>
        </p:nvSpPr>
        <p:spPr>
          <a:xfrm>
            <a:off x="6128236" y="4785946"/>
            <a:ext cx="1371600" cy="3295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charset="0"/>
                <a:cs typeface="Calibri" charset="0"/>
              </a:rPr>
              <a:t>Employee</a:t>
            </a:r>
            <a:endParaRPr lang="zh-CN" altLang="en-US" sz="1600" b="0" i="0" u="none" strike="noStrike" kern="1200" cap="none" spc="0" baseline="0">
              <a:solidFill>
                <a:schemeClr val="tx1"/>
              </a:solidFill>
              <a:latin typeface="Arial Rounded MT Bold" pitchFamily="34" charset="0"/>
              <a:ea typeface="宋体" charset="0"/>
              <a:cs typeface="Calibri" charset="0"/>
            </a:endParaRPr>
          </a:p>
        </p:txBody>
      </p:sp>
      <p:sp>
        <p:nvSpPr>
          <p:cNvPr id="143" name="矩形"/>
          <p:cNvSpPr>
            <a:spLocks/>
          </p:cNvSpPr>
          <p:nvPr/>
        </p:nvSpPr>
        <p:spPr>
          <a:xfrm>
            <a:off x="7496175" y="4709746"/>
            <a:ext cx="2038350" cy="3295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charset="0"/>
                <a:cs typeface="Calibri" charset="0"/>
              </a:rPr>
              <a:t>Organisation</a:t>
            </a:r>
            <a:endParaRPr lang="zh-CN" altLang="en-US" sz="1600" b="0" i="0" u="none" strike="noStrike" kern="1200" cap="none" spc="0" baseline="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03749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2" name="矩形"/>
          <p:cNvSpPr>
            <a:spLocks/>
          </p:cNvSpPr>
          <p:nvPr/>
        </p:nvSpPr>
        <p:spPr>
          <a:xfrm>
            <a:off x="3733800" y="2151727"/>
            <a:ext cx="6705599" cy="255454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184616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55332" y="1828800"/>
            <a:ext cx="10843846" cy="30469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48254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15696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charset="0"/>
                <a:cs typeface="Calibri"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charset="0"/>
              <a:cs typeface="Calibri" charset="0"/>
            </a:endParaRPr>
          </a:p>
        </p:txBody>
      </p:sp>
    </p:spTree>
    <p:extLst>
      <p:ext uri="{BB962C8B-B14F-4D97-AF65-F5344CB8AC3E}">
        <p14:creationId xmlns:p14="http://schemas.microsoft.com/office/powerpoint/2010/main" val="181685641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294</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918925412583</cp:lastModifiedBy>
  <cp:revision>16</cp:revision>
  <dcterms:created xsi:type="dcterms:W3CDTF">2024-03-29T15:07:22Z</dcterms:created>
  <dcterms:modified xsi:type="dcterms:W3CDTF">2024-09-29T05:27:03Z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