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1" r:id="rId1"/>
  </p:sldMasterIdLst>
  <p:sldIdLst>
    <p:sldId id="256" r:id="rId2"/>
    <p:sldId id="283" r:id="rId3"/>
    <p:sldId id="286" r:id="rId4"/>
    <p:sldId id="285" r:id="rId5"/>
    <p:sldId id="287" r:id="rId6"/>
    <p:sldId id="291" r:id="rId7"/>
    <p:sldId id="293" r:id="rId8"/>
    <p:sldId id="331" r:id="rId9"/>
    <p:sldId id="263" r:id="rId10"/>
    <p:sldId id="292" r:id="rId11"/>
    <p:sldId id="328" r:id="rId12"/>
    <p:sldId id="329" r:id="rId13"/>
    <p:sldId id="294" r:id="rId14"/>
    <p:sldId id="295" r:id="rId15"/>
    <p:sldId id="322" r:id="rId16"/>
    <p:sldId id="327" r:id="rId17"/>
    <p:sldId id="332" r:id="rId18"/>
    <p:sldId id="321" r:id="rId19"/>
    <p:sldId id="320" r:id="rId20"/>
    <p:sldId id="299" r:id="rId21"/>
    <p:sldId id="300" r:id="rId22"/>
    <p:sldId id="301" r:id="rId23"/>
    <p:sldId id="303" r:id="rId24"/>
    <p:sldId id="304" r:id="rId25"/>
    <p:sldId id="358" r:id="rId26"/>
    <p:sldId id="359" r:id="rId27"/>
    <p:sldId id="360" r:id="rId28"/>
    <p:sldId id="305" r:id="rId29"/>
    <p:sldId id="306" r:id="rId30"/>
    <p:sldId id="307" r:id="rId31"/>
    <p:sldId id="362" r:id="rId32"/>
    <p:sldId id="333" r:id="rId33"/>
    <p:sldId id="310" r:id="rId34"/>
    <p:sldId id="363" r:id="rId35"/>
    <p:sldId id="364" r:id="rId36"/>
    <p:sldId id="336" r:id="rId37"/>
    <p:sldId id="335" r:id="rId38"/>
    <p:sldId id="313" r:id="rId39"/>
    <p:sldId id="314" r:id="rId40"/>
    <p:sldId id="315" r:id="rId41"/>
    <p:sldId id="316" r:id="rId42"/>
    <p:sldId id="317" r:id="rId43"/>
    <p:sldId id="324" r:id="rId44"/>
    <p:sldId id="279" r:id="rId45"/>
    <p:sldId id="323" r:id="rId46"/>
    <p:sldId id="337" r:id="rId47"/>
    <p:sldId id="338" r:id="rId48"/>
    <p:sldId id="339" r:id="rId49"/>
    <p:sldId id="349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280" r:id="rId67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6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1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16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84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4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8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896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48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08205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3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78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0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6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7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0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2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70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2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z="1400" spc="-1" dirty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ru-RU" sz="1400" spc="-1" dirty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40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concepts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help/idea/using-live-template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/github/collaborating-with-issues-and-pull-requests/syncing-a-fork" TargetMode="Externa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index.html" TargetMode="Externa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n.wikipedia.org/wiki/List_of_Java_keyword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/codeconventions-introduc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ru/download/help/path.xml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7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adorange/orion_java_2021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160000" y="2160000"/>
            <a:ext cx="5478120" cy="85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5400" spc="-1" dirty="0">
                <a:latin typeface="Arial"/>
              </a:rPr>
              <a:t>Введение в </a:t>
            </a:r>
            <a:r>
              <a:rPr lang="ru-RU" sz="5400" spc="-1" dirty="0" err="1">
                <a:latin typeface="Arial"/>
              </a:rPr>
              <a:t>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ru-RU" dirty="0"/>
              <a:t>своими руками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563480"/>
            <a:ext cx="9071640" cy="39999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Создаем текстовый файл </a:t>
            </a:r>
            <a:r>
              <a:rPr lang="en-US" sz="1800" dirty="0">
                <a:solidFill>
                  <a:schemeClr val="tx1"/>
                </a:solidFill>
              </a:rPr>
              <a:t>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Пишем в него текст программы и сохраняем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Вызываем </a:t>
            </a:r>
            <a:r>
              <a:rPr lang="en-US" sz="1800" dirty="0" err="1">
                <a:solidFill>
                  <a:schemeClr val="tx1"/>
                </a:solidFill>
              </a:rPr>
              <a:t>java</a:t>
            </a:r>
            <a:r>
              <a:rPr lang="en-US" sz="1800" b="1" dirty="0" err="1">
                <a:solidFill>
                  <a:schemeClr val="tx1"/>
                </a:solidFill>
              </a:rPr>
              <a:t>c</a:t>
            </a:r>
            <a:r>
              <a:rPr lang="en-US" sz="1800" dirty="0">
                <a:solidFill>
                  <a:schemeClr val="tx1"/>
                </a:solidFill>
              </a:rPr>
              <a:t> 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Появляется </a:t>
            </a:r>
            <a:r>
              <a:rPr lang="en-US" sz="1800" dirty="0" err="1">
                <a:solidFill>
                  <a:schemeClr val="tx1"/>
                </a:solidFill>
              </a:rPr>
              <a:t>Hello.class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java Hello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Начиная с </a:t>
            </a:r>
            <a:r>
              <a:rPr lang="en-US" sz="1800" b="1" dirty="0">
                <a:solidFill>
                  <a:schemeClr val="tx1"/>
                </a:solidFill>
              </a:rPr>
              <a:t>Java 11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появилась возможность запускать </a:t>
            </a:r>
            <a:r>
              <a:rPr lang="en-US" sz="1800" dirty="0">
                <a:solidFill>
                  <a:schemeClr val="tx1"/>
                </a:solidFill>
              </a:rPr>
              <a:t>*.</a:t>
            </a:r>
            <a:r>
              <a:rPr lang="en-US" sz="1800" b="1" dirty="0">
                <a:solidFill>
                  <a:schemeClr val="tx1"/>
                </a:solidFill>
              </a:rPr>
              <a:t>java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файлы сразу,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без промежуточного шага с компиляцией.</a:t>
            </a:r>
          </a:p>
        </p:txBody>
      </p:sp>
    </p:spTree>
    <p:extLst>
      <p:ext uri="{BB962C8B-B14F-4D97-AF65-F5344CB8AC3E}">
        <p14:creationId xmlns:p14="http://schemas.microsoft.com/office/powerpoint/2010/main" val="297191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ООП, Объекты и 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– </a:t>
            </a:r>
            <a:r>
              <a:rPr lang="ru-RU" dirty="0"/>
              <a:t>это ООП-язык, работает с объектами.</a:t>
            </a:r>
          </a:p>
          <a:p>
            <a:r>
              <a:rPr lang="ru-RU" dirty="0"/>
              <a:t>Объекты в реальном мире имеют </a:t>
            </a:r>
            <a:r>
              <a:rPr lang="ru-RU" b="1" dirty="0"/>
              <a:t>состояние</a:t>
            </a:r>
            <a:r>
              <a:rPr lang="ru-RU" dirty="0"/>
              <a:t> и </a:t>
            </a:r>
            <a:r>
              <a:rPr lang="ru-RU" b="1" dirty="0"/>
              <a:t>поведение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Состояние объектов в </a:t>
            </a:r>
            <a:r>
              <a:rPr lang="en-US" dirty="0"/>
              <a:t>Java</a:t>
            </a:r>
            <a:r>
              <a:rPr lang="ru-RU" dirty="0"/>
              <a:t> хранится в </a:t>
            </a:r>
            <a:r>
              <a:rPr lang="ru-RU" b="1" dirty="0"/>
              <a:t>полях</a:t>
            </a:r>
            <a:r>
              <a:rPr lang="ru-RU" dirty="0"/>
              <a:t>.</a:t>
            </a:r>
          </a:p>
          <a:p>
            <a:r>
              <a:rPr lang="ru-RU" dirty="0"/>
              <a:t>Поведение объектов описывается </a:t>
            </a:r>
            <a:r>
              <a:rPr lang="ru-RU" b="1" dirty="0"/>
              <a:t>методами</a:t>
            </a:r>
            <a:r>
              <a:rPr lang="ru-RU" dirty="0"/>
              <a:t>.</a:t>
            </a:r>
          </a:p>
          <a:p>
            <a:r>
              <a:rPr lang="ru-RU" dirty="0"/>
              <a:t>Примеры объектов: </a:t>
            </a:r>
            <a:br>
              <a:rPr lang="ru-RU" dirty="0"/>
            </a:br>
            <a:r>
              <a:rPr lang="ru-RU" dirty="0"/>
              <a:t>Телевизор: включен, громкость, канал. </a:t>
            </a:r>
            <a:br>
              <a:rPr lang="ru-RU" dirty="0"/>
            </a:br>
            <a:r>
              <a:rPr lang="ru-RU" dirty="0"/>
              <a:t>Включить(),Выключить(), </a:t>
            </a:r>
            <a:r>
              <a:rPr lang="ru-RU" dirty="0" err="1"/>
              <a:t>изменитьГромкость</a:t>
            </a:r>
            <a:r>
              <a:rPr lang="ru-RU" dirty="0"/>
              <a:t>(), </a:t>
            </a:r>
            <a:r>
              <a:rPr lang="ru-RU" dirty="0" err="1"/>
              <a:t>переключитьКанал</a:t>
            </a:r>
            <a:r>
              <a:rPr lang="ru-RU" dirty="0"/>
              <a:t>()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Собака: цвет, кличка, сытость.</a:t>
            </a:r>
            <a:br>
              <a:rPr lang="ru-RU" dirty="0"/>
            </a:br>
            <a:r>
              <a:rPr lang="ru-RU" dirty="0" err="1"/>
              <a:t>позватьПоИмени</a:t>
            </a:r>
            <a:r>
              <a:rPr lang="ru-RU" dirty="0"/>
              <a:t>(), покормить(), </a:t>
            </a:r>
            <a:r>
              <a:rPr lang="ru-RU" dirty="0" err="1"/>
              <a:t>повилятьХвостом</a:t>
            </a:r>
            <a:r>
              <a:rPr lang="ru-RU" dirty="0"/>
              <a:t>()</a:t>
            </a:r>
          </a:p>
          <a:p>
            <a:r>
              <a:rPr lang="en-US" dirty="0">
                <a:hlinkClick r:id="rId2"/>
              </a:rPr>
              <a:t>https://docs.oracle.com/javase/tutorial/java/concepts/index.html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7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реальном мире есть много объектов одного </a:t>
            </a:r>
            <a:r>
              <a:rPr lang="ru-RU" b="1" dirty="0"/>
              <a:t>типа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Например, может быть много телевизоров одной модели, которые одинаково сделаны.</a:t>
            </a:r>
          </a:p>
          <a:p>
            <a:r>
              <a:rPr lang="ru-RU" dirty="0"/>
              <a:t>Каждый телевизор </a:t>
            </a:r>
            <a:r>
              <a:rPr lang="ru-RU" b="1" dirty="0"/>
              <a:t>состоят из одних и тех же компонентов</a:t>
            </a:r>
            <a:r>
              <a:rPr lang="ru-RU" dirty="0"/>
              <a:t> и по одному и тому же «</a:t>
            </a:r>
            <a:r>
              <a:rPr lang="ru-RU" b="1" dirty="0"/>
              <a:t>чертежу»</a:t>
            </a:r>
            <a:r>
              <a:rPr lang="ru-RU" dirty="0"/>
              <a:t>. </a:t>
            </a:r>
          </a:p>
          <a:p>
            <a:r>
              <a:rPr lang="ru-RU" dirty="0"/>
              <a:t>В терминах ООП мы говорим, что какой-то конкретный телевизор – это </a:t>
            </a:r>
            <a:r>
              <a:rPr lang="ru-RU" b="1" dirty="0"/>
              <a:t>экземпляр</a:t>
            </a:r>
            <a:r>
              <a:rPr lang="ru-RU" dirty="0"/>
              <a:t> класса </a:t>
            </a:r>
            <a:r>
              <a:rPr lang="ru-RU" b="1" i="1" dirty="0"/>
              <a:t>Телевизор</a:t>
            </a:r>
            <a:r>
              <a:rPr lang="ru-RU" dirty="0"/>
              <a:t>.</a:t>
            </a:r>
          </a:p>
          <a:p>
            <a:r>
              <a:rPr lang="ru-RU" dirty="0"/>
              <a:t>Класс – это тот самый «чертеж», который описывает возможное </a:t>
            </a:r>
            <a:r>
              <a:rPr lang="ru-RU" b="1" dirty="0"/>
              <a:t>поведение</a:t>
            </a:r>
            <a:r>
              <a:rPr lang="ru-RU" dirty="0"/>
              <a:t> и </a:t>
            </a:r>
            <a:r>
              <a:rPr lang="ru-RU" b="1" dirty="0"/>
              <a:t>состояние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06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конструкции языка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534381"/>
            <a:ext cx="9071640" cy="1262160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  <a:p>
            <a:r>
              <a:rPr lang="ru-RU" dirty="0"/>
              <a:t>Переменные</a:t>
            </a:r>
          </a:p>
          <a:p>
            <a:r>
              <a:rPr lang="ru-RU" dirty="0"/>
              <a:t>Методы</a:t>
            </a:r>
          </a:p>
          <a:p>
            <a:r>
              <a:rPr lang="ru-RU" dirty="0"/>
              <a:t>Классы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00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>
                <a:latin typeface="Arial"/>
              </a:rPr>
              <a:t>Переменные. Типы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6998" y="1270535"/>
            <a:ext cx="9071640" cy="6179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Переменные </a:t>
            </a:r>
            <a:r>
              <a:rPr lang="ru-RU" sz="2000" b="1" dirty="0">
                <a:solidFill>
                  <a:srgbClr val="FF0000"/>
                </a:solidFill>
              </a:rPr>
              <a:t>хранят</a:t>
            </a:r>
            <a:r>
              <a:rPr lang="ru-RU" sz="2000" dirty="0"/>
              <a:t> что-то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У переменной всегда есть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тип</a:t>
            </a:r>
            <a:r>
              <a:rPr lang="ru-RU" sz="2000" dirty="0">
                <a:solidFill>
                  <a:schemeClr val="tx1"/>
                </a:solidFill>
              </a:rPr>
              <a:t> – "описание", того, что хранится в переменной. 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имя</a:t>
            </a:r>
            <a:r>
              <a:rPr lang="ru-RU" sz="2000" dirty="0">
                <a:solidFill>
                  <a:schemeClr val="tx1"/>
                </a:solidFill>
              </a:rPr>
              <a:t> – с помощью которой к переменной можно обращаться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2000" dirty="0"/>
            </a:br>
            <a:r>
              <a:rPr lang="ru-RU" sz="2000" dirty="0"/>
              <a:t>Примеры типов: </a:t>
            </a:r>
            <a:endParaRPr lang="en-US" sz="2000" dirty="0"/>
          </a:p>
          <a:p>
            <a:pPr lvl="1"/>
            <a:r>
              <a:rPr lang="ru-RU" b="1" dirty="0" err="1"/>
              <a:t>String</a:t>
            </a:r>
            <a:r>
              <a:rPr lang="en-US" dirty="0"/>
              <a:t> – </a:t>
            </a:r>
            <a:r>
              <a:rPr lang="ru-RU" dirty="0"/>
              <a:t>строки</a:t>
            </a:r>
            <a:br>
              <a:rPr lang="ru-RU" dirty="0"/>
            </a:br>
            <a:endParaRPr lang="ru-RU" dirty="0"/>
          </a:p>
          <a:p>
            <a:pPr lvl="1"/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ru-RU" dirty="0"/>
              <a:t>логический тип истина\ложь (</a:t>
            </a:r>
            <a:r>
              <a:rPr lang="en-US" dirty="0"/>
              <a:t>true\false)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  <a:p>
            <a:pPr lvl="1"/>
            <a:r>
              <a:rPr lang="en-US" b="1" dirty="0"/>
              <a:t>Number</a:t>
            </a:r>
            <a:r>
              <a:rPr lang="en-US" dirty="0"/>
              <a:t> –</a:t>
            </a:r>
            <a:r>
              <a:rPr lang="ru-RU" dirty="0"/>
              <a:t> числа</a:t>
            </a:r>
            <a:r>
              <a:rPr lang="en-US" dirty="0"/>
              <a:t>:</a:t>
            </a:r>
          </a:p>
          <a:p>
            <a:pPr lvl="2"/>
            <a:r>
              <a:rPr lang="ru-RU" b="1" dirty="0" err="1"/>
              <a:t>Integer</a:t>
            </a:r>
            <a:r>
              <a:rPr lang="en-US" dirty="0"/>
              <a:t> – </a:t>
            </a:r>
            <a:r>
              <a:rPr lang="ru-RU" dirty="0"/>
              <a:t>целое число, 4 байта</a:t>
            </a:r>
          </a:p>
          <a:p>
            <a:pPr lvl="2"/>
            <a:r>
              <a:rPr lang="en-US" b="1" dirty="0"/>
              <a:t>Long</a:t>
            </a:r>
            <a:r>
              <a:rPr lang="en-US" dirty="0"/>
              <a:t> – </a:t>
            </a:r>
            <a:r>
              <a:rPr lang="ru-RU" dirty="0"/>
              <a:t>целое число, 8 байт</a:t>
            </a:r>
            <a:endParaRPr lang="en-US" dirty="0"/>
          </a:p>
          <a:p>
            <a:pPr lvl="2"/>
            <a:r>
              <a:rPr lang="en-US" b="1" dirty="0"/>
              <a:t>Float</a:t>
            </a:r>
            <a:r>
              <a:rPr lang="en-US" dirty="0"/>
              <a:t> – </a:t>
            </a:r>
            <a:r>
              <a:rPr lang="ru-RU" dirty="0"/>
              <a:t>число с плавающей запятой, 4 байта</a:t>
            </a:r>
          </a:p>
          <a:p>
            <a:pPr lvl="2"/>
            <a:r>
              <a:rPr lang="en-US" b="1" dirty="0"/>
              <a:t>Double</a:t>
            </a:r>
            <a:r>
              <a:rPr lang="ru-RU" dirty="0"/>
              <a:t> число с плавающей запятой, 8 байтов</a:t>
            </a:r>
          </a:p>
          <a:p>
            <a:pPr lvl="2"/>
            <a:r>
              <a:rPr lang="en-US" b="1" dirty="0" err="1"/>
              <a:t>BigInteger</a:t>
            </a:r>
            <a:r>
              <a:rPr lang="en-US" dirty="0"/>
              <a:t> – </a:t>
            </a:r>
            <a:r>
              <a:rPr lang="ru-RU" dirty="0"/>
              <a:t>целое число, без ограничения на размер</a:t>
            </a:r>
            <a:br>
              <a:rPr lang="ru-RU" dirty="0"/>
            </a:br>
            <a:endParaRPr lang="ru-RU" dirty="0"/>
          </a:p>
          <a:p>
            <a:pPr lvl="1"/>
            <a:r>
              <a:rPr lang="en-US" b="1" dirty="0"/>
              <a:t>File</a:t>
            </a:r>
            <a:r>
              <a:rPr lang="en-US" dirty="0"/>
              <a:t> – </a:t>
            </a:r>
            <a:r>
              <a:rPr lang="ru-RU" dirty="0"/>
              <a:t>файл и его описание.</a:t>
            </a:r>
            <a:r>
              <a:rPr lang="en-US" dirty="0"/>
              <a:t> </a:t>
            </a:r>
            <a:br>
              <a:rPr lang="ru-RU" dirty="0"/>
            </a:br>
            <a:endParaRPr lang="ru-RU" dirty="0"/>
          </a:p>
          <a:p>
            <a:pPr lvl="1"/>
            <a:r>
              <a:rPr lang="en-US" b="1" dirty="0" err="1"/>
              <a:t>ArrayList</a:t>
            </a:r>
            <a:r>
              <a:rPr lang="en-US" dirty="0"/>
              <a:t> – </a:t>
            </a:r>
            <a:r>
              <a:rPr lang="ru-RU" dirty="0"/>
              <a:t>список на основе массива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252" y="-29175"/>
            <a:ext cx="9071640" cy="1262160"/>
          </a:xfrm>
        </p:spPr>
        <p:txBody>
          <a:bodyPr/>
          <a:lstStyle/>
          <a:p>
            <a:r>
              <a:rPr lang="ru-RU" dirty="0"/>
              <a:t>Переменные. Объявление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29497" y="932400"/>
            <a:ext cx="9071640" cy="606949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Чтобы использовать переменную нужно её сначала объявить, 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а потом присвоить значение.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Объявление можно (и нужно) объединить с присваиванием: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4" y="3181616"/>
            <a:ext cx="7565901" cy="1236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95" y="5262831"/>
            <a:ext cx="7565901" cy="7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8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Область действия.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491916"/>
            <a:ext cx="9071640" cy="5024387"/>
          </a:xfrm>
        </p:spPr>
        <p:txBody>
          <a:bodyPr>
            <a:normAutofit/>
          </a:bodyPr>
          <a:lstStyle/>
          <a:p>
            <a:r>
              <a:rPr lang="ru-RU" sz="2800" dirty="0"/>
              <a:t>Область действия переменных может отличаться: </a:t>
            </a:r>
            <a:endParaRPr lang="ru-RU" sz="4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Статические поля</a:t>
            </a:r>
            <a:r>
              <a:rPr lang="ru-RU" dirty="0"/>
              <a:t> (</a:t>
            </a:r>
            <a:r>
              <a:rPr lang="en-US" b="1" dirty="0"/>
              <a:t>static fields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принадлежат классу в целом.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Поля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b="1" dirty="0"/>
              <a:t>fields</a:t>
            </a:r>
            <a:r>
              <a:rPr lang="en-US" dirty="0"/>
              <a:t>)</a:t>
            </a:r>
            <a:r>
              <a:rPr lang="ru-RU" dirty="0"/>
              <a:t>. Только </a:t>
            </a:r>
            <a:r>
              <a:rPr lang="ru-RU" b="1" dirty="0"/>
              <a:t>конкретный</a:t>
            </a:r>
            <a:r>
              <a:rPr lang="ru-RU" dirty="0"/>
              <a:t> экземпляр класса имеет доступ к этим полям.</a:t>
            </a: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Локальные</a:t>
            </a:r>
            <a:r>
              <a:rPr lang="ru-RU" dirty="0"/>
              <a:t> </a:t>
            </a:r>
            <a:r>
              <a:rPr lang="ru-RU" b="1" dirty="0"/>
              <a:t>переменные</a:t>
            </a:r>
            <a:r>
              <a:rPr lang="ru-RU" dirty="0"/>
              <a:t> – временные переменные, используемые во время выполнения какого-то </a:t>
            </a:r>
            <a:r>
              <a:rPr lang="ru-RU" b="1" dirty="0"/>
              <a:t>метода</a:t>
            </a:r>
            <a:r>
              <a:rPr lang="ru-RU" dirty="0"/>
              <a:t>. Доступны, только во время выполнения метода.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Аргументы(параметры</a:t>
            </a:r>
            <a:r>
              <a:rPr lang="ru-RU" dirty="0"/>
              <a:t>) метода – похожи на локальные переменные, доступны только во время выполнения метода, но их значения передаются в метод извне, а не объявляются внутри.</a:t>
            </a:r>
          </a:p>
        </p:txBody>
      </p:sp>
    </p:spTree>
    <p:extLst>
      <p:ext uri="{BB962C8B-B14F-4D97-AF65-F5344CB8AC3E}">
        <p14:creationId xmlns:p14="http://schemas.microsoft.com/office/powerpoint/2010/main" val="109393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Область действия.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20" y="1769040"/>
            <a:ext cx="4495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5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Использование.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71377" y="2025492"/>
            <a:ext cx="9071640" cy="4153926"/>
          </a:xfrm>
        </p:spPr>
        <p:txBody>
          <a:bodyPr>
            <a:norm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Встроенные операторы (например, арифметические операции)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«Скопировать» одну переменную в другую</a:t>
            </a:r>
            <a:endParaRPr lang="en-US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Передать в качестве аргумента в метод.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Если переменные объектного типа – у этих переменных можно вызывать </a:t>
            </a:r>
            <a:r>
              <a:rPr lang="ru-RU" b="1" dirty="0">
                <a:solidFill>
                  <a:schemeClr val="tx1"/>
                </a:solidFill>
              </a:rPr>
              <a:t>методы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52" y="1969615"/>
            <a:ext cx="2247900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52" y="3624072"/>
            <a:ext cx="5400675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52" y="5569818"/>
            <a:ext cx="289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9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Операторы. Сравнение.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291815"/>
            <a:ext cx="9071640" cy="3195587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Оператор == проверяет, являются ли две переменные ссылкой на один и тот же объект. </a:t>
            </a: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Если нужно проверить не равенство ссылок, а равенство объектов,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то нужно использовать метод </a:t>
            </a:r>
            <a:r>
              <a:rPr lang="ru-RU" sz="1400" dirty="0" err="1">
                <a:solidFill>
                  <a:schemeClr val="tx1"/>
                </a:solidFill>
              </a:rPr>
              <a:t>equals</a:t>
            </a:r>
            <a:r>
              <a:rPr lang="ru-RU" sz="1400" dirty="0">
                <a:solidFill>
                  <a:schemeClr val="tx1"/>
                </a:solidFill>
              </a:rPr>
              <a:t>, который есть у любого объекта.</a:t>
            </a: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85" y="2662748"/>
            <a:ext cx="5339067" cy="1298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85" y="5035733"/>
            <a:ext cx="5333394" cy="14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>
                <a:latin typeface="Arial"/>
              </a:rPr>
              <a:t>Коротко о </a:t>
            </a:r>
            <a:r>
              <a:rPr lang="en-US" sz="4000" spc="-1" dirty="0">
                <a:latin typeface="Arial"/>
              </a:rPr>
              <a:t>Java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2050180"/>
            <a:ext cx="9071640" cy="302233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/>
                </a:solidFill>
              </a:rPr>
              <a:t>Платформонезависимый</a:t>
            </a:r>
            <a:r>
              <a:rPr lang="ru-RU" sz="2400" dirty="0">
                <a:solidFill>
                  <a:schemeClr val="tx1"/>
                </a:solidFill>
              </a:rPr>
              <a:t> язык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(WORA – </a:t>
            </a:r>
            <a:r>
              <a:rPr lang="ru-RU" sz="2400" dirty="0" err="1">
                <a:solidFill>
                  <a:schemeClr val="tx1"/>
                </a:solidFill>
              </a:rPr>
              <a:t>write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once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400" dirty="0" err="1">
                <a:solidFill>
                  <a:schemeClr val="tx1"/>
                </a:solidFill>
              </a:rPr>
              <a:t>run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anywhere</a:t>
            </a:r>
            <a:r>
              <a:rPr lang="ru-RU" sz="2400" dirty="0">
                <a:solidFill>
                  <a:schemeClr val="tx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Объектно-ориентированный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Компилируемый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Статическая и строгая типизация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Нет прямого управлению памятью -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неиспользуемые объекты собирает </a:t>
            </a:r>
            <a:r>
              <a:rPr lang="en-US" sz="2400" dirty="0">
                <a:solidFill>
                  <a:schemeClr val="tx1"/>
                </a:solidFill>
              </a:rPr>
              <a:t>Garbage Collector(GC)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операторы. Арифметические операции.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769040"/>
            <a:ext cx="7022956" cy="50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0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(функции)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06608"/>
            <a:ext cx="9071640" cy="2374503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Если переменные просто хранят данные, то методы </a:t>
            </a:r>
            <a:r>
              <a:rPr lang="ru-RU" sz="1800" b="1" dirty="0">
                <a:solidFill>
                  <a:schemeClr val="tx1"/>
                </a:solidFill>
              </a:rPr>
              <a:t>что-то</a:t>
            </a:r>
            <a:r>
              <a:rPr lang="ru-RU" sz="1800" dirty="0">
                <a:solidFill>
                  <a:schemeClr val="tx1"/>
                </a:solidFill>
              </a:rPr>
              <a:t> с этими данными делают. </a:t>
            </a:r>
            <a:br>
              <a:rPr lang="ru-RU" sz="1800" dirty="0">
                <a:solidFill>
                  <a:schemeClr val="tx1"/>
                </a:solidFill>
              </a:rPr>
            </a:b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Что конкретно делает метод полностью зависит от его реализации. </a:t>
            </a:r>
            <a:endParaRPr lang="en-US" sz="1800" dirty="0">
              <a:solidFill>
                <a:schemeClr val="tx1"/>
              </a:solidFill>
            </a:endParaRPr>
          </a:p>
          <a:p>
            <a:br>
              <a:rPr lang="ru-RU" sz="1800" dirty="0">
                <a:solidFill>
                  <a:schemeClr val="tx1"/>
                </a:solidFill>
              </a:rPr>
            </a:b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Например, метод </a:t>
            </a:r>
            <a:r>
              <a:rPr lang="en-US" sz="1800" b="1" dirty="0" err="1">
                <a:solidFill>
                  <a:schemeClr val="tx1"/>
                </a:solidFill>
              </a:rPr>
              <a:t>System.out.println</a:t>
            </a:r>
            <a:r>
              <a:rPr lang="en-US" sz="1800" dirty="0">
                <a:solidFill>
                  <a:schemeClr val="tx1"/>
                </a:solidFill>
              </a:rPr>
              <a:t>(&lt;</a:t>
            </a:r>
            <a:r>
              <a:rPr lang="ru-RU" sz="1800" dirty="0">
                <a:solidFill>
                  <a:schemeClr val="tx1"/>
                </a:solidFill>
              </a:rPr>
              <a:t>аргументы</a:t>
            </a:r>
            <a:r>
              <a:rPr lang="en-US" sz="1800" dirty="0">
                <a:solidFill>
                  <a:schemeClr val="tx1"/>
                </a:solidFill>
              </a:rPr>
              <a:t>&gt;) </a:t>
            </a:r>
            <a:r>
              <a:rPr lang="ru-RU" sz="1800" dirty="0">
                <a:solidFill>
                  <a:schemeClr val="tx1"/>
                </a:solidFill>
              </a:rPr>
              <a:t>печатает аргументы на стандартный вывод (обычно это консоль) </a:t>
            </a:r>
            <a:br>
              <a:rPr lang="ru-RU" sz="1800" dirty="0">
                <a:solidFill>
                  <a:schemeClr val="tx1"/>
                </a:solidFill>
              </a:rPr>
            </a:br>
            <a:endParaRPr lang="ru-RU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70" y="4081111"/>
            <a:ext cx="6827381" cy="12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00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627" y="-269508"/>
            <a:ext cx="9071640" cy="1262160"/>
          </a:xfrm>
        </p:spPr>
        <p:txBody>
          <a:bodyPr/>
          <a:lstStyle/>
          <a:p>
            <a:r>
              <a:rPr lang="ru-RU" dirty="0"/>
              <a:t>Методы. Определение.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8497" y="992652"/>
            <a:ext cx="9148642" cy="4145551"/>
          </a:xfrm>
        </p:spPr>
        <p:txBody>
          <a:bodyPr>
            <a:norm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Тип возвращаемого значения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Если метод ничего не возвращает – используется специальное слово </a:t>
            </a:r>
            <a:r>
              <a:rPr lang="en-US" b="1" dirty="0"/>
              <a:t>void</a:t>
            </a:r>
            <a:r>
              <a:rPr lang="en-US" dirty="0"/>
              <a:t> </a:t>
            </a:r>
            <a:br>
              <a:rPr lang="ru-RU" dirty="0"/>
            </a:b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Имя</a:t>
            </a:r>
            <a:r>
              <a:rPr lang="ru-RU" dirty="0"/>
              <a:t> метода</a:t>
            </a:r>
            <a:br>
              <a:rPr lang="ru-RU" dirty="0"/>
            </a:b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Список </a:t>
            </a:r>
            <a:r>
              <a:rPr lang="ru-RU" b="1" dirty="0"/>
              <a:t>аргументов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Может быть пустым.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Модификаторы</a:t>
            </a:r>
            <a:r>
              <a:rPr lang="ru-RU" dirty="0"/>
              <a:t> </a:t>
            </a:r>
            <a:r>
              <a:rPr lang="en-US" dirty="0"/>
              <a:t>[final, static, public, abstract]</a:t>
            </a: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03972" lvl="1" indent="0">
              <a:buNone/>
            </a:pPr>
            <a:r>
              <a:rPr lang="en-US" sz="1400" dirty="0"/>
              <a:t>[</a:t>
            </a:r>
            <a:r>
              <a:rPr lang="ru-RU" sz="1400" dirty="0"/>
              <a:t>модификаторы</a:t>
            </a:r>
            <a:r>
              <a:rPr lang="en-US" sz="1400" dirty="0"/>
              <a:t>]</a:t>
            </a:r>
            <a:r>
              <a:rPr lang="ru-RU" sz="1400" dirty="0"/>
              <a:t> </a:t>
            </a:r>
            <a:r>
              <a:rPr lang="en-US" sz="1400" dirty="0"/>
              <a:t>[</a:t>
            </a:r>
            <a:r>
              <a:rPr lang="ru-RU" sz="1400" dirty="0"/>
              <a:t>ТИП ВОЗВРАЩАЕМОГО ЗНАЧЕНИЯ</a:t>
            </a:r>
            <a:r>
              <a:rPr lang="en-US" sz="1400" dirty="0"/>
              <a:t>]</a:t>
            </a:r>
            <a:r>
              <a:rPr lang="ru-RU" sz="1400" dirty="0"/>
              <a:t> </a:t>
            </a:r>
            <a:r>
              <a:rPr lang="ru-RU" sz="1400" dirty="0" err="1">
                <a:solidFill>
                  <a:srgbClr val="FF0000"/>
                </a:solidFill>
              </a:rPr>
              <a:t>имяМетода</a:t>
            </a:r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[</a:t>
            </a:r>
            <a:r>
              <a:rPr lang="ru-RU" sz="1400" dirty="0">
                <a:solidFill>
                  <a:srgbClr val="FF0000"/>
                </a:solidFill>
              </a:rPr>
              <a:t>Тип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ru-RU" sz="1400" dirty="0">
                <a:solidFill>
                  <a:srgbClr val="FF0000"/>
                </a:solidFill>
              </a:rPr>
              <a:t>Аргумента</a:t>
            </a:r>
            <a:r>
              <a:rPr lang="en-US" sz="1400" dirty="0">
                <a:solidFill>
                  <a:srgbClr val="FF0000"/>
                </a:solidFill>
              </a:rPr>
              <a:t> #</a:t>
            </a:r>
            <a:r>
              <a:rPr lang="ru-RU" sz="1400" dirty="0">
                <a:solidFill>
                  <a:srgbClr val="FF0000"/>
                </a:solidFill>
              </a:rPr>
              <a:t>1</a:t>
            </a:r>
            <a:r>
              <a:rPr lang="en-US" sz="1400" dirty="0">
                <a:solidFill>
                  <a:srgbClr val="FF0000"/>
                </a:solidFill>
              </a:rPr>
              <a:t>]</a:t>
            </a:r>
            <a:r>
              <a:rPr lang="ru-RU" sz="1400" dirty="0">
                <a:solidFill>
                  <a:srgbClr val="FF0000"/>
                </a:solidFill>
              </a:rPr>
              <a:t> </a:t>
            </a:r>
            <a:r>
              <a:rPr lang="ru-RU" sz="1400" dirty="0" err="1">
                <a:solidFill>
                  <a:srgbClr val="FF0000"/>
                </a:solidFill>
              </a:rPr>
              <a:t>имяАргумента</a:t>
            </a:r>
            <a:r>
              <a:rPr lang="en-US" sz="1400" dirty="0">
                <a:solidFill>
                  <a:srgbClr val="FF0000"/>
                </a:solidFill>
              </a:rPr>
              <a:t> #1</a:t>
            </a:r>
            <a:r>
              <a:rPr lang="ru-RU" sz="1400" dirty="0">
                <a:solidFill>
                  <a:srgbClr val="FF0000"/>
                </a:solidFill>
              </a:rPr>
              <a:t>,)</a:t>
            </a:r>
            <a:r>
              <a:rPr lang="ru-RU" sz="1400" dirty="0"/>
              <a:t> </a:t>
            </a:r>
            <a:r>
              <a:rPr lang="en-US" sz="1400" dirty="0"/>
              <a:t>{</a:t>
            </a:r>
          </a:p>
          <a:p>
            <a:pPr marL="503972" lvl="1" indent="0">
              <a:buNone/>
            </a:pPr>
            <a:r>
              <a:rPr lang="en-US" sz="1400" dirty="0"/>
              <a:t>    // </a:t>
            </a:r>
            <a:r>
              <a:rPr lang="ru-RU" sz="1400" dirty="0"/>
              <a:t>реализация</a:t>
            </a:r>
            <a:endParaRPr lang="en-US" sz="1400" dirty="0"/>
          </a:p>
          <a:p>
            <a:pPr marL="503972" lvl="1" indent="0">
              <a:buNone/>
            </a:pPr>
            <a:r>
              <a:rPr lang="en-US" sz="1400" dirty="0"/>
              <a:t>}</a:t>
            </a:r>
            <a:endParaRPr lang="ru-RU" sz="1400" dirty="0"/>
          </a:p>
          <a:p>
            <a:pPr marL="503972" lvl="1" indent="0">
              <a:buNone/>
            </a:pPr>
            <a:endParaRPr lang="ru-RU" sz="1400" dirty="0"/>
          </a:p>
          <a:p>
            <a:pPr marL="503972" lvl="1" indent="0">
              <a:buNone/>
            </a:pPr>
            <a:r>
              <a:rPr lang="ru-RU" sz="1400" dirty="0"/>
              <a:t>Имя метода и список его аргументов (порядок и типы) называется </a:t>
            </a:r>
            <a:r>
              <a:rPr lang="ru-RU" sz="1400" dirty="0">
                <a:solidFill>
                  <a:srgbClr val="FF0000"/>
                </a:solidFill>
              </a:rPr>
              <a:t>сигнатура</a:t>
            </a:r>
            <a:r>
              <a:rPr lang="ru-RU" sz="1400" dirty="0"/>
              <a:t> метода. 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06" y="4781657"/>
            <a:ext cx="7186586" cy="26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Методы. Вызов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2055" y="1408225"/>
            <a:ext cx="7400286" cy="1262160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Метод вызывается по имени, в скобочках обязательно указываются </a:t>
            </a:r>
            <a:r>
              <a:rPr lang="ru-RU" sz="1800" b="1" dirty="0">
                <a:solidFill>
                  <a:schemeClr val="tx1"/>
                </a:solidFill>
              </a:rPr>
              <a:t>все</a:t>
            </a:r>
            <a:r>
              <a:rPr lang="ru-RU" sz="1800" dirty="0">
                <a:solidFill>
                  <a:schemeClr val="tx1"/>
                </a:solidFill>
              </a:rPr>
              <a:t> параметры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Тип параметров должен соответствовать типу параметров в сигнатуре.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5" y="2999027"/>
            <a:ext cx="7111705" cy="43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886552"/>
            <a:ext cx="9071640" cy="5188016"/>
          </a:xfrm>
        </p:spPr>
        <p:txBody>
          <a:bodyPr anchor="t"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Позволяет выполнить часть кода, только если условие истинно</a:t>
            </a:r>
          </a:p>
          <a:p>
            <a:r>
              <a:rPr lang="ru-RU" sz="2000" dirty="0">
                <a:solidFill>
                  <a:schemeClr val="tx1"/>
                </a:solidFill>
              </a:rPr>
              <a:t>Встречается в двух вариантах:</a:t>
            </a:r>
          </a:p>
          <a:p>
            <a:pPr lvl="1"/>
            <a:r>
              <a:rPr lang="ru-RU" dirty="0"/>
              <a:t>Простой вариант: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Вариант с </a:t>
            </a:r>
            <a:r>
              <a:rPr lang="en-US" dirty="0"/>
              <a:t>else</a:t>
            </a:r>
            <a:r>
              <a:rPr lang="ru-RU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75" y="2961338"/>
            <a:ext cx="5233822" cy="137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75" y="4999237"/>
            <a:ext cx="5233822" cy="19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29" y="2718817"/>
            <a:ext cx="6564093" cy="3241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429" y="6276510"/>
            <a:ext cx="766107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88" dirty="0"/>
              <a:t>Рекомендуется ставить скобки после </a:t>
            </a:r>
            <a:r>
              <a:rPr lang="en-US" sz="1488" dirty="0"/>
              <a:t>if/else </a:t>
            </a:r>
            <a:r>
              <a:rPr lang="ru-RU" sz="1488" dirty="0"/>
              <a:t>всегда, даже если выражение состоит </a:t>
            </a:r>
          </a:p>
          <a:p>
            <a:r>
              <a:rPr lang="ru-RU" sz="1488" dirty="0"/>
              <a:t>из одной операции.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2952" y="1873083"/>
            <a:ext cx="4717958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88" dirty="0"/>
              <a:t>условие всегда должно иметь тип </a:t>
            </a:r>
            <a:r>
              <a:rPr lang="en-US" sz="1488" dirty="0" err="1"/>
              <a:t>boolean</a:t>
            </a:r>
            <a:r>
              <a:rPr lang="en-US" sz="1488" dirty="0"/>
              <a:t>.</a:t>
            </a:r>
            <a:br>
              <a:rPr lang="en-US" sz="1488" dirty="0"/>
            </a:br>
            <a:r>
              <a:rPr lang="ru-RU" sz="1488" dirty="0"/>
              <a:t>Числа к этому типу автоматически не приводятся. </a:t>
            </a:r>
          </a:p>
        </p:txBody>
      </p:sp>
    </p:spTree>
    <p:extLst>
      <p:ext uri="{BB962C8B-B14F-4D97-AF65-F5344CB8AC3E}">
        <p14:creationId xmlns:p14="http://schemas.microsoft.com/office/powerpoint/2010/main" val="3083816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Тернарная </a:t>
            </a:r>
            <a:r>
              <a:rPr lang="ru-RU" dirty="0" err="1"/>
              <a:t>опеация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8" y="2071897"/>
            <a:ext cx="7103456" cy="24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" y="1570471"/>
            <a:ext cx="4337503" cy="275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1" y="5220245"/>
            <a:ext cx="3371850" cy="1819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2041" y="4716379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switch-expression (Java 14)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63369" y="1771048"/>
            <a:ext cx="9071640" cy="3587914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Массив – переменная, хранящая множество элементов одного типа под одним именем. </a:t>
            </a:r>
            <a:endParaRPr lang="en-US" sz="1800" dirty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У массива обязательно есть: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Имя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Тип</a:t>
            </a:r>
            <a:r>
              <a:rPr lang="ru-RU" dirty="0"/>
              <a:t> хранимых элементов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Размер</a:t>
            </a:r>
            <a:endParaRPr lang="en-US" b="1" dirty="0"/>
          </a:p>
          <a:p>
            <a:pPr lvl="1"/>
            <a:endParaRPr lang="ru-RU" dirty="0"/>
          </a:p>
          <a:p>
            <a:r>
              <a:rPr lang="ru-RU" sz="1800" dirty="0">
                <a:solidFill>
                  <a:schemeClr val="tx1"/>
                </a:solidFill>
              </a:rPr>
              <a:t>Размер массива создается при его создании и изменить его нельзя.</a:t>
            </a:r>
          </a:p>
          <a:p>
            <a:r>
              <a:rPr lang="ru-RU" sz="1800" dirty="0">
                <a:solidFill>
                  <a:schemeClr val="tx1"/>
                </a:solidFill>
              </a:rPr>
              <a:t>Доступ к элементам массива осуществляется с помощью квадратных скобок и индекса элемента, с которым производится действие.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41" y="5358962"/>
            <a:ext cx="4912862" cy="2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9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Массивы. Инициализация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93236"/>
            <a:ext cx="9071640" cy="4607564"/>
          </a:xfrm>
        </p:spPr>
        <p:txBody>
          <a:bodyPr anchor="t"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Массив можно инициализировать сразу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Размер массива в таком случае писать не требуется – он определится автоматически исходя из количества элементов.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Инициализацию массива можно сделать еще короче, если инициализация происходит вместе с объявлением.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75" y="2184097"/>
            <a:ext cx="4897659" cy="2513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77" y="6224989"/>
            <a:ext cx="3000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путь </a:t>
            </a:r>
            <a:r>
              <a:rPr lang="en-US" dirty="0"/>
              <a:t>Java-</a:t>
            </a:r>
            <a:r>
              <a:rPr lang="ru-RU" dirty="0"/>
              <a:t>программы</a:t>
            </a:r>
          </a:p>
        </p:txBody>
      </p:sp>
      <p:pic>
        <p:nvPicPr>
          <p:cNvPr id="4" name="Picture 5" descr="Image1"/>
          <p:cNvPicPr/>
          <p:nvPr/>
        </p:nvPicPr>
        <p:blipFill>
          <a:blip r:embed="rId2"/>
          <a:stretch/>
        </p:blipFill>
        <p:spPr>
          <a:xfrm>
            <a:off x="504000" y="2876059"/>
            <a:ext cx="8545187" cy="23504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427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Массивы. Доступ к элементам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43" y="1769040"/>
            <a:ext cx="8372472" cy="34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01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4" y="2326203"/>
            <a:ext cx="6875326" cy="361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07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69039"/>
            <a:ext cx="9071640" cy="535365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цикл </a:t>
            </a:r>
            <a:r>
              <a:rPr lang="en-US" dirty="0"/>
              <a:t>for-each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цикл </a:t>
            </a:r>
            <a:r>
              <a:rPr lang="en-US" dirty="0"/>
              <a:t>while</a:t>
            </a:r>
          </a:p>
          <a:p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цикл </a:t>
            </a:r>
            <a:r>
              <a:rPr lang="en-US" dirty="0"/>
              <a:t>do-while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32" y="1769040"/>
            <a:ext cx="33051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232" y="3108075"/>
            <a:ext cx="2552700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232" y="3961334"/>
            <a:ext cx="2838450" cy="161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232" y="5851879"/>
            <a:ext cx="44577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9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 </a:t>
            </a:r>
            <a:r>
              <a:rPr lang="ru-RU" dirty="0"/>
              <a:t>в общем виде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953927"/>
            <a:ext cx="9071640" cy="383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for (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ru-RU" sz="1800" b="1" dirty="0">
                <a:solidFill>
                  <a:schemeClr val="tx1"/>
                </a:solidFill>
              </a:rPr>
              <a:t>блок инициализации</a:t>
            </a:r>
            <a:r>
              <a:rPr lang="en-US" sz="1800" dirty="0">
                <a:solidFill>
                  <a:schemeClr val="tx1"/>
                </a:solidFill>
              </a:rPr>
              <a:t>] ;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ru-RU" sz="1800" b="1" dirty="0">
                <a:solidFill>
                  <a:schemeClr val="tx1"/>
                </a:solidFill>
              </a:rPr>
              <a:t>условие выполнения</a:t>
            </a:r>
            <a:r>
              <a:rPr lang="en-US" sz="1800" dirty="0">
                <a:solidFill>
                  <a:schemeClr val="tx1"/>
                </a:solidFill>
              </a:rPr>
              <a:t>]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;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ru-RU" sz="1800" b="1" dirty="0">
                <a:solidFill>
                  <a:schemeClr val="tx1"/>
                </a:solidFill>
              </a:rPr>
              <a:t>операция после итерации</a:t>
            </a:r>
            <a:r>
              <a:rPr lang="en-US" sz="1800" dirty="0">
                <a:solidFill>
                  <a:schemeClr val="tx1"/>
                </a:solidFill>
              </a:rPr>
              <a:t>]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// </a:t>
            </a:r>
            <a:r>
              <a:rPr lang="ru-RU" sz="1800" dirty="0">
                <a:solidFill>
                  <a:schemeClr val="tx1"/>
                </a:solidFill>
              </a:rPr>
              <a:t>тело цикла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  <a:endParaRPr lang="ru-R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b="1" dirty="0">
                <a:solidFill>
                  <a:schemeClr val="tx1"/>
                </a:solidFill>
              </a:rPr>
              <a:t>Блок инициализации</a:t>
            </a:r>
            <a:r>
              <a:rPr lang="ru-RU" sz="1800" dirty="0">
                <a:solidFill>
                  <a:schemeClr val="tx1"/>
                </a:solidFill>
              </a:rPr>
              <a:t> выполняется только один раз – перед первой итераций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Условие выполнения</a:t>
            </a:r>
            <a:r>
              <a:rPr lang="ru-RU" sz="1800" dirty="0">
                <a:solidFill>
                  <a:schemeClr val="tx1"/>
                </a:solidFill>
              </a:rPr>
              <a:t> выполняется перед каждой итерацией.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Если они истинное – то выполняется тело цикла.</a:t>
            </a:r>
          </a:p>
          <a:p>
            <a:r>
              <a:rPr lang="ru-RU" sz="1800" b="1" dirty="0">
                <a:solidFill>
                  <a:schemeClr val="tx1"/>
                </a:solidFill>
              </a:rPr>
              <a:t>Операция после итерации</a:t>
            </a:r>
            <a:r>
              <a:rPr lang="ru-RU" sz="1800" dirty="0">
                <a:solidFill>
                  <a:schemeClr val="tx1"/>
                </a:solidFill>
              </a:rPr>
              <a:t> выполняется после каждой итерации. </a:t>
            </a:r>
          </a:p>
        </p:txBody>
      </p:sp>
    </p:spTree>
    <p:extLst>
      <p:ext uri="{BB962C8B-B14F-4D97-AF65-F5344CB8AC3E}">
        <p14:creationId xmlns:p14="http://schemas.microsoft.com/office/powerpoint/2010/main" val="1010827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Циклы. </a:t>
            </a:r>
            <a:r>
              <a:rPr lang="en-US" dirty="0"/>
              <a:t>Break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114522"/>
            <a:ext cx="9071640" cy="4384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break </a:t>
            </a:r>
            <a:r>
              <a:rPr lang="ru-RU" sz="2000" dirty="0">
                <a:solidFill>
                  <a:schemeClr val="tx1"/>
                </a:solidFill>
              </a:rPr>
              <a:t>используется, если нужно прекратить выполнение цикла полностью. </a:t>
            </a:r>
            <a:br>
              <a:rPr lang="ru-RU" sz="2000" dirty="0">
                <a:solidFill>
                  <a:schemeClr val="tx1"/>
                </a:solidFill>
              </a:rPr>
            </a:br>
            <a:endParaRPr lang="ru-RU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continue </a:t>
            </a:r>
            <a:r>
              <a:rPr lang="ru-RU" sz="2000" dirty="0">
                <a:solidFill>
                  <a:schemeClr val="tx1"/>
                </a:solidFill>
              </a:rPr>
              <a:t>используется, если нужно прекратить выполнение текущей итерации. </a:t>
            </a:r>
            <a:br>
              <a:rPr lang="ru-RU" sz="2000" dirty="0">
                <a:solidFill>
                  <a:schemeClr val="tx1"/>
                </a:solidFill>
              </a:rPr>
            </a:b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000" dirty="0">
                <a:solidFill>
                  <a:schemeClr val="tx1"/>
                </a:solidFill>
              </a:rPr>
              <a:t>	</a:t>
            </a:r>
          </a:p>
          <a:p>
            <a:r>
              <a:rPr lang="ru-RU" sz="2000" dirty="0">
                <a:solidFill>
                  <a:schemeClr val="tx1"/>
                </a:solidFill>
              </a:rPr>
              <a:t>Если циклы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вложенные – прерывается «ближайший цикл»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Если нужно прервать другой цикл – можно использовать метки. 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Пример: фильтрация цен.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484" y="4424333"/>
            <a:ext cx="4752858" cy="29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27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901" y="260010"/>
            <a:ext cx="9071640" cy="1262160"/>
          </a:xfrm>
        </p:spPr>
        <p:txBody>
          <a:bodyPr/>
          <a:lstStyle/>
          <a:p>
            <a:r>
              <a:rPr lang="ru-RU" dirty="0"/>
              <a:t>Циклы </a:t>
            </a:r>
            <a:r>
              <a:rPr lang="en-US" dirty="0"/>
              <a:t>continue.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75" y="2466260"/>
            <a:ext cx="5514975" cy="2628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775" y="1809549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Пример:</a:t>
            </a:r>
          </a:p>
        </p:txBody>
      </p:sp>
    </p:spTree>
    <p:extLst>
      <p:ext uri="{BB962C8B-B14F-4D97-AF65-F5344CB8AC3E}">
        <p14:creationId xmlns:p14="http://schemas.microsoft.com/office/powerpoint/2010/main" val="2856651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</a:t>
            </a:r>
            <a:r>
              <a:rPr lang="en-US" dirty="0"/>
              <a:t>IDEA. Live-templates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https://www.jetbrains.com/help/idea/using-live-templates.html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psvm</a:t>
            </a:r>
            <a:r>
              <a:rPr lang="en-US" dirty="0"/>
              <a:t> / .main – public static void main(String </a:t>
            </a:r>
            <a:r>
              <a:rPr lang="en-US" dirty="0" err="1"/>
              <a:t>args</a:t>
            </a:r>
            <a:r>
              <a:rPr lang="en-US" dirty="0"/>
              <a:t>) {}</a:t>
            </a:r>
          </a:p>
          <a:p>
            <a:r>
              <a:rPr lang="en-US" dirty="0"/>
              <a:t>.</a:t>
            </a:r>
            <a:r>
              <a:rPr lang="en-US" dirty="0" err="1"/>
              <a:t>sout</a:t>
            </a:r>
            <a:r>
              <a:rPr lang="en-US" dirty="0"/>
              <a:t> – </a:t>
            </a:r>
            <a:r>
              <a:rPr lang="en-US" dirty="0" err="1"/>
              <a:t>System.out.println</a:t>
            </a:r>
            <a:r>
              <a:rPr lang="en-US" dirty="0"/>
              <a:t>()</a:t>
            </a:r>
          </a:p>
          <a:p>
            <a:r>
              <a:rPr lang="en-US" dirty="0"/>
              <a:t>%NUMBER%.</a:t>
            </a:r>
            <a:r>
              <a:rPr lang="en-US" dirty="0" err="1"/>
              <a:t>fori</a:t>
            </a:r>
            <a:r>
              <a:rPr lang="en-US" dirty="0"/>
              <a:t> – </a:t>
            </a:r>
            <a:r>
              <a:rPr lang="ru-RU" dirty="0"/>
              <a:t>цикл </a:t>
            </a:r>
            <a:r>
              <a:rPr lang="en-US" dirty="0"/>
              <a:t>for </a:t>
            </a:r>
            <a:r>
              <a:rPr lang="ru-RU" dirty="0"/>
              <a:t>от нуля до </a:t>
            </a:r>
            <a:r>
              <a:rPr lang="en-US" dirty="0"/>
              <a:t>%NUMBER%</a:t>
            </a:r>
          </a:p>
          <a:p>
            <a:r>
              <a:rPr lang="en-US" dirty="0"/>
              <a:t>%OBJECT%.</a:t>
            </a:r>
            <a:r>
              <a:rPr lang="en-US" dirty="0" err="1"/>
              <a:t>nn</a:t>
            </a:r>
            <a:r>
              <a:rPr lang="en-US" dirty="0"/>
              <a:t> – if (%OBJECT% !=null) {}</a:t>
            </a:r>
          </a:p>
          <a:p>
            <a:r>
              <a:rPr lang="en-US" dirty="0" err="1"/>
              <a:t>HTML:Emmet</a:t>
            </a:r>
            <a:r>
              <a:rPr lang="en-US" dirty="0"/>
              <a:t> – table&gt;</a:t>
            </a:r>
            <a:r>
              <a:rPr lang="en-US" dirty="0" err="1"/>
              <a:t>tr</a:t>
            </a:r>
            <a:r>
              <a:rPr lang="en-US" dirty="0"/>
              <a:t>*5&gt;td*4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984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</a:t>
            </a:r>
            <a:r>
              <a:rPr lang="en-US" dirty="0"/>
              <a:t>IDEA c </a:t>
            </a:r>
            <a:r>
              <a:rPr lang="en-US" dirty="0" err="1"/>
              <a:t>git</a:t>
            </a:r>
            <a:r>
              <a:rPr lang="en-US" dirty="0"/>
              <a:t>. Live demo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Пропускай следующие 6 слайдов </a:t>
            </a:r>
            <a:r>
              <a:rPr lang="ru-RU" dirty="0">
                <a:sym typeface="Wingdings" panose="05000000000000000000" pitchFamily="2" charset="2"/>
              </a:rPr>
              <a:t>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5" y="2731086"/>
            <a:ext cx="7659506" cy="32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43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. Commit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004992"/>
            <a:ext cx="9071640" cy="4155176"/>
          </a:xfrm>
        </p:spPr>
        <p:txBody>
          <a:bodyPr anchor="t">
            <a:normAutofit/>
          </a:bodyPr>
          <a:lstStyle/>
          <a:p>
            <a:r>
              <a:rPr lang="ru-RU" sz="1800" dirty="0"/>
              <a:t>Единица хранения информации в </a:t>
            </a:r>
            <a:r>
              <a:rPr lang="en-US" sz="1800" dirty="0" err="1"/>
              <a:t>git</a:t>
            </a:r>
            <a:r>
              <a:rPr lang="en-US" sz="1800" dirty="0"/>
              <a:t> –</a:t>
            </a:r>
            <a:r>
              <a:rPr lang="ru-RU" sz="1800" dirty="0"/>
              <a:t> это </a:t>
            </a:r>
            <a:r>
              <a:rPr lang="en-US" sz="1800" dirty="0"/>
              <a:t>commit</a:t>
            </a:r>
            <a:r>
              <a:rPr lang="ru-RU" sz="1800" dirty="0"/>
              <a:t>. </a:t>
            </a:r>
          </a:p>
          <a:p>
            <a:r>
              <a:rPr lang="en-US" sz="1800" dirty="0"/>
              <a:t>commit</a:t>
            </a:r>
            <a:r>
              <a:rPr lang="ru-RU" sz="1800" dirty="0"/>
              <a:t> содержит:</a:t>
            </a:r>
            <a:endParaRPr lang="en-US" sz="1800" dirty="0"/>
          </a:p>
          <a:p>
            <a:endParaRPr lang="ru-RU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Автор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Дата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Сообщение от автора, описывающие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Какие файлы и как были изменены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Ссылку на предыдущий </a:t>
            </a:r>
            <a:r>
              <a:rPr lang="ru-RU" dirty="0" err="1"/>
              <a:t>коммит</a:t>
            </a:r>
            <a:r>
              <a:rPr lang="ru-RU" dirty="0"/>
              <a:t>, для которого изменения были сделаны</a:t>
            </a:r>
          </a:p>
        </p:txBody>
      </p:sp>
    </p:spTree>
    <p:extLst>
      <p:ext uri="{BB962C8B-B14F-4D97-AF65-F5344CB8AC3E}">
        <p14:creationId xmlns:p14="http://schemas.microsoft.com/office/powerpoint/2010/main" val="1891986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. Commit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3" y="580403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Commit #1</a:t>
            </a:r>
          </a:p>
          <a:p>
            <a:r>
              <a:rPr lang="ru-RU" sz="1400" dirty="0"/>
              <a:t>Создан файл </a:t>
            </a:r>
            <a:r>
              <a:rPr lang="en-US" sz="1400" dirty="0"/>
              <a:t>Main.java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70C0"/>
                </a:solidFill>
              </a:rPr>
              <a:t>#1 public static main(String[] 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1400" dirty="0">
                <a:solidFill>
                  <a:srgbClr val="0070C0"/>
                </a:solidFill>
              </a:rPr>
              <a:t>#2    </a:t>
            </a:r>
            <a:r>
              <a:rPr lang="en-US" sz="1400" dirty="0" err="1">
                <a:solidFill>
                  <a:srgbClr val="0070C0"/>
                </a:solidFill>
              </a:rPr>
              <a:t>System.out.println</a:t>
            </a:r>
            <a:r>
              <a:rPr lang="en-US" sz="14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#3 }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6536" y="6006164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/>
              <a:t>System.out.println</a:t>
            </a:r>
            <a:r>
              <a:rPr lang="en-US" sz="1200" dirty="0"/>
              <a:t>(“Hello”)  </a:t>
            </a:r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endParaRPr lang="ru-RU" sz="1200" dirty="0"/>
          </a:p>
        </p:txBody>
      </p:sp>
      <p:sp>
        <p:nvSpPr>
          <p:cNvPr id="6" name="Rectangle 5"/>
          <p:cNvSpPr/>
          <p:nvPr/>
        </p:nvSpPr>
        <p:spPr>
          <a:xfrm>
            <a:off x="375383" y="414688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Commit #2</a:t>
            </a:r>
          </a:p>
          <a:p>
            <a:r>
              <a:rPr lang="ru-RU" sz="1400" dirty="0"/>
              <a:t>Изменился </a:t>
            </a:r>
            <a:r>
              <a:rPr lang="en-US" sz="1400" dirty="0"/>
              <a:t>Main.java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+#2   </a:t>
            </a:r>
            <a:r>
              <a:rPr lang="en-US" sz="1400" dirty="0" err="1">
                <a:solidFill>
                  <a:srgbClr val="0070C0"/>
                </a:solidFill>
              </a:rPr>
              <a:t>System.out.println</a:t>
            </a:r>
            <a:r>
              <a:rPr lang="en-US" sz="1400" dirty="0">
                <a:solidFill>
                  <a:srgbClr val="0070C0"/>
                </a:solidFill>
              </a:rPr>
              <a:t>(“Hello, World”)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2358188" y="547517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46534" y="3982451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/>
              <a:t>System.out.println</a:t>
            </a:r>
            <a:r>
              <a:rPr lang="en-US" sz="1200" dirty="0"/>
              <a:t>(“</a:t>
            </a:r>
            <a:r>
              <a:rPr lang="en-US" sz="1200" dirty="0" err="1"/>
              <a:t>Hello,</a:t>
            </a:r>
            <a:r>
              <a:rPr lang="en-US" sz="1200" dirty="0" err="1">
                <a:solidFill>
                  <a:srgbClr val="FF0000"/>
                </a:solidFill>
              </a:rPr>
              <a:t>World</a:t>
            </a:r>
            <a:r>
              <a:rPr lang="en-US" sz="1200" dirty="0"/>
              <a:t>”)  </a:t>
            </a:r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endParaRPr lang="ru-RU" sz="1200" dirty="0"/>
          </a:p>
        </p:txBody>
      </p:sp>
      <p:sp>
        <p:nvSpPr>
          <p:cNvPr id="10" name="Rectangle 9"/>
          <p:cNvSpPr/>
          <p:nvPr/>
        </p:nvSpPr>
        <p:spPr>
          <a:xfrm>
            <a:off x="375383" y="2154452"/>
            <a:ext cx="3965609" cy="166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Commit #3</a:t>
            </a:r>
          </a:p>
          <a:p>
            <a:r>
              <a:rPr lang="ru-RU" sz="1400" dirty="0"/>
              <a:t>Изменился </a:t>
            </a:r>
            <a:r>
              <a:rPr lang="en-US" sz="1400" dirty="0"/>
              <a:t>Main.java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+#2   </a:t>
            </a:r>
            <a:r>
              <a:rPr lang="nn-NO" sz="1400" dirty="0">
                <a:solidFill>
                  <a:srgbClr val="0070C0"/>
                </a:solidFill>
              </a:rPr>
              <a:t>for (</a:t>
            </a:r>
            <a:r>
              <a:rPr lang="nn-NO" sz="1400" dirty="0" err="1">
                <a:solidFill>
                  <a:srgbClr val="0070C0"/>
                </a:solidFill>
              </a:rPr>
              <a:t>int</a:t>
            </a:r>
            <a:r>
              <a:rPr lang="nn-NO" sz="14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1400" dirty="0">
                <a:solidFill>
                  <a:srgbClr val="0070C0"/>
                </a:solidFill>
              </a:rPr>
              <a:t>+</a:t>
            </a:r>
            <a:r>
              <a:rPr lang="en-US" sz="1400" dirty="0">
                <a:solidFill>
                  <a:srgbClr val="0070C0"/>
                </a:solidFill>
              </a:rPr>
              <a:t>#3</a:t>
            </a:r>
            <a:r>
              <a:rPr lang="nn-NO" sz="1400" dirty="0">
                <a:solidFill>
                  <a:srgbClr val="0070C0"/>
                </a:solidFill>
              </a:rPr>
              <a:t>            </a:t>
            </a:r>
            <a:r>
              <a:rPr lang="nn-NO" sz="1400" dirty="0" err="1">
                <a:solidFill>
                  <a:srgbClr val="0070C0"/>
                </a:solidFill>
              </a:rPr>
              <a:t>System.out.println</a:t>
            </a:r>
            <a:r>
              <a:rPr lang="nn-NO" sz="14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1400" dirty="0">
                <a:solidFill>
                  <a:srgbClr val="0070C0"/>
                </a:solidFill>
              </a:rPr>
              <a:t>+#4        }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358188" y="381802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46536" y="2154452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nn-NO" sz="1200" dirty="0">
                <a:solidFill>
                  <a:srgbClr val="FF0000"/>
                </a:solidFill>
              </a:rPr>
              <a:t>#2    for (</a:t>
            </a:r>
            <a:r>
              <a:rPr lang="nn-NO" sz="1200" dirty="0" err="1">
                <a:solidFill>
                  <a:srgbClr val="FF0000"/>
                </a:solidFill>
              </a:rPr>
              <a:t>int</a:t>
            </a:r>
            <a:r>
              <a:rPr lang="nn-NO" sz="1200" dirty="0">
                <a:solidFill>
                  <a:srgbClr val="FF0000"/>
                </a:solidFill>
              </a:rPr>
              <a:t> i = 0; i &lt; 4; i++) {</a:t>
            </a:r>
          </a:p>
          <a:p>
            <a:r>
              <a:rPr lang="nn-NO" sz="1200" dirty="0">
                <a:solidFill>
                  <a:srgbClr val="FF0000"/>
                </a:solidFill>
              </a:rPr>
              <a:t>#3            </a:t>
            </a:r>
            <a:r>
              <a:rPr lang="nn-NO" sz="1200" dirty="0" err="1">
                <a:solidFill>
                  <a:srgbClr val="FF0000"/>
                </a:solidFill>
              </a:rPr>
              <a:t>System.out.println</a:t>
            </a:r>
            <a:r>
              <a:rPr lang="nn-NO" sz="1200" dirty="0">
                <a:solidFill>
                  <a:srgbClr val="FF0000"/>
                </a:solidFill>
              </a:rPr>
              <a:t>(i);</a:t>
            </a:r>
          </a:p>
          <a:p>
            <a:r>
              <a:rPr lang="nn-NO" sz="1200" dirty="0">
                <a:solidFill>
                  <a:srgbClr val="FF0000"/>
                </a:solidFill>
              </a:rPr>
              <a:t>#4        }</a:t>
            </a:r>
          </a:p>
          <a:p>
            <a:r>
              <a:rPr lang="nn-NO" sz="1200" dirty="0"/>
              <a:t>#5      }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5149" y="156348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ru-RU" dirty="0" err="1"/>
              <a:t>репозиторий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597797" y="162728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Рабочая копия</a:t>
            </a:r>
          </a:p>
        </p:txBody>
      </p:sp>
    </p:spTree>
    <p:extLst>
      <p:ext uri="{BB962C8B-B14F-4D97-AF65-F5344CB8AC3E}">
        <p14:creationId xmlns:p14="http://schemas.microsoft.com/office/powerpoint/2010/main" val="53538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Основные понятия и типы файлов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848051"/>
            <a:ext cx="9071640" cy="50340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*.</a:t>
            </a:r>
            <a:r>
              <a:rPr lang="en-US" sz="2400" b="1" dirty="0">
                <a:solidFill>
                  <a:schemeClr val="tx1"/>
                </a:solidFill>
              </a:rPr>
              <a:t>java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ru-RU" sz="2400" dirty="0">
                <a:solidFill>
                  <a:schemeClr val="tx1"/>
                </a:solidFill>
              </a:rPr>
              <a:t>файлы с исходным кодом на языке </a:t>
            </a:r>
            <a:r>
              <a:rPr lang="en-US" sz="2400" dirty="0">
                <a:solidFill>
                  <a:schemeClr val="tx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</a:rPr>
              <a:t>javac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ru-RU" sz="2400" dirty="0">
                <a:solidFill>
                  <a:schemeClr val="tx1"/>
                </a:solidFill>
              </a:rPr>
              <a:t>компилятор </a:t>
            </a:r>
            <a:r>
              <a:rPr lang="en-US" sz="2400" dirty="0">
                <a:solidFill>
                  <a:schemeClr val="tx1"/>
                </a:solidFill>
              </a:rPr>
              <a:t>Java, </a:t>
            </a:r>
            <a:r>
              <a:rPr lang="ru-RU" sz="2400" dirty="0">
                <a:solidFill>
                  <a:schemeClr val="tx1"/>
                </a:solidFill>
              </a:rPr>
              <a:t>преобразовывает *</a:t>
            </a:r>
            <a:r>
              <a:rPr lang="en-US" sz="2400" dirty="0">
                <a:solidFill>
                  <a:schemeClr val="tx1"/>
                </a:solidFill>
              </a:rPr>
              <a:t>.java </a:t>
            </a:r>
            <a:r>
              <a:rPr lang="ru-RU" sz="2400" dirty="0">
                <a:solidFill>
                  <a:schemeClr val="tx1"/>
                </a:solidFill>
              </a:rPr>
              <a:t>файлы в </a:t>
            </a:r>
            <a:r>
              <a:rPr lang="en-US" sz="2400" dirty="0">
                <a:solidFill>
                  <a:schemeClr val="tx1"/>
                </a:solidFill>
              </a:rPr>
              <a:t>*.class </a:t>
            </a:r>
            <a:r>
              <a:rPr lang="ru-RU" sz="2400" dirty="0">
                <a:solidFill>
                  <a:schemeClr val="tx1"/>
                </a:solidFill>
              </a:rPr>
              <a:t>файлы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*.</a:t>
            </a:r>
            <a:r>
              <a:rPr lang="en-US" sz="2400" b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– файлы с байт-кодом. В одном файле хранится ровно один класс*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</a:rPr>
              <a:t>Байт-код</a:t>
            </a:r>
            <a:r>
              <a:rPr lang="ru-RU" sz="2400" dirty="0">
                <a:solidFill>
                  <a:schemeClr val="tx1"/>
                </a:solidFill>
              </a:rPr>
              <a:t> – </a:t>
            </a:r>
            <a:r>
              <a:rPr lang="ru-RU" sz="2400" dirty="0" err="1">
                <a:solidFill>
                  <a:schemeClr val="tx1"/>
                </a:solidFill>
              </a:rPr>
              <a:t>платформонезависимый</a:t>
            </a:r>
            <a:r>
              <a:rPr lang="ru-RU" sz="2400" dirty="0">
                <a:solidFill>
                  <a:schemeClr val="tx1"/>
                </a:solidFill>
              </a:rPr>
              <a:t> код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ru-RU" sz="2400" dirty="0">
                <a:solidFill>
                  <a:schemeClr val="tx1"/>
                </a:solidFill>
              </a:rPr>
              <a:t>Этот код может быть выполнен внутри </a:t>
            </a:r>
            <a:r>
              <a:rPr lang="en-US" sz="2400" b="1" dirty="0">
                <a:solidFill>
                  <a:schemeClr val="tx1"/>
                </a:solidFill>
              </a:rPr>
              <a:t>JVM </a:t>
            </a:r>
            <a:br>
              <a:rPr lang="ru-RU" sz="24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(</a:t>
            </a:r>
            <a:r>
              <a:rPr lang="ru-RU" sz="2000" i="1" dirty="0">
                <a:solidFill>
                  <a:schemeClr val="tx1"/>
                </a:solidFill>
              </a:rPr>
              <a:t>Здесь Андрей подробно рассказывает про байт-код и переносимость</a:t>
            </a:r>
            <a:r>
              <a:rPr lang="en-US" sz="2000" i="1" dirty="0">
                <a:solidFill>
                  <a:schemeClr val="tx1"/>
                </a:solidFill>
              </a:rPr>
              <a:t>)</a:t>
            </a:r>
            <a:endParaRPr lang="en-US" sz="24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JVM</a:t>
            </a:r>
            <a:r>
              <a:rPr lang="en-US" sz="2400" dirty="0">
                <a:solidFill>
                  <a:schemeClr val="tx1"/>
                </a:solidFill>
              </a:rPr>
              <a:t> – Java Virtual Machine.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Программа, которая выполняет </a:t>
            </a:r>
            <a:r>
              <a:rPr lang="en-US" sz="2400" dirty="0">
                <a:solidFill>
                  <a:schemeClr val="tx1"/>
                </a:solidFill>
              </a:rPr>
              <a:t>byte-</a:t>
            </a:r>
            <a:r>
              <a:rPr lang="ru-RU" sz="2400" dirty="0">
                <a:solidFill>
                  <a:schemeClr val="tx1"/>
                </a:solidFill>
              </a:rPr>
              <a:t>код. Для каждой операционной системы и архитектуры нужны разные </a:t>
            </a:r>
            <a:r>
              <a:rPr lang="en-US" sz="2400" dirty="0">
                <a:solidFill>
                  <a:schemeClr val="tx1"/>
                </a:solidFill>
              </a:rPr>
              <a:t>JVM.</a:t>
            </a:r>
            <a:endParaRPr lang="ru-RU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JLS </a:t>
            </a:r>
            <a:r>
              <a:rPr lang="ru-RU" sz="2400" dirty="0">
                <a:solidFill>
                  <a:schemeClr val="tx1"/>
                </a:solidFill>
              </a:rPr>
              <a:t>- </a:t>
            </a:r>
            <a:r>
              <a:rPr lang="en-US" sz="2400" dirty="0">
                <a:solidFill>
                  <a:schemeClr val="tx1"/>
                </a:solidFill>
              </a:rPr>
              <a:t>Java Language Specification. </a:t>
            </a:r>
            <a:r>
              <a:rPr lang="ru-RU" sz="2400" dirty="0">
                <a:solidFill>
                  <a:schemeClr val="tx1"/>
                </a:solidFill>
              </a:rPr>
              <a:t>Спецификация </a:t>
            </a:r>
            <a:r>
              <a:rPr lang="ru-RU" sz="2400" b="1" dirty="0">
                <a:solidFill>
                  <a:schemeClr val="tx1"/>
                </a:solidFill>
              </a:rPr>
              <a:t>синтаксиса </a:t>
            </a:r>
            <a:r>
              <a:rPr lang="ru-RU" sz="2400" dirty="0">
                <a:solidFill>
                  <a:schemeClr val="tx1"/>
                </a:solidFill>
              </a:rPr>
              <a:t>языка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874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. </a:t>
            </a:r>
            <a:r>
              <a:rPr lang="ru-RU" dirty="0" err="1"/>
              <a:t>Децентрализованность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043491"/>
            <a:ext cx="9071640" cy="3462159"/>
          </a:xfrm>
        </p:spPr>
        <p:txBody>
          <a:bodyPr anchor="t"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Каждый </a:t>
            </a:r>
            <a:r>
              <a:rPr lang="ru-RU" sz="1800" dirty="0" err="1">
                <a:solidFill>
                  <a:schemeClr val="tx1"/>
                </a:solidFill>
              </a:rPr>
              <a:t>репозиторий</a:t>
            </a:r>
            <a:r>
              <a:rPr lang="ru-RU" sz="1800" dirty="0">
                <a:solidFill>
                  <a:schemeClr val="tx1"/>
                </a:solidFill>
              </a:rPr>
              <a:t> – самостоятелен. </a:t>
            </a:r>
          </a:p>
          <a:p>
            <a:r>
              <a:rPr lang="ru-RU" sz="1800" dirty="0">
                <a:solidFill>
                  <a:schemeClr val="tx1"/>
                </a:solidFill>
              </a:rPr>
              <a:t>Для синхронизации </a:t>
            </a:r>
            <a:r>
              <a:rPr lang="ru-RU" sz="1800" dirty="0" err="1">
                <a:solidFill>
                  <a:schemeClr val="tx1"/>
                </a:solidFill>
              </a:rPr>
              <a:t>репозиториев</a:t>
            </a:r>
            <a:r>
              <a:rPr lang="ru-RU" sz="1800" dirty="0">
                <a:solidFill>
                  <a:schemeClr val="tx1"/>
                </a:solidFill>
              </a:rPr>
              <a:t> существуют команды </a:t>
            </a:r>
            <a:r>
              <a:rPr lang="en-US" sz="1800" dirty="0">
                <a:solidFill>
                  <a:schemeClr val="tx1"/>
                </a:solidFill>
              </a:rPr>
              <a:t>pull </a:t>
            </a:r>
            <a:r>
              <a:rPr lang="ru-RU" sz="1800" dirty="0">
                <a:solidFill>
                  <a:schemeClr val="tx1"/>
                </a:solidFill>
              </a:rPr>
              <a:t>и </a:t>
            </a:r>
            <a:r>
              <a:rPr lang="en-US" sz="1800" dirty="0">
                <a:solidFill>
                  <a:schemeClr val="tx1"/>
                </a:solidFill>
              </a:rPr>
              <a:t>push.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Pull –</a:t>
            </a:r>
            <a:r>
              <a:rPr lang="ru-RU" sz="1800" dirty="0">
                <a:solidFill>
                  <a:schemeClr val="tx1"/>
                </a:solidFill>
              </a:rPr>
              <a:t> скачивает новые </a:t>
            </a:r>
            <a:r>
              <a:rPr lang="ru-RU" sz="1800" dirty="0" err="1">
                <a:solidFill>
                  <a:schemeClr val="tx1"/>
                </a:solidFill>
              </a:rPr>
              <a:t>коммиты</a:t>
            </a:r>
            <a:r>
              <a:rPr lang="ru-RU" sz="1800" dirty="0">
                <a:solidFill>
                  <a:schemeClr val="tx1"/>
                </a:solidFill>
              </a:rPr>
              <a:t> из другого </a:t>
            </a:r>
            <a:r>
              <a:rPr lang="ru-RU" sz="1800" dirty="0" err="1">
                <a:solidFill>
                  <a:schemeClr val="tx1"/>
                </a:solidFill>
              </a:rPr>
              <a:t>репозитория</a:t>
            </a:r>
            <a:r>
              <a:rPr lang="ru-RU" sz="1800" dirty="0">
                <a:solidFill>
                  <a:schemeClr val="tx1"/>
                </a:solidFill>
              </a:rPr>
              <a:t> в ваш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Push – </a:t>
            </a:r>
            <a:r>
              <a:rPr lang="ru-RU" sz="1800" dirty="0">
                <a:solidFill>
                  <a:schemeClr val="tx1"/>
                </a:solidFill>
              </a:rPr>
              <a:t>загружает </a:t>
            </a:r>
            <a:r>
              <a:rPr lang="ru-RU" sz="1800" dirty="0" err="1">
                <a:solidFill>
                  <a:schemeClr val="tx1"/>
                </a:solidFill>
              </a:rPr>
              <a:t>коммит</a:t>
            </a:r>
            <a:r>
              <a:rPr lang="ru-RU" sz="1800" dirty="0">
                <a:solidFill>
                  <a:schemeClr val="tx1"/>
                </a:solidFill>
              </a:rPr>
              <a:t> из </a:t>
            </a:r>
            <a:r>
              <a:rPr lang="ru-RU" sz="1800" dirty="0" err="1">
                <a:solidFill>
                  <a:schemeClr val="tx1"/>
                </a:solidFill>
              </a:rPr>
              <a:t>вышего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репозитрия</a:t>
            </a:r>
            <a:r>
              <a:rPr lang="ru-RU" sz="1800" dirty="0">
                <a:solidFill>
                  <a:schemeClr val="tx1"/>
                </a:solidFill>
              </a:rPr>
              <a:t> в другой. </a:t>
            </a:r>
          </a:p>
          <a:p>
            <a:r>
              <a:rPr lang="ru-RU" sz="1800" dirty="0">
                <a:solidFill>
                  <a:schemeClr val="tx1"/>
                </a:solidFill>
              </a:rPr>
              <a:t>«Другой» </a:t>
            </a:r>
            <a:r>
              <a:rPr lang="ru-RU" sz="1800" dirty="0" err="1">
                <a:solidFill>
                  <a:schemeClr val="tx1"/>
                </a:solidFill>
              </a:rPr>
              <a:t>репозиторий</a:t>
            </a:r>
            <a:r>
              <a:rPr lang="ru-RU" sz="1800" dirty="0">
                <a:solidFill>
                  <a:schemeClr val="tx1"/>
                </a:solidFill>
              </a:rPr>
              <a:t> часто именую как </a:t>
            </a:r>
            <a:r>
              <a:rPr lang="en-US" sz="1800" dirty="0">
                <a:solidFill>
                  <a:schemeClr val="tx1"/>
                </a:solidFill>
              </a:rPr>
              <a:t>“remote”</a:t>
            </a:r>
            <a:r>
              <a:rPr lang="ru-RU" sz="1800" dirty="0">
                <a:solidFill>
                  <a:schemeClr val="tx1"/>
                </a:solidFill>
              </a:rPr>
              <a:t>, а ваш – </a:t>
            </a:r>
            <a:r>
              <a:rPr lang="en-US" sz="1800" dirty="0">
                <a:solidFill>
                  <a:schemeClr val="tx1"/>
                </a:solidFill>
              </a:rPr>
              <a:t>“local”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3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002" y="1963554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Local Repo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4" y="5804033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#1</a:t>
            </a:r>
          </a:p>
          <a:p>
            <a:r>
              <a:rPr lang="ru-RU" sz="700" dirty="0"/>
              <a:t>Создан файл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>
                <a:solidFill>
                  <a:srgbClr val="0070C0"/>
                </a:solidFill>
              </a:rPr>
              <a:t>args</a:t>
            </a:r>
            <a:r>
              <a:rPr lang="en-US" sz="7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>
                <a:solidFill>
                  <a:srgbClr val="0070C0"/>
                </a:solidFill>
              </a:rPr>
              <a:t>#2 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700" dirty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634" y="4703808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#2</a:t>
            </a:r>
          </a:p>
          <a:p>
            <a:r>
              <a:rPr lang="ru-RU" sz="700" dirty="0"/>
              <a:t>Изменился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 flipH="1">
            <a:off x="1973179" y="5329451"/>
            <a:ext cx="19250" cy="47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5384" y="3596376"/>
            <a:ext cx="3195590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#3</a:t>
            </a:r>
          </a:p>
          <a:p>
            <a:r>
              <a:rPr lang="ru-RU" sz="700" dirty="0"/>
              <a:t>Изменился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>
                <a:solidFill>
                  <a:srgbClr val="0070C0"/>
                </a:solidFill>
              </a:rPr>
              <a:t>+</a:t>
            </a:r>
            <a:r>
              <a:rPr lang="en-US" sz="700" dirty="0">
                <a:solidFill>
                  <a:srgbClr val="0070C0"/>
                </a:solidFill>
              </a:rPr>
              <a:t>#3</a:t>
            </a:r>
            <a:r>
              <a:rPr lang="nn-NO" sz="700" dirty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>
                <a:solidFill>
                  <a:srgbClr val="0070C0"/>
                </a:solidFill>
              </a:rPr>
              <a:t>+#4       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>
            <a:off x="1973179" y="4379941"/>
            <a:ext cx="19250" cy="32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68769" y="1963553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Remote Repo (github.com)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5707782" y="5804032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#1</a:t>
            </a:r>
          </a:p>
          <a:p>
            <a:r>
              <a:rPr lang="ru-RU" sz="700" dirty="0"/>
              <a:t>Создан файл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>
                <a:solidFill>
                  <a:srgbClr val="0070C0"/>
                </a:solidFill>
              </a:rPr>
              <a:t>args</a:t>
            </a:r>
            <a:r>
              <a:rPr lang="en-US" sz="7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>
                <a:solidFill>
                  <a:srgbClr val="0070C0"/>
                </a:solidFill>
              </a:rPr>
              <a:t>#2 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700" dirty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570974" y="3965608"/>
            <a:ext cx="2184933" cy="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0178" y="34117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5755907" y="4722613"/>
            <a:ext cx="3195590" cy="725284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#2</a:t>
            </a:r>
          </a:p>
          <a:p>
            <a:r>
              <a:rPr lang="ru-RU" sz="700" dirty="0">
                <a:solidFill>
                  <a:schemeClr val="tx1"/>
                </a:solidFill>
              </a:rPr>
              <a:t>Изменился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>
                <a:solidFill>
                  <a:schemeClr val="tx1"/>
                </a:solidFill>
              </a:rPr>
            </a:br>
            <a:br>
              <a:rPr lang="en-US" sz="700" dirty="0">
                <a:solidFill>
                  <a:schemeClr val="tx1"/>
                </a:solidFill>
              </a:rPr>
            </a:br>
            <a:endParaRPr lang="en-US" sz="700" dirty="0">
              <a:solidFill>
                <a:schemeClr val="tx1"/>
              </a:solidFill>
            </a:endParaRPr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55907" y="3411710"/>
            <a:ext cx="3195590" cy="968231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#3</a:t>
            </a:r>
          </a:p>
          <a:p>
            <a:r>
              <a:rPr lang="ru-RU" sz="700" dirty="0">
                <a:solidFill>
                  <a:schemeClr val="tx1"/>
                </a:solidFill>
              </a:rPr>
              <a:t>Изменился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>
                <a:solidFill>
                  <a:schemeClr val="tx1"/>
                </a:solidFill>
              </a:rPr>
            </a:br>
            <a:br>
              <a:rPr lang="en-US" sz="700" dirty="0">
                <a:solidFill>
                  <a:schemeClr val="tx1"/>
                </a:solidFill>
              </a:rPr>
            </a:br>
            <a:endParaRPr lang="en-US" sz="700" dirty="0">
              <a:solidFill>
                <a:schemeClr val="tx1"/>
              </a:solidFill>
            </a:endParaRPr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>
                <a:solidFill>
                  <a:srgbClr val="0070C0"/>
                </a:solidFill>
              </a:rPr>
              <a:t>+</a:t>
            </a:r>
            <a:r>
              <a:rPr lang="en-US" sz="700" dirty="0">
                <a:solidFill>
                  <a:srgbClr val="0070C0"/>
                </a:solidFill>
              </a:rPr>
              <a:t>#3</a:t>
            </a:r>
            <a:r>
              <a:rPr lang="nn-NO" sz="700" dirty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>
                <a:solidFill>
                  <a:srgbClr val="0070C0"/>
                </a:solidFill>
              </a:rPr>
              <a:t>+#4       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3590224" y="5016630"/>
            <a:ext cx="2117558" cy="1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21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GitHub. Pull request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7003" y="2858703"/>
            <a:ext cx="3120086" cy="3927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Student’s Local Repo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75384" y="5804033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#1</a:t>
            </a:r>
          </a:p>
          <a:p>
            <a:r>
              <a:rPr lang="ru-RU" sz="700" dirty="0"/>
              <a:t>Создан файл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>
                <a:solidFill>
                  <a:srgbClr val="0070C0"/>
                </a:solidFill>
              </a:rPr>
              <a:t>args</a:t>
            </a:r>
            <a:r>
              <a:rPr lang="en-US" sz="7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>
                <a:solidFill>
                  <a:srgbClr val="0070C0"/>
                </a:solidFill>
              </a:rPr>
              <a:t>#2 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700" dirty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384" y="4907279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#2</a:t>
            </a:r>
          </a:p>
          <a:p>
            <a:r>
              <a:rPr lang="ru-RU" sz="700" dirty="0"/>
              <a:t>Изменился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1554480" y="5532922"/>
            <a:ext cx="0" cy="27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5384" y="3618478"/>
            <a:ext cx="2358191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Commit #3</a:t>
            </a:r>
          </a:p>
          <a:p>
            <a:r>
              <a:rPr lang="ru-RU" sz="700" dirty="0"/>
              <a:t>Изменился </a:t>
            </a:r>
            <a:r>
              <a:rPr lang="en-US" sz="700" dirty="0"/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>
                <a:solidFill>
                  <a:srgbClr val="0070C0"/>
                </a:solidFill>
              </a:rPr>
              <a:t>+</a:t>
            </a:r>
            <a:r>
              <a:rPr lang="en-US" sz="700" dirty="0">
                <a:solidFill>
                  <a:srgbClr val="0070C0"/>
                </a:solidFill>
              </a:rPr>
              <a:t>#3</a:t>
            </a:r>
            <a:r>
              <a:rPr lang="nn-NO" sz="700" dirty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>
                <a:solidFill>
                  <a:srgbClr val="0070C0"/>
                </a:solidFill>
              </a:rPr>
              <a:t>+#4       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6" idx="0"/>
          </p:cNvCxnSpPr>
          <p:nvPr/>
        </p:nvCxnSpPr>
        <p:spPr>
          <a:xfrm>
            <a:off x="1554480" y="4402043"/>
            <a:ext cx="0" cy="50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35150" y="2048576"/>
            <a:ext cx="2903176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Student’s Remote Repo (github.com)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274162" y="5889055"/>
            <a:ext cx="1844399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Commit #1</a:t>
            </a:r>
          </a:p>
          <a:p>
            <a:r>
              <a:rPr lang="ru-RU" sz="700" dirty="0">
                <a:solidFill>
                  <a:schemeClr val="tx1"/>
                </a:solidFill>
              </a:rPr>
              <a:t>Создан файл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>
                <a:solidFill>
                  <a:srgbClr val="0070C0"/>
                </a:solidFill>
              </a:rPr>
              <a:t>args</a:t>
            </a:r>
            <a:r>
              <a:rPr lang="en-US" sz="7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>
                <a:solidFill>
                  <a:srgbClr val="0070C0"/>
                </a:solidFill>
              </a:rPr>
              <a:t>#2 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700" dirty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endCxn id="15" idx="1"/>
          </p:cNvCxnSpPr>
          <p:nvPr/>
        </p:nvCxnSpPr>
        <p:spPr>
          <a:xfrm flipV="1">
            <a:off x="2478507" y="3974117"/>
            <a:ext cx="1843780" cy="1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1707" y="346937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4322287" y="4807636"/>
            <a:ext cx="1844399" cy="933520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Commit #2</a:t>
            </a:r>
          </a:p>
          <a:p>
            <a:r>
              <a:rPr lang="ru-RU" sz="700" dirty="0">
                <a:solidFill>
                  <a:schemeClr val="tx1"/>
                </a:solidFill>
              </a:rPr>
              <a:t>Изменился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2287" y="3496733"/>
            <a:ext cx="1844399" cy="954768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Commit #3</a:t>
            </a:r>
          </a:p>
          <a:p>
            <a:r>
              <a:rPr lang="ru-RU" sz="700" dirty="0">
                <a:solidFill>
                  <a:schemeClr val="tx1"/>
                </a:solidFill>
              </a:rPr>
              <a:t>Изменился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/>
            </a:br>
            <a:br>
              <a:rPr lang="en-US" sz="700" dirty="0"/>
            </a:br>
            <a:endParaRPr lang="en-US" sz="700" dirty="0"/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/>
              <a:t> </a:t>
            </a:r>
          </a:p>
          <a:p>
            <a:r>
              <a:rPr lang="en-US" sz="700" dirty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>
                <a:solidFill>
                  <a:srgbClr val="0070C0"/>
                </a:solidFill>
              </a:rPr>
              <a:t>+</a:t>
            </a:r>
            <a:r>
              <a:rPr lang="en-US" sz="700" dirty="0">
                <a:solidFill>
                  <a:srgbClr val="0070C0"/>
                </a:solidFill>
              </a:rPr>
              <a:t>#3</a:t>
            </a:r>
            <a:r>
              <a:rPr lang="nn-NO" sz="700" dirty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>
                <a:solidFill>
                  <a:srgbClr val="0070C0"/>
                </a:solidFill>
              </a:rPr>
              <a:t>+#4       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 flipV="1">
            <a:off x="875453" y="5274396"/>
            <a:ext cx="3446834" cy="9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78876" y="2988641"/>
            <a:ext cx="2116327" cy="392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Andrey’s Repo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148845" y="3481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653487" y="261128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request</a:t>
            </a:r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8078877" y="5898059"/>
            <a:ext cx="1844399" cy="625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Commit #1</a:t>
            </a:r>
          </a:p>
          <a:p>
            <a:r>
              <a:rPr lang="ru-RU" sz="700" dirty="0">
                <a:solidFill>
                  <a:schemeClr val="tx1"/>
                </a:solidFill>
              </a:rPr>
              <a:t>Создан файл </a:t>
            </a:r>
            <a:r>
              <a:rPr lang="en-US" sz="700" dirty="0">
                <a:solidFill>
                  <a:schemeClr val="tx1"/>
                </a:solidFill>
              </a:rPr>
              <a:t>Main.java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>
                <a:solidFill>
                  <a:srgbClr val="0070C0"/>
                </a:solidFill>
              </a:rPr>
              <a:t>args</a:t>
            </a:r>
            <a:r>
              <a:rPr lang="en-US" sz="7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>
                <a:solidFill>
                  <a:srgbClr val="0070C0"/>
                </a:solidFill>
              </a:rPr>
              <a:t>#2    </a:t>
            </a:r>
            <a:r>
              <a:rPr lang="en-US" sz="700" dirty="0" err="1">
                <a:solidFill>
                  <a:srgbClr val="0070C0"/>
                </a:solidFill>
              </a:rPr>
              <a:t>System.out.println</a:t>
            </a:r>
            <a:r>
              <a:rPr lang="en-US" sz="700" dirty="0">
                <a:solidFill>
                  <a:srgbClr val="0070C0"/>
                </a:solidFill>
              </a:rPr>
              <a:t>(“Hello”)  </a:t>
            </a:r>
          </a:p>
          <a:p>
            <a:r>
              <a:rPr lang="en-US" sz="700" dirty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30" name="Straight Arrow Connector 29"/>
          <p:cNvCxnSpPr>
            <a:stCxn id="11" idx="3"/>
            <a:endCxn id="22" idx="1"/>
          </p:cNvCxnSpPr>
          <p:nvPr/>
        </p:nvCxnSpPr>
        <p:spPr>
          <a:xfrm>
            <a:off x="6118561" y="6201877"/>
            <a:ext cx="1960316" cy="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8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25381" y="2293749"/>
            <a:ext cx="9071640" cy="126216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https://help.github.com/en/github/collaborating-with-issues-and-pull-requests/syncing-a-fork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66563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>
                <a:latin typeface="Arial"/>
              </a:rPr>
              <a:t>Live demo</a:t>
            </a: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в IDEA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Main и его аргументы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переменными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методами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Доп. материалы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303375"/>
            <a:ext cx="9071640" cy="126216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https://docs.oracle.com/javase/tutorial/java/nutsandbolts/index.html</a:t>
            </a:r>
            <a:r>
              <a:rPr lang="ru-RU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8175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Ссылочные и примитивные типы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Из-за вопросов производительности не всё в </a:t>
            </a:r>
            <a:r>
              <a:rPr lang="en-US" dirty="0"/>
              <a:t>Java – </a:t>
            </a:r>
            <a:r>
              <a:rPr lang="ru-RU" dirty="0"/>
              <a:t>объект.</a:t>
            </a:r>
          </a:p>
          <a:p>
            <a:r>
              <a:rPr lang="ru-RU" dirty="0"/>
              <a:t>Существуют особые </a:t>
            </a:r>
            <a:r>
              <a:rPr lang="ru-RU" b="1" dirty="0"/>
              <a:t>примитивные</a:t>
            </a:r>
            <a:r>
              <a:rPr lang="ru-RU" dirty="0"/>
              <a:t> типы данных, работы с которыми происходит быстрее.</a:t>
            </a:r>
          </a:p>
          <a:p>
            <a:r>
              <a:rPr lang="ru-RU" dirty="0"/>
              <a:t>Примитивные типы данные всегда пишутся с маленькой буквы и их всего 8</a:t>
            </a:r>
          </a:p>
          <a:p>
            <a:r>
              <a:rPr lang="ru-RU" dirty="0"/>
              <a:t>Переменные </a:t>
            </a:r>
            <a:r>
              <a:rPr lang="ru-RU" b="1" dirty="0"/>
              <a:t>примитивных</a:t>
            </a:r>
            <a:r>
              <a:rPr lang="ru-RU" dirty="0"/>
              <a:t> типов хранят само </a:t>
            </a:r>
            <a:r>
              <a:rPr lang="ru-RU" b="1" dirty="0"/>
              <a:t>значение</a:t>
            </a:r>
          </a:p>
          <a:p>
            <a:r>
              <a:rPr lang="ru-RU" dirty="0"/>
              <a:t>Переменные </a:t>
            </a:r>
            <a:r>
              <a:rPr lang="ru-RU" b="1" dirty="0"/>
              <a:t>объектных</a:t>
            </a:r>
            <a:r>
              <a:rPr lang="ru-RU" dirty="0"/>
              <a:t> (</a:t>
            </a:r>
            <a:r>
              <a:rPr lang="ru-RU" b="1" dirty="0"/>
              <a:t>ссылочных</a:t>
            </a:r>
            <a:r>
              <a:rPr lang="ru-RU" dirty="0"/>
              <a:t>) типов хранят </a:t>
            </a:r>
            <a:r>
              <a:rPr lang="ru-RU" b="1" dirty="0"/>
              <a:t>ссылку</a:t>
            </a:r>
            <a:r>
              <a:rPr lang="ru-RU" dirty="0"/>
              <a:t> на объект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8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объекта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Mark word </a:t>
            </a:r>
            <a:r>
              <a:rPr lang="ru-RU" dirty="0"/>
              <a:t>хранит служебную информацию, необходимую для работы в многопоточной среде и сборки мусора.</a:t>
            </a:r>
          </a:p>
          <a:p>
            <a:r>
              <a:rPr lang="en-US" dirty="0"/>
              <a:t>Class pointer </a:t>
            </a:r>
            <a:r>
              <a:rPr lang="ru-RU" dirty="0"/>
              <a:t>хранит указатель на класс, к которому принадлежит объект.</a:t>
            </a:r>
          </a:p>
        </p:txBody>
      </p:sp>
      <p:sp>
        <p:nvSpPr>
          <p:cNvPr id="4" name="Rectangle 3"/>
          <p:cNvSpPr/>
          <p:nvPr/>
        </p:nvSpPr>
        <p:spPr>
          <a:xfrm>
            <a:off x="843283" y="2731086"/>
            <a:ext cx="4630787" cy="58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1488" dirty="0"/>
              <a:t>Заголовок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4070" y="2731086"/>
            <a:ext cx="2333567" cy="5888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1488" dirty="0"/>
              <a:t>Данные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440" y="2963716"/>
            <a:ext cx="2180904" cy="2907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Mark word 4/8byte</a:t>
            </a:r>
            <a:endParaRPr lang="ru-RU" sz="1488" dirty="0"/>
          </a:p>
        </p:txBody>
      </p:sp>
      <p:sp>
        <p:nvSpPr>
          <p:cNvPr id="7" name="Rectangle 6"/>
          <p:cNvSpPr/>
          <p:nvPr/>
        </p:nvSpPr>
        <p:spPr>
          <a:xfrm>
            <a:off x="3330293" y="2963716"/>
            <a:ext cx="2122747" cy="27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Class pointer 4/8byte</a:t>
            </a:r>
            <a:endParaRPr lang="ru-RU" sz="1488" dirty="0"/>
          </a:p>
        </p:txBody>
      </p:sp>
      <p:sp>
        <p:nvSpPr>
          <p:cNvPr id="8" name="Rectangle 7"/>
          <p:cNvSpPr/>
          <p:nvPr/>
        </p:nvSpPr>
        <p:spPr>
          <a:xfrm>
            <a:off x="7807638" y="2731086"/>
            <a:ext cx="1097722" cy="5888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padding</a:t>
            </a:r>
            <a:endParaRPr lang="ru-RU" sz="1488" dirty="0"/>
          </a:p>
        </p:txBody>
      </p:sp>
    </p:spTree>
    <p:extLst>
      <p:ext uri="{BB962C8B-B14F-4D97-AF65-F5344CB8AC3E}">
        <p14:creationId xmlns:p14="http://schemas.microsoft.com/office/powerpoint/2010/main" val="1361157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1397" y="2560361"/>
            <a:ext cx="1104995" cy="2976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88" dirty="0"/>
              <a:t> 0</a:t>
            </a:r>
            <a:endParaRPr lang="ru-RU" sz="1488" dirty="0"/>
          </a:p>
        </p:txBody>
      </p:sp>
      <p:sp>
        <p:nvSpPr>
          <p:cNvPr id="5" name="Rectangle 4"/>
          <p:cNvSpPr/>
          <p:nvPr/>
        </p:nvSpPr>
        <p:spPr>
          <a:xfrm>
            <a:off x="1481397" y="2872459"/>
            <a:ext cx="1104995" cy="29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88" dirty="0"/>
              <a:t>32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1396" y="3186893"/>
            <a:ext cx="1104995" cy="1955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42</a:t>
            </a:r>
            <a:endParaRPr lang="ru-RU" sz="1488" dirty="0"/>
          </a:p>
        </p:txBody>
      </p:sp>
      <p:sp>
        <p:nvSpPr>
          <p:cNvPr id="7" name="Rectangle 6"/>
          <p:cNvSpPr/>
          <p:nvPr/>
        </p:nvSpPr>
        <p:spPr>
          <a:xfrm>
            <a:off x="1481395" y="3392994"/>
            <a:ext cx="1104995" cy="2017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8</a:t>
            </a:r>
            <a:endParaRPr lang="ru-RU" sz="1488" dirty="0"/>
          </a:p>
        </p:txBody>
      </p:sp>
      <p:sp>
        <p:nvSpPr>
          <p:cNvPr id="10" name="TextBox 9"/>
          <p:cNvSpPr txBox="1"/>
          <p:nvPr/>
        </p:nvSpPr>
        <p:spPr>
          <a:xfrm>
            <a:off x="420184" y="2556395"/>
            <a:ext cx="1112805" cy="270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8" dirty="0"/>
              <a:t>Integer a = 42</a:t>
            </a:r>
            <a:endParaRPr lang="ru-RU" sz="1158" dirty="0"/>
          </a:p>
        </p:txBody>
      </p:sp>
      <p:sp>
        <p:nvSpPr>
          <p:cNvPr id="12" name="Rectangle 11"/>
          <p:cNvSpPr/>
          <p:nvPr/>
        </p:nvSpPr>
        <p:spPr>
          <a:xfrm>
            <a:off x="3715336" y="2557226"/>
            <a:ext cx="1106311" cy="3167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/>
              <a:t>00110011</a:t>
            </a:r>
            <a:endParaRPr lang="ru-RU" sz="661" dirty="0"/>
          </a:p>
        </p:txBody>
      </p:sp>
      <p:sp>
        <p:nvSpPr>
          <p:cNvPr id="13" name="Rectangle 12"/>
          <p:cNvSpPr/>
          <p:nvPr/>
        </p:nvSpPr>
        <p:spPr>
          <a:xfrm>
            <a:off x="4821647" y="2557227"/>
            <a:ext cx="1130186" cy="3167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8" dirty="0"/>
              <a:t>0x..</a:t>
            </a:r>
            <a:endParaRPr lang="ru-RU" sz="1158" dirty="0"/>
          </a:p>
        </p:txBody>
      </p:sp>
      <p:sp>
        <p:nvSpPr>
          <p:cNvPr id="14" name="Rectangle 13"/>
          <p:cNvSpPr/>
          <p:nvPr/>
        </p:nvSpPr>
        <p:spPr>
          <a:xfrm>
            <a:off x="5950591" y="2557226"/>
            <a:ext cx="517809" cy="3167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42</a:t>
            </a:r>
            <a:endParaRPr lang="ru-RU" sz="1488" dirty="0"/>
          </a:p>
        </p:txBody>
      </p:sp>
      <p:sp>
        <p:nvSpPr>
          <p:cNvPr id="15" name="TextBox 14"/>
          <p:cNvSpPr txBox="1"/>
          <p:nvPr/>
        </p:nvSpPr>
        <p:spPr>
          <a:xfrm>
            <a:off x="424071" y="2122112"/>
            <a:ext cx="643125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8" dirty="0"/>
              <a:t>Stack</a:t>
            </a:r>
            <a:endParaRPr lang="ru-RU" sz="1488" dirty="0"/>
          </a:p>
        </p:txBody>
      </p:sp>
      <p:sp>
        <p:nvSpPr>
          <p:cNvPr id="16" name="TextBox 15"/>
          <p:cNvSpPr txBox="1"/>
          <p:nvPr/>
        </p:nvSpPr>
        <p:spPr>
          <a:xfrm>
            <a:off x="3690363" y="2009617"/>
            <a:ext cx="620683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8" dirty="0"/>
              <a:t>Heap</a:t>
            </a:r>
            <a:endParaRPr lang="ru-RU" sz="1488" dirty="0"/>
          </a:p>
        </p:txBody>
      </p:sp>
      <p:sp>
        <p:nvSpPr>
          <p:cNvPr id="17" name="TextBox 16"/>
          <p:cNvSpPr txBox="1"/>
          <p:nvPr/>
        </p:nvSpPr>
        <p:spPr>
          <a:xfrm>
            <a:off x="3694691" y="2283615"/>
            <a:ext cx="54584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0</a:t>
            </a:r>
            <a:endParaRPr lang="ru-RU" sz="992" dirty="0"/>
          </a:p>
        </p:txBody>
      </p:sp>
      <p:sp>
        <p:nvSpPr>
          <p:cNvPr id="18" name="TextBox 17"/>
          <p:cNvSpPr txBox="1"/>
          <p:nvPr/>
        </p:nvSpPr>
        <p:spPr>
          <a:xfrm>
            <a:off x="4774986" y="2274798"/>
            <a:ext cx="54584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8</a:t>
            </a:r>
            <a:endParaRPr lang="ru-RU" sz="992" dirty="0"/>
          </a:p>
        </p:txBody>
      </p:sp>
      <p:sp>
        <p:nvSpPr>
          <p:cNvPr id="19" name="TextBox 18"/>
          <p:cNvSpPr txBox="1"/>
          <p:nvPr/>
        </p:nvSpPr>
        <p:spPr>
          <a:xfrm>
            <a:off x="5921939" y="2270051"/>
            <a:ext cx="71105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16</a:t>
            </a:r>
            <a:endParaRPr lang="ru-RU" sz="992" dirty="0"/>
          </a:p>
        </p:txBody>
      </p:sp>
      <p:sp>
        <p:nvSpPr>
          <p:cNvPr id="20" name="Rectangle 19"/>
          <p:cNvSpPr/>
          <p:nvPr/>
        </p:nvSpPr>
        <p:spPr>
          <a:xfrm>
            <a:off x="3705514" y="3112690"/>
            <a:ext cx="1104995" cy="31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/>
              <a:t>00110010</a:t>
            </a:r>
            <a:endParaRPr lang="ru-RU" sz="579" dirty="0"/>
          </a:p>
        </p:txBody>
      </p:sp>
      <p:sp>
        <p:nvSpPr>
          <p:cNvPr id="21" name="Rectangle 20"/>
          <p:cNvSpPr/>
          <p:nvPr/>
        </p:nvSpPr>
        <p:spPr>
          <a:xfrm>
            <a:off x="4814865" y="3112689"/>
            <a:ext cx="1124587" cy="31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/>
              <a:t>0x..</a:t>
            </a:r>
            <a:endParaRPr lang="ru-RU" sz="1323" dirty="0"/>
          </a:p>
        </p:txBody>
      </p:sp>
      <p:sp>
        <p:nvSpPr>
          <p:cNvPr id="22" name="Rectangle 21"/>
          <p:cNvSpPr/>
          <p:nvPr/>
        </p:nvSpPr>
        <p:spPr>
          <a:xfrm>
            <a:off x="5939453" y="3112689"/>
            <a:ext cx="528948" cy="3167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8</a:t>
            </a:r>
            <a:endParaRPr lang="ru-RU" sz="1488" dirty="0"/>
          </a:p>
        </p:txBody>
      </p:sp>
      <p:sp>
        <p:nvSpPr>
          <p:cNvPr id="23" name="TextBox 22"/>
          <p:cNvSpPr txBox="1"/>
          <p:nvPr/>
        </p:nvSpPr>
        <p:spPr>
          <a:xfrm>
            <a:off x="4132819" y="2854283"/>
            <a:ext cx="71105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24</a:t>
            </a:r>
            <a:endParaRPr lang="ru-RU" sz="992" dirty="0"/>
          </a:p>
        </p:txBody>
      </p:sp>
      <p:sp>
        <p:nvSpPr>
          <p:cNvPr id="24" name="TextBox 23"/>
          <p:cNvSpPr txBox="1"/>
          <p:nvPr/>
        </p:nvSpPr>
        <p:spPr>
          <a:xfrm>
            <a:off x="5427052" y="2810872"/>
            <a:ext cx="71105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32</a:t>
            </a:r>
            <a:endParaRPr lang="ru-RU" sz="992" dirty="0"/>
          </a:p>
        </p:txBody>
      </p:sp>
      <p:sp>
        <p:nvSpPr>
          <p:cNvPr id="27" name="TextBox 26"/>
          <p:cNvSpPr txBox="1"/>
          <p:nvPr/>
        </p:nvSpPr>
        <p:spPr>
          <a:xfrm>
            <a:off x="420949" y="2854283"/>
            <a:ext cx="949299" cy="270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8" dirty="0"/>
              <a:t>Integer b=8</a:t>
            </a:r>
            <a:endParaRPr lang="ru-RU" sz="1158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05" y="2603419"/>
            <a:ext cx="223599" cy="223599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8" idx="3"/>
            <a:endCxn id="12" idx="1"/>
          </p:cNvCxnSpPr>
          <p:nvPr/>
        </p:nvCxnSpPr>
        <p:spPr>
          <a:xfrm>
            <a:off x="2048503" y="2715219"/>
            <a:ext cx="1666833" cy="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0" idx="3"/>
            <a:endCxn id="20" idx="1"/>
          </p:cNvCxnSpPr>
          <p:nvPr/>
        </p:nvCxnSpPr>
        <p:spPr>
          <a:xfrm>
            <a:off x="2039792" y="3012875"/>
            <a:ext cx="1665722" cy="258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4955" y="3138517"/>
            <a:ext cx="1042273" cy="270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8" dirty="0" err="1"/>
              <a:t>int</a:t>
            </a:r>
            <a:r>
              <a:rPr lang="en-US" sz="1158" dirty="0"/>
              <a:t> </a:t>
            </a:r>
            <a:r>
              <a:rPr lang="en-US" sz="1158" dirty="0" err="1"/>
              <a:t>primA</a:t>
            </a:r>
            <a:r>
              <a:rPr lang="en-US" sz="1158" dirty="0"/>
              <a:t>=42</a:t>
            </a:r>
            <a:endParaRPr lang="ru-RU" sz="1158" dirty="0"/>
          </a:p>
        </p:txBody>
      </p:sp>
      <p:sp>
        <p:nvSpPr>
          <p:cNvPr id="35" name="TextBox 34"/>
          <p:cNvSpPr txBox="1"/>
          <p:nvPr/>
        </p:nvSpPr>
        <p:spPr>
          <a:xfrm>
            <a:off x="420184" y="3384095"/>
            <a:ext cx="1048685" cy="270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8" dirty="0" err="1"/>
              <a:t>int</a:t>
            </a:r>
            <a:r>
              <a:rPr lang="en-US" sz="1158" dirty="0"/>
              <a:t> </a:t>
            </a:r>
            <a:r>
              <a:rPr lang="en-US" sz="1158" dirty="0" err="1"/>
              <a:t>primB</a:t>
            </a:r>
            <a:r>
              <a:rPr lang="en-US" sz="1158" dirty="0"/>
              <a:t> = 8</a:t>
            </a:r>
            <a:endParaRPr lang="ru-RU" sz="1158" dirty="0"/>
          </a:p>
        </p:txBody>
      </p:sp>
      <p:sp>
        <p:nvSpPr>
          <p:cNvPr id="36" name="Rectangle 35"/>
          <p:cNvSpPr/>
          <p:nvPr/>
        </p:nvSpPr>
        <p:spPr>
          <a:xfrm>
            <a:off x="3716652" y="2873931"/>
            <a:ext cx="1100639" cy="186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Mark word</a:t>
            </a:r>
            <a:endParaRPr lang="ru-RU" sz="909" dirty="0"/>
          </a:p>
        </p:txBody>
      </p:sp>
      <p:sp>
        <p:nvSpPr>
          <p:cNvPr id="37" name="Rectangle 36"/>
          <p:cNvSpPr/>
          <p:nvPr/>
        </p:nvSpPr>
        <p:spPr>
          <a:xfrm>
            <a:off x="4828083" y="2880949"/>
            <a:ext cx="1122508" cy="179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 err="1"/>
              <a:t>Integer.class</a:t>
            </a:r>
            <a:endParaRPr lang="ru-RU" sz="909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93" y="2901076"/>
            <a:ext cx="223599" cy="223599"/>
          </a:xfrm>
          <a:prstGeom prst="rect">
            <a:avLst/>
          </a:prstGeom>
        </p:spPr>
      </p:pic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89022" y="315027"/>
            <a:ext cx="7107922" cy="109206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объектов</a:t>
            </a:r>
            <a:r>
              <a:rPr lang="en-US" dirty="0"/>
              <a:t> </a:t>
            </a:r>
            <a:r>
              <a:rPr lang="ru-RU" dirty="0"/>
              <a:t>в памяти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HotSpot</a:t>
            </a:r>
            <a:r>
              <a:rPr lang="en-US" dirty="0"/>
              <a:t> JVM</a:t>
            </a:r>
            <a:r>
              <a:rPr lang="ru-RU" dirty="0"/>
              <a:t> </a:t>
            </a:r>
            <a:r>
              <a:rPr lang="en-US" dirty="0"/>
              <a:t>x64)</a:t>
            </a:r>
            <a:endParaRPr lang="ru-RU" dirty="0"/>
          </a:p>
        </p:txBody>
      </p:sp>
      <p:sp>
        <p:nvSpPr>
          <p:cNvPr id="46" name="Rectangle 45"/>
          <p:cNvSpPr/>
          <p:nvPr/>
        </p:nvSpPr>
        <p:spPr>
          <a:xfrm>
            <a:off x="3705514" y="3440414"/>
            <a:ext cx="1104995" cy="186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Mark word</a:t>
            </a:r>
            <a:endParaRPr lang="ru-RU" sz="909" dirty="0"/>
          </a:p>
        </p:txBody>
      </p:sp>
      <p:sp>
        <p:nvSpPr>
          <p:cNvPr id="47" name="Rectangle 46"/>
          <p:cNvSpPr/>
          <p:nvPr/>
        </p:nvSpPr>
        <p:spPr>
          <a:xfrm>
            <a:off x="4816944" y="3436413"/>
            <a:ext cx="1122508" cy="1901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 err="1"/>
              <a:t>Integer.class</a:t>
            </a:r>
            <a:endParaRPr lang="ru-RU" sz="909" dirty="0"/>
          </a:p>
        </p:txBody>
      </p:sp>
      <p:sp>
        <p:nvSpPr>
          <p:cNvPr id="48" name="Rectangle 47"/>
          <p:cNvSpPr/>
          <p:nvPr/>
        </p:nvSpPr>
        <p:spPr>
          <a:xfrm>
            <a:off x="7044447" y="2557226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49" name="Rectangle 48"/>
          <p:cNvSpPr/>
          <p:nvPr/>
        </p:nvSpPr>
        <p:spPr>
          <a:xfrm>
            <a:off x="7044448" y="3112689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57" name="Rectangle 56"/>
          <p:cNvSpPr/>
          <p:nvPr/>
        </p:nvSpPr>
        <p:spPr>
          <a:xfrm>
            <a:off x="4810509" y="3826505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58" name="Rectangle 57"/>
          <p:cNvSpPr/>
          <p:nvPr/>
        </p:nvSpPr>
        <p:spPr>
          <a:xfrm>
            <a:off x="3705514" y="3826505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59" name="Rectangle 58"/>
          <p:cNvSpPr/>
          <p:nvPr/>
        </p:nvSpPr>
        <p:spPr>
          <a:xfrm>
            <a:off x="5915504" y="3826505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60" name="Rectangle 59"/>
          <p:cNvSpPr/>
          <p:nvPr/>
        </p:nvSpPr>
        <p:spPr>
          <a:xfrm>
            <a:off x="7026672" y="3826505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72" name="TextBox 71"/>
          <p:cNvSpPr txBox="1"/>
          <p:nvPr/>
        </p:nvSpPr>
        <p:spPr>
          <a:xfrm>
            <a:off x="7026935" y="2241681"/>
            <a:ext cx="71105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92" dirty="0"/>
              <a:t>24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66101" y="3053033"/>
            <a:ext cx="54584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92" dirty="0"/>
              <a:t>32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18741" y="3756395"/>
            <a:ext cx="54584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92" dirty="0"/>
              <a:t>64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481447" y="2563738"/>
            <a:ext cx="539052" cy="3087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7" dirty="0"/>
              <a:t>padding</a:t>
            </a:r>
            <a:endParaRPr lang="ru-RU" sz="827" dirty="0"/>
          </a:p>
        </p:txBody>
      </p:sp>
      <p:sp>
        <p:nvSpPr>
          <p:cNvPr id="76" name="Rectangle 75"/>
          <p:cNvSpPr/>
          <p:nvPr/>
        </p:nvSpPr>
        <p:spPr>
          <a:xfrm>
            <a:off x="6468000" y="3110030"/>
            <a:ext cx="539052" cy="3087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7" dirty="0"/>
              <a:t>padding</a:t>
            </a:r>
            <a:endParaRPr lang="ru-RU" sz="827" dirty="0"/>
          </a:p>
        </p:txBody>
      </p:sp>
    </p:spTree>
    <p:extLst>
      <p:ext uri="{BB962C8B-B14F-4D97-AF65-F5344CB8AC3E}">
        <p14:creationId xmlns:p14="http://schemas.microsoft.com/office/powerpoint/2010/main" val="2733051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и примитивы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35" y="2156782"/>
            <a:ext cx="7107922" cy="320871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Значение по умолчанию примитива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ru-RU" dirty="0"/>
              <a:t>для чисел или </a:t>
            </a:r>
            <a:r>
              <a:rPr lang="en-US" b="1" dirty="0"/>
              <a:t>false</a:t>
            </a:r>
            <a:r>
              <a:rPr lang="ru-RU" b="1" dirty="0"/>
              <a:t> </a:t>
            </a:r>
            <a:r>
              <a:rPr lang="ru-RU" dirty="0"/>
              <a:t>для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r>
              <a:rPr lang="ru-RU" dirty="0"/>
              <a:t>Значение по умолчанию для объекта – </a:t>
            </a:r>
            <a:r>
              <a:rPr lang="en-US" dirty="0"/>
              <a:t>null</a:t>
            </a:r>
          </a:p>
          <a:p>
            <a:r>
              <a:rPr lang="ru-RU" dirty="0"/>
              <a:t>Работа с примитивами быстрее</a:t>
            </a:r>
          </a:p>
          <a:p>
            <a:r>
              <a:rPr lang="ru-RU" dirty="0"/>
              <a:t>Только объекты позволяют использовать ООП – наследование, полиморфизм, вызов методов.</a:t>
            </a:r>
            <a:endParaRPr lang="en-US" dirty="0"/>
          </a:p>
          <a:p>
            <a:r>
              <a:rPr lang="ru-RU" dirty="0"/>
              <a:t>Начиная с </a:t>
            </a:r>
            <a:r>
              <a:rPr lang="en-US" dirty="0"/>
              <a:t>Java 5 </a:t>
            </a:r>
            <a:r>
              <a:rPr lang="ru-RU" dirty="0"/>
              <a:t>примитивы могут автоматически упаковываться с класс обертку (</a:t>
            </a:r>
            <a:r>
              <a:rPr lang="en-US" dirty="0"/>
              <a:t>boxing) </a:t>
            </a:r>
            <a:r>
              <a:rPr lang="ru-RU" dirty="0"/>
              <a:t>и наоборот</a:t>
            </a:r>
            <a:r>
              <a:rPr lang="en-US" dirty="0"/>
              <a:t> (unboxing)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 descr="Java Programming Tutorial on Gener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72" y="4308807"/>
            <a:ext cx="4292141" cy="185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30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понятия и типы файлов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29129" y="1799924"/>
            <a:ext cx="9071640" cy="488000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*.jar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>
                <a:solidFill>
                  <a:schemeClr val="tx1"/>
                </a:solidFill>
              </a:rPr>
              <a:t>архив, в котором есть несколько </a:t>
            </a:r>
            <a:r>
              <a:rPr lang="en-US" dirty="0">
                <a:solidFill>
                  <a:schemeClr val="tx1"/>
                </a:solidFill>
              </a:rPr>
              <a:t>*.</a:t>
            </a:r>
            <a:r>
              <a:rPr lang="en-US" b="1" dirty="0">
                <a:solidFill>
                  <a:schemeClr val="tx1"/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файлов(или каких-то других ресурсов: картинок, звуков…).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Технически – это </a:t>
            </a:r>
            <a:r>
              <a:rPr lang="en-US" b="1" dirty="0">
                <a:solidFill>
                  <a:schemeClr val="tx1"/>
                </a:solidFill>
              </a:rPr>
              <a:t>zip</a:t>
            </a:r>
            <a:endParaRPr lang="ru-RU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JRE</a:t>
            </a:r>
            <a:r>
              <a:rPr lang="en-US" dirty="0">
                <a:solidFill>
                  <a:schemeClr val="tx1"/>
                </a:solidFill>
              </a:rPr>
              <a:t> – Java Runtime Environment, </a:t>
            </a:r>
            <a:r>
              <a:rPr lang="ru-RU" dirty="0">
                <a:solidFill>
                  <a:schemeClr val="tx1"/>
                </a:solidFill>
              </a:rPr>
              <a:t>минимальное окружение (набор файлов), необходимых для запуска </a:t>
            </a:r>
            <a:r>
              <a:rPr lang="en-US" b="1" dirty="0">
                <a:solidFill>
                  <a:schemeClr val="tx1"/>
                </a:solidFill>
              </a:rPr>
              <a:t>JVM.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br>
              <a:rPr lang="ru-RU" b="1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Это сама </a:t>
            </a:r>
            <a:r>
              <a:rPr lang="en-US" b="1" dirty="0">
                <a:solidFill>
                  <a:schemeClr val="tx1"/>
                </a:solidFill>
              </a:rPr>
              <a:t>JVM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ru-RU" dirty="0">
                <a:solidFill>
                  <a:schemeClr val="tx1"/>
                </a:solidFill>
              </a:rPr>
              <a:t>стандартная библиотека.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Обычно </a:t>
            </a:r>
            <a:r>
              <a:rPr lang="en-US" dirty="0">
                <a:solidFill>
                  <a:schemeClr val="tx1"/>
                </a:solidFill>
              </a:rPr>
              <a:t>JRE </a:t>
            </a:r>
            <a:r>
              <a:rPr lang="ru-RU" dirty="0">
                <a:solidFill>
                  <a:schemeClr val="tx1"/>
                </a:solidFill>
              </a:rPr>
              <a:t>устанавливает конечный пользователь </a:t>
            </a:r>
            <a:r>
              <a:rPr lang="en-US" dirty="0">
                <a:solidFill>
                  <a:schemeClr val="tx1"/>
                </a:solidFill>
              </a:rPr>
              <a:t>Java </a:t>
            </a:r>
            <a:r>
              <a:rPr lang="ru-RU" dirty="0">
                <a:solidFill>
                  <a:schemeClr val="tx1"/>
                </a:solidFill>
              </a:rPr>
              <a:t>программ.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ru-RU" dirty="0">
                <a:solidFill>
                  <a:schemeClr val="tx1"/>
                </a:solidFill>
              </a:rPr>
            </a:br>
            <a:r>
              <a:rPr lang="ru-RU" b="1" dirty="0">
                <a:solidFill>
                  <a:schemeClr val="tx1"/>
                </a:solidFill>
              </a:rPr>
              <a:t>Начиная  с </a:t>
            </a:r>
            <a:r>
              <a:rPr lang="en-US" b="1" dirty="0">
                <a:solidFill>
                  <a:schemeClr val="tx1"/>
                </a:solidFill>
              </a:rPr>
              <a:t>Java 11 JRE </a:t>
            </a:r>
            <a:r>
              <a:rPr lang="ru-RU" b="1" dirty="0">
                <a:solidFill>
                  <a:schemeClr val="tx1"/>
                </a:solidFill>
              </a:rPr>
              <a:t>больше не поставляется.</a:t>
            </a:r>
          </a:p>
          <a:p>
            <a:r>
              <a:rPr lang="en-US" b="1" dirty="0">
                <a:solidFill>
                  <a:schemeClr val="tx1"/>
                </a:solidFill>
              </a:rPr>
              <a:t>JDK</a:t>
            </a:r>
            <a:r>
              <a:rPr lang="en-US" dirty="0">
                <a:solidFill>
                  <a:schemeClr val="tx1"/>
                </a:solidFill>
              </a:rPr>
              <a:t> – Java Development Kit, </a:t>
            </a:r>
            <a:r>
              <a:rPr lang="ru-RU" dirty="0">
                <a:solidFill>
                  <a:schemeClr val="tx1"/>
                </a:solidFill>
              </a:rPr>
              <a:t>набор инструментов, необходимых для разработки программ на </a:t>
            </a:r>
            <a:r>
              <a:rPr lang="en-US" dirty="0">
                <a:solidFill>
                  <a:schemeClr val="tx1"/>
                </a:solidFill>
              </a:rPr>
              <a:t>Java( </a:t>
            </a:r>
            <a:r>
              <a:rPr lang="ru-RU" dirty="0">
                <a:solidFill>
                  <a:schemeClr val="tx1"/>
                </a:solidFill>
              </a:rPr>
              <a:t>компилятор, отладчик, </a:t>
            </a:r>
            <a:r>
              <a:rPr lang="en-US" b="1" dirty="0">
                <a:solidFill>
                  <a:schemeClr val="tx1"/>
                </a:solidFill>
              </a:rPr>
              <a:t>JRE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3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пробельные символы</a:t>
            </a:r>
          </a:p>
          <a:p>
            <a:r>
              <a:rPr lang="ru-RU" dirty="0"/>
              <a:t>Комментарии</a:t>
            </a:r>
            <a:r>
              <a:rPr lang="en-US" dirty="0"/>
              <a:t> - </a:t>
            </a:r>
            <a:r>
              <a:rPr lang="en-US" b="1" dirty="0"/>
              <a:t>demo</a:t>
            </a:r>
            <a:endParaRPr lang="ru-RU" b="1" dirty="0"/>
          </a:p>
          <a:p>
            <a:pPr lvl="1"/>
            <a:r>
              <a:rPr lang="ru-RU" dirty="0"/>
              <a:t>Однострочные</a:t>
            </a:r>
          </a:p>
          <a:p>
            <a:pPr lvl="1"/>
            <a:r>
              <a:rPr lang="ru-RU" dirty="0"/>
              <a:t>Многострочные</a:t>
            </a:r>
          </a:p>
          <a:p>
            <a:pPr lvl="1"/>
            <a:r>
              <a:rPr lang="en-US" dirty="0"/>
              <a:t>Javadoc</a:t>
            </a:r>
            <a:endParaRPr lang="ru-RU" dirty="0"/>
          </a:p>
          <a:p>
            <a:r>
              <a:rPr lang="ru-RU" dirty="0"/>
              <a:t>Идентификаторы</a:t>
            </a:r>
            <a:endParaRPr lang="en-US" dirty="0"/>
          </a:p>
          <a:p>
            <a:pPr lvl="1"/>
            <a:r>
              <a:rPr lang="en-US" dirty="0"/>
              <a:t>A-Z, a-z, 0-9, _, $</a:t>
            </a:r>
          </a:p>
          <a:p>
            <a:pPr lvl="1"/>
            <a:r>
              <a:rPr lang="en-US" strike="sngStrike" dirty="0"/>
              <a:t>2count</a:t>
            </a:r>
          </a:p>
          <a:p>
            <a:pPr lvl="1"/>
            <a:r>
              <a:rPr lang="en-US" dirty="0"/>
              <a:t>Test ≠ test ≠ TEST</a:t>
            </a:r>
            <a:endParaRPr lang="ru-RU" dirty="0"/>
          </a:p>
          <a:p>
            <a:r>
              <a:rPr lang="ru-RU" dirty="0"/>
              <a:t>разделители</a:t>
            </a:r>
          </a:p>
          <a:p>
            <a:r>
              <a:rPr lang="ru-RU" dirty="0"/>
              <a:t>ключевые слова</a:t>
            </a:r>
          </a:p>
          <a:p>
            <a:r>
              <a:rPr lang="ru-RU" dirty="0"/>
              <a:t>константы (литералы)</a:t>
            </a:r>
          </a:p>
          <a:p>
            <a:r>
              <a:rPr lang="ru-RU" dirty="0"/>
              <a:t>операции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2671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Синтаксис. 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41" y="1861886"/>
            <a:ext cx="7884818" cy="47602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Код состоит из </a:t>
            </a:r>
            <a:r>
              <a:rPr lang="ru-RU" b="1" dirty="0"/>
              <a:t>выражений(</a:t>
            </a:r>
            <a:r>
              <a:rPr lang="en-US" b="1" dirty="0"/>
              <a:t>statement)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Выражения бывают разных типов: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en-US" b="1" dirty="0"/>
              <a:t>Expression statement</a:t>
            </a:r>
            <a:r>
              <a:rPr lang="ru-RU" dirty="0"/>
              <a:t>: Выполняет какое-то </a:t>
            </a:r>
            <a:r>
              <a:rPr lang="ru-RU" b="1" dirty="0"/>
              <a:t>действие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Присваивание(</a:t>
            </a:r>
            <a:r>
              <a:rPr lang="en-US" dirty="0"/>
              <a:t>assignment)</a:t>
            </a:r>
          </a:p>
          <a:p>
            <a:pPr lvl="1"/>
            <a:r>
              <a:rPr lang="ru-RU" dirty="0"/>
              <a:t>Унарные операции (++ и --)</a:t>
            </a:r>
          </a:p>
          <a:p>
            <a:pPr lvl="1"/>
            <a:r>
              <a:rPr lang="ru-RU" dirty="0"/>
              <a:t>Вызов метода</a:t>
            </a:r>
          </a:p>
          <a:p>
            <a:pPr lvl="1"/>
            <a:r>
              <a:rPr lang="ru-RU" dirty="0"/>
              <a:t>Создание нового объекта</a:t>
            </a:r>
          </a:p>
          <a:p>
            <a:pPr marL="0" indent="0">
              <a:buNone/>
            </a:pPr>
            <a:r>
              <a:rPr lang="ru-RU" dirty="0"/>
              <a:t>Такие выражения должны заканчиваться точкой с запятой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2.</a:t>
            </a:r>
            <a:r>
              <a:rPr lang="en-US" b="1" dirty="0"/>
              <a:t>Control flow statement</a:t>
            </a:r>
            <a:r>
              <a:rPr lang="en-US" dirty="0"/>
              <a:t> </a:t>
            </a:r>
            <a:r>
              <a:rPr lang="ru-RU" sz="1900" dirty="0"/>
              <a:t>управляют ходом выполнения программы.</a:t>
            </a:r>
            <a:endParaRPr lang="en-US" dirty="0"/>
          </a:p>
          <a:p>
            <a:pPr lvl="1"/>
            <a:r>
              <a:rPr lang="en-US" dirty="0"/>
              <a:t>if/else switch</a:t>
            </a:r>
          </a:p>
          <a:p>
            <a:pPr lvl="1"/>
            <a:r>
              <a:rPr lang="en-US" dirty="0"/>
              <a:t>for while do</a:t>
            </a:r>
          </a:p>
          <a:p>
            <a:pPr lvl="1"/>
            <a:r>
              <a:rPr lang="en-US" dirty="0"/>
              <a:t>break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173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. </a:t>
            </a:r>
            <a:r>
              <a:rPr lang="ru-RU" dirty="0"/>
              <a:t>Разделители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560472" y="2731086"/>
          <a:ext cx="7107628" cy="331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814">
                  <a:extLst>
                    <a:ext uri="{9D8B030D-6E8A-4147-A177-3AD203B41FA5}">
                      <a16:colId xmlns:a16="http://schemas.microsoft.com/office/drawing/2014/main" val="1550087976"/>
                    </a:ext>
                  </a:extLst>
                </a:gridCol>
                <a:gridCol w="3553814">
                  <a:extLst>
                    <a:ext uri="{9D8B030D-6E8A-4147-A177-3AD203B41FA5}">
                      <a16:colId xmlns:a16="http://schemas.microsoft.com/office/drawing/2014/main" val="2975851210"/>
                    </a:ext>
                  </a:extLst>
                </a:gridCol>
              </a:tblGrid>
              <a:tr h="895011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( )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списки параметров в методе, </a:t>
                      </a:r>
                      <a:endParaRPr kumimoji="0" lang="en-US" altLang="ru-RU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задание приоритета операций в выражениях, </a:t>
                      </a:r>
                      <a:endParaRPr kumimoji="0" lang="en-US" altLang="ru-RU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приведения типов. 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3143172534"/>
                  </a:ext>
                </a:extLst>
              </a:tr>
              <a:tr h="502182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{ }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Блоки кода, </a:t>
                      </a: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списки инициализации массивов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1399450829"/>
                  </a:ext>
                </a:extLst>
              </a:tr>
              <a:tr h="502182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[ ]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Объявление массивов</a:t>
                      </a: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доступ к элементам массивов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1537064092"/>
                  </a:ext>
                </a:extLst>
              </a:tr>
              <a:tr h="31058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Разделяет операторы. 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3616419260"/>
                  </a:ext>
                </a:extLst>
              </a:tr>
              <a:tr h="635593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,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Разделяет идентификаторы в объявлениях переменных, а также цепочку выражений внутри оператора </a:t>
                      </a:r>
                      <a:r>
                        <a:rPr kumimoji="0" lang="en-US" altLang="ru-RU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for</a:t>
                      </a:r>
                      <a:r>
                        <a:rPr kumimoji="0" lang="ru-RU" altLang="ru-RU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 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1198987042"/>
                  </a:ext>
                </a:extLst>
              </a:tr>
              <a:tr h="46017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Разделение имен пакетов и классов, обращение к полю или методу класса. 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78206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499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Синтаксис. Ключевые слова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https://en.wikipedia.org/wiki/List_of_Java_keywords</a:t>
            </a:r>
            <a:r>
              <a:rPr lang="en-US" dirty="0"/>
              <a:t> 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25" y="3246390"/>
            <a:ext cx="9632197" cy="141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86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Синтаксис. Константы. Числа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60035" y="2076813"/>
          <a:ext cx="7210817" cy="153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700">
                  <a:extLst>
                    <a:ext uri="{9D8B030D-6E8A-4147-A177-3AD203B41FA5}">
                      <a16:colId xmlns:a16="http://schemas.microsoft.com/office/drawing/2014/main" val="2300026654"/>
                    </a:ext>
                  </a:extLst>
                </a:gridCol>
                <a:gridCol w="843283">
                  <a:extLst>
                    <a:ext uri="{9D8B030D-6E8A-4147-A177-3AD203B41FA5}">
                      <a16:colId xmlns:a16="http://schemas.microsoft.com/office/drawing/2014/main" val="2280578761"/>
                    </a:ext>
                  </a:extLst>
                </a:gridCol>
                <a:gridCol w="5386834">
                  <a:extLst>
                    <a:ext uri="{9D8B030D-6E8A-4147-A177-3AD203B41FA5}">
                      <a16:colId xmlns:a16="http://schemas.microsoft.com/office/drawing/2014/main" val="3706516682"/>
                    </a:ext>
                  </a:extLst>
                </a:gridCol>
              </a:tblGrid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L="75605" marR="75605" marT="79689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L="75605" marR="75605" marT="79689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L="75605" marR="75605" marT="79689" marB="37802" horzOverflow="overflow"/>
                </a:tc>
                <a:extLst>
                  <a:ext uri="{0D108BD9-81ED-4DB2-BD59-A6C34878D82A}">
                    <a16:rowId xmlns:a16="http://schemas.microsoft.com/office/drawing/2014/main" val="1722801793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-128 … 127</a:t>
                      </a:r>
                    </a:p>
                  </a:txBody>
                  <a:tcPr marL="75605" marR="75605" marT="75471" marB="37802" horzOverflow="overflow"/>
                </a:tc>
                <a:extLst>
                  <a:ext uri="{0D108BD9-81ED-4DB2-BD59-A6C34878D82A}">
                    <a16:rowId xmlns:a16="http://schemas.microsoft.com/office/drawing/2014/main" val="1556952363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-32 768  …  32 767</a:t>
                      </a:r>
                    </a:p>
                  </a:txBody>
                  <a:tcPr marL="75605" marR="75605" marT="75471" marB="37802" horzOverflow="overflow"/>
                </a:tc>
                <a:extLst>
                  <a:ext uri="{0D108BD9-81ED-4DB2-BD59-A6C34878D82A}">
                    <a16:rowId xmlns:a16="http://schemas.microsoft.com/office/drawing/2014/main" val="3472447287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-2 147 483 648  … 2 147 483 647</a:t>
                      </a:r>
                    </a:p>
                  </a:txBody>
                  <a:tcPr marL="75605" marR="75605" marT="75471" marB="37802" horzOverflow="overflow"/>
                </a:tc>
                <a:extLst>
                  <a:ext uri="{0D108BD9-81ED-4DB2-BD59-A6C34878D82A}">
                    <a16:rowId xmlns:a16="http://schemas.microsoft.com/office/drawing/2014/main" val="358386210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ru-RU" alt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-9 223 372 036 854 775 808 … 9 223 372 036 854 775 807</a:t>
                      </a:r>
                    </a:p>
                  </a:txBody>
                  <a:tcPr marL="75605" marR="75605" marT="75471" marB="37802" horzOverflow="overflow"/>
                </a:tc>
                <a:extLst>
                  <a:ext uri="{0D108BD9-81ED-4DB2-BD59-A6C34878D82A}">
                    <a16:rowId xmlns:a16="http://schemas.microsoft.com/office/drawing/2014/main" val="33389305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60035" y="4143116"/>
          <a:ext cx="7210817" cy="919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868">
                  <a:extLst>
                    <a:ext uri="{9D8B030D-6E8A-4147-A177-3AD203B41FA5}">
                      <a16:colId xmlns:a16="http://schemas.microsoft.com/office/drawing/2014/main" val="3984494920"/>
                    </a:ext>
                  </a:extLst>
                </a:gridCol>
                <a:gridCol w="843283">
                  <a:extLst>
                    <a:ext uri="{9D8B030D-6E8A-4147-A177-3AD203B41FA5}">
                      <a16:colId xmlns:a16="http://schemas.microsoft.com/office/drawing/2014/main" val="3144124221"/>
                    </a:ext>
                  </a:extLst>
                </a:gridCol>
                <a:gridCol w="5393666">
                  <a:extLst>
                    <a:ext uri="{9D8B030D-6E8A-4147-A177-3AD203B41FA5}">
                      <a16:colId xmlns:a16="http://schemas.microsoft.com/office/drawing/2014/main" val="265351157"/>
                    </a:ext>
                  </a:extLst>
                </a:gridCol>
              </a:tblGrid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L="74414" marR="74414" marT="79689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L="74414" marR="74414" marT="79689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L="74414" marR="74414" marT="79689" marB="37802" horzOverflow="overflow"/>
                </a:tc>
                <a:extLst>
                  <a:ext uri="{0D108BD9-81ED-4DB2-BD59-A6C34878D82A}">
                    <a16:rowId xmlns:a16="http://schemas.microsoft.com/office/drawing/2014/main" val="228703389"/>
                  </a:ext>
                </a:extLst>
              </a:tr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3.4е-038 …  3.4е+038</a:t>
                      </a: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918837141"/>
                  </a:ext>
                </a:extLst>
              </a:tr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double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1.7е-308 … 1.7е+308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42559202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60035" y="5596180"/>
          <a:ext cx="7210817" cy="61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868">
                  <a:extLst>
                    <a:ext uri="{9D8B030D-6E8A-4147-A177-3AD203B41FA5}">
                      <a16:colId xmlns:a16="http://schemas.microsoft.com/office/drawing/2014/main" val="4150562386"/>
                    </a:ext>
                  </a:extLst>
                </a:gridCol>
                <a:gridCol w="879631">
                  <a:extLst>
                    <a:ext uri="{9D8B030D-6E8A-4147-A177-3AD203B41FA5}">
                      <a16:colId xmlns:a16="http://schemas.microsoft.com/office/drawing/2014/main" val="1369980201"/>
                    </a:ext>
                  </a:extLst>
                </a:gridCol>
                <a:gridCol w="5357318">
                  <a:extLst>
                    <a:ext uri="{9D8B030D-6E8A-4147-A177-3AD203B41FA5}">
                      <a16:colId xmlns:a16="http://schemas.microsoft.com/office/drawing/2014/main" val="3451595959"/>
                    </a:ext>
                  </a:extLst>
                </a:gridCol>
              </a:tblGrid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L="74414" marR="74414" marT="80582" marB="38695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L="74414" marR="74414" marT="80582" marB="38695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L="74414" marR="74414" marT="80582" marB="38695" horzOverflow="overflow"/>
                </a:tc>
                <a:extLst>
                  <a:ext uri="{0D108BD9-81ED-4DB2-BD59-A6C34878D82A}">
                    <a16:rowId xmlns:a16="http://schemas.microsoft.com/office/drawing/2014/main" val="2998709421"/>
                  </a:ext>
                </a:extLst>
              </a:tr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74414" marR="74414" marT="76364" marB="38695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74414" marR="74414" marT="76364" marB="38695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  … 65 535</a:t>
                      </a: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4414" marR="74414" marT="76364" marB="38695" horzOverflow="overflow"/>
                </a:tc>
                <a:extLst>
                  <a:ext uri="{0D108BD9-81ED-4DB2-BD59-A6C34878D82A}">
                    <a16:rowId xmlns:a16="http://schemas.microsoft.com/office/drawing/2014/main" val="78077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0229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Синтаксис. Константы</a:t>
            </a:r>
            <a:br>
              <a:rPr lang="ru-RU" dirty="0"/>
            </a:br>
            <a:r>
              <a:rPr lang="ru-RU" dirty="0"/>
              <a:t>Запись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Целочисленные константы</a:t>
            </a:r>
            <a:r>
              <a:rPr lang="en-US" dirty="0"/>
              <a:t> - </a:t>
            </a:r>
            <a:r>
              <a:rPr lang="en-US" b="1" dirty="0"/>
              <a:t>demo</a:t>
            </a:r>
            <a:endParaRPr lang="ru-RU" b="1" dirty="0"/>
          </a:p>
          <a:p>
            <a:pPr lvl="1"/>
            <a:r>
              <a:rPr lang="ru-RU" dirty="0"/>
              <a:t>23 //десятичный</a:t>
            </a:r>
          </a:p>
          <a:p>
            <a:pPr lvl="1"/>
            <a:r>
              <a:rPr lang="ru-RU" dirty="0"/>
              <a:t>06 //восьмеричный</a:t>
            </a:r>
          </a:p>
          <a:p>
            <a:pPr lvl="1"/>
            <a:r>
              <a:rPr lang="ru-RU" dirty="0"/>
              <a:t>0x6A, 0X75F  //шестнадцатеричный</a:t>
            </a:r>
          </a:p>
          <a:p>
            <a:pPr lvl="1"/>
            <a:r>
              <a:rPr lang="ru-RU" dirty="0"/>
              <a:t>0b01101 //двоичный</a:t>
            </a:r>
            <a:endParaRPr lang="en-US" dirty="0"/>
          </a:p>
          <a:p>
            <a:r>
              <a:rPr lang="ru-RU" dirty="0"/>
              <a:t>С плавающей точкой:</a:t>
            </a:r>
          </a:p>
          <a:p>
            <a:pPr lvl="1"/>
            <a:r>
              <a:rPr lang="ru-RU" dirty="0"/>
              <a:t>3.14159  	//обычная форма</a:t>
            </a:r>
          </a:p>
          <a:p>
            <a:pPr lvl="1"/>
            <a:r>
              <a:rPr lang="ru-RU" dirty="0"/>
              <a:t>314159Е-05  </a:t>
            </a:r>
            <a:r>
              <a:rPr lang="en-US" dirty="0"/>
              <a:t>// </a:t>
            </a:r>
            <a:r>
              <a:rPr lang="ru-RU" dirty="0"/>
              <a:t>экспоненциальная запись</a:t>
            </a:r>
          </a:p>
          <a:p>
            <a:r>
              <a:rPr lang="ru-RU" dirty="0"/>
              <a:t>Логические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false</a:t>
            </a:r>
          </a:p>
          <a:p>
            <a:r>
              <a:rPr lang="ru-RU" dirty="0"/>
              <a:t>Строковое</a:t>
            </a:r>
          </a:p>
          <a:p>
            <a:pPr lvl="1"/>
            <a:r>
              <a:rPr lang="ru-RU" dirty="0"/>
              <a:t>«Привет»</a:t>
            </a:r>
          </a:p>
          <a:p>
            <a:r>
              <a:rPr lang="ru-RU" dirty="0"/>
              <a:t>Символьные</a:t>
            </a:r>
          </a:p>
          <a:p>
            <a:pPr lvl="1"/>
            <a:r>
              <a:rPr lang="en-US" dirty="0"/>
              <a:t>‘a’, ’b’,’4’,’@’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0766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224896"/>
            <a:ext cx="7107922" cy="1092068"/>
          </a:xfrm>
        </p:spPr>
        <p:txBody>
          <a:bodyPr>
            <a:normAutofit/>
          </a:bodyPr>
          <a:lstStyle/>
          <a:p>
            <a:r>
              <a:rPr lang="ru-RU" sz="3200" dirty="0"/>
              <a:t>Синтаксис. Строки.</a:t>
            </a:r>
            <a:br>
              <a:rPr lang="ru-RU" sz="3200" dirty="0"/>
            </a:br>
            <a:r>
              <a:rPr lang="ru-RU" sz="3200" dirty="0"/>
              <a:t> Управляющие последовательности</a:t>
            </a:r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9" y="2582032"/>
            <a:ext cx="7107628" cy="238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520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Переменные. </a:t>
            </a:r>
            <a:br>
              <a:rPr lang="ru-RU" dirty="0"/>
            </a:br>
            <a:r>
              <a:rPr lang="ru-RU" dirty="0"/>
              <a:t>Блоки кода и 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Блок кода выделяется с помощью фигурных скобок. </a:t>
            </a:r>
          </a:p>
          <a:p>
            <a:r>
              <a:rPr lang="ru-RU" dirty="0"/>
              <a:t>Все переменные объявленные внутри блока кода доступны только внутри этого блока</a:t>
            </a:r>
          </a:p>
          <a:p>
            <a:r>
              <a:rPr lang="ru-RU" dirty="0"/>
              <a:t>Блоки могут быть вложенные. </a:t>
            </a:r>
          </a:p>
          <a:p>
            <a:r>
              <a:rPr lang="ru-RU" dirty="0"/>
              <a:t>Блоки кода используются для объявления:</a:t>
            </a:r>
          </a:p>
          <a:p>
            <a:pPr lvl="1"/>
            <a:r>
              <a:rPr lang="ru-RU" dirty="0"/>
              <a:t>Классов и интерфейсов</a:t>
            </a:r>
          </a:p>
          <a:p>
            <a:pPr lvl="1"/>
            <a:r>
              <a:rPr lang="ru-RU" dirty="0"/>
              <a:t>Методов</a:t>
            </a:r>
          </a:p>
          <a:p>
            <a:pPr lvl="1"/>
            <a:r>
              <a:rPr lang="ru-RU" dirty="0"/>
              <a:t>операторов </a:t>
            </a:r>
            <a:r>
              <a:rPr lang="en-US" dirty="0"/>
              <a:t>if </a:t>
            </a:r>
            <a:r>
              <a:rPr lang="ru-RU" dirty="0"/>
              <a:t>и циклов </a:t>
            </a:r>
            <a:r>
              <a:rPr lang="en-US" dirty="0"/>
              <a:t>for, while</a:t>
            </a:r>
          </a:p>
          <a:p>
            <a:pPr lvl="1"/>
            <a:r>
              <a:rPr lang="ru-RU" dirty="0"/>
              <a:t>Блоков инициализаций в классах</a:t>
            </a:r>
          </a:p>
          <a:p>
            <a:pPr lvl="1"/>
            <a:r>
              <a:rPr lang="en-US" b="1" dirty="0"/>
              <a:t>Demo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260047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Имена </a:t>
            </a:r>
            <a:r>
              <a:rPr lang="ru-RU" b="1" dirty="0"/>
              <a:t>методов</a:t>
            </a:r>
            <a:r>
              <a:rPr lang="ru-RU" dirty="0"/>
              <a:t> должны быть глаголами в </a:t>
            </a:r>
            <a:r>
              <a:rPr lang="en-US" b="1" dirty="0" err="1"/>
              <a:t>lowerCamelCase</a:t>
            </a:r>
            <a:r>
              <a:rPr lang="en-US" dirty="0"/>
              <a:t>()</a:t>
            </a:r>
          </a:p>
          <a:p>
            <a:r>
              <a:rPr lang="ru-RU" b="1" dirty="0"/>
              <a:t>Переменные</a:t>
            </a:r>
            <a:r>
              <a:rPr lang="ru-RU" dirty="0"/>
              <a:t>:	</a:t>
            </a:r>
          </a:p>
          <a:p>
            <a:pPr lvl="1"/>
            <a:r>
              <a:rPr lang="ru-RU" dirty="0"/>
              <a:t>Имена переменных в </a:t>
            </a:r>
            <a:r>
              <a:rPr lang="en-US" b="1" dirty="0" err="1"/>
              <a:t>lowerCamelCase</a:t>
            </a:r>
            <a:endParaRPr lang="ru-RU" b="1" dirty="0"/>
          </a:p>
          <a:p>
            <a:pPr lvl="1"/>
            <a:r>
              <a:rPr lang="ru-RU" dirty="0"/>
              <a:t>Имена должны быть короткими, но понятными</a:t>
            </a:r>
          </a:p>
          <a:p>
            <a:pPr lvl="1"/>
            <a:r>
              <a:rPr lang="ru-RU" dirty="0"/>
              <a:t>Имена не должны состоять из одной буквы</a:t>
            </a:r>
          </a:p>
          <a:p>
            <a:pPr lvl="2"/>
            <a:r>
              <a:rPr lang="ru-RU" dirty="0"/>
              <a:t>Исключения для переменных счетчиков, обычно используются имена </a:t>
            </a:r>
            <a:r>
              <a:rPr lang="en-US" dirty="0" err="1"/>
              <a:t>i,j,k,m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ru-RU" dirty="0"/>
              <a:t>Имена констант должны быть НАПИСАНЫ_В_ВЕРХНЕМ_РЕГИСТРЕ. </a:t>
            </a:r>
            <a:br>
              <a:rPr lang="ru-RU" dirty="0"/>
            </a:br>
            <a:r>
              <a:rPr lang="ru-RU" dirty="0"/>
              <a:t>Для разделения слов используется подчеркивание.</a:t>
            </a:r>
          </a:p>
          <a:p>
            <a:r>
              <a:rPr lang="ru-RU" dirty="0"/>
              <a:t>Имена </a:t>
            </a:r>
            <a:r>
              <a:rPr lang="ru-RU" b="1" dirty="0"/>
              <a:t>классов</a:t>
            </a:r>
            <a:r>
              <a:rPr lang="ru-RU" dirty="0"/>
              <a:t> и </a:t>
            </a:r>
            <a:r>
              <a:rPr lang="ru-RU" b="1" dirty="0"/>
              <a:t>интерфейсов</a:t>
            </a:r>
            <a:r>
              <a:rPr lang="ru-RU" dirty="0"/>
              <a:t> в </a:t>
            </a:r>
            <a:r>
              <a:rPr lang="en-US" b="1" dirty="0" err="1"/>
              <a:t>UpperCamelCase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Имена пакетов (</a:t>
            </a:r>
            <a:r>
              <a:rPr lang="en-US" dirty="0"/>
              <a:t>package) – </a:t>
            </a:r>
            <a:r>
              <a:rPr lang="ru-RU" dirty="0"/>
              <a:t>в нижнем регистре, без подчеркиваний. </a:t>
            </a:r>
          </a:p>
          <a:p>
            <a:endParaRPr lang="ru-RU" dirty="0"/>
          </a:p>
          <a:p>
            <a:r>
              <a:rPr lang="ru-RU" dirty="0"/>
              <a:t>тире – не используется. 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196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Оформление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35" y="2202316"/>
            <a:ext cx="7107922" cy="3737482"/>
          </a:xfrm>
        </p:spPr>
        <p:txBody>
          <a:bodyPr>
            <a:normAutofit fontScale="47500" lnSpcReduction="20000"/>
          </a:bodyPr>
          <a:lstStyle/>
          <a:p>
            <a:r>
              <a:rPr lang="ru-RU" dirty="0"/>
              <a:t>Объявление класса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Статические переменные</a:t>
            </a:r>
          </a:p>
          <a:p>
            <a:pPr lvl="1"/>
            <a:r>
              <a:rPr lang="ru-RU" dirty="0"/>
              <a:t>Поля</a:t>
            </a:r>
          </a:p>
          <a:p>
            <a:pPr lvl="1"/>
            <a:r>
              <a:rPr lang="ru-RU" dirty="0"/>
              <a:t>Конструкторы</a:t>
            </a:r>
          </a:p>
          <a:p>
            <a:pPr lvl="1"/>
            <a:r>
              <a:rPr lang="ru-RU" dirty="0"/>
              <a:t>Методы</a:t>
            </a:r>
            <a:r>
              <a:rPr lang="en-US" dirty="0"/>
              <a:t>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Методы группируются так, чтобы было удобно читать и понимать код.</a:t>
            </a:r>
            <a:br>
              <a:rPr lang="ru-RU" dirty="0"/>
            </a:br>
            <a:r>
              <a:rPr lang="ru-RU" b="1" dirty="0">
                <a:solidFill>
                  <a:srgbClr val="FF0000"/>
                </a:solidFill>
              </a:rPr>
              <a:t>Плохая</a:t>
            </a:r>
            <a:r>
              <a:rPr lang="ru-RU" dirty="0"/>
              <a:t> идея определять порядок методов:</a:t>
            </a:r>
          </a:p>
          <a:p>
            <a:pPr lvl="1"/>
            <a:r>
              <a:rPr lang="ru-RU" dirty="0"/>
              <a:t>По дате добавления</a:t>
            </a:r>
          </a:p>
          <a:p>
            <a:pPr lvl="1"/>
            <a:r>
              <a:rPr lang="ru-RU" dirty="0"/>
              <a:t>По алфавиту</a:t>
            </a:r>
          </a:p>
          <a:p>
            <a:pPr lvl="1"/>
            <a:r>
              <a:rPr lang="ru-RU" dirty="0"/>
              <a:t>По видимости (</a:t>
            </a:r>
            <a:r>
              <a:rPr lang="en-US"/>
              <a:t>public/private)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https://www.oracle.com/java/technologies/javase/codeconventions-introduction.html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9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окружения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850987"/>
            <a:ext cx="9071640" cy="31733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Скачать JDK ( не JRE)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hlinkClick r:id="rId2"/>
              </a:rPr>
              <a:t>http://www.oracle.com/technetwork/java/javase/downloads/jdk8-downloads-2133151.html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Открыть командную строку и набрать </a:t>
            </a:r>
            <a:r>
              <a:rPr lang="ru-RU" sz="1800" dirty="0" err="1">
                <a:solidFill>
                  <a:schemeClr val="tx1"/>
                </a:solidFill>
              </a:rPr>
              <a:t>java</a:t>
            </a:r>
            <a:r>
              <a:rPr lang="ru-RU" sz="1800" dirty="0">
                <a:solidFill>
                  <a:schemeClr val="tx1"/>
                </a:solidFill>
              </a:rPr>
              <a:t> -</a:t>
            </a:r>
            <a:r>
              <a:rPr lang="ru-RU" sz="1800" dirty="0" err="1">
                <a:solidFill>
                  <a:schemeClr val="tx1"/>
                </a:solidFill>
              </a:rPr>
              <a:t>version</a:t>
            </a:r>
            <a:endParaRPr lang="ru-RU" sz="18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Если </a:t>
            </a:r>
            <a:r>
              <a:rPr lang="ru-RU" sz="1800" dirty="0" err="1">
                <a:solidFill>
                  <a:schemeClr val="tx1"/>
                </a:solidFill>
              </a:rPr>
              <a:t>java</a:t>
            </a:r>
            <a:r>
              <a:rPr lang="ru-RU" sz="1800" dirty="0">
                <a:solidFill>
                  <a:schemeClr val="tx1"/>
                </a:solidFill>
              </a:rPr>
              <a:t> не найдена – прописать путь к ней в PATH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hlinkClick r:id="rId3"/>
              </a:rPr>
              <a:t>https://www.java.com/ru/download/help/path.xml</a:t>
            </a:r>
            <a:r>
              <a:rPr lang="ru-RU" sz="1800" dirty="0">
                <a:solidFill>
                  <a:schemeClr val="tx1"/>
                </a:solidFill>
              </a:rPr>
              <a:t>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420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числами.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46629" y="2540760"/>
            <a:ext cx="2261578" cy="562766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int i</a:t>
            </a:r>
            <a:r>
              <a:rPr lang="ru-RU" altLang="ru-RU" sz="1158" b="1"/>
              <a:t> = </a:t>
            </a:r>
            <a:r>
              <a:rPr lang="en-US" altLang="ru-RU" sz="1158" b="1"/>
              <a:t>260;</a:t>
            </a:r>
          </a:p>
          <a:p>
            <a:pPr>
              <a:spcBef>
                <a:spcPts val="1034"/>
              </a:spcBef>
            </a:pPr>
            <a:r>
              <a:rPr lang="en-US" altLang="ru-RU" sz="1158" b="1"/>
              <a:t>byte b = (byte) i</a:t>
            </a:r>
            <a:r>
              <a:rPr lang="ru-RU" altLang="ru-RU" sz="1158" b="1"/>
              <a:t>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46629" y="3434629"/>
            <a:ext cx="2261578" cy="562766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double </a:t>
            </a:r>
            <a:r>
              <a:rPr lang="ru-RU" altLang="ru-RU" sz="1158" b="1"/>
              <a:t> </a:t>
            </a:r>
            <a:r>
              <a:rPr lang="en-US" altLang="ru-RU" sz="1158" b="1"/>
              <a:t>d</a:t>
            </a:r>
            <a:r>
              <a:rPr lang="ru-RU" altLang="ru-RU" sz="1158" b="1"/>
              <a:t> = 4</a:t>
            </a:r>
            <a:r>
              <a:rPr lang="en-US" altLang="ru-RU" sz="1158" b="1"/>
              <a:t>.45</a:t>
            </a:r>
            <a:r>
              <a:rPr lang="ru-RU" altLang="ru-RU" sz="1158" b="1"/>
              <a:t>;</a:t>
            </a:r>
          </a:p>
          <a:p>
            <a:pPr>
              <a:spcBef>
                <a:spcPts val="1034"/>
              </a:spcBef>
            </a:pPr>
            <a:r>
              <a:rPr lang="en-US" altLang="ru-RU" sz="1158" b="1"/>
              <a:t>byte b = (byte) d</a:t>
            </a:r>
            <a:r>
              <a:rPr lang="ru-RU" altLang="ru-RU" sz="1158" b="1"/>
              <a:t>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0805" y="2601139"/>
            <a:ext cx="3215824" cy="23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457200" indent="-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75000"/>
              </a:lnSpc>
              <a:spcBef>
                <a:spcPts val="1240"/>
              </a:spcBef>
              <a:buClr>
                <a:srgbClr val="000099"/>
              </a:buClr>
              <a:buFont typeface="Times New Roman" panose="02020603050405020304" pitchFamily="18" charset="0"/>
              <a:buAutoNum type="arabicPeriod"/>
            </a:pPr>
            <a:r>
              <a:rPr lang="ru-RU" altLang="ru-RU" sz="1323" b="1" dirty="0">
                <a:solidFill>
                  <a:srgbClr val="000099"/>
                </a:solidFill>
              </a:rPr>
              <a:t>Сужение (</a:t>
            </a:r>
            <a:r>
              <a:rPr lang="en-US" altLang="ru-RU" sz="1323" b="1" dirty="0">
                <a:solidFill>
                  <a:srgbClr val="000099"/>
                </a:solidFill>
              </a:rPr>
              <a:t>narrowing </a:t>
            </a:r>
            <a:r>
              <a:rPr lang="ru-RU" altLang="ru-RU" sz="1323" b="1" dirty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68586" y="2661518"/>
            <a:ext cx="807237" cy="401650"/>
          </a:xfrm>
          <a:prstGeom prst="rightArrow">
            <a:avLst>
              <a:gd name="adj1" fmla="val 50000"/>
              <a:gd name="adj2" fmla="val 50245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992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02075" y="2720584"/>
            <a:ext cx="774423" cy="25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b = 4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0805" y="3613139"/>
            <a:ext cx="3394335" cy="28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40"/>
              </a:spcBef>
            </a:pPr>
            <a:r>
              <a:rPr lang="en-US" altLang="ru-RU" sz="1323" b="1">
                <a:solidFill>
                  <a:srgbClr val="000099"/>
                </a:solidFill>
              </a:rPr>
              <a:t>2</a:t>
            </a:r>
            <a:r>
              <a:rPr lang="ru-RU" altLang="ru-RU" sz="1323" b="1">
                <a:solidFill>
                  <a:srgbClr val="000099"/>
                </a:solidFill>
              </a:rPr>
              <a:t>. Усечение (</a:t>
            </a:r>
            <a:r>
              <a:rPr lang="en-US" altLang="ru-RU" sz="1323" b="1">
                <a:solidFill>
                  <a:srgbClr val="000099"/>
                </a:solidFill>
              </a:rPr>
              <a:t>truncation</a:t>
            </a:r>
            <a:r>
              <a:rPr lang="ru-RU" altLang="ru-RU" sz="1323" b="1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269898" y="3613140"/>
            <a:ext cx="805925" cy="401650"/>
          </a:xfrm>
          <a:prstGeom prst="rightArrow">
            <a:avLst>
              <a:gd name="adj1" fmla="val 50000"/>
              <a:gd name="adj2" fmla="val 50163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992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221520" y="3613140"/>
            <a:ext cx="714044" cy="25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b = </a:t>
            </a:r>
            <a:r>
              <a:rPr lang="ru-RU" altLang="ru-RU" sz="1158" b="1"/>
              <a:t>4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86250" y="4387563"/>
            <a:ext cx="2261578" cy="562766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double </a:t>
            </a:r>
            <a:r>
              <a:rPr lang="ru-RU" altLang="ru-RU" sz="1158" b="1"/>
              <a:t> </a:t>
            </a:r>
            <a:r>
              <a:rPr lang="en-US" altLang="ru-RU" sz="1158" b="1"/>
              <a:t>d</a:t>
            </a:r>
            <a:r>
              <a:rPr lang="ru-RU" altLang="ru-RU" sz="1158" b="1"/>
              <a:t> = </a:t>
            </a:r>
            <a:r>
              <a:rPr lang="en-US" altLang="ru-RU" sz="1158" b="1"/>
              <a:t>260.45</a:t>
            </a:r>
            <a:r>
              <a:rPr lang="ru-RU" altLang="ru-RU" sz="1158" b="1"/>
              <a:t>;</a:t>
            </a:r>
          </a:p>
          <a:p>
            <a:pPr>
              <a:spcBef>
                <a:spcPts val="1034"/>
              </a:spcBef>
            </a:pPr>
            <a:r>
              <a:rPr lang="en-US" altLang="ru-RU" sz="1158" b="1"/>
              <a:t>byte b = (byte) d</a:t>
            </a:r>
            <a:r>
              <a:rPr lang="ru-RU" altLang="ru-RU" sz="1158" b="1"/>
              <a:t>;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268586" y="4505695"/>
            <a:ext cx="807237" cy="401650"/>
          </a:xfrm>
          <a:prstGeom prst="rightArrow">
            <a:avLst>
              <a:gd name="adj1" fmla="val 50000"/>
              <a:gd name="adj2" fmla="val 50245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992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220207" y="4505695"/>
            <a:ext cx="715357" cy="25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b = 4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30805" y="4566074"/>
            <a:ext cx="3215824" cy="23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457200" indent="-454025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75000"/>
              </a:lnSpc>
              <a:spcBef>
                <a:spcPts val="1240"/>
              </a:spcBef>
            </a:pPr>
            <a:r>
              <a:rPr lang="en-US" altLang="ru-RU" sz="1323" b="1">
                <a:solidFill>
                  <a:srgbClr val="000099"/>
                </a:solidFill>
              </a:rPr>
              <a:t>3. </a:t>
            </a:r>
            <a:r>
              <a:rPr lang="ru-RU" altLang="ru-RU" sz="1323" b="1">
                <a:solidFill>
                  <a:srgbClr val="000099"/>
                </a:solidFill>
              </a:rPr>
              <a:t>Сужение </a:t>
            </a:r>
            <a:r>
              <a:rPr lang="en-US" altLang="ru-RU" sz="1323" b="1">
                <a:solidFill>
                  <a:srgbClr val="000099"/>
                </a:solidFill>
              </a:rPr>
              <a:t>+ </a:t>
            </a:r>
            <a:r>
              <a:rPr lang="ru-RU" altLang="ru-RU" sz="1323" b="1">
                <a:solidFill>
                  <a:srgbClr val="000099"/>
                </a:solidFill>
              </a:rPr>
              <a:t>усечение</a:t>
            </a:r>
          </a:p>
        </p:txBody>
      </p:sp>
    </p:spTree>
    <p:extLst>
      <p:ext uri="{BB962C8B-B14F-4D97-AF65-F5344CB8AC3E}">
        <p14:creationId xmlns:p14="http://schemas.microsoft.com/office/powerpoint/2010/main" val="3598624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числами.</a:t>
            </a:r>
            <a:br>
              <a:rPr lang="ru-RU" dirty="0"/>
            </a:br>
            <a:r>
              <a:rPr lang="ru-RU" dirty="0"/>
              <a:t>Правила расширения.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справки (листай на следующий слайд :)  ):</a:t>
            </a:r>
          </a:p>
          <a:p>
            <a:r>
              <a:rPr lang="ru-RU" dirty="0"/>
              <a:t>все </a:t>
            </a:r>
            <a:r>
              <a:rPr lang="ru-RU" dirty="0" err="1"/>
              <a:t>byte</a:t>
            </a:r>
            <a:r>
              <a:rPr lang="ru-RU" dirty="0"/>
              <a:t> и </a:t>
            </a:r>
            <a:r>
              <a:rPr lang="ru-RU" dirty="0" err="1"/>
              <a:t>short</a:t>
            </a:r>
            <a:r>
              <a:rPr lang="ru-RU" dirty="0"/>
              <a:t>-операнды расширяются до </a:t>
            </a:r>
            <a:r>
              <a:rPr lang="ru-RU" dirty="0" err="1"/>
              <a:t>int</a:t>
            </a:r>
            <a:endParaRPr lang="ru-RU" dirty="0"/>
          </a:p>
          <a:p>
            <a:r>
              <a:rPr lang="ru-RU" dirty="0"/>
              <a:t>если один операнд в выражении имеет тип </a:t>
            </a:r>
            <a:r>
              <a:rPr lang="ru-RU" dirty="0" err="1"/>
              <a:t>long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long</a:t>
            </a:r>
            <a:endParaRPr lang="ru-RU" dirty="0"/>
          </a:p>
          <a:p>
            <a:r>
              <a:rPr lang="ru-RU" dirty="0"/>
              <a:t>если один операнд в выражении имеет тип </a:t>
            </a:r>
            <a:r>
              <a:rPr lang="ru-RU" dirty="0" err="1"/>
              <a:t>float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float</a:t>
            </a:r>
            <a:endParaRPr lang="ru-RU" dirty="0"/>
          </a:p>
          <a:p>
            <a:r>
              <a:rPr lang="ru-RU" dirty="0"/>
              <a:t>если один операнд в выражении имеет тип </a:t>
            </a:r>
            <a:r>
              <a:rPr lang="ru-RU" dirty="0" err="1"/>
              <a:t>double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double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070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1448692"/>
            <a:ext cx="7107922" cy="1282393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числами. </a:t>
            </a:r>
            <a:br>
              <a:rPr lang="ru-RU" dirty="0"/>
            </a:br>
            <a:r>
              <a:rPr lang="ru-RU" dirty="0"/>
              <a:t>Расширение, сужение, усечение, приведение.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35" y="2812970"/>
            <a:ext cx="7107922" cy="312682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Расширение</a:t>
            </a:r>
            <a:r>
              <a:rPr lang="ru-RU" dirty="0"/>
              <a:t> типов происходит автоматически (неявно), если целевой тип «больше» исходного (</a:t>
            </a:r>
            <a:r>
              <a:rPr lang="en-US" dirty="0"/>
              <a:t>Double &gt; float &gt; Long &gt; integer )</a:t>
            </a:r>
          </a:p>
          <a:p>
            <a:r>
              <a:rPr lang="ru-RU" dirty="0"/>
              <a:t>Если при преобразовании чисел возможна потеря точности – неявное преобразование </a:t>
            </a:r>
            <a:r>
              <a:rPr lang="ru-RU" b="1" dirty="0"/>
              <a:t>запрещается</a:t>
            </a:r>
            <a:r>
              <a:rPr lang="ru-RU" dirty="0"/>
              <a:t>.</a:t>
            </a:r>
          </a:p>
          <a:p>
            <a:r>
              <a:rPr lang="ru-RU" dirty="0"/>
              <a:t>Явное преобразование осуществляется с помощью оператора </a:t>
            </a:r>
            <a:r>
              <a:rPr lang="ru-RU" b="1" dirty="0"/>
              <a:t>приведения</a:t>
            </a:r>
            <a:r>
              <a:rPr lang="ru-RU" dirty="0"/>
              <a:t> – круглых скобочек с именем нового типа</a:t>
            </a:r>
          </a:p>
          <a:p>
            <a:r>
              <a:rPr lang="ru-RU" dirty="0"/>
              <a:t>Кроме того, потеря точности может произойти из-за переполнения типа.</a:t>
            </a:r>
            <a:endParaRPr lang="en-US" dirty="0"/>
          </a:p>
          <a:p>
            <a:r>
              <a:rPr lang="en-US" dirty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4972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числами. </a:t>
            </a:r>
            <a:br>
              <a:rPr lang="ru-RU" dirty="0"/>
            </a:br>
            <a:r>
              <a:rPr lang="ru-RU" dirty="0"/>
              <a:t>Арифметические операции</a:t>
            </a:r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57622" y="2784901"/>
          <a:ext cx="5313329" cy="310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3" imgW="6426360" imgH="3750480" progId="">
                  <p:embed/>
                </p:oleObj>
              </mc:Choice>
              <mc:Fallback>
                <p:oleObj r:id="rId3" imgW="6426360" imgH="3750480" progId="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622" y="2784901"/>
                        <a:ext cx="5313329" cy="310163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28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числами.</a:t>
            </a:r>
            <a:br>
              <a:rPr lang="ru-RU" dirty="0"/>
            </a:br>
            <a:r>
              <a:rPr lang="ru-RU" dirty="0"/>
              <a:t>Битовые операции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05866" y="2338521"/>
          <a:ext cx="7107628" cy="405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814">
                  <a:extLst>
                    <a:ext uri="{9D8B030D-6E8A-4147-A177-3AD203B41FA5}">
                      <a16:colId xmlns:a16="http://schemas.microsoft.com/office/drawing/2014/main" val="2366895376"/>
                    </a:ext>
                  </a:extLst>
                </a:gridCol>
                <a:gridCol w="3553814">
                  <a:extLst>
                    <a:ext uri="{9D8B030D-6E8A-4147-A177-3AD203B41FA5}">
                      <a16:colId xmlns:a16="http://schemas.microsoft.com/office/drawing/2014/main" val="1394478391"/>
                    </a:ext>
                  </a:extLst>
                </a:gridCol>
              </a:tblGrid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~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унарное отрицание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314746437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4071245085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ИЛИ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735519969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исключающее ИЛИ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383303948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вправо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2212690915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&lt;&lt;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влево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2093328394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&gt;&gt;&gt;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вправо с заполнением старшего бита нулем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2261565136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652092606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ИЛИ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499264468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исключающим ИЛИ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752139782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вправо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1376644379"/>
                  </a:ext>
                </a:extLst>
              </a:tr>
              <a:tr h="3764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&gt;&gt;&gt;=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вправо и заполнением старшего бита нулем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832823458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&lt;&lt;=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влево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175552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294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Boolean.</a:t>
            </a:r>
            <a:br>
              <a:rPr lang="en-US" dirty="0"/>
            </a:br>
            <a:r>
              <a:rPr lang="ru-RU" dirty="0"/>
              <a:t>Логические операции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ph idx="1"/>
          </p:nvPr>
        </p:nvGraphicFramePr>
        <p:xfrm>
          <a:off x="560472" y="2731086"/>
          <a:ext cx="4999623" cy="3427154"/>
        </p:xfrm>
        <a:graphic>
          <a:graphicData uri="http://schemas.openxmlformats.org/drawingml/2006/table">
            <a:tbl>
              <a:tblPr/>
              <a:tblGrid>
                <a:gridCol w="971310">
                  <a:extLst>
                    <a:ext uri="{9D8B030D-6E8A-4147-A177-3AD203B41FA5}">
                      <a16:colId xmlns:a16="http://schemas.microsoft.com/office/drawing/2014/main" val="3309707741"/>
                    </a:ext>
                  </a:extLst>
                </a:gridCol>
                <a:gridCol w="4028313">
                  <a:extLst>
                    <a:ext uri="{9D8B030D-6E8A-4147-A177-3AD203B41FA5}">
                      <a16:colId xmlns:a16="http://schemas.microsoft.com/office/drawing/2014/main" val="3728186248"/>
                    </a:ext>
                  </a:extLst>
                </a:gridCol>
              </a:tblGrid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835553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ИЛИ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208699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исключающее ИЛИ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545722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Укороченное ИЛИ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58793"/>
                  </a:ext>
                </a:extLst>
              </a:tr>
              <a:tr h="381962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Укороченное 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570135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унарное отрицание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712181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&amp;=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 с присваиванием 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2059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|=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ИЛИ с присваиванием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797112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^=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Исключающее ИЛИ с присваиванием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79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662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 dirty="0">
                <a:latin typeface="Arial"/>
              </a:rPr>
              <a:t>Домашнее задание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/>
              <a:t>1. Скачать и настроить </a:t>
            </a:r>
            <a:r>
              <a:rPr lang="en-US" dirty="0"/>
              <a:t>JDK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2. </a:t>
            </a:r>
            <a:r>
              <a:rPr lang="ru-RU" dirty="0"/>
              <a:t>Написать программу, в которой есть две переменные типа </a:t>
            </a:r>
            <a:r>
              <a:rPr lang="en-US" dirty="0"/>
              <a:t>Integer </a:t>
            </a:r>
            <a:r>
              <a:rPr lang="ru-RU" dirty="0"/>
              <a:t>со значениями. </a:t>
            </a:r>
            <a:br>
              <a:rPr lang="ru-RU" dirty="0"/>
            </a:br>
            <a:r>
              <a:rPr lang="ru-RU" dirty="0"/>
              <a:t>Значения можно указать в коде программы или ввести с клавиатуры или взять из аргументов.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/>
              <a:t>3. Если первое число больше второго – написать на экран « Число </a:t>
            </a:r>
            <a:r>
              <a:rPr lang="en-US" dirty="0"/>
              <a:t>%s </a:t>
            </a:r>
            <a:r>
              <a:rPr lang="ru-RU" dirty="0"/>
              <a:t>больше </a:t>
            </a:r>
            <a:r>
              <a:rPr lang="en-US" dirty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/>
              <a:t>Если первое число меньше второго – написать на экран «Число </a:t>
            </a:r>
            <a:r>
              <a:rPr lang="en-US" dirty="0"/>
              <a:t>%s </a:t>
            </a:r>
            <a:r>
              <a:rPr lang="ru-RU" dirty="0"/>
              <a:t>меньше </a:t>
            </a:r>
            <a:r>
              <a:rPr lang="en-US" dirty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4. </a:t>
            </a:r>
            <a:r>
              <a:rPr lang="ru-RU" dirty="0"/>
              <a:t>В любом случае, вывести на экран сумму чисел. </a:t>
            </a:r>
            <a:endParaRPr lang="en-US"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5. </a:t>
            </a:r>
            <a:r>
              <a:rPr lang="ru-RU" dirty="0"/>
              <a:t>Скачать и настроить </a:t>
            </a:r>
            <a:r>
              <a:rPr lang="en-US" dirty="0"/>
              <a:t>GIT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6. </a:t>
            </a:r>
            <a:r>
              <a:rPr lang="ru-RU" dirty="0"/>
              <a:t>Завести аккаунт на </a:t>
            </a:r>
            <a:r>
              <a:rPr lang="en-US" dirty="0"/>
              <a:t>GitHub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7. </a:t>
            </a:r>
            <a:r>
              <a:rPr lang="ru-RU" dirty="0" err="1"/>
              <a:t>Склонировать</a:t>
            </a:r>
            <a:r>
              <a:rPr lang="ru-RU" dirty="0"/>
              <a:t> репозиторий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https://github.com/gladorange/orion_java_2021</a:t>
            </a:r>
            <a:r>
              <a:rPr lang="en-US" dirty="0"/>
              <a:t> 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8. </a:t>
            </a:r>
            <a:r>
              <a:rPr lang="ru-RU" dirty="0"/>
              <a:t>Отправить пул-</a:t>
            </a:r>
            <a:r>
              <a:rPr lang="ru-RU" dirty="0" err="1"/>
              <a:t>реквест</a:t>
            </a:r>
            <a:r>
              <a:rPr lang="ru-RU" dirty="0"/>
              <a:t> с выполненным домашним заданием.</a:t>
            </a:r>
            <a:endParaRPr lang="en-US"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/>
              <a:t>9. </a:t>
            </a:r>
            <a:r>
              <a:rPr lang="ru-RU" dirty="0"/>
              <a:t>Задание делайте в папке со своей </a:t>
            </a:r>
            <a:r>
              <a:rPr lang="ru-RU" b="1" dirty="0"/>
              <a:t>фамилией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	- Не надо делать в корне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/>
              <a:t>- Не надо папку называть своим именем.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/>
              <a:t>- Не надо писать </a:t>
            </a:r>
            <a:r>
              <a:rPr lang="ru-RU" dirty="0" err="1"/>
              <a:t>имя.фамилия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135781"/>
            <a:ext cx="9071640" cy="5442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Для удобства программирования используют </a:t>
            </a:r>
            <a:r>
              <a:rPr lang="en-US" sz="1600" b="1" dirty="0"/>
              <a:t>IDE</a:t>
            </a:r>
            <a:r>
              <a:rPr lang="en-US" sz="1600" dirty="0"/>
              <a:t>  - Integrated Development Environment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Среда разработки объединяет несколько вещей:</a:t>
            </a:r>
          </a:p>
          <a:p>
            <a:pPr lvl="1"/>
            <a:r>
              <a:rPr lang="ru-RU" sz="1600" dirty="0"/>
              <a:t>Редактор текста</a:t>
            </a:r>
          </a:p>
          <a:p>
            <a:pPr lvl="1"/>
            <a:r>
              <a:rPr lang="ru-RU" sz="1600" dirty="0"/>
              <a:t>Статический анализатор кода</a:t>
            </a:r>
          </a:p>
          <a:p>
            <a:pPr lvl="1"/>
            <a:r>
              <a:rPr lang="ru-RU" sz="1600" dirty="0"/>
              <a:t>Компилятор</a:t>
            </a:r>
          </a:p>
          <a:p>
            <a:pPr lvl="1"/>
            <a:r>
              <a:rPr lang="ru-RU" sz="1600" dirty="0"/>
              <a:t>Отладчик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Для </a:t>
            </a:r>
            <a:r>
              <a:rPr lang="en-US" sz="1600" dirty="0"/>
              <a:t>Java </a:t>
            </a:r>
            <a:r>
              <a:rPr lang="ru-RU" sz="1600" dirty="0"/>
              <a:t>существуют несколько распространенных:</a:t>
            </a:r>
          </a:p>
          <a:p>
            <a:pPr lvl="1"/>
            <a:r>
              <a:rPr lang="en-US" sz="1600" dirty="0"/>
              <a:t>Eclipse</a:t>
            </a:r>
          </a:p>
          <a:p>
            <a:pPr lvl="1"/>
            <a:r>
              <a:rPr lang="en-US" sz="1600" dirty="0"/>
              <a:t>IntelliJ IDEA</a:t>
            </a:r>
          </a:p>
          <a:p>
            <a:pPr lvl="1"/>
            <a:r>
              <a:rPr lang="en-US" sz="1600" dirty="0" err="1"/>
              <a:t>Netbeans</a:t>
            </a:r>
            <a:endParaRPr lang="ru-RU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ru-RU" sz="1600" dirty="0"/>
              <a:t>Мы используем </a:t>
            </a:r>
            <a:r>
              <a:rPr lang="en-US" sz="1600" dirty="0"/>
              <a:t>IntelliJ IDEA </a:t>
            </a:r>
            <a:r>
              <a:rPr lang="ru-RU" sz="1600" dirty="0"/>
              <a:t>	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https://www.jetbrains.com/idea/download/#section=windows</a:t>
            </a:r>
            <a:r>
              <a:rPr lang="ru-RU" sz="1600" dirty="0"/>
              <a:t> </a:t>
            </a:r>
            <a:r>
              <a:rPr lang="en-US" sz="1600" dirty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1971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5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>
                <a:latin typeface="Arial"/>
              </a:rPr>
              <a:t>HelloWorld</a:t>
            </a:r>
            <a:endParaRPr/>
          </a:p>
        </p:txBody>
      </p:sp>
      <p:pic>
        <p:nvPicPr>
          <p:cNvPr id="53" name="Picture 4" descr="Hello70"/>
          <p:cNvPicPr/>
          <p:nvPr/>
        </p:nvPicPr>
        <p:blipFill>
          <a:blip r:embed="rId2"/>
          <a:stretch/>
        </p:blipFill>
        <p:spPr>
          <a:xfrm>
            <a:off x="-75335" y="1890739"/>
            <a:ext cx="10155960" cy="362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3593</Words>
  <Application>Microsoft Office PowerPoint</Application>
  <PresentationFormat>Custom</PresentationFormat>
  <Paragraphs>641</Paragraphs>
  <Slides>66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Microsoft YaHei</vt:lpstr>
      <vt:lpstr>Arial</vt:lpstr>
      <vt:lpstr>Arial Rounded MT Bold</vt:lpstr>
      <vt:lpstr>StarSymbol</vt:lpstr>
      <vt:lpstr>Times New Roman</vt:lpstr>
      <vt:lpstr>Trebuchet MS</vt:lpstr>
      <vt:lpstr>Wingdings</vt:lpstr>
      <vt:lpstr>Wingdings 3</vt:lpstr>
      <vt:lpstr>Facet</vt:lpstr>
      <vt:lpstr>PowerPoint Presentation</vt:lpstr>
      <vt:lpstr>Коротко о Java </vt:lpstr>
      <vt:lpstr>Жизненный путь Java-программы</vt:lpstr>
      <vt:lpstr>Основные понятия и типы файлов</vt:lpstr>
      <vt:lpstr>Основные понятия и типы файлов</vt:lpstr>
      <vt:lpstr>Настройка окружения</vt:lpstr>
      <vt:lpstr>IDE</vt:lpstr>
      <vt:lpstr>Синтаксис</vt:lpstr>
      <vt:lpstr>PowerPoint Presentation</vt:lpstr>
      <vt:lpstr>Hello world своими руками </vt:lpstr>
      <vt:lpstr>ООП, Объекты и классы</vt:lpstr>
      <vt:lpstr>Классы</vt:lpstr>
      <vt:lpstr>Основные конструкции языка</vt:lpstr>
      <vt:lpstr>Переменные. Типы</vt:lpstr>
      <vt:lpstr>Переменные. Объявление</vt:lpstr>
      <vt:lpstr>Переменные. Область действия. </vt:lpstr>
      <vt:lpstr>Переменные. Область действия. </vt:lpstr>
      <vt:lpstr>Переменные. Использование. </vt:lpstr>
      <vt:lpstr>Операторы. Сравнение. </vt:lpstr>
      <vt:lpstr>Встроенные операторы. Арифметические операции. </vt:lpstr>
      <vt:lpstr>Методы (функции) </vt:lpstr>
      <vt:lpstr>Методы. Определение. </vt:lpstr>
      <vt:lpstr>Методы. Вызов</vt:lpstr>
      <vt:lpstr>Условный оператор</vt:lpstr>
      <vt:lpstr>Условный оператор</vt:lpstr>
      <vt:lpstr>Тернарная опеация</vt:lpstr>
      <vt:lpstr>Оператор switch</vt:lpstr>
      <vt:lpstr>Массивы</vt:lpstr>
      <vt:lpstr>Массивы. Инициализация</vt:lpstr>
      <vt:lpstr>Массивы. Доступ к элементам</vt:lpstr>
      <vt:lpstr>Массивы</vt:lpstr>
      <vt:lpstr>Циклы </vt:lpstr>
      <vt:lpstr>Цикл for в общем виде</vt:lpstr>
      <vt:lpstr>Циклы. Break</vt:lpstr>
      <vt:lpstr>Циклы continue. </vt:lpstr>
      <vt:lpstr>Работа в IDEA. Live-templates</vt:lpstr>
      <vt:lpstr>Работа в IDEA c git. Live demo</vt:lpstr>
      <vt:lpstr>Git. Commit</vt:lpstr>
      <vt:lpstr>Git. Commit</vt:lpstr>
      <vt:lpstr>Git. Децентрализованность</vt:lpstr>
      <vt:lpstr>Git</vt:lpstr>
      <vt:lpstr>GitHub. Pull request</vt:lpstr>
      <vt:lpstr>Github.</vt:lpstr>
      <vt:lpstr>PowerPoint Presentation</vt:lpstr>
      <vt:lpstr>Доп. материалы</vt:lpstr>
      <vt:lpstr>Ссылочные и примитивные типы данных</vt:lpstr>
      <vt:lpstr>Структура объекта</vt:lpstr>
      <vt:lpstr>Пример объектов в памяти  (HotSpot JVM x64)</vt:lpstr>
      <vt:lpstr>Объекты и примитивы</vt:lpstr>
      <vt:lpstr>Синтаксис</vt:lpstr>
      <vt:lpstr>Синтаксис. Выражения</vt:lpstr>
      <vt:lpstr>Синтаксис. Разделители</vt:lpstr>
      <vt:lpstr>Синтаксис. Ключевые слова</vt:lpstr>
      <vt:lpstr>Синтаксис. Константы. Числа</vt:lpstr>
      <vt:lpstr>Синтаксис. Константы Запись</vt:lpstr>
      <vt:lpstr>Синтаксис. Строки.  Управляющие последовательности</vt:lpstr>
      <vt:lpstr>Переменные.  Блоки кода и область видимости</vt:lpstr>
      <vt:lpstr>Naming convention</vt:lpstr>
      <vt:lpstr>Оформление кода</vt:lpstr>
      <vt:lpstr>Работа с числами.</vt:lpstr>
      <vt:lpstr>Работа с числами. Правила расширения.</vt:lpstr>
      <vt:lpstr>Работа с числами.  Расширение, сужение, усечение, приведение.</vt:lpstr>
      <vt:lpstr>Работа с числами.  Арифметические операции</vt:lpstr>
      <vt:lpstr>Работа с числами. Битовые операции</vt:lpstr>
      <vt:lpstr>Работа с Boolean. Логические операции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2020-06-20T19:24:34Z</dcterms:created>
  <dcterms:modified xsi:type="dcterms:W3CDTF">2021-04-27T16:50:31Z</dcterms:modified>
  <dc:language/>
</cp:coreProperties>
</file>