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62" r:id="rId6"/>
    <p:sldId id="257" r:id="rId7"/>
    <p:sldId id="266" r:id="rId8"/>
    <p:sldId id="265" r:id="rId9"/>
    <p:sldId id="267" r:id="rId10"/>
    <p:sldId id="268" r:id="rId11"/>
    <p:sldId id="269" r:id="rId12"/>
    <p:sldId id="270" r:id="rId13"/>
    <p:sldId id="271" r:id="rId14"/>
    <p:sldId id="272"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6"/>
            <p14:sldId id="265"/>
            <p14:sldId id="267"/>
            <p14:sldId id="268"/>
            <p14:sldId id="269"/>
            <p14:sldId id="270"/>
            <p14:sldId id="271"/>
            <p14:sldId id="272"/>
            <p14:sldId id="273"/>
            <p14:sldId id="274"/>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35" autoAdjust="0"/>
    <p:restoredTop sz="94280" autoAdjust="0"/>
  </p:normalViewPr>
  <p:slideViewPr>
    <p:cSldViewPr snapToGrid="0">
      <p:cViewPr>
        <p:scale>
          <a:sx n="60" d="100"/>
          <a:sy n="60" d="100"/>
        </p:scale>
        <p:origin x="1206" y="7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9/1/2024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mpetitions/credit-card-fraud-prediction" TargetMode="External"/><Relationship Id="rId2" Type="http://schemas.openxmlformats.org/officeDocument/2006/relationships/hyperlink" Target="https://www.kaggle.com/datasets/emmamichael101/credit-card-fraud-detection-dataset" TargetMode="Externa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code/jazidesigns/customer-segmentation-in-python" TargetMode="External"/><Relationship Id="rId2" Type="http://schemas.openxmlformats.org/officeDocument/2006/relationships/hyperlink" Target="https://www.kaggle.com/datasets/yasserh/customer-segmentation-dataset"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archive.ics.uci.edu/dataset/62/lung+cancer"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2" y="2610464"/>
            <a:ext cx="10515600" cy="2162606"/>
          </a:xfrm>
        </p:spPr>
        <p:txBody>
          <a:bodyPr/>
          <a:lstStyle/>
          <a:p>
            <a:r>
              <a:rPr lang="en-US" dirty="0" smtClean="0">
                <a:latin typeface="Arial" panose="020B0604020202020204" pitchFamily="34" charset="0"/>
                <a:cs typeface="Arial" panose="020B0604020202020204" pitchFamily="34" charset="0"/>
              </a:rPr>
              <a:t>Machine Learning Applications Overview</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solidFill>
              </a:rPr>
              <a:t>Gladys A. Delos Santos</a:t>
            </a:r>
          </a:p>
          <a:p>
            <a:r>
              <a:rPr lang="en-US" dirty="0" smtClean="0">
                <a:solidFill>
                  <a:schemeClr val="tx1"/>
                </a:solidFill>
              </a:rPr>
              <a:t>BSCS-3B</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71040" cy="2964426"/>
          </a:xfrm>
          <a:prstGeom prst="rect">
            <a:avLst/>
          </a:prstGeom>
          <a:effectLst>
            <a:glow>
              <a:schemeClr val="accent1">
                <a:alpha val="43000"/>
              </a:schemeClr>
            </a:glow>
            <a:reflection stA="0" endPos="65000" dist="114300" dir="5400000" sy="-100000" algn="bl" rotWithShape="0"/>
          </a:effectLst>
          <a:scene3d>
            <a:camera prst="orthographicFront"/>
            <a:lightRig rig="sunset" dir="t"/>
          </a:scene3d>
          <a:sp3d prstMaterial="matte"/>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 Detection</a:t>
            </a:r>
            <a:endParaRPr lang="en-US" dirty="0"/>
          </a:p>
        </p:txBody>
      </p:sp>
      <p:sp>
        <p:nvSpPr>
          <p:cNvPr id="3" name="Content Placeholder 2"/>
          <p:cNvSpPr>
            <a:spLocks noGrp="1"/>
          </p:cNvSpPr>
          <p:nvPr>
            <p:ph idx="1"/>
          </p:nvPr>
        </p:nvSpPr>
        <p:spPr>
          <a:xfrm>
            <a:off x="604434" y="1443790"/>
            <a:ext cx="10907204" cy="5323668"/>
          </a:xfrm>
        </p:spPr>
        <p:txBody>
          <a:bodyPr>
            <a:noAutofit/>
          </a:bodyPr>
          <a:lstStyle/>
          <a:p>
            <a:pPr>
              <a:lnSpc>
                <a:spcPct val="100000"/>
              </a:lnSpc>
            </a:pPr>
            <a:endParaRPr lang="en-US" dirty="0" smtClean="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Data Set Example Link: </a:t>
            </a:r>
          </a:p>
          <a:p>
            <a:pPr>
              <a:lnSpc>
                <a:spcPct val="100000"/>
              </a:lnSpc>
            </a:pPr>
            <a:r>
              <a:rPr lang="en-US" sz="1200" u="sng" dirty="0" smtClean="0">
                <a:solidFill>
                  <a:schemeClr val="tx1"/>
                </a:solidFill>
                <a:latin typeface="Arial" panose="020B0604020202020204" pitchFamily="34" charset="0"/>
                <a:cs typeface="Arial" panose="020B0604020202020204" pitchFamily="34" charset="0"/>
                <a:hlinkClick r:id="rId2"/>
              </a:rPr>
              <a:t>https</a:t>
            </a:r>
            <a:r>
              <a:rPr lang="en-US" sz="1200" u="sng" dirty="0">
                <a:solidFill>
                  <a:schemeClr val="tx1"/>
                </a:solidFill>
                <a:latin typeface="Arial" panose="020B0604020202020204" pitchFamily="34" charset="0"/>
                <a:cs typeface="Arial" panose="020B0604020202020204" pitchFamily="34" charset="0"/>
                <a:hlinkClick r:id="rId2"/>
              </a:rPr>
              <a:t>://</a:t>
            </a:r>
            <a:r>
              <a:rPr lang="en-US" sz="1200" u="sng" dirty="0" smtClean="0">
                <a:solidFill>
                  <a:schemeClr val="tx1"/>
                </a:solidFill>
                <a:latin typeface="Arial" panose="020B0604020202020204" pitchFamily="34" charset="0"/>
                <a:cs typeface="Arial" panose="020B0604020202020204" pitchFamily="34" charset="0"/>
                <a:hlinkClick r:id="rId2"/>
              </a:rPr>
              <a:t>www.kaggle.com/datasets/emmamichael101/credit-card-fraud-detection-dataset</a:t>
            </a:r>
            <a:endParaRPr lang="en-US" sz="1200" u="sng" dirty="0" smtClean="0">
              <a:solidFill>
                <a:schemeClr val="tx1"/>
              </a:solidFill>
              <a:latin typeface="Arial" panose="020B0604020202020204" pitchFamily="34" charset="0"/>
              <a:cs typeface="Arial" panose="020B0604020202020204" pitchFamily="34" charset="0"/>
            </a:endParaRPr>
          </a:p>
          <a:p>
            <a:pPr>
              <a:lnSpc>
                <a:spcPct val="100000"/>
              </a:lnSpc>
            </a:pPr>
            <a:endParaRPr lang="en-US" sz="1200" u="sng" dirty="0" smtClean="0">
              <a:solidFill>
                <a:schemeClr val="tx1"/>
              </a:solidFill>
              <a:latin typeface="Arial" panose="020B0604020202020204" pitchFamily="34" charset="0"/>
              <a:cs typeface="Arial" panose="020B0604020202020204" pitchFamily="34" charset="0"/>
            </a:endParaRPr>
          </a:p>
          <a:p>
            <a:pPr>
              <a:lnSpc>
                <a:spcPct val="100000"/>
              </a:lnSpc>
            </a:pPr>
            <a:r>
              <a:rPr lang="en-US" u="sng" dirty="0" smtClean="0">
                <a:solidFill>
                  <a:schemeClr val="tx1"/>
                </a:solidFill>
                <a:latin typeface="Arial" panose="020B0604020202020204" pitchFamily="34" charset="0"/>
                <a:cs typeface="Arial" panose="020B0604020202020204" pitchFamily="34" charset="0"/>
              </a:rPr>
              <a:t>Project Example Link:</a:t>
            </a:r>
          </a:p>
          <a:p>
            <a:pPr>
              <a:lnSpc>
                <a:spcPct val="100000"/>
              </a:lnSpc>
            </a:pPr>
            <a:r>
              <a:rPr lang="en-US" sz="1200" u="sng" dirty="0">
                <a:solidFill>
                  <a:schemeClr val="tx1"/>
                </a:solidFill>
                <a:latin typeface="Arial" panose="020B0604020202020204" pitchFamily="34" charset="0"/>
                <a:cs typeface="Arial" panose="020B0604020202020204" pitchFamily="34" charset="0"/>
                <a:hlinkClick r:id="rId3"/>
              </a:rPr>
              <a:t>https://</a:t>
            </a:r>
            <a:r>
              <a:rPr lang="en-US" sz="1200" u="sng" dirty="0" smtClean="0">
                <a:solidFill>
                  <a:schemeClr val="tx1"/>
                </a:solidFill>
                <a:latin typeface="Arial" panose="020B0604020202020204" pitchFamily="34" charset="0"/>
                <a:cs typeface="Arial" panose="020B0604020202020204" pitchFamily="34" charset="0"/>
                <a:hlinkClick r:id="rId3"/>
              </a:rPr>
              <a:t>www.kaggle.com/competitions/credit-card-fraud-prediction</a:t>
            </a:r>
            <a:endParaRPr lang="en-US" sz="1200" u="sng" dirty="0" smtClean="0">
              <a:solidFill>
                <a:schemeClr val="tx1"/>
              </a:solidFill>
              <a:latin typeface="Arial" panose="020B0604020202020204" pitchFamily="34" charset="0"/>
              <a:cs typeface="Arial" panose="020B0604020202020204" pitchFamily="34" charset="0"/>
            </a:endParaRPr>
          </a:p>
          <a:p>
            <a:pPr>
              <a:lnSpc>
                <a:spcPct val="100000"/>
              </a:lnSpc>
            </a:pPr>
            <a:endParaRPr lang="en-US" sz="1200" u="sng" dirty="0">
              <a:solidFill>
                <a:schemeClr val="tx1"/>
              </a:solidFill>
              <a:latin typeface="Arial" panose="020B0604020202020204" pitchFamily="34" charset="0"/>
              <a:cs typeface="Arial" panose="020B0604020202020204" pitchFamily="34" charset="0"/>
            </a:endParaRPr>
          </a:p>
          <a:p>
            <a:pPr>
              <a:lnSpc>
                <a:spcPct val="100000"/>
              </a:lnSpc>
            </a:pPr>
            <a:endParaRPr lang="en-US" sz="1200" u="sng" dirty="0" smtClean="0">
              <a:solidFill>
                <a:schemeClr val="tx1"/>
              </a:solidFill>
              <a:latin typeface="Arial" panose="020B0604020202020204" pitchFamily="34" charset="0"/>
              <a:cs typeface="Arial" panose="020B0604020202020204" pitchFamily="34" charset="0"/>
            </a:endParaRPr>
          </a:p>
        </p:txBody>
      </p:sp>
      <p:grpSp>
        <p:nvGrpSpPr>
          <p:cNvPr id="6" name="Group 5"/>
          <p:cNvGrpSpPr/>
          <p:nvPr/>
        </p:nvGrpSpPr>
        <p:grpSpPr>
          <a:xfrm>
            <a:off x="1032712" y="1934759"/>
            <a:ext cx="10321089" cy="4341730"/>
            <a:chOff x="1032712" y="1822297"/>
            <a:chExt cx="10321089" cy="434173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712" y="4105624"/>
              <a:ext cx="4116804" cy="205840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647" y="1822297"/>
              <a:ext cx="4065154" cy="4065154"/>
            </a:xfrm>
            <a:prstGeom prst="rect">
              <a:avLst/>
            </a:prstGeom>
          </p:spPr>
        </p:pic>
      </p:grpSp>
    </p:spTree>
    <p:extLst>
      <p:ext uri="{BB962C8B-B14F-4D97-AF65-F5344CB8AC3E}">
        <p14:creationId xmlns:p14="http://schemas.microsoft.com/office/powerpoint/2010/main" val="22880612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Customer Segment</a:t>
            </a:r>
            <a:endParaRPr lang="en-US" dirty="0"/>
          </a:p>
        </p:txBody>
      </p:sp>
      <p:sp>
        <p:nvSpPr>
          <p:cNvPr id="3" name="Content Placeholder 2"/>
          <p:cNvSpPr>
            <a:spLocks noGrp="1"/>
          </p:cNvSpPr>
          <p:nvPr>
            <p:ph idx="1"/>
          </p:nvPr>
        </p:nvSpPr>
        <p:spPr>
          <a:xfrm>
            <a:off x="604434" y="1443790"/>
            <a:ext cx="6839103" cy="5323668"/>
          </a:xfrm>
        </p:spPr>
        <p:txBody>
          <a:bodyPr>
            <a:noAutofit/>
          </a:bodyPr>
          <a:lstStyle/>
          <a:p>
            <a:pPr>
              <a:lnSpc>
                <a:spcPct val="100000"/>
              </a:lnSpc>
            </a:pPr>
            <a:r>
              <a:rPr lang="en-US" b="1" dirty="0">
                <a:solidFill>
                  <a:schemeClr val="tx1"/>
                </a:solidFill>
              </a:rPr>
              <a:t>Customer segmentation in marketing </a:t>
            </a:r>
            <a:r>
              <a:rPr lang="en-US" dirty="0">
                <a:solidFill>
                  <a:schemeClr val="tx1"/>
                </a:solidFill>
              </a:rPr>
              <a:t>involves dividing a broad customer or market base into sub-groups of consumers based on shared characteristics. This process helps businesses tailor their marketing strategies more effectively to meet the needs of different segments</a:t>
            </a:r>
            <a:r>
              <a:rPr lang="en-US" dirty="0" smtClean="0">
                <a:solidFill>
                  <a:schemeClr val="tx1"/>
                </a:solidFill>
              </a:rPr>
              <a:t>.</a:t>
            </a:r>
          </a:p>
          <a:p>
            <a:pPr>
              <a:lnSpc>
                <a:spcPct val="100000"/>
              </a:lnSpc>
            </a:pPr>
            <a:r>
              <a:rPr lang="en-US" b="1" dirty="0">
                <a:solidFill>
                  <a:schemeClr val="tx1"/>
                </a:solidFill>
              </a:rPr>
              <a:t>Unsupervised learning is a type of machine learning </a:t>
            </a:r>
            <a:r>
              <a:rPr lang="en-US" dirty="0">
                <a:solidFill>
                  <a:schemeClr val="tx1"/>
                </a:solidFill>
              </a:rPr>
              <a:t>where the model is not provided with labeled data. Instead, the model tries to identify patterns and groupings in the data on its own. In the context of customer segmentation, unsupervised learning can help identify distinct customer segments based on various </a:t>
            </a:r>
            <a:r>
              <a:rPr lang="en-US" dirty="0" smtClean="0">
                <a:solidFill>
                  <a:schemeClr val="tx1"/>
                </a:solidFill>
              </a:rPr>
              <a:t>features </a:t>
            </a:r>
            <a:r>
              <a:rPr lang="en-US" dirty="0">
                <a:solidFill>
                  <a:schemeClr val="tx1"/>
                </a:solidFill>
              </a:rPr>
              <a:t>like purchasing behavior, demographics, or engagement levels</a:t>
            </a:r>
            <a:r>
              <a:rPr lang="en-US" dirty="0" smtClean="0">
                <a:solidFill>
                  <a:schemeClr val="tx1"/>
                </a:solidFill>
              </a:rPr>
              <a:t>.</a:t>
            </a:r>
          </a:p>
          <a:p>
            <a:pPr>
              <a:lnSpc>
                <a:spcPct val="100000"/>
              </a:lnSpc>
            </a:pPr>
            <a:r>
              <a:rPr lang="en-US" b="1" dirty="0" smtClean="0">
                <a:solidFill>
                  <a:schemeClr val="tx1"/>
                </a:solidFill>
                <a:latin typeface="Arial" panose="020B0604020202020204" pitchFamily="34" charset="0"/>
                <a:cs typeface="Arial" panose="020B0604020202020204" pitchFamily="34" charset="0"/>
              </a:rPr>
              <a:t>Solution Impact: </a:t>
            </a:r>
            <a:r>
              <a:rPr lang="en-US" dirty="0">
                <a:solidFill>
                  <a:schemeClr val="tx1"/>
                </a:solidFill>
              </a:rPr>
              <a:t>Customer segmentation divides a market into sub-groups based on shared traits to refine marketing strategies. Unsupervised learning techniques like K-Means, Hierarchical Clustering, and DBSCAN identify these segments by detecting patterns in data. Dimensionality reduction (PCA, t-SNE) aids visualization, while association rules (e.g., </a:t>
            </a:r>
            <a:r>
              <a:rPr lang="en-US" dirty="0" err="1">
                <a:solidFill>
                  <a:schemeClr val="tx1"/>
                </a:solidFill>
              </a:rPr>
              <a:t>Apriori</a:t>
            </a:r>
            <a:r>
              <a:rPr lang="en-US" dirty="0">
                <a:solidFill>
                  <a:schemeClr val="tx1"/>
                </a:solidFill>
              </a:rPr>
              <a:t>) uncover behavior relationships. This approach enhances targeting, retention, resource allocation, revenue, and </a:t>
            </a:r>
            <a:r>
              <a:rPr lang="en-US" dirty="0" smtClean="0">
                <a:solidFill>
                  <a:schemeClr val="tx1"/>
                </a:solidFill>
              </a:rPr>
              <a:t>product </a:t>
            </a:r>
            <a:r>
              <a:rPr lang="en-US" dirty="0">
                <a:solidFill>
                  <a:schemeClr val="tx1"/>
                </a:solidFill>
              </a:rPr>
              <a:t>development, leading to more personalized marketing</a:t>
            </a:r>
            <a:r>
              <a:rPr lang="en-US" dirty="0" smtClean="0">
                <a:solidFill>
                  <a:schemeClr val="tx1"/>
                </a:solidFill>
              </a:rPr>
              <a:t>.</a:t>
            </a:r>
          </a:p>
          <a:p>
            <a:pPr>
              <a:lnSpc>
                <a:spcPct val="100000"/>
              </a:lnSpc>
            </a:pPr>
            <a:endParaRPr lang="en-US" u="sng" dirty="0" smtClean="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938" y="2539513"/>
            <a:ext cx="4058620" cy="2834592"/>
          </a:xfrm>
          <a:prstGeom prst="rect">
            <a:avLst/>
          </a:prstGeom>
        </p:spPr>
      </p:pic>
    </p:spTree>
    <p:extLst>
      <p:ext uri="{BB962C8B-B14F-4D97-AF65-F5344CB8AC3E}">
        <p14:creationId xmlns:p14="http://schemas.microsoft.com/office/powerpoint/2010/main" val="19993147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Customer Segmentation Data </a:t>
            </a:r>
            <a:endParaRPr lang="en-US" dirty="0"/>
          </a:p>
        </p:txBody>
      </p:sp>
      <p:sp>
        <p:nvSpPr>
          <p:cNvPr id="3" name="Content Placeholder 2"/>
          <p:cNvSpPr>
            <a:spLocks noGrp="1"/>
          </p:cNvSpPr>
          <p:nvPr>
            <p:ph idx="1"/>
          </p:nvPr>
        </p:nvSpPr>
        <p:spPr>
          <a:xfrm>
            <a:off x="604434" y="1443790"/>
            <a:ext cx="11138387" cy="5323668"/>
          </a:xfrm>
        </p:spPr>
        <p:txBody>
          <a:bodyPr>
            <a:noAutofit/>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Data Set Example Link: </a:t>
            </a:r>
            <a:r>
              <a:rPr lang="en-US" u="sng" dirty="0" smtClean="0">
                <a:solidFill>
                  <a:schemeClr val="tx1"/>
                </a:solidFill>
                <a:latin typeface="Arial" panose="020B0604020202020204" pitchFamily="34" charset="0"/>
                <a:cs typeface="Arial" panose="020B0604020202020204" pitchFamily="34" charset="0"/>
                <a:hlinkClick r:id="rId2"/>
              </a:rPr>
              <a:t>https</a:t>
            </a:r>
            <a:r>
              <a:rPr lang="en-US" u="sng" dirty="0">
                <a:solidFill>
                  <a:schemeClr val="tx1"/>
                </a:solidFill>
                <a:latin typeface="Arial" panose="020B0604020202020204" pitchFamily="34" charset="0"/>
                <a:cs typeface="Arial" panose="020B0604020202020204" pitchFamily="34" charset="0"/>
                <a:hlinkClick r:id="rId2"/>
              </a:rPr>
              <a:t>://</a:t>
            </a:r>
            <a:r>
              <a:rPr lang="en-US" u="sng" dirty="0" smtClean="0">
                <a:solidFill>
                  <a:schemeClr val="tx1"/>
                </a:solidFill>
                <a:latin typeface="Arial" panose="020B0604020202020204" pitchFamily="34" charset="0"/>
                <a:cs typeface="Arial" panose="020B0604020202020204" pitchFamily="34" charset="0"/>
                <a:hlinkClick r:id="rId2"/>
              </a:rPr>
              <a:t>www.kaggle.com/datasets/yasserh/customer-segmentation-dataset</a:t>
            </a:r>
            <a:endParaRPr lang="en-US" u="sng" dirty="0" smtClean="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Project Example </a:t>
            </a:r>
            <a:r>
              <a:rPr lang="en-US" dirty="0">
                <a:solidFill>
                  <a:schemeClr val="tx1"/>
                </a:solidFill>
                <a:latin typeface="Arial" panose="020B0604020202020204" pitchFamily="34" charset="0"/>
                <a:cs typeface="Arial" panose="020B0604020202020204" pitchFamily="34" charset="0"/>
              </a:rPr>
              <a:t>Link: </a:t>
            </a:r>
            <a:r>
              <a:rPr lang="en-US" dirty="0">
                <a:solidFill>
                  <a:schemeClr val="tx1"/>
                </a:solidFill>
                <a:latin typeface="Arial" panose="020B0604020202020204" pitchFamily="34" charset="0"/>
                <a:cs typeface="Arial" panose="020B0604020202020204" pitchFamily="34" charset="0"/>
                <a:hlinkClick r:id="rId3"/>
              </a:rPr>
              <a:t>https://</a:t>
            </a:r>
            <a:r>
              <a:rPr lang="en-US" dirty="0" smtClean="0">
                <a:solidFill>
                  <a:schemeClr val="tx1"/>
                </a:solidFill>
                <a:latin typeface="Arial" panose="020B0604020202020204" pitchFamily="34" charset="0"/>
                <a:cs typeface="Arial" panose="020B0604020202020204" pitchFamily="34" charset="0"/>
                <a:hlinkClick r:id="rId3"/>
              </a:rPr>
              <a:t>www.kaggle.com/code/jazidesigns/customer-segmentation-in-python</a:t>
            </a:r>
            <a:endParaRPr lang="en-US" dirty="0" smtClean="0">
              <a:solidFill>
                <a:schemeClr val="tx1"/>
              </a:solidFill>
              <a:latin typeface="Arial" panose="020B0604020202020204" pitchFamily="34" charset="0"/>
              <a:cs typeface="Arial" panose="020B0604020202020204" pitchFamily="34" charset="0"/>
            </a:endParaRPr>
          </a:p>
          <a:p>
            <a:pPr>
              <a:lnSpc>
                <a:spcPct val="100000"/>
              </a:lnSpc>
            </a:pPr>
            <a:endParaRPr lang="en-US" dirty="0" smtClean="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34" y="2196897"/>
            <a:ext cx="4660960" cy="275296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8586" b="9446"/>
          <a:stretch/>
        </p:blipFill>
        <p:spPr>
          <a:xfrm>
            <a:off x="5792672" y="4186989"/>
            <a:ext cx="5422870" cy="2133600"/>
          </a:xfrm>
          <a:prstGeom prst="rect">
            <a:avLst/>
          </a:prstGeom>
        </p:spPr>
      </p:pic>
    </p:spTree>
    <p:extLst>
      <p:ext uri="{BB962C8B-B14F-4D97-AF65-F5344CB8AC3E}">
        <p14:creationId xmlns:p14="http://schemas.microsoft.com/office/powerpoint/2010/main" val="28675274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Machine Learning Applications</a:t>
            </a:r>
            <a:endParaRPr lang="en-US" dirty="0"/>
          </a:p>
        </p:txBody>
      </p:sp>
      <p:sp>
        <p:nvSpPr>
          <p:cNvPr id="3" name="Content Placeholder 2"/>
          <p:cNvSpPr>
            <a:spLocks noGrp="1"/>
          </p:cNvSpPr>
          <p:nvPr>
            <p:ph idx="1"/>
          </p:nvPr>
        </p:nvSpPr>
        <p:spPr>
          <a:xfrm>
            <a:off x="604434" y="1443790"/>
            <a:ext cx="11138387" cy="5323668"/>
          </a:xfrm>
        </p:spPr>
        <p:txBody>
          <a:bodyPr>
            <a:noAutofit/>
          </a:bodyPr>
          <a:lstStyle/>
          <a:p>
            <a:r>
              <a:rPr lang="en-US" b="1" dirty="0" smtClean="0">
                <a:solidFill>
                  <a:schemeClr val="tx1"/>
                </a:solidFill>
                <a:latin typeface="Arial" panose="020B0604020202020204" pitchFamily="34" charset="0"/>
                <a:cs typeface="Arial" panose="020B0604020202020204" pitchFamily="34" charset="0"/>
              </a:rPr>
              <a:t>Machine </a:t>
            </a:r>
            <a:r>
              <a:rPr lang="en-US" b="1" dirty="0">
                <a:solidFill>
                  <a:schemeClr val="tx1"/>
                </a:solidFill>
                <a:latin typeface="Arial" panose="020B0604020202020204" pitchFamily="34" charset="0"/>
                <a:cs typeface="Arial" panose="020B0604020202020204" pitchFamily="34" charset="0"/>
              </a:rPr>
              <a:t>learning (ML) significantly impacts real-world </a:t>
            </a:r>
            <a:r>
              <a:rPr lang="en-US" dirty="0">
                <a:solidFill>
                  <a:schemeClr val="tx1"/>
                </a:solidFill>
                <a:latin typeface="Arial" panose="020B0604020202020204" pitchFamily="34" charset="0"/>
                <a:cs typeface="Arial" panose="020B0604020202020204" pitchFamily="34" charset="0"/>
              </a:rPr>
              <a:t>challenges by analyzing large datasets to enhance decision-making, automate repetitive tasks, and optimize processes across various industries. It enables personalized experiences on digital platforms and provides predictive analytics for risk management, demand forecasting, and disease detection. Additionally, ML tackles complex problems such as image and speech recognition, natural language processing, and autonomous driving, driving advancements in technology and improving everyday life</a:t>
            </a:r>
            <a:r>
              <a:rPr lang="en-US" dirty="0" smtClean="0">
                <a:solidFill>
                  <a:schemeClr val="tx1"/>
                </a:solidFill>
                <a:latin typeface="Arial" panose="020B0604020202020204" pitchFamily="34" charset="0"/>
                <a:cs typeface="Arial" panose="020B0604020202020204" pitchFamily="34" charset="0"/>
              </a:rPr>
              <a:t>.</a:t>
            </a:r>
          </a:p>
          <a:p>
            <a:r>
              <a:rPr lang="en-US" b="1" dirty="0">
                <a:solidFill>
                  <a:schemeClr val="tx1"/>
                </a:solidFill>
                <a:latin typeface="Arial" panose="020B0604020202020204" pitchFamily="34" charset="0"/>
                <a:cs typeface="Arial" panose="020B0604020202020204" pitchFamily="34" charset="0"/>
              </a:rPr>
              <a:t>The future of machine learning </a:t>
            </a:r>
            <a:r>
              <a:rPr lang="en-US" dirty="0">
                <a:solidFill>
                  <a:schemeClr val="tx1"/>
                </a:solidFill>
                <a:latin typeface="Arial" panose="020B0604020202020204" pitchFamily="34" charset="0"/>
                <a:cs typeface="Arial" panose="020B0604020202020204" pitchFamily="34" charset="0"/>
              </a:rPr>
              <a:t>will see major advancements with tighter integration with AI and </a:t>
            </a:r>
            <a:r>
              <a:rPr lang="en-US" dirty="0" err="1">
                <a:solidFill>
                  <a:schemeClr val="tx1"/>
                </a:solidFill>
                <a:latin typeface="Arial" panose="020B0604020202020204" pitchFamily="34" charset="0"/>
                <a:cs typeface="Arial" panose="020B0604020202020204" pitchFamily="34" charset="0"/>
              </a:rPr>
              <a:t>IoT</a:t>
            </a:r>
            <a:r>
              <a:rPr lang="en-US" dirty="0">
                <a:solidFill>
                  <a:schemeClr val="tx1"/>
                </a:solidFill>
                <a:latin typeface="Arial" panose="020B0604020202020204" pitchFamily="34" charset="0"/>
                <a:cs typeface="Arial" panose="020B0604020202020204" pitchFamily="34" charset="0"/>
              </a:rPr>
              <a:t>, more advanced algorithms, and improvements in model </a:t>
            </a:r>
            <a:r>
              <a:rPr lang="en-US" dirty="0" err="1">
                <a:solidFill>
                  <a:schemeClr val="tx1"/>
                </a:solidFill>
                <a:latin typeface="Arial" panose="020B0604020202020204" pitchFamily="34" charset="0"/>
                <a:cs typeface="Arial" panose="020B0604020202020204" pitchFamily="34" charset="0"/>
              </a:rPr>
              <a:t>explainability</a:t>
            </a:r>
            <a:r>
              <a:rPr lang="en-US" dirty="0">
                <a:solidFill>
                  <a:schemeClr val="tx1"/>
                </a:solidFill>
                <a:latin typeface="Arial" panose="020B0604020202020204" pitchFamily="34" charset="0"/>
                <a:cs typeface="Arial" panose="020B0604020202020204" pitchFamily="34" charset="0"/>
              </a:rPr>
              <a:t> and fairness. Edge computing will enable real-time processing, and privacy-preserving techniques like federated learning will ensure data protection while enabling effective applications.</a:t>
            </a:r>
          </a:p>
          <a:p>
            <a:r>
              <a:rPr lang="en-US" b="1" dirty="0" smtClean="0">
                <a:solidFill>
                  <a:schemeClr val="tx1"/>
                </a:solidFill>
                <a:latin typeface="Arial" panose="020B0604020202020204" pitchFamily="34" charset="0"/>
                <a:cs typeface="Arial" panose="020B0604020202020204" pitchFamily="34" charset="0"/>
              </a:rPr>
              <a:t>Conclusion:</a:t>
            </a:r>
            <a:r>
              <a:rPr lang="en-US" dirty="0" smtClean="0">
                <a:solidFill>
                  <a:schemeClr val="tx1"/>
                </a:solidFill>
                <a:latin typeface="Arial" panose="020B0604020202020204" pitchFamily="34" charset="0"/>
                <a:cs typeface="Arial" panose="020B0604020202020204" pitchFamily="34" charset="0"/>
              </a:rPr>
              <a:t> Machine </a:t>
            </a:r>
            <a:r>
              <a:rPr lang="en-US" dirty="0">
                <a:solidFill>
                  <a:schemeClr val="tx1"/>
                </a:solidFill>
                <a:latin typeface="Arial" panose="020B0604020202020204" pitchFamily="34" charset="0"/>
                <a:cs typeface="Arial" panose="020B0604020202020204" pitchFamily="34" charset="0"/>
              </a:rPr>
              <a:t>learning has become a transformative force in solving real-world problems, driving innovation, and enhancing various aspects of modern life. As technology continues to evolve, ML will likely become even more integral to diverse applications, offering new opportunities and addressing emerging challenges. The ongoing advancements promise to make ML systems more capable, transparent, and ethical, further expanding their potential to positively impact society.</a:t>
            </a:r>
          </a:p>
          <a:p>
            <a:pPr>
              <a:lnSpc>
                <a:spcPct val="100000"/>
              </a:lnSpc>
            </a:pPr>
            <a:endParaRPr lang="en-US"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084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95" y="2243389"/>
            <a:ext cx="8113294" cy="2187228"/>
          </a:xfrm>
        </p:spPr>
        <p:txBody>
          <a:bodyPr/>
          <a:lstStyle/>
          <a:p>
            <a:r>
              <a:rPr lang="en-US" sz="6600" b="1" dirty="0" smtClean="0">
                <a:latin typeface="Arial Black" panose="020B0A04020102020204" pitchFamily="34" charset="0"/>
              </a:rPr>
              <a:t>Thank you</a:t>
            </a:r>
            <a:endParaRPr lang="en-US" sz="6600" b="1" dirty="0">
              <a:latin typeface="Arial Black" panose="020B0A04020102020204" pitchFamily="34" charset="0"/>
            </a:endParaRPr>
          </a:p>
        </p:txBody>
      </p:sp>
      <p:sp>
        <p:nvSpPr>
          <p:cNvPr id="3" name="Text Placeholder 2"/>
          <p:cNvSpPr>
            <a:spLocks noGrp="1"/>
          </p:cNvSpPr>
          <p:nvPr>
            <p:ph type="body" idx="1"/>
          </p:nvPr>
        </p:nvSpPr>
        <p:spPr>
          <a:xfrm>
            <a:off x="6028267" y="2402237"/>
            <a:ext cx="5859506" cy="2187226"/>
          </a:xfrm>
        </p:spPr>
        <p:txBody>
          <a:bodyPr>
            <a:noAutofit/>
          </a:bodyPr>
          <a:lstStyle/>
          <a:p>
            <a:endParaRPr lang="en-US" sz="2400" dirty="0" smtClean="0"/>
          </a:p>
          <a:p>
            <a:endParaRPr lang="en-US" sz="2400" dirty="0"/>
          </a:p>
          <a:p>
            <a:endParaRPr lang="en-US" sz="2400" dirty="0" smtClean="0"/>
          </a:p>
          <a:p>
            <a:pPr>
              <a:lnSpc>
                <a:spcPct val="100000"/>
              </a:lnSpc>
            </a:pPr>
            <a:r>
              <a:rPr lang="en-US" sz="2400" dirty="0" smtClean="0"/>
              <a:t>By: Gladys A. Delos Santos</a:t>
            </a:r>
          </a:p>
          <a:p>
            <a:pPr>
              <a:lnSpc>
                <a:spcPct val="100000"/>
              </a:lnSpc>
            </a:pPr>
            <a:r>
              <a:rPr lang="en-US" sz="2400" dirty="0" smtClean="0"/>
              <a:t>BSCS-3B</a:t>
            </a:r>
            <a:endParaRPr lang="en-US" sz="2400" dirty="0"/>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endParaRPr lang="en-US" sz="1800" dirty="0">
              <a:solidFill>
                <a:srgbClr val="DD462F"/>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latin typeface="Arial" panose="020B0604020202020204" pitchFamily="34" charset="0"/>
                <a:cs typeface="Arial" panose="020B0604020202020204" pitchFamily="34" charset="0"/>
              </a:rPr>
              <a:t>What is </a:t>
            </a:r>
            <a:r>
              <a:rPr lang="en-US" dirty="0" smtClean="0">
                <a:latin typeface="Arial" panose="020B0604020202020204" pitchFamily="34" charset="0"/>
                <a:cs typeface="Arial" panose="020B0604020202020204" pitchFamily="34" charset="0"/>
              </a:rPr>
              <a:t>Machine Learning?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4434" y="1781380"/>
            <a:ext cx="6141970" cy="4447761"/>
          </a:xfrm>
        </p:spPr>
        <p:txBody>
          <a:bodyPr>
            <a:normAutofit/>
          </a:bodyPr>
          <a:lstStyle/>
          <a:p>
            <a:pPr fontAlgn="base"/>
            <a:r>
              <a:rPr lang="en-US" b="1" i="1" dirty="0">
                <a:solidFill>
                  <a:schemeClr val="tx1"/>
                </a:solidFill>
                <a:latin typeface="Arial" panose="020B0604020202020204" pitchFamily="34" charset="0"/>
                <a:cs typeface="Arial" panose="020B0604020202020204" pitchFamily="34" charset="0"/>
              </a:rPr>
              <a:t>Machine learning (ML) is defined as a discipline of artificial intelligence (AI) that provides machines the ability to automatically learn from data and past experiences to identify patterns and make predictions with minimal human intervention. This article explains the fundamentals of machine learning, its types, and the top five applications. It also shares the top 10 machine learning trends.</a:t>
            </a:r>
            <a:r>
              <a:rPr lang="en-US" b="1" dirty="0">
                <a:solidFill>
                  <a:schemeClr val="tx1"/>
                </a:solidFill>
                <a:latin typeface="Arial" panose="020B0604020202020204" pitchFamily="34" charset="0"/>
                <a:cs typeface="Arial" panose="020B0604020202020204" pitchFamily="34" charset="0"/>
              </a:rPr>
              <a:t> </a:t>
            </a:r>
            <a:endParaRPr lang="en-US" b="1" dirty="0" smtClean="0">
              <a:solidFill>
                <a:schemeClr val="tx1"/>
              </a:solidFill>
              <a:latin typeface="Arial" panose="020B0604020202020204" pitchFamily="34" charset="0"/>
              <a:cs typeface="Arial" panose="020B0604020202020204" pitchFamily="34" charset="0"/>
            </a:endParaRPr>
          </a:p>
          <a:p>
            <a:pPr fontAlgn="base"/>
            <a:endParaRPr lang="en-US" b="1" u="sng" dirty="0" smtClean="0">
              <a:solidFill>
                <a:schemeClr val="tx1"/>
              </a:solidFill>
              <a:latin typeface="Arial" panose="020B0604020202020204" pitchFamily="34" charset="0"/>
              <a:cs typeface="Arial" panose="020B0604020202020204" pitchFamily="34" charset="0"/>
            </a:endParaRPr>
          </a:p>
          <a:p>
            <a:pPr fontAlgn="base"/>
            <a:r>
              <a:rPr lang="en-US" sz="1200" dirty="0">
                <a:solidFill>
                  <a:schemeClr val="tx1"/>
                </a:solidFill>
                <a:latin typeface="Arial" panose="020B0604020202020204" pitchFamily="34" charset="0"/>
                <a:cs typeface="Arial" panose="020B0604020202020204" pitchFamily="34" charset="0"/>
              </a:rPr>
              <a:t>Reference: </a:t>
            </a:r>
            <a:r>
              <a:rPr lang="en-US" sz="1200" u="sng" dirty="0">
                <a:solidFill>
                  <a:schemeClr val="tx1"/>
                </a:solidFill>
                <a:latin typeface="Arial" panose="020B0604020202020204" pitchFamily="34" charset="0"/>
                <a:cs typeface="Arial" panose="020B0604020202020204" pitchFamily="34" charset="0"/>
              </a:rPr>
              <a:t>https://www.spiceworks.com/tech/artificial-intelligence/articles/what-is-ml/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405" y="2723624"/>
            <a:ext cx="4754880" cy="2926080"/>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Machine </a:t>
            </a:r>
            <a:r>
              <a:rPr lang="en-US" sz="4000" b="1" dirty="0" smtClean="0"/>
              <a:t>Learning  You Should Know</a:t>
            </a:r>
            <a:endParaRPr lang="en-US" sz="4000" dirty="0"/>
          </a:p>
        </p:txBody>
      </p:sp>
      <p:sp>
        <p:nvSpPr>
          <p:cNvPr id="3" name="Content Placeholder 2"/>
          <p:cNvSpPr>
            <a:spLocks noGrp="1"/>
          </p:cNvSpPr>
          <p:nvPr>
            <p:ph idx="1"/>
          </p:nvPr>
        </p:nvSpPr>
        <p:spPr>
          <a:xfrm>
            <a:off x="604433" y="1563329"/>
            <a:ext cx="10973051" cy="4696048"/>
          </a:xfrm>
        </p:spPr>
        <p:txBody>
          <a:bodyPr>
            <a:normAutofit/>
          </a:bodyPr>
          <a:lstStyle/>
          <a:p>
            <a:pPr fontAlgn="base"/>
            <a:r>
              <a:rPr lang="en-US" sz="3600" b="1" dirty="0">
                <a:solidFill>
                  <a:schemeClr val="tx1"/>
                </a:solidFill>
                <a:latin typeface="Arial" panose="020B0604020202020204" pitchFamily="34" charset="0"/>
                <a:cs typeface="Arial" panose="020B0604020202020204" pitchFamily="34" charset="0"/>
              </a:rPr>
              <a:t>1. Supervised machine learning</a:t>
            </a:r>
          </a:p>
          <a:p>
            <a:pPr fontAlgn="base"/>
            <a:r>
              <a:rPr lang="en-US" dirty="0">
                <a:solidFill>
                  <a:schemeClr val="tx1"/>
                </a:solidFill>
                <a:latin typeface="Arial" panose="020B0604020202020204" pitchFamily="34" charset="0"/>
                <a:cs typeface="Arial" panose="020B0604020202020204" pitchFamily="34" charset="0"/>
              </a:rPr>
              <a:t>This type of ML involves supervision, where machines are trained on labeled datasets and enabled to predict outputs based on the provided training. The labeled dataset specifies that some input and output parameters are already mapped. Hence, the machine is trained with the input and corresponding output. A device is made to predict the outcome using the test dataset in subsequent </a:t>
            </a:r>
            <a:r>
              <a:rPr lang="en-US" dirty="0" smtClean="0">
                <a:solidFill>
                  <a:schemeClr val="tx1"/>
                </a:solidFill>
                <a:latin typeface="Arial" panose="020B0604020202020204" pitchFamily="34" charset="0"/>
                <a:cs typeface="Arial" panose="020B0604020202020204" pitchFamily="34" charset="0"/>
              </a:rPr>
              <a:t>phases.</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r>
              <a:rPr lang="en-US" sz="1200" u="sng" dirty="0" smtClean="0">
                <a:solidFill>
                  <a:schemeClr val="tx1"/>
                </a:solidFill>
                <a:latin typeface="Arial" panose="020B0604020202020204" pitchFamily="34" charset="0"/>
                <a:cs typeface="Arial" panose="020B0604020202020204" pitchFamily="34" charset="0"/>
              </a:rPr>
              <a:t>Reference</a:t>
            </a:r>
            <a:r>
              <a:rPr lang="en-US" sz="1200" u="sng" dirty="0">
                <a:solidFill>
                  <a:schemeClr val="tx1"/>
                </a:solidFill>
                <a:latin typeface="Arial" panose="020B0604020202020204" pitchFamily="34" charset="0"/>
                <a:cs typeface="Arial" panose="020B0604020202020204" pitchFamily="34" charset="0"/>
              </a:rPr>
              <a:t>: https://www.spiceworks.com/tech/artificial-intelligence/articles/what-is-ml/</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7063" y="3911353"/>
            <a:ext cx="4354288" cy="228600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Machine </a:t>
            </a:r>
            <a:r>
              <a:rPr lang="en-US" sz="4000" b="1" dirty="0" smtClean="0"/>
              <a:t>Learning  You Should Know</a:t>
            </a:r>
            <a:endParaRPr lang="en-US" sz="4000" dirty="0"/>
          </a:p>
        </p:txBody>
      </p:sp>
      <p:sp>
        <p:nvSpPr>
          <p:cNvPr id="3" name="Content Placeholder 2"/>
          <p:cNvSpPr>
            <a:spLocks noGrp="1"/>
          </p:cNvSpPr>
          <p:nvPr>
            <p:ph idx="1"/>
          </p:nvPr>
        </p:nvSpPr>
        <p:spPr>
          <a:xfrm>
            <a:off x="604433" y="1563329"/>
            <a:ext cx="10973051" cy="4696048"/>
          </a:xfrm>
        </p:spPr>
        <p:txBody>
          <a:bodyPr>
            <a:normAutofit/>
          </a:bodyPr>
          <a:lstStyle/>
          <a:p>
            <a:pPr fontAlgn="base"/>
            <a:r>
              <a:rPr lang="en-US" sz="3600" b="1" dirty="0">
                <a:solidFill>
                  <a:schemeClr val="tx1"/>
                </a:solidFill>
                <a:latin typeface="Arial" panose="020B0604020202020204" pitchFamily="34" charset="0"/>
                <a:cs typeface="Arial" panose="020B0604020202020204" pitchFamily="34" charset="0"/>
              </a:rPr>
              <a:t>2. Unsupervised machine learning</a:t>
            </a:r>
          </a:p>
          <a:p>
            <a:pPr fontAlgn="base"/>
            <a:r>
              <a:rPr lang="en-US" sz="2100" dirty="0">
                <a:solidFill>
                  <a:schemeClr val="tx1"/>
                </a:solidFill>
                <a:latin typeface="Arial" panose="020B0604020202020204" pitchFamily="34" charset="0"/>
                <a:cs typeface="Arial" panose="020B0604020202020204" pitchFamily="34" charset="0"/>
              </a:rPr>
              <a:t>Unsupervised learning refers to a learning technique that’s devoid of supervision. Here, the machine is trained using an unlabeled dataset and is enabled to predict the output without any supervision. An unsupervised learning algorithm aims to group the unsorted dataset based on the input’s similarities, differences, and patterns.</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r>
              <a:rPr lang="en-US" sz="1200" u="sng" dirty="0" smtClean="0">
                <a:solidFill>
                  <a:schemeClr val="tx1"/>
                </a:solidFill>
                <a:latin typeface="Arial" panose="020B0604020202020204" pitchFamily="34" charset="0"/>
                <a:cs typeface="Arial" panose="020B0604020202020204" pitchFamily="34" charset="0"/>
              </a:rPr>
              <a:t>Reference</a:t>
            </a:r>
            <a:r>
              <a:rPr lang="en-US" sz="1200" u="sng" dirty="0">
                <a:solidFill>
                  <a:schemeClr val="tx1"/>
                </a:solidFill>
                <a:latin typeface="Arial" panose="020B0604020202020204" pitchFamily="34" charset="0"/>
                <a:cs typeface="Arial" panose="020B0604020202020204" pitchFamily="34" charset="0"/>
              </a:rPr>
              <a:t>: https://www.spiceworks.com/tech/artificial-intelligence/articles/what-is-ml/</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85" y="4516847"/>
            <a:ext cx="5143999" cy="1920240"/>
          </a:xfrm>
          <a:prstGeom prst="rect">
            <a:avLst/>
          </a:prstGeom>
        </p:spPr>
      </p:pic>
    </p:spTree>
    <p:extLst>
      <p:ext uri="{BB962C8B-B14F-4D97-AF65-F5344CB8AC3E}">
        <p14:creationId xmlns:p14="http://schemas.microsoft.com/office/powerpoint/2010/main" val="10953266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Machine </a:t>
            </a:r>
            <a:r>
              <a:rPr lang="en-US" sz="4000" b="1" dirty="0" smtClean="0"/>
              <a:t>Learning  You Should Know</a:t>
            </a:r>
            <a:endParaRPr lang="en-US" sz="4000" dirty="0"/>
          </a:p>
        </p:txBody>
      </p:sp>
      <p:sp>
        <p:nvSpPr>
          <p:cNvPr id="3" name="Content Placeholder 2"/>
          <p:cNvSpPr>
            <a:spLocks noGrp="1"/>
          </p:cNvSpPr>
          <p:nvPr>
            <p:ph idx="1"/>
          </p:nvPr>
        </p:nvSpPr>
        <p:spPr>
          <a:xfrm>
            <a:off x="380750" y="1208868"/>
            <a:ext cx="10973051" cy="4696048"/>
          </a:xfrm>
        </p:spPr>
        <p:txBody>
          <a:bodyPr>
            <a:normAutofit fontScale="85000" lnSpcReduction="10000"/>
          </a:bodyPr>
          <a:lstStyle/>
          <a:p>
            <a:pPr fontAlgn="base"/>
            <a:r>
              <a:rPr lang="en-US" sz="4200" dirty="0">
                <a:solidFill>
                  <a:schemeClr val="tx1"/>
                </a:solidFill>
              </a:rPr>
              <a:t>3</a:t>
            </a:r>
            <a:r>
              <a:rPr lang="en-US" sz="4200" dirty="0" smtClean="0">
                <a:solidFill>
                  <a:schemeClr val="tx1"/>
                </a:solidFill>
              </a:rPr>
              <a:t>. </a:t>
            </a:r>
            <a:r>
              <a:rPr lang="en-US" sz="4200" dirty="0">
                <a:solidFill>
                  <a:schemeClr val="tx1"/>
                </a:solidFill>
              </a:rPr>
              <a:t>Reinforcement learning</a:t>
            </a:r>
            <a:endParaRPr lang="en-US" sz="4200" b="1" dirty="0">
              <a:solidFill>
                <a:schemeClr val="tx1"/>
              </a:solidFill>
            </a:endParaRPr>
          </a:p>
          <a:p>
            <a:pPr fontAlgn="base"/>
            <a:r>
              <a:rPr lang="en-US" sz="2600" dirty="0">
                <a:solidFill>
                  <a:schemeClr val="tx1"/>
                </a:solidFill>
                <a:latin typeface="Arial" panose="020B0604020202020204" pitchFamily="34" charset="0"/>
                <a:cs typeface="Arial" panose="020B0604020202020204" pitchFamily="34" charset="0"/>
              </a:rPr>
              <a:t>Reinforcement learning is a feedback-based process. Here, the AI component automatically takes stock of its surroundings by the hit &amp; trial method, takes action, learns from experiences, and improves performance. The component is rewarded for each good action and penalized for every wrong move. Thus, the reinforcement learning component aims to maximize the rewards by performing good actions.</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r>
              <a:rPr lang="en-US" sz="1200" u="sng" dirty="0" smtClean="0">
                <a:solidFill>
                  <a:schemeClr val="tx1"/>
                </a:solidFill>
                <a:latin typeface="Arial" panose="020B0604020202020204" pitchFamily="34" charset="0"/>
                <a:cs typeface="Arial" panose="020B0604020202020204" pitchFamily="34" charset="0"/>
              </a:rPr>
              <a:t>Reference</a:t>
            </a:r>
            <a:r>
              <a:rPr lang="en-US" sz="1200" u="sng" dirty="0">
                <a:solidFill>
                  <a:schemeClr val="tx1"/>
                </a:solidFill>
                <a:latin typeface="Arial" panose="020B0604020202020204" pitchFamily="34" charset="0"/>
                <a:cs typeface="Arial" panose="020B0604020202020204" pitchFamily="34" charset="0"/>
              </a:rPr>
              <a:t>: https://www.spiceworks.com/tech/artificial-intelligence/articles/what-is-ml/</a:t>
            </a:r>
          </a:p>
          <a:p>
            <a:pPr fontAlgn="base"/>
            <a:endParaRPr lang="en-US" dirty="0" smtClean="0">
              <a:solidFill>
                <a:schemeClr val="tx1"/>
              </a:solidFill>
              <a:latin typeface="Arial" panose="020B0604020202020204" pitchFamily="34" charset="0"/>
              <a:cs typeface="Arial" panose="020B0604020202020204" pitchFamily="34" charset="0"/>
            </a:endParaRPr>
          </a:p>
          <a:p>
            <a:pPr fontAlgn="base"/>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275" y="4643086"/>
            <a:ext cx="3510844" cy="1828800"/>
          </a:xfrm>
          <a:prstGeom prst="rect">
            <a:avLst/>
          </a:prstGeom>
        </p:spPr>
      </p:pic>
    </p:spTree>
    <p:extLst>
      <p:ext uri="{BB962C8B-B14F-4D97-AF65-F5344CB8AC3E}">
        <p14:creationId xmlns:p14="http://schemas.microsoft.com/office/powerpoint/2010/main" val="36297902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Examples of Machine Learning</a:t>
            </a:r>
            <a:endParaRPr lang="en-US" sz="5400" dirty="0"/>
          </a:p>
        </p:txBody>
      </p:sp>
      <p:sp>
        <p:nvSpPr>
          <p:cNvPr id="3" name="Content Placeholder 2"/>
          <p:cNvSpPr>
            <a:spLocks noGrp="1"/>
          </p:cNvSpPr>
          <p:nvPr>
            <p:ph idx="1"/>
          </p:nvPr>
        </p:nvSpPr>
        <p:spPr>
          <a:xfrm>
            <a:off x="604433" y="1563329"/>
            <a:ext cx="10973051" cy="4696048"/>
          </a:xfrm>
        </p:spPr>
        <p:txBody>
          <a:bodyPr>
            <a:normAutofit/>
          </a:bodyPr>
          <a:lstStyle/>
          <a:p>
            <a:pPr fontAlgn="base"/>
            <a:endParaRPr lang="en-US" dirty="0" smtClean="0">
              <a:solidFill>
                <a:schemeClr val="tx1"/>
              </a:solidFill>
              <a:latin typeface="Arial" panose="020B0604020202020204" pitchFamily="34" charset="0"/>
              <a:cs typeface="Arial" panose="020B0604020202020204" pitchFamily="34" charset="0"/>
            </a:endParaRPr>
          </a:p>
          <a:p>
            <a:pPr fontAlgn="base"/>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258" b="34193"/>
          <a:stretch/>
        </p:blipFill>
        <p:spPr>
          <a:xfrm>
            <a:off x="1048566" y="2219713"/>
            <a:ext cx="10084783" cy="3383280"/>
          </a:xfrm>
          <a:prstGeom prst="rect">
            <a:avLst/>
          </a:prstGeom>
        </p:spPr>
      </p:pic>
    </p:spTree>
    <p:extLst>
      <p:ext uri="{BB962C8B-B14F-4D97-AF65-F5344CB8AC3E}">
        <p14:creationId xmlns:p14="http://schemas.microsoft.com/office/powerpoint/2010/main" val="24192740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Predictive Diagnostics</a:t>
            </a:r>
            <a:endParaRPr lang="en-US" dirty="0"/>
          </a:p>
        </p:txBody>
      </p:sp>
      <p:sp>
        <p:nvSpPr>
          <p:cNvPr id="3" name="Content Placeholder 2"/>
          <p:cNvSpPr>
            <a:spLocks noGrp="1"/>
          </p:cNvSpPr>
          <p:nvPr>
            <p:ph idx="1"/>
          </p:nvPr>
        </p:nvSpPr>
        <p:spPr>
          <a:xfrm>
            <a:off x="604434" y="1605776"/>
            <a:ext cx="8446801" cy="4980554"/>
          </a:xfrm>
        </p:spPr>
        <p:txBody>
          <a:bodyPr>
            <a:normAutofit/>
          </a:bodyPr>
          <a:lstStyle/>
          <a:p>
            <a:r>
              <a:rPr lang="en-US" b="1" dirty="0">
                <a:solidFill>
                  <a:schemeClr val="tx1"/>
                </a:solidFill>
                <a:latin typeface="Arial" panose="020B0604020202020204" pitchFamily="34" charset="0"/>
                <a:cs typeface="Arial" panose="020B0604020202020204" pitchFamily="34" charset="0"/>
              </a:rPr>
              <a:t>In healthcare</a:t>
            </a:r>
            <a:r>
              <a:rPr lang="en-US" dirty="0">
                <a:solidFill>
                  <a:schemeClr val="tx1"/>
                </a:solidFill>
                <a:latin typeface="Arial" panose="020B0604020202020204" pitchFamily="34" charset="0"/>
                <a:cs typeface="Arial" panose="020B0604020202020204" pitchFamily="34" charset="0"/>
              </a:rPr>
              <a:t>, Early Preventive Detection through Predictive Diagnostics uses advanced tools and data analysis to identify potential health issues early, leading to timely interventions, improved outcomes, and cost savings by preventing serious conditions before they develop</a:t>
            </a:r>
            <a:r>
              <a:rPr lang="en-US" dirty="0" smtClean="0">
                <a:solidFill>
                  <a:schemeClr val="tx1"/>
                </a:solidFill>
                <a:latin typeface="Arial" panose="020B0604020202020204" pitchFamily="34" charset="0"/>
                <a:cs typeface="Arial" panose="020B0604020202020204" pitchFamily="34" charset="0"/>
              </a:rPr>
              <a:t>.</a:t>
            </a:r>
          </a:p>
          <a:p>
            <a:r>
              <a:rPr lang="en-US" b="1" dirty="0">
                <a:solidFill>
                  <a:schemeClr val="tx1"/>
                </a:solidFill>
                <a:latin typeface="Arial" panose="020B0604020202020204" pitchFamily="34" charset="0"/>
                <a:cs typeface="Arial" panose="020B0604020202020204" pitchFamily="34" charset="0"/>
              </a:rPr>
              <a:t>In healthcare, supervised learning </a:t>
            </a:r>
            <a:r>
              <a:rPr lang="en-US" dirty="0">
                <a:solidFill>
                  <a:schemeClr val="tx1"/>
                </a:solidFill>
                <a:latin typeface="Arial" panose="020B0604020202020204" pitchFamily="34" charset="0"/>
                <a:cs typeface="Arial" panose="020B0604020202020204" pitchFamily="34" charset="0"/>
              </a:rPr>
              <a:t>enhances Early Preventive Detection through Predictive Diagnostics by training models on historical patient data to predict future health issues. This approach enables early identification of potential problems, allowing for timely </a:t>
            </a:r>
            <a:r>
              <a:rPr lang="en-US" dirty="0" smtClean="0">
                <a:solidFill>
                  <a:schemeClr val="tx1"/>
                </a:solidFill>
                <a:latin typeface="Arial" panose="020B0604020202020204" pitchFamily="34" charset="0"/>
                <a:cs typeface="Arial" panose="020B0604020202020204" pitchFamily="34" charset="0"/>
              </a:rPr>
              <a:t>interventions </a:t>
            </a:r>
            <a:r>
              <a:rPr lang="en-US" dirty="0">
                <a:solidFill>
                  <a:schemeClr val="tx1"/>
                </a:solidFill>
                <a:latin typeface="Arial" panose="020B0604020202020204" pitchFamily="34" charset="0"/>
                <a:cs typeface="Arial" panose="020B0604020202020204" pitchFamily="34" charset="0"/>
              </a:rPr>
              <a:t>and improved patient outcomes</a:t>
            </a:r>
            <a:r>
              <a:rPr lang="en-US" dirty="0" smtClean="0">
                <a:solidFill>
                  <a:schemeClr val="tx1"/>
                </a:solidFill>
                <a:latin typeface="Arial" panose="020B0604020202020204" pitchFamily="34" charset="0"/>
                <a:cs typeface="Arial" panose="020B0604020202020204" pitchFamily="34" charset="0"/>
              </a:rPr>
              <a:t>.</a:t>
            </a:r>
          </a:p>
          <a:p>
            <a:r>
              <a:rPr lang="en-US" b="1" dirty="0">
                <a:solidFill>
                  <a:schemeClr val="tx1"/>
                </a:solidFill>
                <a:latin typeface="Arial" panose="020B0604020202020204" pitchFamily="34" charset="0"/>
                <a:cs typeface="Arial" panose="020B0604020202020204" pitchFamily="34" charset="0"/>
              </a:rPr>
              <a:t>Solution Impact: Improved Patient Outcomes</a:t>
            </a:r>
            <a:r>
              <a:rPr lang="en-US" dirty="0">
                <a:solidFill>
                  <a:schemeClr val="tx1"/>
                </a:solidFill>
                <a:latin typeface="Arial" panose="020B0604020202020204" pitchFamily="34" charset="0"/>
                <a:cs typeface="Arial" panose="020B0604020202020204" pitchFamily="34" charset="0"/>
              </a:rPr>
              <a:t> - By using predictive diagnostics and supervised learning, healthcare can detect potential health issues early, leading to timely interventions and better management of conditions, ultimately enhancing patient outcomes.</a:t>
            </a:r>
            <a:endParaRPr lang="en-US" b="1" dirty="0" smtClean="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1" y="3976783"/>
            <a:ext cx="2748749" cy="2095500"/>
          </a:xfrm>
          <a:prstGeom prst="rect">
            <a:avLst/>
          </a:prstGeom>
        </p:spPr>
      </p:pic>
    </p:spTree>
    <p:extLst>
      <p:ext uri="{BB962C8B-B14F-4D97-AF65-F5344CB8AC3E}">
        <p14:creationId xmlns:p14="http://schemas.microsoft.com/office/powerpoint/2010/main" val="2939062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Lung Cancer Diagnostic Data Set</a:t>
            </a:r>
            <a:endParaRPr lang="en-US" dirty="0"/>
          </a:p>
        </p:txBody>
      </p:sp>
      <p:sp>
        <p:nvSpPr>
          <p:cNvPr id="3" name="Content Placeholder 2"/>
          <p:cNvSpPr>
            <a:spLocks noGrp="1"/>
          </p:cNvSpPr>
          <p:nvPr>
            <p:ph idx="1"/>
          </p:nvPr>
        </p:nvSpPr>
        <p:spPr>
          <a:xfrm>
            <a:off x="604434" y="1605776"/>
            <a:ext cx="8446801" cy="4980554"/>
          </a:xfrm>
        </p:spPr>
        <p:txBody>
          <a:bodyPr>
            <a:normAutofit/>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UCI </a:t>
            </a:r>
            <a:r>
              <a:rPr lang="en-US" b="1" dirty="0">
                <a:solidFill>
                  <a:schemeClr val="tx1"/>
                </a:solidFill>
                <a:latin typeface="Arial" panose="020B0604020202020204" pitchFamily="34" charset="0"/>
                <a:cs typeface="Arial" panose="020B0604020202020204" pitchFamily="34" charset="0"/>
              </a:rPr>
              <a:t>Machine Learning Repository - Lung Cancer Data </a:t>
            </a:r>
            <a:r>
              <a:rPr lang="en-US" b="1" dirty="0" smtClean="0">
                <a:solidFill>
                  <a:schemeClr val="tx1"/>
                </a:solidFill>
                <a:latin typeface="Arial" panose="020B0604020202020204" pitchFamily="34" charset="0"/>
                <a:cs typeface="Arial" panose="020B0604020202020204" pitchFamily="34" charset="0"/>
              </a:rPr>
              <a:t>Set:</a:t>
            </a:r>
            <a:endParaRPr lang="en-US" dirty="0" smtClean="0">
              <a:solidFill>
                <a:schemeClr val="tx1"/>
              </a:solidFill>
              <a:latin typeface="Arial" panose="020B0604020202020204" pitchFamily="34" charset="0"/>
              <a:cs typeface="Arial" panose="020B0604020202020204" pitchFamily="34" charset="0"/>
            </a:endParaRPr>
          </a:p>
          <a:p>
            <a:pPr>
              <a:lnSpc>
                <a:spcPct val="100000"/>
              </a:lnSpc>
            </a:pPr>
            <a:r>
              <a:rPr lang="en-US" sz="1200" u="sng" dirty="0" smtClean="0">
                <a:solidFill>
                  <a:schemeClr val="tx1"/>
                </a:solidFill>
                <a:latin typeface="Arial" panose="020B0604020202020204" pitchFamily="34" charset="0"/>
                <a:cs typeface="Arial" panose="020B0604020202020204" pitchFamily="34" charset="0"/>
                <a:hlinkClick r:id="rId2"/>
              </a:rPr>
              <a:t>https</a:t>
            </a:r>
            <a:r>
              <a:rPr lang="en-US" sz="1200" u="sng" dirty="0">
                <a:solidFill>
                  <a:schemeClr val="tx1"/>
                </a:solidFill>
                <a:latin typeface="Arial" panose="020B0604020202020204" pitchFamily="34" charset="0"/>
                <a:cs typeface="Arial" panose="020B0604020202020204" pitchFamily="34" charset="0"/>
                <a:hlinkClick r:id="rId2"/>
              </a:rPr>
              <a:t>://</a:t>
            </a:r>
            <a:r>
              <a:rPr lang="en-US" sz="1200" u="sng" dirty="0" smtClean="0">
                <a:solidFill>
                  <a:schemeClr val="tx1"/>
                </a:solidFill>
                <a:latin typeface="Arial" panose="020B0604020202020204" pitchFamily="34" charset="0"/>
                <a:cs typeface="Arial" panose="020B0604020202020204" pitchFamily="34" charset="0"/>
                <a:hlinkClick r:id="rId2"/>
              </a:rPr>
              <a:t>archive.ics.uci.edu/dataset/62/lung+cancer</a:t>
            </a:r>
            <a:endParaRPr lang="en-US" sz="1200" u="sng" dirty="0" smtClean="0">
              <a:solidFill>
                <a:schemeClr val="tx1"/>
              </a:solidFill>
              <a:latin typeface="Arial" panose="020B0604020202020204" pitchFamily="34" charset="0"/>
              <a:cs typeface="Arial" panose="020B0604020202020204" pitchFamily="34" charset="0"/>
            </a:endParaRPr>
          </a:p>
          <a:p>
            <a:pPr>
              <a:lnSpc>
                <a:spcPct val="100000"/>
              </a:lnSpc>
            </a:pPr>
            <a:endParaRPr lang="en-US" sz="1200" u="sng" dirty="0">
              <a:solidFill>
                <a:schemeClr val="tx1"/>
              </a:solidFill>
              <a:latin typeface="Arial" panose="020B0604020202020204" pitchFamily="34" charset="0"/>
              <a:cs typeface="Arial" panose="020B0604020202020204" pitchFamily="34" charset="0"/>
            </a:endParaRPr>
          </a:p>
          <a:p>
            <a:pPr>
              <a:lnSpc>
                <a:spcPct val="100000"/>
              </a:lnSpc>
            </a:pPr>
            <a:r>
              <a:rPr lang="en-US" b="1" dirty="0" err="1">
                <a:solidFill>
                  <a:schemeClr val="tx1"/>
                </a:solidFill>
                <a:latin typeface="Arial" panose="020B0604020202020204" pitchFamily="34" charset="0"/>
                <a:cs typeface="Arial" panose="020B0604020202020204" pitchFamily="34" charset="0"/>
              </a:rPr>
              <a:t>Kaggle</a:t>
            </a:r>
            <a:r>
              <a:rPr lang="en-US" b="1" dirty="0">
                <a:solidFill>
                  <a:schemeClr val="tx1"/>
                </a:solidFill>
                <a:latin typeface="Arial" panose="020B0604020202020204" pitchFamily="34" charset="0"/>
                <a:cs typeface="Arial" panose="020B0604020202020204" pitchFamily="34" charset="0"/>
              </a:rPr>
              <a:t> - Lung Cancer Data</a:t>
            </a:r>
            <a:r>
              <a:rPr lang="en-US" b="1" dirty="0" smtClean="0">
                <a:solidFill>
                  <a:schemeClr val="tx1"/>
                </a:solidFill>
                <a:latin typeface="Arial" panose="020B0604020202020204" pitchFamily="34" charset="0"/>
                <a:cs typeface="Arial" panose="020B0604020202020204" pitchFamily="34" charset="0"/>
              </a:rPr>
              <a:t>:</a:t>
            </a:r>
          </a:p>
          <a:p>
            <a:pPr>
              <a:lnSpc>
                <a:spcPct val="100000"/>
              </a:lnSpc>
            </a:pPr>
            <a:r>
              <a:rPr lang="en-US" sz="1200" u="sng" dirty="0">
                <a:solidFill>
                  <a:schemeClr val="tx1"/>
                </a:solidFill>
                <a:latin typeface="Arial" panose="020B0604020202020204" pitchFamily="34" charset="0"/>
                <a:cs typeface="Arial" panose="020B0604020202020204" pitchFamily="34" charset="0"/>
              </a:rPr>
              <a:t>https://www.kaggle.com/datasets/yusufdede/lung-cancer-dataset</a:t>
            </a:r>
          </a:p>
          <a:p>
            <a:pPr>
              <a:lnSpc>
                <a:spcPct val="100000"/>
              </a:lnSpc>
            </a:pPr>
            <a:endParaRPr lang="en-US" dirty="0"/>
          </a:p>
          <a:p>
            <a:pPr>
              <a:lnSpc>
                <a:spcPct val="100000"/>
              </a:lnSpc>
            </a:pPr>
            <a:endParaRPr lang="en-US" dirty="0"/>
          </a:p>
          <a:p>
            <a:endParaRPr lang="en-US" b="1" dirty="0" smtClean="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102" y="1852791"/>
            <a:ext cx="4223993" cy="422399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509" y="3840480"/>
            <a:ext cx="3354456" cy="2236304"/>
          </a:xfrm>
          <a:prstGeom prst="rect">
            <a:avLst/>
          </a:prstGeom>
        </p:spPr>
      </p:pic>
    </p:spTree>
    <p:extLst>
      <p:ext uri="{BB962C8B-B14F-4D97-AF65-F5344CB8AC3E}">
        <p14:creationId xmlns:p14="http://schemas.microsoft.com/office/powerpoint/2010/main" val="1791333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Fraud Detection</a:t>
            </a:r>
            <a:endParaRPr lang="en-US" dirty="0"/>
          </a:p>
        </p:txBody>
      </p:sp>
      <p:sp>
        <p:nvSpPr>
          <p:cNvPr id="3" name="Content Placeholder 2"/>
          <p:cNvSpPr>
            <a:spLocks noGrp="1"/>
          </p:cNvSpPr>
          <p:nvPr>
            <p:ph idx="1"/>
          </p:nvPr>
        </p:nvSpPr>
        <p:spPr>
          <a:xfrm>
            <a:off x="604434" y="1528664"/>
            <a:ext cx="10907204" cy="5238793"/>
          </a:xfrm>
        </p:spPr>
        <p:txBody>
          <a:bodyPr>
            <a:noAutofit/>
          </a:bodyPr>
          <a:lstStyle/>
          <a:p>
            <a:r>
              <a:rPr lang="en-US" b="1" dirty="0">
                <a:solidFill>
                  <a:schemeClr val="tx1"/>
                </a:solidFill>
                <a:latin typeface="Arial" panose="020B0604020202020204" pitchFamily="34" charset="0"/>
                <a:cs typeface="Arial" panose="020B0604020202020204" pitchFamily="34" charset="0"/>
              </a:rPr>
              <a:t>Solution Impact:</a:t>
            </a:r>
            <a:r>
              <a:rPr lang="en-US" dirty="0">
                <a:solidFill>
                  <a:schemeClr val="tx1"/>
                </a:solidFill>
                <a:latin typeface="Arial" panose="020B0604020202020204" pitchFamily="34" charset="0"/>
                <a:cs typeface="Arial" panose="020B0604020202020204" pitchFamily="34" charset="0"/>
              </a:rPr>
              <a:t> Advanced fraud detection in finance using machine learning improves real-time identification and prevention of fraud, resulting in reduced financial losses, enhanced security, </a:t>
            </a:r>
            <a:r>
              <a:rPr lang="en-US" dirty="0" smtClean="0">
                <a:solidFill>
                  <a:schemeClr val="tx1"/>
                </a:solidFill>
                <a:latin typeface="Arial" panose="020B0604020202020204" pitchFamily="34" charset="0"/>
                <a:cs typeface="Arial" panose="020B0604020202020204" pitchFamily="34" charset="0"/>
              </a:rPr>
              <a:t>and </a:t>
            </a:r>
            <a:r>
              <a:rPr lang="en-US" dirty="0">
                <a:solidFill>
                  <a:schemeClr val="tx1"/>
                </a:solidFill>
                <a:latin typeface="Arial" panose="020B0604020202020204" pitchFamily="34" charset="0"/>
                <a:cs typeface="Arial" panose="020B0604020202020204" pitchFamily="34" charset="0"/>
              </a:rPr>
              <a:t>increased operational </a:t>
            </a:r>
            <a:r>
              <a:rPr lang="en-US" dirty="0" smtClean="0">
                <a:solidFill>
                  <a:schemeClr val="tx1"/>
                </a:solidFill>
                <a:latin typeface="Arial" panose="020B0604020202020204" pitchFamily="34" charset="0"/>
                <a:cs typeface="Arial" panose="020B0604020202020204" pitchFamily="34" charset="0"/>
              </a:rPr>
              <a:t>efficiency.</a:t>
            </a:r>
          </a:p>
          <a:p>
            <a:r>
              <a:rPr lang="en-US" b="1" dirty="0">
                <a:solidFill>
                  <a:schemeClr val="tx1"/>
                </a:solidFill>
                <a:latin typeface="Arial" panose="020B0604020202020204" pitchFamily="34" charset="0"/>
                <a:cs typeface="Arial" panose="020B0604020202020204" pitchFamily="34" charset="0"/>
              </a:rPr>
              <a:t>Real-time fraud detection in finance </a:t>
            </a:r>
            <a:r>
              <a:rPr lang="en-US" dirty="0">
                <a:solidFill>
                  <a:schemeClr val="tx1"/>
                </a:solidFill>
                <a:latin typeface="Arial" panose="020B0604020202020204" pitchFamily="34" charset="0"/>
                <a:cs typeface="Arial" panose="020B0604020202020204" pitchFamily="34" charset="0"/>
              </a:rPr>
              <a:t>uses advanced technologies and data analysis to swiftly identify and prevent fraud. It involves analyzing transaction data, employing machine learning and rule-based systems, and integrating with other security measures. This dynamic approach requires ongoing updates to adapt to new fraud techniques and ensure compliance, helping institutions minimize </a:t>
            </a:r>
            <a:r>
              <a:rPr lang="en-US" dirty="0" smtClean="0">
                <a:solidFill>
                  <a:schemeClr val="tx1"/>
                </a:solidFill>
                <a:latin typeface="Arial" panose="020B0604020202020204" pitchFamily="34" charset="0"/>
                <a:cs typeface="Arial" panose="020B0604020202020204" pitchFamily="34" charset="0"/>
              </a:rPr>
              <a:t>losses </a:t>
            </a:r>
            <a:r>
              <a:rPr lang="en-US" dirty="0">
                <a:solidFill>
                  <a:schemeClr val="tx1"/>
                </a:solidFill>
                <a:latin typeface="Arial" panose="020B0604020202020204" pitchFamily="34" charset="0"/>
                <a:cs typeface="Arial" panose="020B0604020202020204" pitchFamily="34" charset="0"/>
              </a:rPr>
              <a:t>and protect assets</a:t>
            </a:r>
            <a:r>
              <a:rPr lang="en-US" dirty="0" smtClean="0">
                <a:solidFill>
                  <a:schemeClr val="tx1"/>
                </a:solidFill>
                <a:latin typeface="Arial" panose="020B0604020202020204" pitchFamily="34" charset="0"/>
                <a:cs typeface="Arial" panose="020B0604020202020204" pitchFamily="34" charset="0"/>
              </a:rPr>
              <a:t>.</a:t>
            </a:r>
          </a:p>
          <a:p>
            <a:r>
              <a:rPr lang="en-US" b="1" dirty="0">
                <a:solidFill>
                  <a:schemeClr val="tx1"/>
                </a:solidFill>
                <a:latin typeface="Arial" panose="020B0604020202020204" pitchFamily="34" charset="0"/>
                <a:cs typeface="Arial" panose="020B0604020202020204" pitchFamily="34" charset="0"/>
              </a:rPr>
              <a:t>Machine learning types used in fraud detection </a:t>
            </a:r>
            <a:r>
              <a:rPr lang="en-US" dirty="0">
                <a:solidFill>
                  <a:schemeClr val="tx1"/>
                </a:solidFill>
                <a:latin typeface="Arial" panose="020B0604020202020204" pitchFamily="34" charset="0"/>
                <a:cs typeface="Arial" panose="020B0604020202020204" pitchFamily="34" charset="0"/>
              </a:rPr>
              <a:t>include supervised learning, which trains models on labeled historical data to classify transactions as fraudulent or legitimate using techniques like logistic regression and decision trees; unsupervised learning, which identifies anomalies without predefined labels using methods such as clustering algorithms and anomaly detection; and reinforcement learning, which adapts strategies based on feedback and evolving patterns to optimize decision-making over time.</a:t>
            </a:r>
            <a:endParaRPr lang="en-US" b="1"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7725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164</TotalTime>
  <Words>1120</Words>
  <Application>Microsoft Office PowerPoint</Application>
  <PresentationFormat>Widescreen</PresentationFormat>
  <Paragraphs>65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Segoe UI</vt:lpstr>
      <vt:lpstr>Segoe UI Light</vt:lpstr>
      <vt:lpstr>WelcomeDoc</vt:lpstr>
      <vt:lpstr>Machine Learning Applications Overview</vt:lpstr>
      <vt:lpstr>What is Machine Learning?</vt:lpstr>
      <vt:lpstr>Types of Machine Learning  You Should Know</vt:lpstr>
      <vt:lpstr>Types of Machine Learning  You Should Know</vt:lpstr>
      <vt:lpstr>Types of Machine Learning  You Should Know</vt:lpstr>
      <vt:lpstr>Examples of Machine Learning</vt:lpstr>
      <vt:lpstr>Healthcare: Predictive Diagnostics</vt:lpstr>
      <vt:lpstr>Lung Cancer Diagnostic Data Set</vt:lpstr>
      <vt:lpstr>Finance: Fraud Detection</vt:lpstr>
      <vt:lpstr>Credit Card Fraud Detection</vt:lpstr>
      <vt:lpstr>Marketing: Customer Segment</vt:lpstr>
      <vt:lpstr>Market Customer Segmentation Data </vt:lpstr>
      <vt:lpstr>Summary of Machine Learning 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Applications Overview</dc:title>
  <dc:creator>Gladys Delo Santos</dc:creator>
  <cp:keywords/>
  <cp:lastModifiedBy>Gladys Delo Santos</cp:lastModifiedBy>
  <cp:revision>16</cp:revision>
  <dcterms:created xsi:type="dcterms:W3CDTF">2024-08-31T20:53:23Z</dcterms:created>
  <dcterms:modified xsi:type="dcterms:W3CDTF">2024-08-31T23:37:40Z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