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2048" y="2789631"/>
            <a:ext cx="5970270" cy="100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42872"/>
            <a:ext cx="5544312" cy="4105655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448" y="273811"/>
            <a:ext cx="11373103" cy="1182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044" y="2244978"/>
            <a:ext cx="6156325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8869" y="647285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abc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13" name="object 13" descr="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10" b="0">
                <a:latin typeface="Trebuchet MS"/>
                <a:cs typeface="Trebuchet MS"/>
              </a:rPr>
              <a:t>Student</a:t>
            </a:r>
            <a:r>
              <a:rPr dirty="0" sz="3200" spc="-200" b="0">
                <a:latin typeface="Trebuchet MS"/>
                <a:cs typeface="Trebuchet MS"/>
              </a:rPr>
              <a:t> </a:t>
            </a:r>
            <a:r>
              <a:rPr dirty="0" sz="3200" b="0">
                <a:latin typeface="Trebuchet MS"/>
                <a:cs typeface="Trebuchet MS"/>
              </a:rPr>
              <a:t>Name:</a:t>
            </a:r>
            <a:r>
              <a:rPr dirty="0" sz="3200" spc="-130" b="0">
                <a:latin typeface="Trebuchet MS"/>
                <a:cs typeface="Trebuchet MS"/>
              </a:rPr>
              <a:t> </a:t>
            </a:r>
            <a:r>
              <a:rPr dirty="0" sz="3200" b="0">
                <a:latin typeface="Trebuchet MS"/>
                <a:cs typeface="Trebuchet MS"/>
              </a:rPr>
              <a:t>M</a:t>
            </a:r>
            <a:r>
              <a:rPr dirty="0" sz="3200" spc="-140" b="0">
                <a:latin typeface="Trebuchet MS"/>
                <a:cs typeface="Trebuchet MS"/>
              </a:rPr>
              <a:t> </a:t>
            </a:r>
            <a:r>
              <a:rPr dirty="0" sz="3200" spc="-10" b="0">
                <a:latin typeface="Trebuchet MS"/>
                <a:cs typeface="Trebuchet MS"/>
              </a:rPr>
              <a:t>GLADSON</a:t>
            </a:r>
            <a:r>
              <a:rPr dirty="0" sz="3200" spc="-130" b="0">
                <a:latin typeface="Trebuchet MS"/>
                <a:cs typeface="Trebuchet MS"/>
              </a:rPr>
              <a:t> </a:t>
            </a:r>
            <a:r>
              <a:rPr dirty="0" sz="3200" spc="-20" b="0">
                <a:latin typeface="Trebuchet MS"/>
                <a:cs typeface="Trebuchet MS"/>
              </a:rPr>
              <a:t>PAUL </a:t>
            </a:r>
            <a:r>
              <a:rPr dirty="0" sz="3200" spc="-10" b="0">
                <a:latin typeface="Trebuchet MS"/>
                <a:cs typeface="Trebuchet MS"/>
              </a:rPr>
              <a:t>DHINAKARAN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162048" y="3944492"/>
            <a:ext cx="184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dirty="0" sz="2400" spc="-60" b="1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934" rIns="0" bIns="0" rtlCol="0" vert="horz">
            <a:spAutoFit/>
          </a:bodyPr>
          <a:lstStyle/>
          <a:p>
            <a:pPr marL="35877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RESULTS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670661" y="6535036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</a:t>
            </a:r>
            <a:r>
              <a:rPr dirty="0" sz="1100" spc="30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ual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82853" y="6108903"/>
            <a:ext cx="12058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dirty="0" u="sng" sz="2000" spc="-2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2000" spc="-2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2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167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dirty="0" spc="-45"/>
              <a:t> </a:t>
            </a:r>
            <a:r>
              <a:rPr dirty="0"/>
              <a:t>conclusion,</a:t>
            </a:r>
            <a:r>
              <a:rPr dirty="0" spc="-25"/>
              <a:t> </a:t>
            </a:r>
            <a:r>
              <a:rPr dirty="0"/>
              <a:t>our</a:t>
            </a:r>
            <a:r>
              <a:rPr dirty="0" spc="-25"/>
              <a:t> </a:t>
            </a:r>
            <a:r>
              <a:rPr dirty="0"/>
              <a:t>natural</a:t>
            </a:r>
            <a:r>
              <a:rPr dirty="0" spc="-25"/>
              <a:t> </a:t>
            </a:r>
            <a:r>
              <a:rPr dirty="0"/>
              <a:t>language</a:t>
            </a:r>
            <a:r>
              <a:rPr dirty="0" spc="-25"/>
              <a:t> </a:t>
            </a:r>
            <a:r>
              <a:rPr dirty="0"/>
              <a:t>processing</a:t>
            </a:r>
            <a:r>
              <a:rPr dirty="0" spc="-20"/>
              <a:t> </a:t>
            </a:r>
            <a:r>
              <a:rPr dirty="0"/>
              <a:t>(NLP)</a:t>
            </a:r>
            <a:r>
              <a:rPr dirty="0" spc="-30"/>
              <a:t> </a:t>
            </a:r>
            <a:r>
              <a:rPr dirty="0" spc="-10"/>
              <a:t>project </a:t>
            </a:r>
            <a:r>
              <a:rPr dirty="0"/>
              <a:t>has</a:t>
            </a:r>
            <a:r>
              <a:rPr dirty="0" spc="-15"/>
              <a:t> </a:t>
            </a:r>
            <a:r>
              <a:rPr dirty="0"/>
              <a:t>successfully</a:t>
            </a:r>
            <a:r>
              <a:rPr dirty="0" spc="-5"/>
              <a:t> </a:t>
            </a:r>
            <a:r>
              <a:rPr dirty="0"/>
              <a:t>developed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10"/>
              <a:t> state-of-the-</a:t>
            </a:r>
            <a:r>
              <a:rPr dirty="0"/>
              <a:t>art</a:t>
            </a:r>
            <a:r>
              <a:rPr dirty="0" spc="-15"/>
              <a:t> </a:t>
            </a:r>
            <a:r>
              <a:rPr dirty="0" spc="-10"/>
              <a:t>sentiment </a:t>
            </a:r>
            <a:r>
              <a:rPr dirty="0"/>
              <a:t>analysis</a:t>
            </a:r>
            <a:r>
              <a:rPr dirty="0" spc="-15"/>
              <a:t> </a:t>
            </a:r>
            <a:r>
              <a:rPr dirty="0"/>
              <a:t>model.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/>
              <a:t>automating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analysis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customer </a:t>
            </a:r>
            <a:r>
              <a:rPr dirty="0"/>
              <a:t>feedback,</a:t>
            </a:r>
            <a:r>
              <a:rPr dirty="0" spc="-30"/>
              <a:t> </a:t>
            </a:r>
            <a:r>
              <a:rPr dirty="0"/>
              <a:t>businesses</a:t>
            </a:r>
            <a:r>
              <a:rPr dirty="0" spc="-25"/>
              <a:t> </a:t>
            </a:r>
            <a:r>
              <a:rPr dirty="0"/>
              <a:t>can</a:t>
            </a:r>
            <a:r>
              <a:rPr dirty="0" spc="-30"/>
              <a:t> </a:t>
            </a:r>
            <a:r>
              <a:rPr dirty="0"/>
              <a:t>now</a:t>
            </a:r>
            <a:r>
              <a:rPr dirty="0" spc="-45"/>
              <a:t> </a:t>
            </a:r>
            <a:r>
              <a:rPr dirty="0"/>
              <a:t>gain</a:t>
            </a:r>
            <a:r>
              <a:rPr dirty="0" spc="-30"/>
              <a:t> </a:t>
            </a:r>
            <a:r>
              <a:rPr dirty="0"/>
              <a:t>actionable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25"/>
              <a:t> at </a:t>
            </a:r>
            <a:r>
              <a:rPr dirty="0"/>
              <a:t>scale,</a:t>
            </a:r>
            <a:r>
              <a:rPr dirty="0" spc="-30"/>
              <a:t> </a:t>
            </a:r>
            <a:r>
              <a:rPr dirty="0"/>
              <a:t>leading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improved</a:t>
            </a:r>
            <a:r>
              <a:rPr dirty="0" spc="-20"/>
              <a:t> </a:t>
            </a:r>
            <a:r>
              <a:rPr dirty="0" spc="-10"/>
              <a:t>decision-</a:t>
            </a:r>
            <a:r>
              <a:rPr dirty="0"/>
              <a:t>making,</a:t>
            </a:r>
            <a:r>
              <a:rPr dirty="0" spc="5"/>
              <a:t> </a:t>
            </a:r>
            <a:r>
              <a:rPr dirty="0" spc="-10"/>
              <a:t>product </a:t>
            </a:r>
            <a:r>
              <a:rPr dirty="0"/>
              <a:t>enhancements,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enhanced</a:t>
            </a:r>
            <a:r>
              <a:rPr dirty="0" spc="-40"/>
              <a:t> </a:t>
            </a:r>
            <a:r>
              <a:rPr dirty="0"/>
              <a:t>customer</a:t>
            </a:r>
            <a:r>
              <a:rPr dirty="0" spc="-45"/>
              <a:t> </a:t>
            </a:r>
            <a:r>
              <a:rPr dirty="0"/>
              <a:t>satisfaction.</a:t>
            </a:r>
            <a:r>
              <a:rPr dirty="0" spc="-50"/>
              <a:t> </a:t>
            </a:r>
            <a:r>
              <a:rPr dirty="0" spc="-20"/>
              <a:t>With </a:t>
            </a:r>
            <a:r>
              <a:rPr dirty="0"/>
              <a:t>our</a:t>
            </a:r>
            <a:r>
              <a:rPr dirty="0" spc="-25"/>
              <a:t> </a:t>
            </a:r>
            <a:r>
              <a:rPr dirty="0"/>
              <a:t>NLP</a:t>
            </a:r>
            <a:r>
              <a:rPr dirty="0" spc="-15"/>
              <a:t> </a:t>
            </a:r>
            <a:r>
              <a:rPr dirty="0"/>
              <a:t>solution,</a:t>
            </a:r>
            <a:r>
              <a:rPr dirty="0" spc="-10"/>
              <a:t> </a:t>
            </a:r>
            <a:r>
              <a:rPr dirty="0"/>
              <a:t>businesses</a:t>
            </a:r>
            <a:r>
              <a:rPr dirty="0" spc="-1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stay</a:t>
            </a:r>
            <a:r>
              <a:rPr dirty="0" spc="-35"/>
              <a:t> </a:t>
            </a:r>
            <a:r>
              <a:rPr dirty="0"/>
              <a:t>ahead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market </a:t>
            </a:r>
            <a:r>
              <a:rPr dirty="0"/>
              <a:t>trends,</a:t>
            </a:r>
            <a:r>
              <a:rPr dirty="0" spc="-40"/>
              <a:t> </a:t>
            </a:r>
            <a:r>
              <a:rPr dirty="0"/>
              <a:t>address</a:t>
            </a:r>
            <a:r>
              <a:rPr dirty="0" spc="-35"/>
              <a:t> </a:t>
            </a:r>
            <a:r>
              <a:rPr dirty="0"/>
              <a:t>customer</a:t>
            </a:r>
            <a:r>
              <a:rPr dirty="0" spc="-45"/>
              <a:t> </a:t>
            </a:r>
            <a:r>
              <a:rPr dirty="0"/>
              <a:t>needs</a:t>
            </a:r>
            <a:r>
              <a:rPr dirty="0" spc="-30"/>
              <a:t> </a:t>
            </a:r>
            <a:r>
              <a:rPr dirty="0"/>
              <a:t>effectively,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drive</a:t>
            </a:r>
            <a:r>
              <a:rPr dirty="0" spc="-35"/>
              <a:t> </a:t>
            </a:r>
            <a:r>
              <a:rPr dirty="0" spc="-10"/>
              <a:t>long- </a:t>
            </a:r>
            <a:r>
              <a:rPr dirty="0"/>
              <a:t>term</a:t>
            </a:r>
            <a:r>
              <a:rPr dirty="0" spc="-40"/>
              <a:t> </a:t>
            </a:r>
            <a:r>
              <a:rPr dirty="0"/>
              <a:t>success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today's competitive</a:t>
            </a:r>
            <a:r>
              <a:rPr dirty="0" spc="-20"/>
              <a:t> </a:t>
            </a:r>
            <a:r>
              <a:rPr dirty="0" spc="-10"/>
              <a:t>landscape.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623" y="6094"/>
            <a:ext cx="12152630" cy="6852284"/>
          </a:xfrm>
          <a:custGeom>
            <a:avLst/>
            <a:gdLst/>
            <a:ahLst/>
            <a:cxnLst/>
            <a:rect l="l" t="t" r="r" b="b"/>
            <a:pathLst>
              <a:path w="12152630" h="6852284">
                <a:moveTo>
                  <a:pt x="12152376" y="6851902"/>
                </a:moveTo>
                <a:lnTo>
                  <a:pt x="12152376" y="0"/>
                </a:lnTo>
                <a:lnTo>
                  <a:pt x="0" y="0"/>
                </a:lnTo>
                <a:lnTo>
                  <a:pt x="0" y="6851902"/>
                </a:lnTo>
                <a:lnTo>
                  <a:pt x="12152376" y="685190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03752" y="818514"/>
            <a:ext cx="3871595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b="1">
                <a:latin typeface="Trebuchet MS"/>
                <a:cs typeface="Trebuchet MS"/>
              </a:rPr>
              <a:t>PROJECT</a:t>
            </a:r>
            <a:r>
              <a:rPr dirty="0" sz="4250" spc="-265" b="1">
                <a:latin typeface="Trebuchet MS"/>
                <a:cs typeface="Trebuchet MS"/>
              </a:rPr>
              <a:t> </a:t>
            </a:r>
            <a:r>
              <a:rPr dirty="0" sz="4250" spc="-10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468374" y="3409950"/>
            <a:ext cx="8138159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>
                <a:latin typeface="Trebuchet MS"/>
                <a:cs typeface="Trebuchet MS"/>
              </a:rPr>
              <a:t>NATURAL</a:t>
            </a:r>
            <a:r>
              <a:rPr dirty="0" sz="4250" spc="-24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LANGUAGE</a:t>
            </a:r>
            <a:r>
              <a:rPr dirty="0" sz="4250" spc="-229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PROCESSING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6878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3662553" y="2164816"/>
            <a:ext cx="3444875" cy="26289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38125" indent="-228600">
              <a:lnSpc>
                <a:spcPct val="100000"/>
              </a:lnSpc>
              <a:spcBef>
                <a:spcPts val="745"/>
              </a:spcBef>
              <a:buSzPct val="95000"/>
              <a:buAutoNum type="arabicPeriod"/>
              <a:tabLst>
                <a:tab pos="238125" algn="l"/>
              </a:tabLst>
            </a:pPr>
            <a:r>
              <a:rPr dirty="0" sz="2000">
                <a:latin typeface="Trebuchet MS"/>
                <a:cs typeface="Trebuchet MS"/>
              </a:rPr>
              <a:t>Problem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235585" indent="-228600">
              <a:lnSpc>
                <a:spcPct val="100000"/>
              </a:lnSpc>
              <a:spcBef>
                <a:spcPts val="650"/>
              </a:spcBef>
              <a:buSzPct val="95000"/>
              <a:buAutoNum type="arabicPeriod"/>
              <a:tabLst>
                <a:tab pos="235585" algn="l"/>
              </a:tabLst>
            </a:pPr>
            <a:r>
              <a:rPr dirty="0" sz="2000">
                <a:latin typeface="Trebuchet MS"/>
                <a:cs typeface="Trebuchet MS"/>
              </a:rPr>
              <a:t>Project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235585" indent="-228600">
              <a:lnSpc>
                <a:spcPct val="100000"/>
              </a:lnSpc>
              <a:buSzPct val="95000"/>
              <a:buAutoNum type="arabicPeriod"/>
              <a:tabLst>
                <a:tab pos="235585" algn="l"/>
              </a:tabLst>
            </a:pPr>
            <a:r>
              <a:rPr dirty="0" sz="2000">
                <a:latin typeface="Trebuchet MS"/>
                <a:cs typeface="Trebuchet MS"/>
              </a:rPr>
              <a:t>End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235585" indent="-228600">
              <a:lnSpc>
                <a:spcPct val="100000"/>
              </a:lnSpc>
              <a:buSzPct val="95000"/>
              <a:buAutoNum type="arabicPeriod"/>
              <a:tabLst>
                <a:tab pos="235585" algn="l"/>
              </a:tabLst>
            </a:pPr>
            <a:r>
              <a:rPr dirty="0" sz="2000">
                <a:latin typeface="Trebuchet MS"/>
                <a:cs typeface="Trebuchet MS"/>
              </a:rPr>
              <a:t>Our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solution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309880" indent="-297180">
              <a:lnSpc>
                <a:spcPct val="100000"/>
              </a:lnSpc>
              <a:buSzPct val="95000"/>
              <a:buAutoNum type="arabicPeriod"/>
              <a:tabLst>
                <a:tab pos="309880" algn="l"/>
              </a:tabLst>
            </a:pPr>
            <a:r>
              <a:rPr dirty="0" sz="2000">
                <a:latin typeface="Trebuchet MS"/>
                <a:cs typeface="Trebuchet MS"/>
              </a:rPr>
              <a:t>Key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features</a:t>
            </a:r>
            <a:endParaRPr sz="2000">
              <a:latin typeface="Trebuchet MS"/>
              <a:cs typeface="Trebuchet MS"/>
            </a:endParaRPr>
          </a:p>
          <a:p>
            <a:pPr marL="309880" indent="-297180">
              <a:lnSpc>
                <a:spcPct val="100000"/>
              </a:lnSpc>
              <a:buSzPct val="95000"/>
              <a:buAutoNum type="arabicPeriod"/>
              <a:tabLst>
                <a:tab pos="309880" algn="l"/>
              </a:tabLst>
            </a:pPr>
            <a:r>
              <a:rPr dirty="0" sz="2000" spc="-10">
                <a:latin typeface="Trebuchet MS"/>
                <a:cs typeface="Trebuchet MS"/>
              </a:rPr>
              <a:t>Modelling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37185" indent="-297180">
              <a:lnSpc>
                <a:spcPct val="100000"/>
              </a:lnSpc>
              <a:buSzPct val="95000"/>
              <a:buAutoNum type="arabicPeriod"/>
              <a:tabLst>
                <a:tab pos="337185" algn="l"/>
              </a:tabLst>
            </a:pPr>
            <a:r>
              <a:rPr dirty="0" sz="2000">
                <a:latin typeface="Trebuchet MS"/>
                <a:cs typeface="Trebuchet MS"/>
              </a:rPr>
              <a:t>Results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evaluation</a:t>
            </a:r>
            <a:endParaRPr sz="2000">
              <a:latin typeface="Trebuchet MS"/>
              <a:cs typeface="Trebuchet MS"/>
            </a:endParaRPr>
          </a:p>
          <a:p>
            <a:pPr marL="309880" indent="-297180">
              <a:lnSpc>
                <a:spcPct val="100000"/>
              </a:lnSpc>
              <a:buSzPct val="95000"/>
              <a:buAutoNum type="arabicPeriod"/>
              <a:tabLst>
                <a:tab pos="309880" algn="l"/>
              </a:tabLst>
            </a:pPr>
            <a:r>
              <a:rPr dirty="0" sz="2000" spc="-10">
                <a:latin typeface="Trebuchet MS"/>
                <a:cs typeface="Trebuchet MS"/>
              </a:rPr>
              <a:t>Conclusion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 descr="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9483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PROBLEM</a:t>
            </a:r>
            <a:r>
              <a:rPr dirty="0" sz="4000" spc="-195"/>
              <a:t> </a:t>
            </a:r>
            <a:r>
              <a:rPr dirty="0" sz="4000" spc="-55"/>
              <a:t>STATEMENT</a:t>
            </a:r>
            <a:endParaRPr sz="40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50240" y="2289428"/>
            <a:ext cx="696468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Develop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analysis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classifying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reviews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positive,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neutral,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negative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sentiments.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analyze </a:t>
            </a:r>
            <a:r>
              <a:rPr dirty="0" sz="1800">
                <a:latin typeface="Arial"/>
                <a:cs typeface="Arial"/>
              </a:rPr>
              <a:t>text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various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sources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e-</a:t>
            </a:r>
            <a:r>
              <a:rPr dirty="0" sz="1800">
                <a:latin typeface="Arial"/>
                <a:cs typeface="Arial"/>
              </a:rPr>
              <a:t>commerce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websites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social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media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platforms.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Leveraging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NLP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techniques,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20">
                <a:latin typeface="Arial"/>
                <a:cs typeface="Arial"/>
              </a:rPr>
              <a:t> aims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actionable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insights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businesses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automating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analysis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process.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project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 involve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collection, </a:t>
            </a:r>
            <a:r>
              <a:rPr dirty="0" sz="1800">
                <a:latin typeface="Arial"/>
                <a:cs typeface="Arial"/>
              </a:rPr>
              <a:t>preprocessing,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development,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evaluation,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deployment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into </a:t>
            </a:r>
            <a:r>
              <a:rPr dirty="0" sz="1800">
                <a:latin typeface="Arial"/>
                <a:cs typeface="Arial"/>
              </a:rPr>
              <a:t>production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environments.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ultimate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goal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enhance </a:t>
            </a:r>
            <a:r>
              <a:rPr dirty="0" sz="1800">
                <a:latin typeface="Arial"/>
                <a:cs typeface="Arial"/>
              </a:rPr>
              <a:t>understanding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improve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decision-making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based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feedback.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067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PROJECT</a:t>
            </a:r>
            <a:r>
              <a:rPr dirty="0" sz="4000" spc="-210"/>
              <a:t> </a:t>
            </a:r>
            <a:r>
              <a:rPr dirty="0" sz="4000" spc="-10"/>
              <a:t>OVERVIEW</a:t>
            </a:r>
            <a:endParaRPr sz="4000"/>
          </a:p>
        </p:txBody>
      </p:sp>
      <p:sp>
        <p:nvSpPr>
          <p:cNvPr id="8" name="object 8" descr=""/>
          <p:cNvSpPr txBox="1"/>
          <p:nvPr/>
        </p:nvSpPr>
        <p:spPr>
          <a:xfrm>
            <a:off x="456691" y="2924047"/>
            <a:ext cx="736536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Develop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sentiment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analysis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categorize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customer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reviews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into </a:t>
            </a:r>
            <a:r>
              <a:rPr dirty="0" sz="1800" spc="-10">
                <a:latin typeface="Trebuchet MS"/>
                <a:cs typeface="Trebuchet MS"/>
              </a:rPr>
              <a:t>positive,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neutral,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negative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sentiments.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Utilizing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NLP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techniques,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the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aims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automate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analysis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text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data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from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various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sources </a:t>
            </a:r>
            <a:r>
              <a:rPr dirty="0" sz="1800">
                <a:latin typeface="Trebuchet MS"/>
                <a:cs typeface="Trebuchet MS"/>
              </a:rPr>
              <a:t>like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e-</a:t>
            </a:r>
            <a:r>
              <a:rPr dirty="0" sz="1800">
                <a:latin typeface="Trebuchet MS"/>
                <a:cs typeface="Trebuchet MS"/>
              </a:rPr>
              <a:t>commerce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platforms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social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media.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project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aims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to </a:t>
            </a:r>
            <a:r>
              <a:rPr dirty="0" sz="1800">
                <a:latin typeface="Trebuchet MS"/>
                <a:cs typeface="Trebuchet MS"/>
              </a:rPr>
              <a:t>provide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actionable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insights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businesses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accurately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classifying customer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feedback.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1029" rIns="0" bIns="0" rtlCol="0" vert="horz">
            <a:spAutoFit/>
          </a:bodyPr>
          <a:lstStyle/>
          <a:p>
            <a:pPr marL="30226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WHO</a:t>
            </a:r>
            <a:r>
              <a:rPr dirty="0" sz="3600" spc="-250"/>
              <a:t> </a:t>
            </a:r>
            <a:r>
              <a:rPr dirty="0" sz="3600"/>
              <a:t>ARE</a:t>
            </a:r>
            <a:r>
              <a:rPr dirty="0" sz="3600" spc="-90"/>
              <a:t> </a:t>
            </a:r>
            <a:r>
              <a:rPr dirty="0" sz="3600"/>
              <a:t>THE</a:t>
            </a:r>
            <a:r>
              <a:rPr dirty="0" sz="3600" spc="-75"/>
              <a:t> </a:t>
            </a:r>
            <a:r>
              <a:rPr dirty="0" sz="3600"/>
              <a:t>END</a:t>
            </a:r>
            <a:r>
              <a:rPr dirty="0" sz="3600" spc="-85"/>
              <a:t> </a:t>
            </a:r>
            <a:r>
              <a:rPr dirty="0" sz="3600" spc="-10"/>
              <a:t>USERS?</a:t>
            </a:r>
            <a:endParaRPr sz="3600"/>
          </a:p>
        </p:txBody>
      </p:sp>
      <p:sp>
        <p:nvSpPr>
          <p:cNvPr id="6" name="object 6" descr=""/>
          <p:cNvSpPr txBox="1"/>
          <p:nvPr/>
        </p:nvSpPr>
        <p:spPr>
          <a:xfrm>
            <a:off x="699617" y="2200782"/>
            <a:ext cx="5837555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398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rebuchet MS"/>
                <a:cs typeface="Trebuchet MS"/>
              </a:rPr>
              <a:t>Business</a:t>
            </a:r>
            <a:r>
              <a:rPr dirty="0" sz="1400" spc="-55" b="1">
                <a:latin typeface="Trebuchet MS"/>
                <a:cs typeface="Trebuchet MS"/>
              </a:rPr>
              <a:t> </a:t>
            </a:r>
            <a:r>
              <a:rPr dirty="0" sz="1400" spc="-20" b="1">
                <a:latin typeface="Trebuchet MS"/>
                <a:cs typeface="Trebuchet MS"/>
              </a:rPr>
              <a:t>Stakeholders</a:t>
            </a:r>
            <a:r>
              <a:rPr dirty="0" sz="1400" spc="-20">
                <a:latin typeface="Trebuchet MS"/>
                <a:cs typeface="Trebuchet MS"/>
              </a:rPr>
              <a:t>: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Such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marketing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managers,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product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managers,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customer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service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representatives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who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utilize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sentiment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 insights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understand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customer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feedback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make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data-</a:t>
            </a:r>
            <a:r>
              <a:rPr dirty="0" sz="1400" spc="-10">
                <a:latin typeface="Trebuchet MS"/>
                <a:cs typeface="Trebuchet MS"/>
              </a:rPr>
              <a:t>driven decisions.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60325">
              <a:lnSpc>
                <a:spcPct val="100000"/>
              </a:lnSpc>
            </a:pPr>
            <a:r>
              <a:rPr dirty="0" sz="1400" b="1">
                <a:latin typeface="Trebuchet MS"/>
                <a:cs typeface="Trebuchet MS"/>
              </a:rPr>
              <a:t>Data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Analysts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and</a:t>
            </a:r>
            <a:r>
              <a:rPr dirty="0" sz="1400" spc="-5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Data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Scientists</a:t>
            </a:r>
            <a:r>
              <a:rPr dirty="0" sz="1400" spc="-10">
                <a:latin typeface="Trebuchet MS"/>
                <a:cs typeface="Trebuchet MS"/>
              </a:rPr>
              <a:t>: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Who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develop,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train,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evaluate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the </a:t>
            </a:r>
            <a:r>
              <a:rPr dirty="0" sz="1400" spc="-10">
                <a:latin typeface="Trebuchet MS"/>
                <a:cs typeface="Trebuchet MS"/>
              </a:rPr>
              <a:t>sentiment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model,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well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interpret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its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results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derive meaningful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insights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business.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Trebuchet MS"/>
                <a:cs typeface="Trebuchet MS"/>
              </a:rPr>
              <a:t>Software</a:t>
            </a:r>
            <a:r>
              <a:rPr dirty="0" sz="1400" spc="-7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Developers</a:t>
            </a:r>
            <a:r>
              <a:rPr dirty="0" sz="1400" spc="-10">
                <a:latin typeface="Trebuchet MS"/>
                <a:cs typeface="Trebuchet MS"/>
              </a:rPr>
              <a:t>: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Who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integrate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sentiment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functionality </a:t>
            </a:r>
            <a:r>
              <a:rPr dirty="0" sz="1400">
                <a:latin typeface="Trebuchet MS"/>
                <a:cs typeface="Trebuchet MS"/>
              </a:rPr>
              <a:t>into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existing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business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systems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develop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standalone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applications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real- </a:t>
            </a:r>
            <a:r>
              <a:rPr dirty="0" sz="1400">
                <a:latin typeface="Trebuchet MS"/>
                <a:cs typeface="Trebuchet MS"/>
              </a:rPr>
              <a:t>time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customer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feedback.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297815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Trebuchet MS"/>
                <a:cs typeface="Trebuchet MS"/>
              </a:rPr>
              <a:t>Customers</a:t>
            </a:r>
            <a:r>
              <a:rPr dirty="0" sz="1400" spc="-10">
                <a:latin typeface="Trebuchet MS"/>
                <a:cs typeface="Trebuchet MS"/>
              </a:rPr>
              <a:t>: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Indirectly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benefit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from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project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businesses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use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the </a:t>
            </a:r>
            <a:r>
              <a:rPr dirty="0" sz="1400" spc="-10">
                <a:latin typeface="Trebuchet MS"/>
                <a:cs typeface="Trebuchet MS"/>
              </a:rPr>
              <a:t>insights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gained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from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sentiment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improve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products,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services,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overall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customer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experience.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4248"/>
            <a:ext cx="1904999" cy="190195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8245" y="310134"/>
            <a:ext cx="7047230" cy="6413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YOUR</a:t>
            </a:r>
            <a:r>
              <a:rPr dirty="0" sz="2800" spc="-95"/>
              <a:t> </a:t>
            </a:r>
            <a:r>
              <a:rPr dirty="0" sz="2800"/>
              <a:t>SOLUTION</a:t>
            </a:r>
            <a:r>
              <a:rPr dirty="0" sz="2800" spc="-65"/>
              <a:t> </a:t>
            </a:r>
            <a:r>
              <a:rPr dirty="0" sz="2800"/>
              <a:t>AND</a:t>
            </a:r>
            <a:r>
              <a:rPr dirty="0" sz="2800" spc="-90"/>
              <a:t> </a:t>
            </a:r>
            <a:r>
              <a:rPr dirty="0" sz="2800"/>
              <a:t>VALUE</a:t>
            </a:r>
            <a:r>
              <a:rPr dirty="0" sz="2800" spc="-90"/>
              <a:t> </a:t>
            </a:r>
            <a:r>
              <a:rPr dirty="0" sz="2800" spc="-10"/>
              <a:t>PROPOSITION</a:t>
            </a:r>
            <a:endParaRPr sz="2800"/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10"/>
              <a:t>Solution:</a:t>
            </a:r>
            <a:endParaRPr sz="1200"/>
          </a:p>
        </p:txBody>
      </p:sp>
      <p:sp>
        <p:nvSpPr>
          <p:cNvPr id="7" name="object 7" descr=""/>
          <p:cNvSpPr txBox="1"/>
          <p:nvPr/>
        </p:nvSpPr>
        <p:spPr>
          <a:xfrm>
            <a:off x="1968245" y="1108964"/>
            <a:ext cx="76161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Our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solution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involves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developing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robust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sentiment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analysis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model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using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advanced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natural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language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processing </a:t>
            </a:r>
            <a:r>
              <a:rPr dirty="0" sz="1200">
                <a:latin typeface="Trebuchet MS"/>
                <a:cs typeface="Trebuchet MS"/>
              </a:rPr>
              <a:t>(NLP)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techniques.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By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leveraging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state-of-</a:t>
            </a:r>
            <a:r>
              <a:rPr dirty="0" sz="1200" spc="-10">
                <a:latin typeface="Trebuchet MS"/>
                <a:cs typeface="Trebuchet MS"/>
              </a:rPr>
              <a:t>the-</a:t>
            </a:r>
            <a:r>
              <a:rPr dirty="0" sz="1200">
                <a:latin typeface="Trebuchet MS"/>
                <a:cs typeface="Trebuchet MS"/>
              </a:rPr>
              <a:t>art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algorithms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models,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enable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businesses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automatically </a:t>
            </a:r>
            <a:r>
              <a:rPr dirty="0" sz="1200">
                <a:latin typeface="Trebuchet MS"/>
                <a:cs typeface="Trebuchet MS"/>
              </a:rPr>
              <a:t>analyze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classify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feedback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from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various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sources,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such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e-</a:t>
            </a:r>
            <a:r>
              <a:rPr dirty="0" sz="1200" spc="-10">
                <a:latin typeface="Trebuchet MS"/>
                <a:cs typeface="Trebuchet MS"/>
              </a:rPr>
              <a:t>commerce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platforms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social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media, </a:t>
            </a:r>
            <a:r>
              <a:rPr dirty="0" sz="1200">
                <a:latin typeface="Trebuchet MS"/>
                <a:cs typeface="Trebuchet MS"/>
              </a:rPr>
              <a:t>into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positive,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neutral,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or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negative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sentiments.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68245" y="2755138"/>
            <a:ext cx="754189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Value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Proposition: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212725">
              <a:lnSpc>
                <a:spcPct val="100000"/>
              </a:lnSpc>
            </a:pPr>
            <a:r>
              <a:rPr dirty="0" sz="1200" b="1">
                <a:latin typeface="Trebuchet MS"/>
                <a:cs typeface="Trebuchet MS"/>
              </a:rPr>
              <a:t>Automated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Analysis</a:t>
            </a:r>
            <a:r>
              <a:rPr dirty="0" sz="1200">
                <a:latin typeface="Trebuchet MS"/>
                <a:cs typeface="Trebuchet MS"/>
              </a:rPr>
              <a:t>: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Our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solution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automates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process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analyzing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vast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amounts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textual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data,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saving </a:t>
            </a:r>
            <a:r>
              <a:rPr dirty="0" sz="1200">
                <a:latin typeface="Trebuchet MS"/>
                <a:cs typeface="Trebuchet MS"/>
              </a:rPr>
              <a:t>businesses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valuable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time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resources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compared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manual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analysis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methods.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172720">
              <a:lnSpc>
                <a:spcPct val="100000"/>
              </a:lnSpc>
            </a:pPr>
            <a:r>
              <a:rPr dirty="0" sz="1200" b="1">
                <a:latin typeface="Trebuchet MS"/>
                <a:cs typeface="Trebuchet MS"/>
              </a:rPr>
              <a:t>Actionable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Insights: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By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accurately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categorizing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feedback,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businesses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gain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actionable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insights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into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sentiment,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enabling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them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identify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trends,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address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issues,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make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data-driven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decisions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to </a:t>
            </a:r>
            <a:r>
              <a:rPr dirty="0" sz="1200">
                <a:latin typeface="Trebuchet MS"/>
                <a:cs typeface="Trebuchet MS"/>
              </a:rPr>
              <a:t>improve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products,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services,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experience.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271145">
              <a:lnSpc>
                <a:spcPct val="100000"/>
              </a:lnSpc>
            </a:pPr>
            <a:r>
              <a:rPr dirty="0" sz="1200" b="1">
                <a:latin typeface="Trebuchet MS"/>
                <a:cs typeface="Trebuchet MS"/>
              </a:rPr>
              <a:t>Scalability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and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Efficiency:</a:t>
            </a:r>
            <a:r>
              <a:rPr dirty="0" sz="1200" spc="-5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Our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NLP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model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scalable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can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handle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large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volumes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text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data,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ensuring </a:t>
            </a:r>
            <a:r>
              <a:rPr dirty="0" sz="1200">
                <a:latin typeface="Trebuchet MS"/>
                <a:cs typeface="Trebuchet MS"/>
              </a:rPr>
              <a:t>efficiency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reliability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sentiment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analysis,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even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data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volumes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grow.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rebuchet MS"/>
                <a:cs typeface="Trebuchet MS"/>
              </a:rPr>
              <a:t>Competitive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Advantage:</a:t>
            </a:r>
            <a:r>
              <a:rPr dirty="0" sz="1200" spc="-5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Businesses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that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leverage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our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solution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gain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competitive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advantage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by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staying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ahead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market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trends,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understanding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preferences,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proactively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addressing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needs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based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on </a:t>
            </a:r>
            <a:r>
              <a:rPr dirty="0" sz="1200" spc="-10">
                <a:latin typeface="Trebuchet MS"/>
                <a:cs typeface="Trebuchet MS"/>
              </a:rPr>
              <a:t>real-</a:t>
            </a:r>
            <a:r>
              <a:rPr dirty="0" sz="1200">
                <a:latin typeface="Trebuchet MS"/>
                <a:cs typeface="Trebuchet MS"/>
              </a:rPr>
              <a:t>time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feedback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analysis.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THE</a:t>
            </a:r>
            <a:r>
              <a:rPr dirty="0" sz="4000" spc="-30"/>
              <a:t> </a:t>
            </a:r>
            <a:r>
              <a:rPr dirty="0" sz="4000"/>
              <a:t>WOW</a:t>
            </a:r>
            <a:r>
              <a:rPr dirty="0" sz="4000" spc="25"/>
              <a:t> </a:t>
            </a:r>
            <a:r>
              <a:rPr dirty="0" sz="4000"/>
              <a:t>IN</a:t>
            </a:r>
            <a:r>
              <a:rPr dirty="0" sz="4000" spc="-55"/>
              <a:t> </a:t>
            </a:r>
            <a:r>
              <a:rPr dirty="0" sz="4000"/>
              <a:t>YOUR</a:t>
            </a:r>
            <a:r>
              <a:rPr dirty="0" sz="4000" spc="-65"/>
              <a:t> </a:t>
            </a:r>
            <a:r>
              <a:rPr dirty="0" sz="4000" spc="-10"/>
              <a:t>SOLUTION</a:t>
            </a:r>
            <a:endParaRPr sz="4000"/>
          </a:p>
        </p:txBody>
      </p:sp>
      <p:sp>
        <p:nvSpPr>
          <p:cNvPr id="8" name="object 8" descr=""/>
          <p:cNvSpPr txBox="1"/>
          <p:nvPr/>
        </p:nvSpPr>
        <p:spPr>
          <a:xfrm>
            <a:off x="409448" y="1974595"/>
            <a:ext cx="835914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Our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NLP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solution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revolutionizes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customer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feedback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analysis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by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seamlessly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transforming unstructured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text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data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into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actionable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insights.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With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unparalleled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accuracy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efficiency, </a:t>
            </a:r>
            <a:r>
              <a:rPr dirty="0" sz="1600">
                <a:latin typeface="Trebuchet MS"/>
                <a:cs typeface="Trebuchet MS"/>
              </a:rPr>
              <a:t>our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sentiment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analysis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model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empowers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businesses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to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understand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customer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sentiment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at </a:t>
            </a:r>
            <a:r>
              <a:rPr dirty="0" sz="1600">
                <a:latin typeface="Trebuchet MS"/>
                <a:cs typeface="Trebuchet MS"/>
              </a:rPr>
              <a:t>scale,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driving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enhanced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decision-</a:t>
            </a:r>
            <a:r>
              <a:rPr dirty="0" sz="1600">
                <a:latin typeface="Trebuchet MS"/>
                <a:cs typeface="Trebuchet MS"/>
              </a:rPr>
              <a:t>making,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improved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products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services,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ultimately, unparalleled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customer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satisfaction.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Say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goodbye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to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manual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analysis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hello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to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automated, </a:t>
            </a:r>
            <a:r>
              <a:rPr dirty="0" sz="1600" spc="-25">
                <a:latin typeface="Trebuchet MS"/>
                <a:cs typeface="Trebuchet MS"/>
              </a:rPr>
              <a:t>data-</a:t>
            </a:r>
            <a:r>
              <a:rPr dirty="0" sz="1600">
                <a:latin typeface="Trebuchet MS"/>
                <a:cs typeface="Trebuchet MS"/>
              </a:rPr>
              <a:t>driven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excellence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with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our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NLP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solution.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MODELLING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670661" y="6535036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</a:t>
            </a:r>
            <a:r>
              <a:rPr dirty="0" sz="1100" spc="30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ual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5538" y="1884679"/>
            <a:ext cx="653732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Our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natural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(NLP)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project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involves </a:t>
            </a:r>
            <a:r>
              <a:rPr dirty="0" sz="1800">
                <a:latin typeface="Arial"/>
                <a:cs typeface="Arial"/>
              </a:rPr>
              <a:t>developing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analysis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deep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learning </a:t>
            </a:r>
            <a:r>
              <a:rPr dirty="0" sz="1800">
                <a:latin typeface="Arial"/>
                <a:cs typeface="Arial"/>
              </a:rPr>
              <a:t>techniques.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trained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diverse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dataset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reviews 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utilize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advanced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NLP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architectures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LSTM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attention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mechanisms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capture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semantic </a:t>
            </a:r>
            <a:r>
              <a:rPr dirty="0" sz="1800">
                <a:latin typeface="Arial"/>
                <a:cs typeface="Arial"/>
              </a:rPr>
              <a:t>relationships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text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data.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iterative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experimentation</a:t>
            </a:r>
            <a:r>
              <a:rPr dirty="0" sz="1800" spc="-25">
                <a:latin typeface="Arial"/>
                <a:cs typeface="Arial"/>
              </a:rPr>
              <a:t> and </a:t>
            </a:r>
            <a:r>
              <a:rPr dirty="0" sz="1800">
                <a:latin typeface="Arial"/>
                <a:cs typeface="Arial"/>
              </a:rPr>
              <a:t>optimization,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aim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build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highly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accurate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scalable</a:t>
            </a:r>
            <a:r>
              <a:rPr dirty="0" sz="1800" spc="-25">
                <a:latin typeface="Arial"/>
                <a:cs typeface="Arial"/>
              </a:rPr>
              <a:t> NLP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capable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classifying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precision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efficiency.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E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Gladson Paul Dhinakaran ㅤ</dc:creator>
  <dcterms:created xsi:type="dcterms:W3CDTF">2024-04-03T08:26:51Z</dcterms:created>
  <dcterms:modified xsi:type="dcterms:W3CDTF">2024-04-03T08:26:51Z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2024-04-03T00:00:00Z</vt:filetime>
  </property>
  <property fmtid="{D5CDD505-2E9C-101B-9397-08002B2CF9AE}" pid="5" name="Producer">
    <vt:lpwstr>3-Heights(TM) PDF Security Shell 4.8.25.2 (http://www.pdf-tools.com)</vt:lpwstr>
  </property>
</Properties>
</file>