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74"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4660"/>
  </p:normalViewPr>
  <p:slideViewPr>
    <p:cSldViewPr snapToGrid="0">
      <p:cViewPr varScale="1">
        <p:scale>
          <a:sx n="87" d="100"/>
          <a:sy n="87" d="100"/>
        </p:scale>
        <p:origin x="2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BDEC81E-BB73-4838-B802-C550B14684A6}" type="datetimeFigureOut">
              <a:rPr lang="en-IN" smtClean="0"/>
              <a:t>19-04-2025</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DC50B456-5A9D-4CB8-BB97-0BACC1510042}" type="slidenum">
              <a:rPr lang="en-IN" smtClean="0"/>
              <a:t>‹#›</a:t>
            </a:fld>
            <a:endParaRPr lang="en-IN"/>
          </a:p>
        </p:txBody>
      </p:sp>
    </p:spTree>
    <p:extLst>
      <p:ext uri="{BB962C8B-B14F-4D97-AF65-F5344CB8AC3E}">
        <p14:creationId xmlns:p14="http://schemas.microsoft.com/office/powerpoint/2010/main" val="125527429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DEC81E-BB73-4838-B802-C550B14684A6}" type="datetimeFigureOut">
              <a:rPr lang="en-IN" smtClean="0"/>
              <a:t>19-04-2025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50B456-5A9D-4CB8-BB97-0BACC1510042}" type="slidenum">
              <a:rPr lang="en-IN" smtClean="0"/>
              <a:t>‹#›</a:t>
            </a:fld>
            <a:endParaRPr lang="en-IN"/>
          </a:p>
        </p:txBody>
      </p:sp>
    </p:spTree>
    <p:extLst>
      <p:ext uri="{BB962C8B-B14F-4D97-AF65-F5344CB8AC3E}">
        <p14:creationId xmlns:p14="http://schemas.microsoft.com/office/powerpoint/2010/main" val="3801238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DEC81E-BB73-4838-B802-C550B14684A6}" type="datetimeFigureOut">
              <a:rPr lang="en-IN" smtClean="0"/>
              <a:t>19-04-2025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0B456-5A9D-4CB8-BB97-0BACC1510042}" type="slidenum">
              <a:rPr lang="en-IN" smtClean="0"/>
              <a:t>‹#›</a:t>
            </a:fld>
            <a:endParaRPr lang="en-IN"/>
          </a:p>
        </p:txBody>
      </p:sp>
    </p:spTree>
    <p:extLst>
      <p:ext uri="{BB962C8B-B14F-4D97-AF65-F5344CB8AC3E}">
        <p14:creationId xmlns:p14="http://schemas.microsoft.com/office/powerpoint/2010/main" val="3476715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DEC81E-BB73-4838-B802-C550B14684A6}" type="datetimeFigureOut">
              <a:rPr lang="en-IN" smtClean="0"/>
              <a:t>19-04-2025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0B456-5A9D-4CB8-BB97-0BACC1510042}" type="slidenum">
              <a:rPr lang="en-IN" smtClean="0"/>
              <a:t>‹#›</a:t>
            </a:fld>
            <a:endParaRPr lang="en-IN"/>
          </a:p>
        </p:txBody>
      </p:sp>
    </p:spTree>
    <p:extLst>
      <p:ext uri="{BB962C8B-B14F-4D97-AF65-F5344CB8AC3E}">
        <p14:creationId xmlns:p14="http://schemas.microsoft.com/office/powerpoint/2010/main" val="3065425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DEC81E-BB73-4838-B802-C550B14684A6}" type="datetimeFigureOut">
              <a:rPr lang="en-IN" smtClean="0"/>
              <a:t>19-04-2025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0B456-5A9D-4CB8-BB97-0BACC1510042}" type="slidenum">
              <a:rPr lang="en-IN" smtClean="0"/>
              <a:t>‹#›</a:t>
            </a:fld>
            <a:endParaRPr lang="en-IN"/>
          </a:p>
        </p:txBody>
      </p:sp>
    </p:spTree>
    <p:extLst>
      <p:ext uri="{BB962C8B-B14F-4D97-AF65-F5344CB8AC3E}">
        <p14:creationId xmlns:p14="http://schemas.microsoft.com/office/powerpoint/2010/main" val="1295897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DEC81E-BB73-4838-B802-C550B14684A6}" type="datetimeFigureOut">
              <a:rPr lang="en-IN" smtClean="0"/>
              <a:t>19-04-2025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0B456-5A9D-4CB8-BB97-0BACC1510042}" type="slidenum">
              <a:rPr lang="en-IN" smtClean="0"/>
              <a:t>‹#›</a:t>
            </a:fld>
            <a:endParaRPr lang="en-IN"/>
          </a:p>
        </p:txBody>
      </p:sp>
    </p:spTree>
    <p:extLst>
      <p:ext uri="{BB962C8B-B14F-4D97-AF65-F5344CB8AC3E}">
        <p14:creationId xmlns:p14="http://schemas.microsoft.com/office/powerpoint/2010/main" val="2316387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DEC81E-BB73-4838-B802-C550B14684A6}" type="datetimeFigureOut">
              <a:rPr lang="en-IN" smtClean="0"/>
              <a:t>19-04-2025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0B456-5A9D-4CB8-BB97-0BACC1510042}" type="slidenum">
              <a:rPr lang="en-IN" smtClean="0"/>
              <a:t>‹#›</a:t>
            </a:fld>
            <a:endParaRPr lang="en-IN"/>
          </a:p>
        </p:txBody>
      </p:sp>
    </p:spTree>
    <p:extLst>
      <p:ext uri="{BB962C8B-B14F-4D97-AF65-F5344CB8AC3E}">
        <p14:creationId xmlns:p14="http://schemas.microsoft.com/office/powerpoint/2010/main" val="2909040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DEC81E-BB73-4838-B802-C550B14684A6}" type="datetimeFigureOut">
              <a:rPr lang="en-IN" smtClean="0"/>
              <a:t>19-04-2025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0B456-5A9D-4CB8-BB97-0BACC1510042}"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068932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DEC81E-BB73-4838-B802-C550B14684A6}" type="datetimeFigureOut">
              <a:rPr lang="en-IN" smtClean="0"/>
              <a:t>19-04-2025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0B456-5A9D-4CB8-BB97-0BACC1510042}" type="slidenum">
              <a:rPr lang="en-IN" smtClean="0"/>
              <a:t>‹#›</a:t>
            </a:fld>
            <a:endParaRPr lang="en-IN"/>
          </a:p>
        </p:txBody>
      </p:sp>
    </p:spTree>
    <p:extLst>
      <p:ext uri="{BB962C8B-B14F-4D97-AF65-F5344CB8AC3E}">
        <p14:creationId xmlns:p14="http://schemas.microsoft.com/office/powerpoint/2010/main" val="3263550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DEC81E-BB73-4838-B802-C550B14684A6}" type="datetimeFigureOut">
              <a:rPr lang="en-IN" smtClean="0"/>
              <a:t>19-04-2025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0B456-5A9D-4CB8-BB97-0BACC1510042}" type="slidenum">
              <a:rPr lang="en-IN" smtClean="0"/>
              <a:t>‹#›</a:t>
            </a:fld>
            <a:endParaRPr lang="en-IN"/>
          </a:p>
        </p:txBody>
      </p:sp>
    </p:spTree>
    <p:extLst>
      <p:ext uri="{BB962C8B-B14F-4D97-AF65-F5344CB8AC3E}">
        <p14:creationId xmlns:p14="http://schemas.microsoft.com/office/powerpoint/2010/main" val="65704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DEC81E-BB73-4838-B802-C550B14684A6}" type="datetimeFigureOut">
              <a:rPr lang="en-IN" smtClean="0"/>
              <a:t>19-04-2025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0B456-5A9D-4CB8-BB97-0BACC1510042}" type="slidenum">
              <a:rPr lang="en-IN" smtClean="0"/>
              <a:t>‹#›</a:t>
            </a:fld>
            <a:endParaRPr lang="en-IN"/>
          </a:p>
        </p:txBody>
      </p:sp>
    </p:spTree>
    <p:extLst>
      <p:ext uri="{BB962C8B-B14F-4D97-AF65-F5344CB8AC3E}">
        <p14:creationId xmlns:p14="http://schemas.microsoft.com/office/powerpoint/2010/main" val="4226326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DEC81E-BB73-4838-B802-C550B14684A6}" type="datetimeFigureOut">
              <a:rPr lang="en-IN" smtClean="0"/>
              <a:t>19-04-2025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50B456-5A9D-4CB8-BB97-0BACC1510042}" type="slidenum">
              <a:rPr lang="en-IN" smtClean="0"/>
              <a:t>‹#›</a:t>
            </a:fld>
            <a:endParaRPr lang="en-IN"/>
          </a:p>
        </p:txBody>
      </p:sp>
    </p:spTree>
    <p:extLst>
      <p:ext uri="{BB962C8B-B14F-4D97-AF65-F5344CB8AC3E}">
        <p14:creationId xmlns:p14="http://schemas.microsoft.com/office/powerpoint/2010/main" val="2596279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DEC81E-BB73-4838-B802-C550B14684A6}" type="datetimeFigureOut">
              <a:rPr lang="en-IN" smtClean="0"/>
              <a:t>19-04-2025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50B456-5A9D-4CB8-BB97-0BACC1510042}" type="slidenum">
              <a:rPr lang="en-IN" smtClean="0"/>
              <a:t>‹#›</a:t>
            </a:fld>
            <a:endParaRPr lang="en-IN"/>
          </a:p>
        </p:txBody>
      </p:sp>
    </p:spTree>
    <p:extLst>
      <p:ext uri="{BB962C8B-B14F-4D97-AF65-F5344CB8AC3E}">
        <p14:creationId xmlns:p14="http://schemas.microsoft.com/office/powerpoint/2010/main" val="405361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DEC81E-BB73-4838-B802-C550B14684A6}" type="datetimeFigureOut">
              <a:rPr lang="en-IN" smtClean="0"/>
              <a:t>19-04-2025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50B456-5A9D-4CB8-BB97-0BACC1510042}" type="slidenum">
              <a:rPr lang="en-IN" smtClean="0"/>
              <a:t>‹#›</a:t>
            </a:fld>
            <a:endParaRPr lang="en-IN"/>
          </a:p>
        </p:txBody>
      </p:sp>
    </p:spTree>
    <p:extLst>
      <p:ext uri="{BB962C8B-B14F-4D97-AF65-F5344CB8AC3E}">
        <p14:creationId xmlns:p14="http://schemas.microsoft.com/office/powerpoint/2010/main" val="1793784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BDEC81E-BB73-4838-B802-C550B14684A6}" type="datetimeFigureOut">
              <a:rPr lang="en-IN" smtClean="0"/>
              <a:t>19-04-2025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50B456-5A9D-4CB8-BB97-0BACC1510042}" type="slidenum">
              <a:rPr lang="en-IN" smtClean="0"/>
              <a:t>‹#›</a:t>
            </a:fld>
            <a:endParaRPr lang="en-IN"/>
          </a:p>
        </p:txBody>
      </p:sp>
    </p:spTree>
    <p:extLst>
      <p:ext uri="{BB962C8B-B14F-4D97-AF65-F5344CB8AC3E}">
        <p14:creationId xmlns:p14="http://schemas.microsoft.com/office/powerpoint/2010/main" val="1864314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DEC81E-BB73-4838-B802-C550B14684A6}" type="datetimeFigureOut">
              <a:rPr lang="en-IN" smtClean="0"/>
              <a:t>19-04-2025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50B456-5A9D-4CB8-BB97-0BACC1510042}" type="slidenum">
              <a:rPr lang="en-IN" smtClean="0"/>
              <a:t>‹#›</a:t>
            </a:fld>
            <a:endParaRPr lang="en-IN"/>
          </a:p>
        </p:txBody>
      </p:sp>
    </p:spTree>
    <p:extLst>
      <p:ext uri="{BB962C8B-B14F-4D97-AF65-F5344CB8AC3E}">
        <p14:creationId xmlns:p14="http://schemas.microsoft.com/office/powerpoint/2010/main" val="3682056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DEC81E-BB73-4838-B802-C550B14684A6}" type="datetimeFigureOut">
              <a:rPr lang="en-IN" smtClean="0"/>
              <a:t>19-04-2025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50B456-5A9D-4CB8-BB97-0BACC1510042}" type="slidenum">
              <a:rPr lang="en-IN" smtClean="0"/>
              <a:t>‹#›</a:t>
            </a:fld>
            <a:endParaRPr lang="en-IN"/>
          </a:p>
        </p:txBody>
      </p:sp>
    </p:spTree>
    <p:extLst>
      <p:ext uri="{BB962C8B-B14F-4D97-AF65-F5344CB8AC3E}">
        <p14:creationId xmlns:p14="http://schemas.microsoft.com/office/powerpoint/2010/main" val="2674764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DEC81E-BB73-4838-B802-C550B14684A6}" type="datetimeFigureOut">
              <a:rPr lang="en-IN" smtClean="0"/>
              <a:t>19-04-2025</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C50B456-5A9D-4CB8-BB97-0BACC1510042}" type="slidenum">
              <a:rPr lang="en-IN" smtClean="0"/>
              <a:t>‹#›</a:t>
            </a:fld>
            <a:endParaRPr lang="en-IN"/>
          </a:p>
        </p:txBody>
      </p:sp>
    </p:spTree>
    <p:extLst>
      <p:ext uri="{BB962C8B-B14F-4D97-AF65-F5344CB8AC3E}">
        <p14:creationId xmlns:p14="http://schemas.microsoft.com/office/powerpoint/2010/main" val="389137756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34EF3-B7A0-7B2D-4DC6-9EED3424FA80}"/>
              </a:ext>
            </a:extLst>
          </p:cNvPr>
          <p:cNvSpPr>
            <a:spLocks noGrp="1"/>
          </p:cNvSpPr>
          <p:nvPr>
            <p:ph type="ctrTitle"/>
          </p:nvPr>
        </p:nvSpPr>
        <p:spPr>
          <a:xfrm>
            <a:off x="1523998" y="406400"/>
            <a:ext cx="10160001" cy="2387600"/>
          </a:xfrm>
        </p:spPr>
        <p:txBody>
          <a:bodyPr>
            <a:normAutofit/>
          </a:bodyPr>
          <a:lstStyle/>
          <a:p>
            <a:r>
              <a:rPr lang="en-IN" sz="3600" dirty="0">
                <a:latin typeface="Arial Black" panose="020B0A04020102020204" pitchFamily="34" charset="0"/>
              </a:rPr>
              <a:t>   Exploratory Data Analytics</a:t>
            </a:r>
            <a:br>
              <a:rPr lang="en-IN" sz="3600" dirty="0">
                <a:latin typeface="Arial Black" panose="020B0A04020102020204" pitchFamily="34" charset="0"/>
              </a:rPr>
            </a:br>
            <a:r>
              <a:rPr lang="en-IN" sz="2400" dirty="0">
                <a:latin typeface="Arial Black" panose="020B0A04020102020204" pitchFamily="34" charset="0"/>
              </a:rPr>
              <a:t>(cse3040) </a:t>
            </a:r>
          </a:p>
        </p:txBody>
      </p:sp>
      <p:sp>
        <p:nvSpPr>
          <p:cNvPr id="3" name="Subtitle 2">
            <a:extLst>
              <a:ext uri="{FF2B5EF4-FFF2-40B4-BE49-F238E27FC236}">
                <a16:creationId xmlns:a16="http://schemas.microsoft.com/office/drawing/2014/main" id="{52628EB2-611E-C70F-AE9A-612ECAB7247B}"/>
              </a:ext>
            </a:extLst>
          </p:cNvPr>
          <p:cNvSpPr>
            <a:spLocks noGrp="1"/>
          </p:cNvSpPr>
          <p:nvPr>
            <p:ph type="subTitle" idx="1"/>
          </p:nvPr>
        </p:nvSpPr>
        <p:spPr>
          <a:xfrm>
            <a:off x="1523999" y="2997201"/>
            <a:ext cx="9956801" cy="2015066"/>
          </a:xfrm>
        </p:spPr>
        <p:txBody>
          <a:bodyPr>
            <a:noAutofit/>
          </a:bodyPr>
          <a:lstStyle/>
          <a:p>
            <a:r>
              <a:rPr lang="en-IN" sz="3200" b="1" dirty="0">
                <a:latin typeface="Arial" panose="020B0604020202020204" pitchFamily="34" charset="0"/>
                <a:cs typeface="Arial" panose="020B0604020202020204" pitchFamily="34" charset="0"/>
              </a:rPr>
              <a:t>A COMPREHENSIVE ANALYSIS ON FOOD WASTAGE</a:t>
            </a:r>
          </a:p>
          <a:p>
            <a:r>
              <a:rPr lang="en-IN" sz="3200" b="1" dirty="0"/>
              <a:t>Team members </a:t>
            </a:r>
            <a:r>
              <a:rPr lang="en-IN" sz="3200" dirty="0"/>
              <a:t>– GLADWIN DANIEL P 23MIA1058, RESHMA G 23MIA1017, KARTHIKEYAN A 23MIA1123</a:t>
            </a:r>
          </a:p>
          <a:p>
            <a:r>
              <a:rPr lang="en-IN" sz="3200" b="1" dirty="0"/>
              <a:t>Team Name </a:t>
            </a:r>
            <a:r>
              <a:rPr lang="en-IN" sz="3200" dirty="0"/>
              <a:t>– Team F </a:t>
            </a:r>
          </a:p>
          <a:p>
            <a:r>
              <a:rPr lang="en-IN" sz="3200" b="1" dirty="0"/>
              <a:t>Registration-</a:t>
            </a:r>
            <a:r>
              <a:rPr lang="en-IN" sz="3200" dirty="0"/>
              <a:t> WINTER SEMESTER 2024-2025</a:t>
            </a:r>
          </a:p>
        </p:txBody>
      </p:sp>
    </p:spTree>
    <p:extLst>
      <p:ext uri="{BB962C8B-B14F-4D97-AF65-F5344CB8AC3E}">
        <p14:creationId xmlns:p14="http://schemas.microsoft.com/office/powerpoint/2010/main" val="4094537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62BE95-C53E-317E-4473-B0D5B5E6DA79}"/>
              </a:ext>
            </a:extLst>
          </p:cNvPr>
          <p:cNvSpPr>
            <a:spLocks noGrp="1"/>
          </p:cNvSpPr>
          <p:nvPr>
            <p:ph idx="1"/>
          </p:nvPr>
        </p:nvSpPr>
        <p:spPr>
          <a:xfrm>
            <a:off x="685801" y="782515"/>
            <a:ext cx="10131425" cy="4613031"/>
          </a:xfrm>
        </p:spPr>
        <p:txBody>
          <a:bodyPr>
            <a:normAutofit/>
          </a:bodyPr>
          <a:lstStyle/>
          <a:p>
            <a:pPr algn="just"/>
            <a:r>
              <a:rPr lang="en-US" sz="2800" b="1" dirty="0"/>
              <a:t>Regional Analysis: </a:t>
            </a:r>
          </a:p>
          <a:p>
            <a:pPr marL="0" indent="0" algn="just">
              <a:buNone/>
            </a:pPr>
            <a:r>
              <a:rPr lang="en-US" sz="2800" dirty="0"/>
              <a:t>           Visualization of waste patterns by region using bar plots, box plots, and violin plots</a:t>
            </a:r>
          </a:p>
          <a:p>
            <a:pPr algn="just"/>
            <a:r>
              <a:rPr lang="en-US" sz="2800" dirty="0"/>
              <a:t> </a:t>
            </a:r>
            <a:r>
              <a:rPr lang="en-US" sz="2800" b="1" dirty="0"/>
              <a:t>Sector Comparison: </a:t>
            </a:r>
          </a:p>
          <a:p>
            <a:pPr marL="0" indent="0" algn="just">
              <a:buNone/>
            </a:pPr>
            <a:r>
              <a:rPr lang="en-US" sz="2800" dirty="0"/>
              <a:t>           Household waste represents largest proportion of total waste</a:t>
            </a:r>
          </a:p>
          <a:p>
            <a:pPr algn="just"/>
            <a:r>
              <a:rPr lang="en-US" sz="2800" b="1" dirty="0"/>
              <a:t> Confidence Levels:</a:t>
            </a:r>
          </a:p>
          <a:p>
            <a:pPr marL="0" indent="0" algn="just">
              <a:buNone/>
            </a:pPr>
            <a:r>
              <a:rPr lang="en-US" sz="2800" dirty="0"/>
              <a:t>           Dataset includes confidence metrics for reliability assessment</a:t>
            </a:r>
            <a:endParaRPr lang="en-IN" sz="2800" dirty="0"/>
          </a:p>
        </p:txBody>
      </p:sp>
    </p:spTree>
    <p:extLst>
      <p:ext uri="{BB962C8B-B14F-4D97-AF65-F5344CB8AC3E}">
        <p14:creationId xmlns:p14="http://schemas.microsoft.com/office/powerpoint/2010/main" val="4117303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58809-D7CE-0648-F080-0BB54CDEE132}"/>
              </a:ext>
            </a:extLst>
          </p:cNvPr>
          <p:cNvSpPr>
            <a:spLocks noGrp="1"/>
          </p:cNvSpPr>
          <p:nvPr>
            <p:ph type="title"/>
          </p:nvPr>
        </p:nvSpPr>
        <p:spPr/>
        <p:txBody>
          <a:bodyPr/>
          <a:lstStyle/>
          <a:p>
            <a:r>
              <a:rPr lang="en-IN" dirty="0"/>
              <a:t>                          Data Exploration</a:t>
            </a:r>
          </a:p>
        </p:txBody>
      </p:sp>
      <p:sp>
        <p:nvSpPr>
          <p:cNvPr id="3" name="Content Placeholder 2">
            <a:extLst>
              <a:ext uri="{FF2B5EF4-FFF2-40B4-BE49-F238E27FC236}">
                <a16:creationId xmlns:a16="http://schemas.microsoft.com/office/drawing/2014/main" id="{14B73644-6F10-09B5-0118-DC0FC96606CD}"/>
              </a:ext>
            </a:extLst>
          </p:cNvPr>
          <p:cNvSpPr>
            <a:spLocks noGrp="1"/>
          </p:cNvSpPr>
          <p:nvPr>
            <p:ph idx="1"/>
          </p:nvPr>
        </p:nvSpPr>
        <p:spPr>
          <a:xfrm>
            <a:off x="685801" y="940777"/>
            <a:ext cx="10131425" cy="4850423"/>
          </a:xfrm>
        </p:spPr>
        <p:txBody>
          <a:bodyPr>
            <a:normAutofit/>
          </a:bodyPr>
          <a:lstStyle/>
          <a:p>
            <a:r>
              <a:rPr lang="en-IN" sz="2800" dirty="0"/>
              <a:t>Bar plots comparing food waste across regions</a:t>
            </a:r>
          </a:p>
          <a:p>
            <a:pPr algn="just"/>
            <a:r>
              <a:rPr lang="en-IN" sz="2800" dirty="0"/>
              <a:t> Line plots showing food wastage patterns by country Heatmaps visualizing correlations between different waste metrics </a:t>
            </a:r>
          </a:p>
          <a:p>
            <a:r>
              <a:rPr lang="en-IN" sz="2800" dirty="0"/>
              <a:t>Regional distribution visualizations (box plots, violin plots)</a:t>
            </a:r>
          </a:p>
        </p:txBody>
      </p:sp>
    </p:spTree>
    <p:extLst>
      <p:ext uri="{BB962C8B-B14F-4D97-AF65-F5344CB8AC3E}">
        <p14:creationId xmlns:p14="http://schemas.microsoft.com/office/powerpoint/2010/main" val="2201296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5DDE-AA3F-639C-8CAE-84ABE92BCA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727B8DA-852A-2F68-1026-30B2C36980E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56028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7D4CD-7125-AF42-9220-F6B476E5A8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F57B16-136C-9AED-BBEC-59ECA7157B8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74112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E7CBC-6B75-A129-0BDA-2C07518D2017}"/>
              </a:ext>
            </a:extLst>
          </p:cNvPr>
          <p:cNvSpPr>
            <a:spLocks noGrp="1"/>
          </p:cNvSpPr>
          <p:nvPr>
            <p:ph type="title"/>
          </p:nvPr>
        </p:nvSpPr>
        <p:spPr/>
        <p:txBody>
          <a:bodyPr/>
          <a:lstStyle/>
          <a:p>
            <a:pPr>
              <a:lnSpc>
                <a:spcPct val="150000"/>
              </a:lnSpc>
            </a:pPr>
            <a:r>
              <a:rPr lang="en-IN" dirty="0"/>
              <a:t>                      Model Performance</a:t>
            </a:r>
          </a:p>
        </p:txBody>
      </p:sp>
      <p:sp>
        <p:nvSpPr>
          <p:cNvPr id="3" name="Content Placeholder 2">
            <a:extLst>
              <a:ext uri="{FF2B5EF4-FFF2-40B4-BE49-F238E27FC236}">
                <a16:creationId xmlns:a16="http://schemas.microsoft.com/office/drawing/2014/main" id="{31D787F2-05E3-61A4-AE4A-A086CC0C3A80}"/>
              </a:ext>
            </a:extLst>
          </p:cNvPr>
          <p:cNvSpPr>
            <a:spLocks noGrp="1"/>
          </p:cNvSpPr>
          <p:nvPr>
            <p:ph idx="1"/>
          </p:nvPr>
        </p:nvSpPr>
        <p:spPr>
          <a:xfrm>
            <a:off x="685801" y="1415563"/>
            <a:ext cx="10131425" cy="4375638"/>
          </a:xfrm>
        </p:spPr>
        <p:txBody>
          <a:bodyPr>
            <a:normAutofit/>
          </a:bodyPr>
          <a:lstStyle/>
          <a:p>
            <a:pPr algn="just"/>
            <a:r>
              <a:rPr lang="en-IN" sz="2800" dirty="0" err="1"/>
              <a:t>XGBoost</a:t>
            </a:r>
            <a:r>
              <a:rPr lang="en-IN" sz="2800" dirty="0"/>
              <a:t> regressor performance metrics:</a:t>
            </a:r>
          </a:p>
          <a:p>
            <a:pPr algn="just"/>
            <a:r>
              <a:rPr lang="en-IN" sz="2800" dirty="0"/>
              <a:t> Household Sector: R² = 0.41, RMSE 13.62 kg/capita/year</a:t>
            </a:r>
          </a:p>
          <a:p>
            <a:pPr algn="just"/>
            <a:r>
              <a:rPr lang="en-IN" sz="2800" dirty="0"/>
              <a:t> Retail Sector: R² = 0.59, RMSE 3.55 kg/capita/year</a:t>
            </a:r>
          </a:p>
          <a:p>
            <a:pPr algn="just"/>
            <a:r>
              <a:rPr lang="en-IN" sz="2800" dirty="0"/>
              <a:t> Food Service Sector: R² = 0.60, RMSE 3.79 kg/capita/year </a:t>
            </a:r>
          </a:p>
          <a:p>
            <a:pPr algn="just"/>
            <a:r>
              <a:rPr lang="en-IN" sz="2800" dirty="0"/>
              <a:t>Bar charts comparing R² scores, MSE, and RMSE across sectors</a:t>
            </a:r>
          </a:p>
        </p:txBody>
      </p:sp>
    </p:spTree>
    <p:extLst>
      <p:ext uri="{BB962C8B-B14F-4D97-AF65-F5344CB8AC3E}">
        <p14:creationId xmlns:p14="http://schemas.microsoft.com/office/powerpoint/2010/main" val="2097195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B814-772B-BCF4-9A98-DF3F923CDC9D}"/>
              </a:ext>
            </a:extLst>
          </p:cNvPr>
          <p:cNvSpPr>
            <a:spLocks noGrp="1"/>
          </p:cNvSpPr>
          <p:nvPr>
            <p:ph type="title"/>
          </p:nvPr>
        </p:nvSpPr>
        <p:spPr/>
        <p:txBody>
          <a:bodyPr/>
          <a:lstStyle/>
          <a:p>
            <a:r>
              <a:rPr lang="en-IN" dirty="0"/>
              <a:t>                       Future Projections</a:t>
            </a:r>
          </a:p>
        </p:txBody>
      </p:sp>
      <p:sp>
        <p:nvSpPr>
          <p:cNvPr id="3" name="Content Placeholder 2">
            <a:extLst>
              <a:ext uri="{FF2B5EF4-FFF2-40B4-BE49-F238E27FC236}">
                <a16:creationId xmlns:a16="http://schemas.microsoft.com/office/drawing/2014/main" id="{938A010C-CD8A-32E7-4F93-3A7AD915E929}"/>
              </a:ext>
            </a:extLst>
          </p:cNvPr>
          <p:cNvSpPr>
            <a:spLocks noGrp="1"/>
          </p:cNvSpPr>
          <p:nvPr>
            <p:ph idx="1"/>
          </p:nvPr>
        </p:nvSpPr>
        <p:spPr/>
        <p:txBody>
          <a:bodyPr>
            <a:normAutofit/>
          </a:bodyPr>
          <a:lstStyle/>
          <a:p>
            <a:pPr algn="just"/>
            <a:r>
              <a:rPr lang="en-US" sz="2800" dirty="0"/>
              <a:t>5-year food waste projections by sector 20252030 </a:t>
            </a:r>
          </a:p>
          <a:p>
            <a:pPr algn="just"/>
            <a:r>
              <a:rPr lang="en-US" sz="2800" dirty="0"/>
              <a:t>Predicted trends: </a:t>
            </a:r>
          </a:p>
          <a:p>
            <a:pPr algn="just"/>
            <a:r>
              <a:rPr lang="en-US" sz="2800" dirty="0"/>
              <a:t>Household waste: 0.09% annual change</a:t>
            </a:r>
          </a:p>
          <a:p>
            <a:pPr algn="just"/>
            <a:r>
              <a:rPr lang="en-US" sz="2800" dirty="0"/>
              <a:t> Retail waste: 0.10% annual change</a:t>
            </a:r>
          </a:p>
          <a:p>
            <a:pPr algn="just"/>
            <a:r>
              <a:rPr lang="en-US" sz="2800" dirty="0"/>
              <a:t> Food service waste: 0.28% annual change 2</a:t>
            </a:r>
          </a:p>
          <a:p>
            <a:pPr algn="just"/>
            <a:r>
              <a:rPr lang="en-US" sz="2800" dirty="0"/>
              <a:t> Line chart visualizing predicted waste generation over time</a:t>
            </a:r>
            <a:endParaRPr lang="en-IN" sz="2800" dirty="0"/>
          </a:p>
        </p:txBody>
      </p:sp>
    </p:spTree>
    <p:extLst>
      <p:ext uri="{BB962C8B-B14F-4D97-AF65-F5344CB8AC3E}">
        <p14:creationId xmlns:p14="http://schemas.microsoft.com/office/powerpoint/2010/main" val="1738847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12098-59A9-3DCF-4F1D-84015862D4A3}"/>
              </a:ext>
            </a:extLst>
          </p:cNvPr>
          <p:cNvSpPr>
            <a:spLocks noGrp="1"/>
          </p:cNvSpPr>
          <p:nvPr>
            <p:ph type="title"/>
          </p:nvPr>
        </p:nvSpPr>
        <p:spPr/>
        <p:txBody>
          <a:bodyPr/>
          <a:lstStyle/>
          <a:p>
            <a:r>
              <a:rPr lang="en-IN" dirty="0"/>
              <a:t>                           GitHub Repository</a:t>
            </a:r>
          </a:p>
        </p:txBody>
      </p:sp>
      <p:sp>
        <p:nvSpPr>
          <p:cNvPr id="3" name="Content Placeholder 2">
            <a:extLst>
              <a:ext uri="{FF2B5EF4-FFF2-40B4-BE49-F238E27FC236}">
                <a16:creationId xmlns:a16="http://schemas.microsoft.com/office/drawing/2014/main" id="{ED650A4B-3F47-9279-F01C-9C4AAE7DA7D0}"/>
              </a:ext>
            </a:extLst>
          </p:cNvPr>
          <p:cNvSpPr>
            <a:spLocks noGrp="1"/>
          </p:cNvSpPr>
          <p:nvPr>
            <p:ph idx="1"/>
          </p:nvPr>
        </p:nvSpPr>
        <p:spPr/>
        <p:txBody>
          <a:bodyPr>
            <a:normAutofit/>
          </a:bodyPr>
          <a:lstStyle/>
          <a:p>
            <a:pPr algn="just"/>
            <a:r>
              <a:rPr lang="en-IN" sz="2800" dirty="0"/>
              <a:t>GitHub Repository: Food Waste Analysis Project] </a:t>
            </a:r>
          </a:p>
          <a:p>
            <a:pPr algn="just"/>
            <a:r>
              <a:rPr lang="en-IN" sz="2800" dirty="0" err="1"/>
              <a:t>Jupyter</a:t>
            </a:r>
            <a:r>
              <a:rPr lang="en-IN" sz="2800" dirty="0"/>
              <a:t> Notebooks: Complete analysis including data processing, visualization, </a:t>
            </a:r>
            <a:r>
              <a:rPr lang="en-IN" sz="2800" dirty="0" err="1"/>
              <a:t>modeling</a:t>
            </a:r>
            <a:r>
              <a:rPr lang="en-IN" sz="2800" dirty="0"/>
              <a:t> </a:t>
            </a:r>
          </a:p>
          <a:p>
            <a:pPr algn="just"/>
            <a:r>
              <a:rPr lang="en-IN" sz="2800" dirty="0"/>
              <a:t>Python libraries: pandas, </a:t>
            </a:r>
            <a:r>
              <a:rPr lang="en-IN" sz="2800" dirty="0" err="1"/>
              <a:t>numpy</a:t>
            </a:r>
            <a:r>
              <a:rPr lang="en-IN" sz="2800" dirty="0"/>
              <a:t>, matplotlib, seaborn, scikit-learn, </a:t>
            </a:r>
            <a:r>
              <a:rPr lang="en-IN" sz="2800" dirty="0" err="1"/>
              <a:t>XGBoost</a:t>
            </a:r>
            <a:r>
              <a:rPr lang="en-IN" sz="2800" dirty="0"/>
              <a:t>, SHAP </a:t>
            </a:r>
          </a:p>
          <a:p>
            <a:pPr algn="just"/>
            <a:r>
              <a:rPr lang="en-IN" sz="2800" dirty="0"/>
              <a:t>Dataset source and documentation</a:t>
            </a:r>
          </a:p>
        </p:txBody>
      </p:sp>
    </p:spTree>
    <p:extLst>
      <p:ext uri="{BB962C8B-B14F-4D97-AF65-F5344CB8AC3E}">
        <p14:creationId xmlns:p14="http://schemas.microsoft.com/office/powerpoint/2010/main" val="23820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78A5749-C4C0-9675-BEC7-517703BC3F20}"/>
              </a:ext>
            </a:extLst>
          </p:cNvPr>
          <p:cNvSpPr>
            <a:spLocks noGrp="1"/>
          </p:cNvSpPr>
          <p:nvPr>
            <p:ph idx="1"/>
          </p:nvPr>
        </p:nvSpPr>
        <p:spPr>
          <a:xfrm>
            <a:off x="685800" y="304800"/>
            <a:ext cx="10131425" cy="5486400"/>
          </a:xfrm>
        </p:spPr>
        <p:txBody>
          <a:bodyPr>
            <a:normAutofit/>
          </a:bodyPr>
          <a:lstStyle/>
          <a:p>
            <a:pPr algn="just"/>
            <a:r>
              <a:rPr lang="en-US" sz="2800" dirty="0"/>
              <a:t>SHAP </a:t>
            </a:r>
            <a:r>
              <a:rPr lang="en-US" sz="2800" dirty="0" err="1"/>
              <a:t>SHapley</a:t>
            </a:r>
            <a:r>
              <a:rPr lang="en-US" sz="2800" dirty="0"/>
              <a:t> Additive </a:t>
            </a:r>
            <a:r>
              <a:rPr lang="en-US" sz="2800" dirty="0" err="1"/>
              <a:t>exPlanations</a:t>
            </a:r>
            <a:r>
              <a:rPr lang="en-US" sz="2800" dirty="0"/>
              <a:t>) analysis for model interpretability</a:t>
            </a:r>
          </a:p>
          <a:p>
            <a:pPr algn="just"/>
            <a:r>
              <a:rPr lang="en-US" sz="2800" dirty="0"/>
              <a:t> Force plots showing feature importance for each prediction</a:t>
            </a:r>
          </a:p>
          <a:p>
            <a:pPr algn="just"/>
            <a:r>
              <a:rPr lang="en-US" sz="2800" dirty="0"/>
              <a:t> Summary plots highlighting key variables influencing waste generation </a:t>
            </a:r>
          </a:p>
          <a:p>
            <a:pPr algn="just"/>
            <a:r>
              <a:rPr lang="en-US" sz="2800" dirty="0"/>
              <a:t>Explainability insights for policy development</a:t>
            </a:r>
            <a:endParaRPr lang="en-IN" sz="2800" dirty="0"/>
          </a:p>
        </p:txBody>
      </p:sp>
    </p:spTree>
    <p:extLst>
      <p:ext uri="{BB962C8B-B14F-4D97-AF65-F5344CB8AC3E}">
        <p14:creationId xmlns:p14="http://schemas.microsoft.com/office/powerpoint/2010/main" val="867165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3E44A-FBD0-B5DB-CE8C-9065D3374A8C}"/>
              </a:ext>
            </a:extLst>
          </p:cNvPr>
          <p:cNvSpPr>
            <a:spLocks noGrp="1"/>
          </p:cNvSpPr>
          <p:nvPr>
            <p:ph type="title"/>
          </p:nvPr>
        </p:nvSpPr>
        <p:spPr>
          <a:xfrm>
            <a:off x="685801" y="-609600"/>
            <a:ext cx="10131425" cy="2675467"/>
          </a:xfrm>
        </p:spPr>
        <p:txBody>
          <a:bodyPr/>
          <a:lstStyle/>
          <a:p>
            <a:pPr>
              <a:lnSpc>
                <a:spcPct val="150000"/>
              </a:lnSpc>
            </a:pPr>
            <a:r>
              <a:rPr lang="en-IN" dirty="0"/>
              <a:t>                               Conclusion</a:t>
            </a:r>
          </a:p>
        </p:txBody>
      </p:sp>
      <p:sp>
        <p:nvSpPr>
          <p:cNvPr id="3" name="Content Placeholder 2">
            <a:extLst>
              <a:ext uri="{FF2B5EF4-FFF2-40B4-BE49-F238E27FC236}">
                <a16:creationId xmlns:a16="http://schemas.microsoft.com/office/drawing/2014/main" id="{AE3C7ED8-7EAB-0A0C-F18E-A75D4EC3E9F0}"/>
              </a:ext>
            </a:extLst>
          </p:cNvPr>
          <p:cNvSpPr>
            <a:spLocks noGrp="1"/>
          </p:cNvSpPr>
          <p:nvPr>
            <p:ph idx="1"/>
          </p:nvPr>
        </p:nvSpPr>
        <p:spPr/>
        <p:txBody>
          <a:bodyPr>
            <a:noAutofit/>
          </a:bodyPr>
          <a:lstStyle/>
          <a:p>
            <a:pPr algn="just"/>
            <a:r>
              <a:rPr lang="en-US" sz="2800" dirty="0"/>
              <a:t>Significant regional disparities in food wastage patterns</a:t>
            </a:r>
          </a:p>
          <a:p>
            <a:pPr algn="just"/>
            <a:r>
              <a:rPr lang="en-US" sz="2800" dirty="0"/>
              <a:t> Household waste represents the largest proportion of overall food waste 84.29 kg/capita/year) </a:t>
            </a:r>
          </a:p>
          <a:p>
            <a:pPr algn="just"/>
            <a:r>
              <a:rPr lang="en-US" sz="2800" dirty="0"/>
              <a:t>Model predictions show slight decrease in household 0.09%) and retail waste 0.10%) by 2030, but an increase in food service waste 0.28% annually) </a:t>
            </a:r>
          </a:p>
          <a:p>
            <a:pPr algn="just"/>
            <a:r>
              <a:rPr lang="en-US" sz="2800" dirty="0"/>
              <a:t>Targeted interventions should focus on household waste reduction while monitoring growing food service sector</a:t>
            </a:r>
          </a:p>
          <a:p>
            <a:pPr algn="just"/>
            <a:r>
              <a:rPr lang="en-US" sz="2800" dirty="0"/>
              <a:t> </a:t>
            </a:r>
            <a:r>
              <a:rPr lang="en-US" sz="2800" dirty="0" err="1"/>
              <a:t>XGBoost</a:t>
            </a:r>
            <a:r>
              <a:rPr lang="en-US" sz="2800" dirty="0"/>
              <a:t> model provides reliable predictions for future waste generation scenarios</a:t>
            </a:r>
            <a:endParaRPr lang="en-IN" sz="2800" dirty="0"/>
          </a:p>
        </p:txBody>
      </p:sp>
    </p:spTree>
    <p:extLst>
      <p:ext uri="{BB962C8B-B14F-4D97-AF65-F5344CB8AC3E}">
        <p14:creationId xmlns:p14="http://schemas.microsoft.com/office/powerpoint/2010/main" val="4126219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40453-6499-73BB-0012-525F85A10082}"/>
              </a:ext>
            </a:extLst>
          </p:cNvPr>
          <p:cNvSpPr>
            <a:spLocks noGrp="1"/>
          </p:cNvSpPr>
          <p:nvPr>
            <p:ph type="title"/>
          </p:nvPr>
        </p:nvSpPr>
        <p:spPr>
          <a:xfrm>
            <a:off x="685801" y="0"/>
            <a:ext cx="10131425" cy="2065868"/>
          </a:xfrm>
        </p:spPr>
        <p:txBody>
          <a:bodyPr/>
          <a:lstStyle/>
          <a:p>
            <a:pPr>
              <a:lnSpc>
                <a:spcPct val="150000"/>
              </a:lnSpc>
            </a:pPr>
            <a:r>
              <a:rPr lang="en-IN" dirty="0"/>
              <a:t>                                References</a:t>
            </a:r>
          </a:p>
        </p:txBody>
      </p:sp>
      <p:sp>
        <p:nvSpPr>
          <p:cNvPr id="3" name="Content Placeholder 2">
            <a:extLst>
              <a:ext uri="{FF2B5EF4-FFF2-40B4-BE49-F238E27FC236}">
                <a16:creationId xmlns:a16="http://schemas.microsoft.com/office/drawing/2014/main" id="{B5784F65-0967-ED9C-4330-30814958DC92}"/>
              </a:ext>
            </a:extLst>
          </p:cNvPr>
          <p:cNvSpPr>
            <a:spLocks noGrp="1"/>
          </p:cNvSpPr>
          <p:nvPr>
            <p:ph idx="1"/>
          </p:nvPr>
        </p:nvSpPr>
        <p:spPr/>
        <p:txBody>
          <a:bodyPr>
            <a:noAutofit/>
          </a:bodyPr>
          <a:lstStyle/>
          <a:p>
            <a:pPr algn="just"/>
            <a:r>
              <a:rPr lang="en-US" sz="2800" dirty="0"/>
              <a:t>Food Wastage Dataset. Kaggle </a:t>
            </a:r>
          </a:p>
          <a:p>
            <a:pPr algn="just"/>
            <a:r>
              <a:rPr lang="en-US" sz="2800" dirty="0"/>
              <a:t>United Nations. 2015. Transforming our World: The 2030 Agenda for Sustainable Development.</a:t>
            </a:r>
          </a:p>
          <a:p>
            <a:pPr algn="just"/>
            <a:r>
              <a:rPr lang="en-US" sz="2800" dirty="0"/>
              <a:t> United Nations Environment </a:t>
            </a:r>
            <a:r>
              <a:rPr lang="en-US" sz="2800" dirty="0" err="1"/>
              <a:t>Programme</a:t>
            </a:r>
            <a:r>
              <a:rPr lang="en-US" sz="2800" dirty="0"/>
              <a:t> UNEP. Food Waste Index Report.</a:t>
            </a:r>
          </a:p>
          <a:p>
            <a:pPr algn="just"/>
            <a:r>
              <a:rPr lang="en-US" sz="2800" dirty="0"/>
              <a:t> World Resources Institute WRI . Reducing Food Loss and Waste: Setting a Global Action Agenda. </a:t>
            </a:r>
          </a:p>
          <a:p>
            <a:pPr algn="just"/>
            <a:r>
              <a:rPr lang="en-US" sz="2800" dirty="0"/>
              <a:t>Gustavsson, J. 2011 . Global Food Losses and Food Waste: Extent, Causes, and Prevention.</a:t>
            </a:r>
            <a:endParaRPr lang="en-IN" sz="2800" dirty="0"/>
          </a:p>
        </p:txBody>
      </p:sp>
    </p:spTree>
    <p:extLst>
      <p:ext uri="{BB962C8B-B14F-4D97-AF65-F5344CB8AC3E}">
        <p14:creationId xmlns:p14="http://schemas.microsoft.com/office/powerpoint/2010/main" val="87511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F97B6-DBE1-F025-E200-A61F839DAA3A}"/>
              </a:ext>
            </a:extLst>
          </p:cNvPr>
          <p:cNvSpPr>
            <a:spLocks noGrp="1"/>
          </p:cNvSpPr>
          <p:nvPr>
            <p:ph type="title"/>
          </p:nvPr>
        </p:nvSpPr>
        <p:spPr>
          <a:xfrm>
            <a:off x="685801" y="0"/>
            <a:ext cx="10131425" cy="1456267"/>
          </a:xfrm>
        </p:spPr>
        <p:txBody>
          <a:bodyPr/>
          <a:lstStyle/>
          <a:p>
            <a:r>
              <a:rPr lang="en-IN" dirty="0"/>
              <a:t>                                     Abstract</a:t>
            </a:r>
          </a:p>
        </p:txBody>
      </p:sp>
      <p:sp>
        <p:nvSpPr>
          <p:cNvPr id="3" name="Content Placeholder 2">
            <a:extLst>
              <a:ext uri="{FF2B5EF4-FFF2-40B4-BE49-F238E27FC236}">
                <a16:creationId xmlns:a16="http://schemas.microsoft.com/office/drawing/2014/main" id="{267424F0-642B-8ADB-798B-46D7A991186C}"/>
              </a:ext>
            </a:extLst>
          </p:cNvPr>
          <p:cNvSpPr>
            <a:spLocks noGrp="1"/>
          </p:cNvSpPr>
          <p:nvPr>
            <p:ph idx="1"/>
          </p:nvPr>
        </p:nvSpPr>
        <p:spPr>
          <a:xfrm>
            <a:off x="677009" y="2142067"/>
            <a:ext cx="10131425" cy="3649133"/>
          </a:xfrm>
        </p:spPr>
        <p:txBody>
          <a:bodyPr>
            <a:noAutofit/>
          </a:bodyPr>
          <a:lstStyle/>
          <a:p>
            <a:pPr algn="just"/>
            <a:r>
              <a:rPr lang="en-US" sz="2800" dirty="0"/>
              <a:t>This project explores the progress and challenges in achieving Sustainable Development Goal 12 Responsible Consumption and Production by analyzing food wastage data. Utilizing a dataset containing global metrics on food wastage across households, retail, and food service sectors, this study examines key trends and factors contributing to inefficiencies in the food supply chain. The analysis aims to investigate disparities in food waste among different regions and identify actionable strategies to reduce waste generation. By focusing on patterns of food loss, this research provides insights for policymakers, researchers, and stakeholders to design effective interventions that support sustainable consumption and production systems globally</a:t>
            </a:r>
            <a:endParaRPr lang="en-IN" sz="2800" dirty="0"/>
          </a:p>
        </p:txBody>
      </p:sp>
    </p:spTree>
    <p:extLst>
      <p:ext uri="{BB962C8B-B14F-4D97-AF65-F5344CB8AC3E}">
        <p14:creationId xmlns:p14="http://schemas.microsoft.com/office/powerpoint/2010/main" val="2989092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749E-B593-C1B8-77B3-8CB48016B0AA}"/>
              </a:ext>
            </a:extLst>
          </p:cNvPr>
          <p:cNvSpPr>
            <a:spLocks noGrp="1"/>
          </p:cNvSpPr>
          <p:nvPr>
            <p:ph type="title"/>
          </p:nvPr>
        </p:nvSpPr>
        <p:spPr/>
        <p:txBody>
          <a:bodyPr/>
          <a:lstStyle/>
          <a:p>
            <a:r>
              <a:rPr lang="en-IN" dirty="0"/>
              <a:t>                                   Objective</a:t>
            </a:r>
          </a:p>
        </p:txBody>
      </p:sp>
      <p:sp>
        <p:nvSpPr>
          <p:cNvPr id="3" name="Content Placeholder 2">
            <a:extLst>
              <a:ext uri="{FF2B5EF4-FFF2-40B4-BE49-F238E27FC236}">
                <a16:creationId xmlns:a16="http://schemas.microsoft.com/office/drawing/2014/main" id="{5BC5AF95-2FB2-C47D-9592-B0993B64CA86}"/>
              </a:ext>
            </a:extLst>
          </p:cNvPr>
          <p:cNvSpPr>
            <a:spLocks noGrp="1"/>
          </p:cNvSpPr>
          <p:nvPr>
            <p:ph idx="1"/>
          </p:nvPr>
        </p:nvSpPr>
        <p:spPr/>
        <p:txBody>
          <a:bodyPr>
            <a:noAutofit/>
          </a:bodyPr>
          <a:lstStyle/>
          <a:p>
            <a:pPr algn="just"/>
            <a:r>
              <a:rPr lang="en-US" sz="2800" dirty="0"/>
              <a:t>Analyze global food wastage patterns across different sectors (household, retail, food service) Investigate regional disparities in food waste generation Develop predictive models for future food wastage trends 2025-2030 Identify actionable strategies to reduce food waste and support SDG 12 Provide data-driven insights for policy development and sustainable consumption practices</a:t>
            </a:r>
            <a:endParaRPr lang="en-IN" sz="2800" dirty="0"/>
          </a:p>
        </p:txBody>
      </p:sp>
    </p:spTree>
    <p:extLst>
      <p:ext uri="{BB962C8B-B14F-4D97-AF65-F5344CB8AC3E}">
        <p14:creationId xmlns:p14="http://schemas.microsoft.com/office/powerpoint/2010/main" val="2124973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8ECF-5300-135C-7130-C616254A03F9}"/>
              </a:ext>
            </a:extLst>
          </p:cNvPr>
          <p:cNvSpPr>
            <a:spLocks noGrp="1"/>
          </p:cNvSpPr>
          <p:nvPr>
            <p:ph type="title"/>
          </p:nvPr>
        </p:nvSpPr>
        <p:spPr/>
        <p:txBody>
          <a:bodyPr/>
          <a:lstStyle/>
          <a:p>
            <a:r>
              <a:rPr lang="en-IN" dirty="0"/>
              <a:t>                    Proposed Methodology</a:t>
            </a:r>
          </a:p>
        </p:txBody>
      </p:sp>
      <p:pic>
        <p:nvPicPr>
          <p:cNvPr id="5" name="Content Placeholder 4">
            <a:extLst>
              <a:ext uri="{FF2B5EF4-FFF2-40B4-BE49-F238E27FC236}">
                <a16:creationId xmlns:a16="http://schemas.microsoft.com/office/drawing/2014/main" id="{59C15114-D2CE-D1BE-EBB6-461A79BDE2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3924" y="2065867"/>
            <a:ext cx="6532684" cy="3842563"/>
          </a:xfrm>
        </p:spPr>
      </p:pic>
    </p:spTree>
    <p:extLst>
      <p:ext uri="{BB962C8B-B14F-4D97-AF65-F5344CB8AC3E}">
        <p14:creationId xmlns:p14="http://schemas.microsoft.com/office/powerpoint/2010/main" val="3369057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C7E0-5930-293E-BB56-68D8D7A5B164}"/>
              </a:ext>
            </a:extLst>
          </p:cNvPr>
          <p:cNvSpPr>
            <a:spLocks noGrp="1"/>
          </p:cNvSpPr>
          <p:nvPr>
            <p:ph type="title"/>
          </p:nvPr>
        </p:nvSpPr>
        <p:spPr/>
        <p:txBody>
          <a:bodyPr/>
          <a:lstStyle/>
          <a:p>
            <a:r>
              <a:rPr lang="en-IN" dirty="0"/>
              <a:t>                          Module Description </a:t>
            </a:r>
          </a:p>
        </p:txBody>
      </p:sp>
      <p:sp>
        <p:nvSpPr>
          <p:cNvPr id="3" name="Content Placeholder 2">
            <a:extLst>
              <a:ext uri="{FF2B5EF4-FFF2-40B4-BE49-F238E27FC236}">
                <a16:creationId xmlns:a16="http://schemas.microsoft.com/office/drawing/2014/main" id="{E0181221-1CB3-05F7-2951-50A2A1D1B1DA}"/>
              </a:ext>
            </a:extLst>
          </p:cNvPr>
          <p:cNvSpPr>
            <a:spLocks noGrp="1"/>
          </p:cNvSpPr>
          <p:nvPr>
            <p:ph idx="1"/>
          </p:nvPr>
        </p:nvSpPr>
        <p:spPr/>
        <p:txBody>
          <a:bodyPr>
            <a:noAutofit/>
          </a:bodyPr>
          <a:lstStyle/>
          <a:p>
            <a:pPr marL="0" indent="0" algn="just">
              <a:buNone/>
            </a:pPr>
            <a:r>
              <a:rPr lang="en-US" sz="2800" b="1" dirty="0"/>
              <a:t>Data Collection:</a:t>
            </a:r>
          </a:p>
          <a:p>
            <a:pPr marL="0" indent="0" algn="just">
              <a:buNone/>
            </a:pPr>
            <a:r>
              <a:rPr lang="en-US" sz="2800" dirty="0"/>
              <a:t>          Gathering food wastage dataset with global metrics</a:t>
            </a:r>
          </a:p>
          <a:p>
            <a:pPr marL="0" indent="0" algn="just">
              <a:buNone/>
            </a:pPr>
            <a:r>
              <a:rPr lang="en-US" sz="2800" dirty="0"/>
              <a:t> </a:t>
            </a:r>
            <a:r>
              <a:rPr lang="en-US" sz="2800" b="1" dirty="0"/>
              <a:t>Data Preprocessing: </a:t>
            </a:r>
          </a:p>
          <a:p>
            <a:pPr marL="0" indent="0" algn="just">
              <a:buNone/>
            </a:pPr>
            <a:r>
              <a:rPr lang="en-US" sz="2800" dirty="0"/>
              <a:t>           Cleaning, handling missing values, standardization</a:t>
            </a:r>
          </a:p>
          <a:p>
            <a:pPr marL="0" indent="0" algn="just">
              <a:buNone/>
            </a:pPr>
            <a:r>
              <a:rPr lang="en-US" sz="2800" dirty="0"/>
              <a:t> </a:t>
            </a:r>
            <a:r>
              <a:rPr lang="en-US" sz="2800" b="1" dirty="0"/>
              <a:t>Exploratory Data Analysis: </a:t>
            </a:r>
          </a:p>
          <a:p>
            <a:pPr marL="0" indent="0" algn="just">
              <a:buNone/>
            </a:pPr>
            <a:r>
              <a:rPr lang="en-US" sz="2800" dirty="0"/>
              <a:t>           Statistical analysis and visualization of patterns </a:t>
            </a:r>
          </a:p>
          <a:p>
            <a:pPr marL="0" indent="0" algn="just">
              <a:buNone/>
            </a:pPr>
            <a:r>
              <a:rPr lang="en-US" sz="2800" b="1" dirty="0"/>
              <a:t>Feature Engineering:</a:t>
            </a:r>
          </a:p>
          <a:p>
            <a:pPr marL="0" indent="0" algn="just">
              <a:buNone/>
            </a:pPr>
            <a:r>
              <a:rPr lang="en-US" sz="2800" dirty="0"/>
              <a:t>           Creating temporal features for prediction</a:t>
            </a:r>
            <a:endParaRPr lang="en-IN" sz="2800" dirty="0"/>
          </a:p>
        </p:txBody>
      </p:sp>
    </p:spTree>
    <p:extLst>
      <p:ext uri="{BB962C8B-B14F-4D97-AF65-F5344CB8AC3E}">
        <p14:creationId xmlns:p14="http://schemas.microsoft.com/office/powerpoint/2010/main" val="3839235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AB9AEB-8E8D-53DA-5027-7DAA5B1948DE}"/>
              </a:ext>
            </a:extLst>
          </p:cNvPr>
          <p:cNvSpPr>
            <a:spLocks noGrp="1"/>
          </p:cNvSpPr>
          <p:nvPr>
            <p:ph idx="1"/>
          </p:nvPr>
        </p:nvSpPr>
        <p:spPr>
          <a:xfrm>
            <a:off x="685801" y="541867"/>
            <a:ext cx="10131425" cy="5249333"/>
          </a:xfrm>
        </p:spPr>
        <p:txBody>
          <a:bodyPr>
            <a:normAutofit/>
          </a:bodyPr>
          <a:lstStyle/>
          <a:p>
            <a:pPr algn="just"/>
            <a:r>
              <a:rPr lang="en-IN" sz="2800" b="1" dirty="0"/>
              <a:t>Model Building:</a:t>
            </a:r>
          </a:p>
          <a:p>
            <a:pPr marL="0" indent="0" algn="just">
              <a:buNone/>
            </a:pPr>
            <a:r>
              <a:rPr lang="en-IN" sz="2800" dirty="0"/>
              <a:t>           Implementing </a:t>
            </a:r>
            <a:r>
              <a:rPr lang="en-IN" sz="2800" dirty="0" err="1"/>
              <a:t>XGBoost</a:t>
            </a:r>
            <a:r>
              <a:rPr lang="en-IN" sz="2800" dirty="0"/>
              <a:t> regressor for multi-output prediction </a:t>
            </a:r>
          </a:p>
          <a:p>
            <a:pPr algn="just"/>
            <a:r>
              <a:rPr lang="en-IN" sz="2800" b="1" dirty="0"/>
              <a:t>Model Evaluation: </a:t>
            </a:r>
          </a:p>
          <a:p>
            <a:pPr marL="0" indent="0" algn="just">
              <a:buNone/>
            </a:pPr>
            <a:r>
              <a:rPr lang="en-IN" sz="2800" dirty="0"/>
              <a:t>           Using metrics like R², MSE, and RMSE</a:t>
            </a:r>
          </a:p>
          <a:p>
            <a:pPr algn="just"/>
            <a:r>
              <a:rPr lang="en-IN" sz="2800" dirty="0"/>
              <a:t> </a:t>
            </a:r>
            <a:r>
              <a:rPr lang="en-IN" sz="2800" b="1" dirty="0"/>
              <a:t>Future Prediction: </a:t>
            </a:r>
          </a:p>
          <a:p>
            <a:pPr marL="0" indent="0" algn="just">
              <a:buNone/>
            </a:pPr>
            <a:r>
              <a:rPr lang="en-IN" sz="2800" dirty="0"/>
              <a:t>            Projecting food wastage trends for 20252030 </a:t>
            </a:r>
          </a:p>
          <a:p>
            <a:pPr algn="just"/>
            <a:r>
              <a:rPr lang="en-IN" sz="2800" b="1" dirty="0"/>
              <a:t>Insight Generation: </a:t>
            </a:r>
          </a:p>
          <a:p>
            <a:pPr marL="0" indent="0" algn="just">
              <a:buNone/>
            </a:pPr>
            <a:r>
              <a:rPr lang="en-IN" sz="2800" dirty="0"/>
              <a:t>            Deriving actionable strategies and recommendations</a:t>
            </a:r>
          </a:p>
        </p:txBody>
      </p:sp>
    </p:spTree>
    <p:extLst>
      <p:ext uri="{BB962C8B-B14F-4D97-AF65-F5344CB8AC3E}">
        <p14:creationId xmlns:p14="http://schemas.microsoft.com/office/powerpoint/2010/main" val="3188206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FE28-8CDB-2E7E-F9A0-F9036B131EFE}"/>
              </a:ext>
            </a:extLst>
          </p:cNvPr>
          <p:cNvSpPr>
            <a:spLocks noGrp="1"/>
          </p:cNvSpPr>
          <p:nvPr>
            <p:ph type="title"/>
          </p:nvPr>
        </p:nvSpPr>
        <p:spPr>
          <a:xfrm>
            <a:off x="685801" y="246186"/>
            <a:ext cx="10131425" cy="1819682"/>
          </a:xfrm>
        </p:spPr>
        <p:txBody>
          <a:bodyPr/>
          <a:lstStyle/>
          <a:p>
            <a:r>
              <a:rPr lang="en-IN" dirty="0"/>
              <a:t>                                     Dataset </a:t>
            </a:r>
          </a:p>
        </p:txBody>
      </p:sp>
      <p:sp>
        <p:nvSpPr>
          <p:cNvPr id="3" name="Content Placeholder 2">
            <a:extLst>
              <a:ext uri="{FF2B5EF4-FFF2-40B4-BE49-F238E27FC236}">
                <a16:creationId xmlns:a16="http://schemas.microsoft.com/office/drawing/2014/main" id="{D9847FBC-FEC7-B2DB-044D-A7DF0EFC9D04}"/>
              </a:ext>
            </a:extLst>
          </p:cNvPr>
          <p:cNvSpPr>
            <a:spLocks noGrp="1"/>
          </p:cNvSpPr>
          <p:nvPr>
            <p:ph idx="1"/>
          </p:nvPr>
        </p:nvSpPr>
        <p:spPr>
          <a:xfrm>
            <a:off x="482601" y="1450731"/>
            <a:ext cx="10131425" cy="4797670"/>
          </a:xfrm>
        </p:spPr>
        <p:txBody>
          <a:bodyPr>
            <a:normAutofit fontScale="92500" lnSpcReduction="10000"/>
          </a:bodyPr>
          <a:lstStyle/>
          <a:p>
            <a:pPr algn="just"/>
            <a:r>
              <a:rPr lang="en-US" sz="2800" b="1" dirty="0"/>
              <a:t>Dataset Overview</a:t>
            </a:r>
            <a:r>
              <a:rPr lang="en-US" sz="2800" dirty="0"/>
              <a:t>:</a:t>
            </a:r>
          </a:p>
          <a:p>
            <a:pPr marL="0" indent="0" algn="just">
              <a:buNone/>
            </a:pPr>
            <a:r>
              <a:rPr lang="en-US" sz="2800" dirty="0"/>
              <a:t>           Food Wastage Dataset containing metrics from 214 countries 2 </a:t>
            </a:r>
          </a:p>
          <a:p>
            <a:pPr algn="just"/>
            <a:r>
              <a:rPr lang="en-US" sz="2800" b="1" dirty="0"/>
              <a:t>Key Metrics:</a:t>
            </a:r>
          </a:p>
          <a:p>
            <a:pPr marL="0" indent="0" algn="just">
              <a:buNone/>
            </a:pPr>
            <a:r>
              <a:rPr lang="en-US" sz="2800" dirty="0"/>
              <a:t>           Combined figures, household estimates, retail estimates, and food service estimates (all in kg/capita/year)</a:t>
            </a:r>
          </a:p>
          <a:p>
            <a:pPr algn="just"/>
            <a:r>
              <a:rPr lang="en-US" sz="2800" dirty="0"/>
              <a:t> </a:t>
            </a:r>
            <a:r>
              <a:rPr lang="en-US" sz="2800" b="1" dirty="0"/>
              <a:t>Shape:</a:t>
            </a:r>
          </a:p>
          <a:p>
            <a:pPr marL="0" indent="0" algn="just">
              <a:buNone/>
            </a:pPr>
            <a:r>
              <a:rPr lang="en-US" sz="2800" dirty="0"/>
              <a:t>             214, 12 with no missing values  </a:t>
            </a:r>
          </a:p>
          <a:p>
            <a:pPr algn="just"/>
            <a:r>
              <a:rPr lang="en-US" sz="2800" b="1" dirty="0"/>
              <a:t>Goal:</a:t>
            </a:r>
          </a:p>
          <a:p>
            <a:pPr marL="0" indent="0" algn="just">
              <a:buNone/>
            </a:pPr>
            <a:r>
              <a:rPr lang="en-US" sz="2800" dirty="0"/>
              <a:t>             Analyze patterns, build predictive models, and develop waste                     reduction strategies to support SDG 12</a:t>
            </a:r>
            <a:endParaRPr lang="en-IN" sz="2800" dirty="0"/>
          </a:p>
        </p:txBody>
      </p:sp>
    </p:spTree>
    <p:extLst>
      <p:ext uri="{BB962C8B-B14F-4D97-AF65-F5344CB8AC3E}">
        <p14:creationId xmlns:p14="http://schemas.microsoft.com/office/powerpoint/2010/main" val="3366614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6715A7-DC88-0846-2508-23A9A8738024}"/>
              </a:ext>
            </a:extLst>
          </p:cNvPr>
          <p:cNvSpPr>
            <a:spLocks noGrp="1"/>
          </p:cNvSpPr>
          <p:nvPr>
            <p:ph idx="1"/>
          </p:nvPr>
        </p:nvSpPr>
        <p:spPr>
          <a:xfrm>
            <a:off x="685801" y="764931"/>
            <a:ext cx="10131425" cy="5026269"/>
          </a:xfrm>
        </p:spPr>
        <p:txBody>
          <a:bodyPr>
            <a:normAutofit/>
          </a:bodyPr>
          <a:lstStyle/>
          <a:p>
            <a:pPr algn="just"/>
            <a:r>
              <a:rPr lang="en-US" sz="2800" b="1" dirty="0"/>
              <a:t>Features: </a:t>
            </a:r>
          </a:p>
          <a:p>
            <a:pPr marL="0" indent="0" algn="just">
              <a:buNone/>
            </a:pPr>
            <a:r>
              <a:rPr lang="en-US" sz="2800" dirty="0"/>
              <a:t>             Country, Region, Combined figures, Sector-specific estimates     Household, Retail, Food Service), Confidence levels</a:t>
            </a:r>
          </a:p>
          <a:p>
            <a:pPr algn="just"/>
            <a:r>
              <a:rPr lang="en-US" sz="2800" dirty="0"/>
              <a:t> </a:t>
            </a:r>
            <a:r>
              <a:rPr lang="en-US" sz="2800" b="1" dirty="0"/>
              <a:t>Regional Coverage: </a:t>
            </a:r>
          </a:p>
          <a:p>
            <a:pPr marL="0" indent="0" algn="just">
              <a:buNone/>
            </a:pPr>
            <a:r>
              <a:rPr lang="en-US" sz="2800" dirty="0"/>
              <a:t>            Includes data from Southern Asia, Sub-Saharan Africa, Northern Africa, and other global regions </a:t>
            </a:r>
          </a:p>
          <a:p>
            <a:pPr algn="just"/>
            <a:r>
              <a:rPr lang="en-US" sz="2800" b="1" dirty="0"/>
              <a:t>Summary Statistics:</a:t>
            </a:r>
          </a:p>
          <a:p>
            <a:pPr marL="0" indent="0" algn="just">
              <a:buNone/>
            </a:pPr>
            <a:r>
              <a:rPr lang="en-US" sz="2800" dirty="0"/>
              <a:t>              Global average household waste 84.29 kg/capita/year), retail waste 15.12 kg/capita/year), and food service waste 27.38 kg/capita/year)</a:t>
            </a:r>
            <a:endParaRPr lang="en-IN" sz="2800" dirty="0"/>
          </a:p>
        </p:txBody>
      </p:sp>
    </p:spTree>
    <p:extLst>
      <p:ext uri="{BB962C8B-B14F-4D97-AF65-F5344CB8AC3E}">
        <p14:creationId xmlns:p14="http://schemas.microsoft.com/office/powerpoint/2010/main" val="2247933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79FAEC-E1BE-BD53-F75C-A8310331EEB4}"/>
              </a:ext>
            </a:extLst>
          </p:cNvPr>
          <p:cNvSpPr>
            <a:spLocks noGrp="1"/>
          </p:cNvSpPr>
          <p:nvPr>
            <p:ph idx="1"/>
          </p:nvPr>
        </p:nvSpPr>
        <p:spPr>
          <a:xfrm>
            <a:off x="870439" y="958362"/>
            <a:ext cx="10131425" cy="4648199"/>
          </a:xfrm>
        </p:spPr>
        <p:txBody>
          <a:bodyPr>
            <a:normAutofit/>
          </a:bodyPr>
          <a:lstStyle/>
          <a:p>
            <a:pPr algn="just"/>
            <a:r>
              <a:rPr lang="en-US" sz="2800" b="1" dirty="0"/>
              <a:t>Data Distribution:</a:t>
            </a:r>
          </a:p>
          <a:p>
            <a:pPr marL="0" indent="0" algn="just">
              <a:buNone/>
            </a:pPr>
            <a:r>
              <a:rPr lang="en-US" sz="2800" dirty="0"/>
              <a:t>             Shows significant variation in waste generation across regions</a:t>
            </a:r>
          </a:p>
          <a:p>
            <a:pPr algn="just"/>
            <a:r>
              <a:rPr lang="en-US" sz="2800" dirty="0"/>
              <a:t> </a:t>
            </a:r>
            <a:r>
              <a:rPr lang="en-US" sz="2800" b="1" dirty="0"/>
              <a:t>Value Range:</a:t>
            </a:r>
          </a:p>
          <a:p>
            <a:pPr marL="0" indent="0" algn="just">
              <a:buNone/>
            </a:pPr>
            <a:r>
              <a:rPr lang="en-US" sz="2800" dirty="0"/>
              <a:t>              Combined waste figures range from 61 to 260 kg/capita/year </a:t>
            </a:r>
          </a:p>
          <a:p>
            <a:pPr algn="just"/>
            <a:r>
              <a:rPr lang="en-US" sz="2800" b="1" dirty="0"/>
              <a:t>Metrics Correlation: </a:t>
            </a:r>
          </a:p>
          <a:p>
            <a:pPr marL="0" indent="0" algn="just">
              <a:buNone/>
            </a:pPr>
            <a:r>
              <a:rPr lang="en-US" sz="2800" dirty="0"/>
              <a:t>              Strong relationship between household waste and overall waste generation</a:t>
            </a:r>
            <a:endParaRPr lang="en-IN" sz="2800" dirty="0"/>
          </a:p>
        </p:txBody>
      </p:sp>
    </p:spTree>
    <p:extLst>
      <p:ext uri="{BB962C8B-B14F-4D97-AF65-F5344CB8AC3E}">
        <p14:creationId xmlns:p14="http://schemas.microsoft.com/office/powerpoint/2010/main" val="18381436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194</TotalTime>
  <Words>911</Words>
  <Application>Microsoft Office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Black</vt:lpstr>
      <vt:lpstr>Calibri</vt:lpstr>
      <vt:lpstr>Calibri Light</vt:lpstr>
      <vt:lpstr>Celestial</vt:lpstr>
      <vt:lpstr>   Exploratory Data Analytics (cse3040) </vt:lpstr>
      <vt:lpstr>                                     Abstract</vt:lpstr>
      <vt:lpstr>                                   Objective</vt:lpstr>
      <vt:lpstr>                    Proposed Methodology</vt:lpstr>
      <vt:lpstr>                          Module Description </vt:lpstr>
      <vt:lpstr>PowerPoint Presentation</vt:lpstr>
      <vt:lpstr>                                     Dataset </vt:lpstr>
      <vt:lpstr>PowerPoint Presentation</vt:lpstr>
      <vt:lpstr>PowerPoint Presentation</vt:lpstr>
      <vt:lpstr>PowerPoint Presentation</vt:lpstr>
      <vt:lpstr>                          Data Exploration</vt:lpstr>
      <vt:lpstr>PowerPoint Presentation</vt:lpstr>
      <vt:lpstr>PowerPoint Presentation</vt:lpstr>
      <vt:lpstr>                      Model Performance</vt:lpstr>
      <vt:lpstr>                       Future Projections</vt:lpstr>
      <vt:lpstr>                           GitHub Repository</vt:lpstr>
      <vt:lpstr>PowerPoint Presentation</vt:lpstr>
      <vt:lpstr>                               Conclusion</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Reshma ganesh babu</dc:creator>
  <cp:lastModifiedBy>Reshma ganesh babu</cp:lastModifiedBy>
  <cp:revision>3</cp:revision>
  <dcterms:created xsi:type="dcterms:W3CDTF">2025-04-19T09:52:21Z</dcterms:created>
  <dcterms:modified xsi:type="dcterms:W3CDTF">2025-04-19T13:06:47Z</dcterms:modified>
</cp:coreProperties>
</file>