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748A-CBDD-F0AF-80D2-17E4FDAC0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3F11F-2088-6BE6-AE91-AF08277A9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DCAE5-62FF-14BC-E624-1D0B6684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1E74-47E8-4363-95A5-D1880CD35DE6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2C724-A243-832C-4C69-F4B20DE9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F7D23-EC73-7779-7C76-9ADCD9C1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88FB-1A01-41A2-8ADE-633A926FE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61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69A9-4177-E587-8902-FB12253F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65173-7BEA-8818-F120-00BEEA3F0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8EC2A-CE21-E102-293A-F178449D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1E74-47E8-4363-95A5-D1880CD35DE6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23232-15AF-7789-EEB4-ABFE6658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78792-BBF2-6E59-2369-31789F22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88FB-1A01-41A2-8ADE-633A926FE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60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8A11E-FEFB-CC2A-B487-7B4A6547F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F0FAD-CD60-EDFB-AE24-1831C1EF1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0D873-78CE-C3DB-D6A3-ABDCE539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1E74-47E8-4363-95A5-D1880CD35DE6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B9521-9F71-0D6E-0C22-8253209F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54120-88A7-717C-89E6-0950FD69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88FB-1A01-41A2-8ADE-633A926FE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17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12E3-C648-9D1B-7F8B-F9BB357C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DE962-D75A-4619-1740-91ABC29C4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E5A3F-8248-C49B-C42D-724C336B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1E74-47E8-4363-95A5-D1880CD35DE6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47E98-EF6C-D94F-7564-0ABB2BDA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DB4A3-D5D7-31C0-89E9-2DC3FA61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88FB-1A01-41A2-8ADE-633A926FE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81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C2F2-BA14-9811-8567-F786D8BE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F233C-6834-F6D7-BB46-8C0CF749B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77C73-94E5-4DA3-B33C-FD463B9E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1E74-47E8-4363-95A5-D1880CD35DE6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6EC8-EB50-7841-03A2-94617007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7E03B-EC8F-1E65-4CE9-40A5AEFD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88FB-1A01-41A2-8ADE-633A926FE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75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F6E8-78F8-E8CE-1300-6A2B5FFA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D12A1-E3C5-F1B0-4A5D-4257ABD3F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12D15-E14F-09A0-683A-E9E3F3AA9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1589B-2FA2-7B41-B281-B087E2AD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1E74-47E8-4363-95A5-D1880CD35DE6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746C3-BCF0-9B2B-05AD-4A78F8D0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4B532-BB71-11C7-ACDD-09E8FDC4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88FB-1A01-41A2-8ADE-633A926FE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38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1B05-6D6D-DBE7-EF49-2CD58017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6A738-86EE-01D9-83B7-A7E24957C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0BA26-7B73-9E8C-1390-BBF4C6E55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4A977-8CA2-0C26-FC83-5CCA9830E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DCD36-D676-FA5D-ACF6-F48365F23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36159-B8D5-8FD4-F280-F83BFFDD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1E74-47E8-4363-95A5-D1880CD35DE6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DC49E-5570-BC02-9B2D-4DA585A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03EB5A-3E13-84BE-A63F-22AA8551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88FB-1A01-41A2-8ADE-633A926FE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43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71D3-72AF-1CD3-ABD9-5935A5AA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35559-0D3B-DA01-BCAD-AD8AF5B4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1E74-47E8-4363-95A5-D1880CD35DE6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08F53-06FD-0CE4-130A-BB31FDAB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1E325-0918-FBF2-1458-C2C0E0E0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88FB-1A01-41A2-8ADE-633A926FE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72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C804E-CA55-45BE-EFAF-372B3D8C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1E74-47E8-4363-95A5-D1880CD35DE6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7E249-6402-C4F6-35C1-6A6D4A76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FCF48-7E06-92F3-4D9B-96DF3507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88FB-1A01-41A2-8ADE-633A926FE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1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D89F-2190-BA86-686D-6A824DB1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4691-6F86-EC65-BDBC-C9701F2A9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D2F5B-2A51-CAF4-DB5F-79BD1C44F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79B69-3292-34EB-AFA1-8903DCDF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1E74-47E8-4363-95A5-D1880CD35DE6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B79BD-472F-767C-3934-CAF7A0FB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0497D-F1E6-2EF3-5FDA-7D840D59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88FB-1A01-41A2-8ADE-633A926FE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61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EE31-2C71-2191-AFCD-4DE99E84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74D5D-B3C4-DA5E-ED6A-79BD84B6F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BDBBC-2115-D050-3559-9649BAB5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BC01E-961D-C19B-FC77-280EC3BB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1E74-47E8-4363-95A5-D1880CD35DE6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B8382-F79D-F2EF-F342-56C2537E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C07BB-0C45-D3BF-0FCA-F9A847E9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288FB-1A01-41A2-8ADE-633A926FE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94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13E91-734B-2AD9-DA3C-84528774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75E9-72EF-0150-7C09-4DA623924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DBD6E-B5A6-AB8C-D4C9-5B14D88A0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61E74-47E8-4363-95A5-D1880CD35DE6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6D1CD-FB12-226D-6BEE-9A093A445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B2420-6B48-5004-8F6B-C5FB6498A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E288FB-1A01-41A2-8ADE-633A926FE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58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E379E6-1180-A842-AB53-D613ECB4D4AB}"/>
              </a:ext>
            </a:extLst>
          </p:cNvPr>
          <p:cNvSpPr txBox="1"/>
          <p:nvPr/>
        </p:nvSpPr>
        <p:spPr>
          <a:xfrm>
            <a:off x="1024263" y="1740368"/>
            <a:ext cx="102847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Explanation of Pre-Built Search queries, including the use of National Definitions and automation</a:t>
            </a:r>
          </a:p>
          <a:p>
            <a:endParaRPr lang="en-GB" dirty="0"/>
          </a:p>
          <a:p>
            <a:r>
              <a:rPr lang="en-GB" dirty="0"/>
              <a:t>2. Broad agreement on collaboration across the Securities Commissions</a:t>
            </a:r>
          </a:p>
          <a:p>
            <a:endParaRPr lang="en-GB" dirty="0"/>
          </a:p>
          <a:p>
            <a:r>
              <a:rPr lang="en-GB" dirty="0"/>
              <a:t>3. Identify common thematic areas of interest</a:t>
            </a:r>
          </a:p>
          <a:p>
            <a:endParaRPr lang="en-GB" dirty="0"/>
          </a:p>
          <a:p>
            <a:r>
              <a:rPr lang="en-GB" dirty="0"/>
              <a:t>4. Use existing search terms as the basis for new National Definitions</a:t>
            </a:r>
          </a:p>
          <a:p>
            <a:endParaRPr lang="en-GB" dirty="0"/>
          </a:p>
          <a:p>
            <a:r>
              <a:rPr lang="en-GB" dirty="0"/>
              <a:t>5. Review the National Definitions as a group and then share on the live system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" name="Picture 9" descr="A black and red text with a red dot&#10;&#10;Description automatically generated">
            <a:extLst>
              <a:ext uri="{FF2B5EF4-FFF2-40B4-BE49-F238E27FC236}">
                <a16:creationId xmlns:a16="http://schemas.microsoft.com/office/drawing/2014/main" id="{451B304E-A2B8-0F95-B157-31975B70A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63" y="134464"/>
            <a:ext cx="3160782" cy="1338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46FA21-BF1B-E282-5FF3-008B58A3C5F3}"/>
              </a:ext>
            </a:extLst>
          </p:cNvPr>
          <p:cNvSpPr txBox="1"/>
          <p:nvPr/>
        </p:nvSpPr>
        <p:spPr>
          <a:xfrm>
            <a:off x="4185045" y="618836"/>
            <a:ext cx="573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Workshop – 30</a:t>
            </a:r>
            <a:r>
              <a:rPr lang="en-GB" baseline="30000" dirty="0"/>
              <a:t>th</a:t>
            </a:r>
            <a:r>
              <a:rPr lang="en-GB" dirty="0"/>
              <a:t> October 2024</a:t>
            </a:r>
          </a:p>
        </p:txBody>
      </p:sp>
    </p:spTree>
    <p:extLst>
      <p:ext uri="{BB962C8B-B14F-4D97-AF65-F5344CB8AC3E}">
        <p14:creationId xmlns:p14="http://schemas.microsoft.com/office/powerpoint/2010/main" val="271737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E379E6-1180-A842-AB53-D613ECB4D4AB}"/>
              </a:ext>
            </a:extLst>
          </p:cNvPr>
          <p:cNvSpPr txBox="1"/>
          <p:nvPr/>
        </p:nvSpPr>
        <p:spPr>
          <a:xfrm>
            <a:off x="1223770" y="1021851"/>
            <a:ext cx="102847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Common Areas of Interest</a:t>
            </a:r>
          </a:p>
          <a:p>
            <a:r>
              <a:rPr lang="en-GB" dirty="0"/>
              <a:t>Details of relevant queries would be very helpful when building National Definitions</a:t>
            </a:r>
          </a:p>
          <a:p>
            <a:endParaRPr lang="en-GB" dirty="0"/>
          </a:p>
          <a:p>
            <a:r>
              <a:rPr lang="en-GB" dirty="0"/>
              <a:t>1. </a:t>
            </a:r>
            <a:r>
              <a:rPr lang="en-GB" sz="1800" dirty="0">
                <a:effectLst/>
                <a:latin typeface="Calibri" panose="020F0502020204030204" pitchFamily="34" charset="0"/>
              </a:rPr>
              <a:t>Insider Trading</a:t>
            </a:r>
          </a:p>
          <a:p>
            <a:r>
              <a:rPr lang="en-GB" dirty="0"/>
              <a:t>2. </a:t>
            </a:r>
            <a:r>
              <a:rPr lang="en-GB" sz="1800" dirty="0">
                <a:effectLst/>
                <a:latin typeface="Calibri" panose="020F0502020204030204" pitchFamily="34" charset="0"/>
              </a:rPr>
              <a:t>Market Manipulation</a:t>
            </a:r>
            <a:endParaRPr lang="en-GB" dirty="0"/>
          </a:p>
          <a:p>
            <a:r>
              <a:rPr lang="en-GB" dirty="0"/>
              <a:t>3. </a:t>
            </a:r>
            <a:r>
              <a:rPr lang="en-GB" sz="1800" dirty="0">
                <a:effectLst/>
                <a:latin typeface="Calibri" panose="020F0502020204030204" pitchFamily="34" charset="0"/>
              </a:rPr>
              <a:t>Pump and dump</a:t>
            </a:r>
            <a:endParaRPr lang="en-GB" dirty="0"/>
          </a:p>
          <a:p>
            <a:r>
              <a:rPr lang="en-GB" dirty="0"/>
              <a:t>4. </a:t>
            </a:r>
            <a:r>
              <a:rPr lang="en-GB" sz="1800" dirty="0">
                <a:effectLst/>
                <a:latin typeface="Calibri" panose="020F0502020204030204" pitchFamily="34" charset="0"/>
              </a:rPr>
              <a:t>Crypto scams </a:t>
            </a:r>
          </a:p>
          <a:p>
            <a:r>
              <a:rPr lang="en-GB" dirty="0"/>
              <a:t>5. </a:t>
            </a:r>
            <a:r>
              <a:rPr lang="en-GB" sz="1800" dirty="0">
                <a:effectLst/>
                <a:latin typeface="Calibri" panose="020F0502020204030204" pitchFamily="34" charset="0"/>
              </a:rPr>
              <a:t>Investment scams</a:t>
            </a:r>
          </a:p>
          <a:p>
            <a:r>
              <a:rPr lang="en-GB" dirty="0"/>
              <a:t>6. Finfluencer (Financial Influencer)</a:t>
            </a:r>
          </a:p>
          <a:p>
            <a:r>
              <a:rPr lang="en-GB" dirty="0"/>
              <a:t>7. CSA Positive/Negative sentiment</a:t>
            </a:r>
          </a:p>
          <a:p>
            <a:r>
              <a:rPr lang="en-GB" dirty="0"/>
              <a:t>8. Financial Crime</a:t>
            </a:r>
          </a:p>
          <a:p>
            <a:r>
              <a:rPr lang="en-GB" dirty="0"/>
              <a:t>9. Public event/Hearings</a:t>
            </a:r>
          </a:p>
          <a:p>
            <a:r>
              <a:rPr lang="en-GB" dirty="0"/>
              <a:t>10. </a:t>
            </a:r>
            <a:r>
              <a:rPr lang="en-GB" sz="1800" dirty="0">
                <a:effectLst/>
                <a:latin typeface="Calibri" panose="020F0502020204030204" pitchFamily="34" charset="0"/>
              </a:rPr>
              <a:t>Crypto trading platforms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**Any trade publications/websites would also be useful for the COSAIN team to identify relevant terminology.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77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Cunningham, Neil (Capita Public Service)</dc:creator>
  <cp:lastModifiedBy>Ouana, Gladys (Capita Public Service)</cp:lastModifiedBy>
  <cp:revision>3</cp:revision>
  <dcterms:created xsi:type="dcterms:W3CDTF">2024-10-30T15:56:00Z</dcterms:created>
  <dcterms:modified xsi:type="dcterms:W3CDTF">2025-01-07T14:50:49Z</dcterms:modified>
</cp:coreProperties>
</file>