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4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3040" autoAdjust="0"/>
  </p:normalViewPr>
  <p:slideViewPr>
    <p:cSldViewPr snapToGrid="0">
      <p:cViewPr varScale="1">
        <p:scale>
          <a:sx n="39" d="100"/>
          <a:sy n="39" d="100"/>
        </p:scale>
        <p:origin x="3072" y="30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7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0.png"/><Relationship Id="rId3" Type="http://schemas.openxmlformats.org/officeDocument/2006/relationships/hyperlink" Target="https://aka.ms/m365eremoteworkers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2.emf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hyperlink" Target="https://docs.microsoft.com/microsoft-365/enterprise/empower-people-to-work-remotely#phase-2-drive-user-adoption-for-remote-workers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enterprise/empower-people-to-work-remotely#phase-1-deploy-microsoft-365-features-and-capabilities-for-remote-workers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https://docs.microsoft.com/microsoft-365/enterprise/microsoft-365-overview#plans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25.sv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1C8DA26D-A8FF-4E50-9142-863A492B8BDB}"/>
              </a:ext>
            </a:extLst>
          </p:cNvPr>
          <p:cNvSpPr/>
          <p:nvPr/>
        </p:nvSpPr>
        <p:spPr>
          <a:xfrm>
            <a:off x="577289" y="10816606"/>
            <a:ext cx="5782569" cy="1052357"/>
          </a:xfrm>
          <a:prstGeom prst="rect">
            <a:avLst/>
          </a:prstGeom>
          <a:solidFill>
            <a:srgbClr val="E7E6E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814193"/>
            <a:ext cx="8934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</a:t>
            </a:r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365 for enterprise</a:t>
            </a:r>
            <a:endParaRPr lang="en-US" sz="2500" b="1" dirty="0">
              <a:solidFill>
                <a:schemeClr val="bg1"/>
              </a:solidFill>
              <a:latin typeface="Segoe Pro Semibold" panose="020B0502040504020203"/>
              <a:cs typeface="Segoe UI" panose="020B0502040204020203" pitchFamily="34" charset="0"/>
            </a:endParaRP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272124" y="1908077"/>
            <a:ext cx="6038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combination of features in Microsoft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365 for enterprise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enables your workers to work from anywhere and at any time in a highly collaborative, productive, and secure way.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6639A28-E63D-444F-8909-BF0711FFA7AA}"/>
              </a:ext>
            </a:extLst>
          </p:cNvPr>
          <p:cNvCxnSpPr/>
          <p:nvPr/>
        </p:nvCxnSpPr>
        <p:spPr>
          <a:xfrm>
            <a:off x="251911" y="1206031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hlinkClick r:id="rId5"/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30" y="12075121"/>
            <a:ext cx="60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remote working in 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hlinkClick r:id="rId5"/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2828981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worker architecture and 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/>
          <p:nvPr/>
        </p:nvCxnSpPr>
        <p:spPr>
          <a:xfrm>
            <a:off x="251911" y="280276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9962EC-6C4A-47CB-A8A5-0F704EC2F7C7}"/>
              </a:ext>
            </a:extLst>
          </p:cNvPr>
          <p:cNvSpPr/>
          <p:nvPr/>
        </p:nvSpPr>
        <p:spPr>
          <a:xfrm>
            <a:off x="502920" y="12906873"/>
            <a:ext cx="3989341" cy="1742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TextBox 375">
            <a:hlinkClick r:id="rId6"/>
            <a:extLst>
              <a:ext uri="{FF2B5EF4-FFF2-40B4-BE49-F238E27FC236}">
                <a16:creationId xmlns:a16="http://schemas.microsoft.com/office/drawing/2014/main" id="{237CD868-7CC9-4803-B169-AB61FBA51EFD}"/>
              </a:ext>
            </a:extLst>
          </p:cNvPr>
          <p:cNvSpPr txBox="1"/>
          <p:nvPr/>
        </p:nvSpPr>
        <p:spPr>
          <a:xfrm>
            <a:off x="502920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Deploy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DE1A4-6934-4288-A5F2-F685AA65C74D}"/>
              </a:ext>
            </a:extLst>
          </p:cNvPr>
          <p:cNvSpPr txBox="1"/>
          <p:nvPr/>
        </p:nvSpPr>
        <p:spPr>
          <a:xfrm>
            <a:off x="502920" y="12993064"/>
            <a:ext cx="3917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identity infrastructure for users, groups, and authentication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Windows 10 Enterprise to Windows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Install Office 365 ProPlus on Windows, iOS, and Android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Intune device and app management and enroll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DLP policies and sensitivity labels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4122EB4-7D46-458E-956E-C7851A8E04F1}"/>
              </a:ext>
            </a:extLst>
          </p:cNvPr>
          <p:cNvGrpSpPr/>
          <p:nvPr/>
        </p:nvGrpSpPr>
        <p:grpSpPr>
          <a:xfrm>
            <a:off x="5307354" y="3325895"/>
            <a:ext cx="4173556" cy="4638898"/>
            <a:chOff x="1048805" y="2453183"/>
            <a:chExt cx="1623111" cy="186876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D9A591-490F-4D5A-8148-8D69E6A4340A}"/>
                </a:ext>
              </a:extLst>
            </p:cNvPr>
            <p:cNvGrpSpPr/>
            <p:nvPr/>
          </p:nvGrpSpPr>
          <p:grpSpPr>
            <a:xfrm>
              <a:off x="1048805" y="2453183"/>
              <a:ext cx="1623111" cy="1868761"/>
              <a:chOff x="2049893" y="2458726"/>
              <a:chExt cx="1623111" cy="18687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3772D68-157B-41E4-A0CF-9B19732B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893" y="2703717"/>
                <a:ext cx="1622670" cy="1623770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4EC05B0-D33F-4467-87CC-2EE40235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219994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5DE94FD-DE4D-4A7F-B4A8-280A572D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DBD51A-E891-46FC-A02E-62F9F354BE40}"/>
              </a:ext>
            </a:extLst>
          </p:cNvPr>
          <p:cNvGrpSpPr/>
          <p:nvPr/>
        </p:nvGrpSpPr>
        <p:grpSpPr>
          <a:xfrm>
            <a:off x="616458" y="3332109"/>
            <a:ext cx="2352695" cy="4613380"/>
            <a:chOff x="529238" y="1198358"/>
            <a:chExt cx="1575335" cy="37980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9B2E07-9D2F-4B02-9AFC-3A2096AC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32838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19CF46-EE27-4F61-8892-89EF342F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E92403A-1817-4097-8081-991F7BCF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TextBox 14">
            <a:extLst>
              <a:ext uri="{FF2B5EF4-FFF2-40B4-BE49-F238E27FC236}">
                <a16:creationId xmlns:a16="http://schemas.microsoft.com/office/drawing/2014/main" id="{3C8E433A-9356-498D-9D3E-920516F301EF}"/>
              </a:ext>
            </a:extLst>
          </p:cNvPr>
          <p:cNvSpPr txBox="1"/>
          <p:nvPr/>
        </p:nvSpPr>
        <p:spPr>
          <a:xfrm>
            <a:off x="8799784" y="523426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21" name="TextBox 14">
            <a:extLst>
              <a:ext uri="{FF2B5EF4-FFF2-40B4-BE49-F238E27FC236}">
                <a16:creationId xmlns:a16="http://schemas.microsoft.com/office/drawing/2014/main" id="{92713B16-F061-43C0-8857-C2800555566B}"/>
              </a:ext>
            </a:extLst>
          </p:cNvPr>
          <p:cNvSpPr txBox="1"/>
          <p:nvPr/>
        </p:nvSpPr>
        <p:spPr>
          <a:xfrm>
            <a:off x="8838577" y="6071838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D574A0E-2BFA-461F-8102-A4D46FCA7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090" y="5696561"/>
            <a:ext cx="457016" cy="358798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D98DFFB-8F82-4EB4-A860-7055D3964047}"/>
              </a:ext>
            </a:extLst>
          </p:cNvPr>
          <p:cNvCxnSpPr/>
          <p:nvPr/>
        </p:nvCxnSpPr>
        <p:spPr>
          <a:xfrm>
            <a:off x="5304462" y="5413799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2D47B1-951B-4382-99E6-9DF989DDF8BB}"/>
              </a:ext>
            </a:extLst>
          </p:cNvPr>
          <p:cNvCxnSpPr/>
          <p:nvPr/>
        </p:nvCxnSpPr>
        <p:spPr>
          <a:xfrm>
            <a:off x="5304462" y="627446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4">
            <a:extLst>
              <a:ext uri="{FF2B5EF4-FFF2-40B4-BE49-F238E27FC236}">
                <a16:creationId xmlns:a16="http://schemas.microsoft.com/office/drawing/2014/main" id="{969653D1-3656-4A54-8D19-E7E969F52888}"/>
              </a:ext>
            </a:extLst>
          </p:cNvPr>
          <p:cNvSpPr txBox="1"/>
          <p:nvPr/>
        </p:nvSpPr>
        <p:spPr>
          <a:xfrm>
            <a:off x="8873935" y="7780008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29" name="Picture 228" descr="Image result for azure icon">
            <a:extLst>
              <a:ext uri="{FF2B5EF4-FFF2-40B4-BE49-F238E27FC236}">
                <a16:creationId xmlns:a16="http://schemas.microsoft.com/office/drawing/2014/main" id="{C57C58CF-B4D2-4D37-833E-92438EF4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9" y="7444529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37B847-5209-45DA-AEE6-7B491893CD0B}"/>
              </a:ext>
            </a:extLst>
          </p:cNvPr>
          <p:cNvGrpSpPr/>
          <p:nvPr/>
        </p:nvGrpSpPr>
        <p:grpSpPr>
          <a:xfrm>
            <a:off x="8067746" y="6654764"/>
            <a:ext cx="354336" cy="430263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7BE5B10C-235B-45CD-9959-F7858B69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454C38BD-3216-4522-B371-4E3932F2F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047AD0-29FF-4DF0-81ED-ABA89C5BDAC1}"/>
              </a:ext>
            </a:extLst>
          </p:cNvPr>
          <p:cNvGrpSpPr/>
          <p:nvPr/>
        </p:nvGrpSpPr>
        <p:grpSpPr>
          <a:xfrm>
            <a:off x="5831564" y="666197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34" name="Freeform 71">
              <a:extLst>
                <a:ext uri="{FF2B5EF4-FFF2-40B4-BE49-F238E27FC236}">
                  <a16:creationId xmlns:a16="http://schemas.microsoft.com/office/drawing/2014/main" id="{42EF94C9-AEA5-442A-A78A-2BDAB4AD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2">
              <a:extLst>
                <a:ext uri="{FF2B5EF4-FFF2-40B4-BE49-F238E27FC236}">
                  <a16:creationId xmlns:a16="http://schemas.microsoft.com/office/drawing/2014/main" id="{21C8A980-A6B1-4FBA-8D01-5654693B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6" name="Freeform 73">
              <a:extLst>
                <a:ext uri="{FF2B5EF4-FFF2-40B4-BE49-F238E27FC236}">
                  <a16:creationId xmlns:a16="http://schemas.microsoft.com/office/drawing/2014/main" id="{635EB191-F083-488C-96FF-3C14A60A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37" name="Freeform 90">
            <a:extLst>
              <a:ext uri="{FF2B5EF4-FFF2-40B4-BE49-F238E27FC236}">
                <a16:creationId xmlns:a16="http://schemas.microsoft.com/office/drawing/2014/main" id="{F1D43E10-9E3E-4DEA-B4F9-2C63872B57BE}"/>
              </a:ext>
            </a:extLst>
          </p:cNvPr>
          <p:cNvSpPr>
            <a:spLocks noEditPoints="1"/>
          </p:cNvSpPr>
          <p:nvPr/>
        </p:nvSpPr>
        <p:spPr bwMode="auto">
          <a:xfrm>
            <a:off x="6969106" y="7148456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D64BD-C774-4454-98CC-147AE4E5C62C}"/>
              </a:ext>
            </a:extLst>
          </p:cNvPr>
          <p:cNvGrpSpPr/>
          <p:nvPr/>
        </p:nvGrpSpPr>
        <p:grpSpPr>
          <a:xfrm>
            <a:off x="5690467" y="5659437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53BD45BE-31C9-45C8-9DB6-B4FEBCBF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224F264B-C681-4F78-A3B6-B1A411E3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FEED20-741F-4DEA-900C-1C4640E67149}"/>
              </a:ext>
            </a:extLst>
          </p:cNvPr>
          <p:cNvSpPr/>
          <p:nvPr/>
        </p:nvSpPr>
        <p:spPr>
          <a:xfrm>
            <a:off x="5443021" y="5523058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2" name="Picture 4" descr="Image result for windows 10 logo transparent">
            <a:extLst>
              <a:ext uri="{FF2B5EF4-FFF2-40B4-BE49-F238E27FC236}">
                <a16:creationId xmlns:a16="http://schemas.microsoft.com/office/drawing/2014/main" id="{EBA4C0E8-CB74-4085-89B8-11BBF449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75" y="6274467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AE6581-395A-4BDC-A891-AA1CE4872E3C}"/>
              </a:ext>
            </a:extLst>
          </p:cNvPr>
          <p:cNvGrpSpPr/>
          <p:nvPr/>
        </p:nvGrpSpPr>
        <p:grpSpPr>
          <a:xfrm>
            <a:off x="3769432" y="6221473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045A8E7D-2D2C-470F-9EF0-52AFEF215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63B0E0BB-4751-478D-96DB-6C84C00C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6" name="Freeform 44">
            <a:extLst>
              <a:ext uri="{FF2B5EF4-FFF2-40B4-BE49-F238E27FC236}">
                <a16:creationId xmlns:a16="http://schemas.microsoft.com/office/drawing/2014/main" id="{CCBC2EC5-95DC-4AD6-87F1-DD42272C6F3A}"/>
              </a:ext>
            </a:extLst>
          </p:cNvPr>
          <p:cNvSpPr>
            <a:spLocks/>
          </p:cNvSpPr>
          <p:nvPr/>
        </p:nvSpPr>
        <p:spPr bwMode="auto">
          <a:xfrm>
            <a:off x="4274104" y="6083635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FC2EB4-3158-44A1-A6D8-961C0F4C375D}"/>
              </a:ext>
            </a:extLst>
          </p:cNvPr>
          <p:cNvSpPr/>
          <p:nvPr/>
        </p:nvSpPr>
        <p:spPr>
          <a:xfrm>
            <a:off x="5443021" y="6516607"/>
            <a:ext cx="3417399" cy="13819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8224477-F6E5-4E60-9131-6BA32FF504F5}"/>
              </a:ext>
            </a:extLst>
          </p:cNvPr>
          <p:cNvSpPr txBox="1"/>
          <p:nvPr/>
        </p:nvSpPr>
        <p:spPr>
          <a:xfrm>
            <a:off x="5845846" y="5945136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4D4306C-67BB-4218-95CA-0E634A8A5E5F}"/>
              </a:ext>
            </a:extLst>
          </p:cNvPr>
          <p:cNvGrpSpPr/>
          <p:nvPr/>
        </p:nvGrpSpPr>
        <p:grpSpPr>
          <a:xfrm>
            <a:off x="6889104" y="6311230"/>
            <a:ext cx="525233" cy="525233"/>
            <a:chOff x="8386644" y="4207601"/>
            <a:chExt cx="525233" cy="525233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DC31CD7-2968-4019-943A-3CE3E517990E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0CB76C4-9BC5-48FF-9F47-D6B9EDE5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7BE5393-5F6C-4AF8-A51E-0FEDC9B190C0}"/>
              </a:ext>
            </a:extLst>
          </p:cNvPr>
          <p:cNvGrpSpPr/>
          <p:nvPr/>
        </p:nvGrpSpPr>
        <p:grpSpPr>
          <a:xfrm>
            <a:off x="8079554" y="5531910"/>
            <a:ext cx="302943" cy="349828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18207805-85B9-4ACD-89DF-D05C7311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1EE9AF1-BF60-4112-9914-2747356D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5" name="Freeform 74">
            <a:extLst>
              <a:ext uri="{FF2B5EF4-FFF2-40B4-BE49-F238E27FC236}">
                <a16:creationId xmlns:a16="http://schemas.microsoft.com/office/drawing/2014/main" id="{E4C2A0E6-DD62-4A3A-9E57-D2D2559FA82C}"/>
              </a:ext>
            </a:extLst>
          </p:cNvPr>
          <p:cNvSpPr>
            <a:spLocks noEditPoints="1"/>
          </p:cNvSpPr>
          <p:nvPr/>
        </p:nvSpPr>
        <p:spPr bwMode="auto">
          <a:xfrm>
            <a:off x="3816205" y="4215745"/>
            <a:ext cx="485516" cy="354188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A86C769F-BEFA-4123-B098-479D1575503D}"/>
              </a:ext>
            </a:extLst>
          </p:cNvPr>
          <p:cNvSpPr>
            <a:spLocks noEditPoints="1"/>
          </p:cNvSpPr>
          <p:nvPr/>
        </p:nvSpPr>
        <p:spPr bwMode="auto">
          <a:xfrm>
            <a:off x="3965320" y="5068556"/>
            <a:ext cx="315114" cy="558202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7" name="Freeform 44">
            <a:extLst>
              <a:ext uri="{FF2B5EF4-FFF2-40B4-BE49-F238E27FC236}">
                <a16:creationId xmlns:a16="http://schemas.microsoft.com/office/drawing/2014/main" id="{8B39D415-F5AA-41C2-B9BF-0555717E475C}"/>
              </a:ext>
            </a:extLst>
          </p:cNvPr>
          <p:cNvSpPr>
            <a:spLocks/>
          </p:cNvSpPr>
          <p:nvPr/>
        </p:nvSpPr>
        <p:spPr bwMode="auto">
          <a:xfrm>
            <a:off x="4205364" y="500638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8" name="Freeform 44">
            <a:extLst>
              <a:ext uri="{FF2B5EF4-FFF2-40B4-BE49-F238E27FC236}">
                <a16:creationId xmlns:a16="http://schemas.microsoft.com/office/drawing/2014/main" id="{E63D7B1A-B1FC-489E-8062-68EE574CC1A9}"/>
              </a:ext>
            </a:extLst>
          </p:cNvPr>
          <p:cNvSpPr>
            <a:spLocks/>
          </p:cNvSpPr>
          <p:nvPr/>
        </p:nvSpPr>
        <p:spPr bwMode="auto">
          <a:xfrm>
            <a:off x="4153477" y="401434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978093DD-EDE1-45BE-AF9F-9F5ECADF6C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4661" y="7271672"/>
            <a:ext cx="483130" cy="2863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38B5BD68-F60A-4073-84A8-C6172DBBA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0741" y="4136346"/>
            <a:ext cx="1493649" cy="1005927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24D55F8C-BD91-4882-8F91-8152DC343C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385" y="5313205"/>
            <a:ext cx="1341236" cy="932769"/>
          </a:xfrm>
          <a:prstGeom prst="rect">
            <a:avLst/>
          </a:prstGeom>
        </p:spPr>
      </p:pic>
      <p:sp>
        <p:nvSpPr>
          <p:cNvPr id="262" name="Freeform 22">
            <a:extLst>
              <a:ext uri="{FF2B5EF4-FFF2-40B4-BE49-F238E27FC236}">
                <a16:creationId xmlns:a16="http://schemas.microsoft.com/office/drawing/2014/main" id="{DC598A2D-C2CB-4713-B5B1-DD38F585DC27}"/>
              </a:ext>
            </a:extLst>
          </p:cNvPr>
          <p:cNvSpPr>
            <a:spLocks noEditPoints="1"/>
          </p:cNvSpPr>
          <p:nvPr/>
        </p:nvSpPr>
        <p:spPr bwMode="auto">
          <a:xfrm>
            <a:off x="6362868" y="5607156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3" name="Freeform 74">
            <a:extLst>
              <a:ext uri="{FF2B5EF4-FFF2-40B4-BE49-F238E27FC236}">
                <a16:creationId xmlns:a16="http://schemas.microsoft.com/office/drawing/2014/main" id="{422443CC-111F-4CF0-A7F4-CD2D84FD43B1}"/>
              </a:ext>
            </a:extLst>
          </p:cNvPr>
          <p:cNvSpPr>
            <a:spLocks noEditPoints="1"/>
          </p:cNvSpPr>
          <p:nvPr/>
        </p:nvSpPr>
        <p:spPr bwMode="auto">
          <a:xfrm>
            <a:off x="6879100" y="5620623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4" name="Freeform 90">
            <a:extLst>
              <a:ext uri="{FF2B5EF4-FFF2-40B4-BE49-F238E27FC236}">
                <a16:creationId xmlns:a16="http://schemas.microsoft.com/office/drawing/2014/main" id="{1AE7DA81-49BA-4046-8103-1DCF4AF7E2D8}"/>
              </a:ext>
            </a:extLst>
          </p:cNvPr>
          <p:cNvSpPr>
            <a:spLocks noEditPoints="1"/>
          </p:cNvSpPr>
          <p:nvPr/>
        </p:nvSpPr>
        <p:spPr bwMode="auto">
          <a:xfrm>
            <a:off x="5794300" y="4729664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F1D80AA-488F-4A69-8A55-CE44A1A9E108}"/>
              </a:ext>
            </a:extLst>
          </p:cNvPr>
          <p:cNvSpPr/>
          <p:nvPr/>
        </p:nvSpPr>
        <p:spPr>
          <a:xfrm>
            <a:off x="689057" y="6625326"/>
            <a:ext cx="2160524" cy="12030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8" name="Graphic 267">
            <a:extLst>
              <a:ext uri="{FF2B5EF4-FFF2-40B4-BE49-F238E27FC236}">
                <a16:creationId xmlns:a16="http://schemas.microsoft.com/office/drawing/2014/main" id="{2FC90E1D-1EB4-4E09-8CFC-AC5DAC3A64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57870" y="6727889"/>
            <a:ext cx="252032" cy="448056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505FB131-382C-4CD0-BE30-8435E432F2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8034" y="6697980"/>
            <a:ext cx="462385" cy="448373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2C952227-9710-4476-8893-D00CF0A8C715}"/>
              </a:ext>
            </a:extLst>
          </p:cNvPr>
          <p:cNvSpPr txBox="1"/>
          <p:nvPr/>
        </p:nvSpPr>
        <p:spPr>
          <a:xfrm>
            <a:off x="1945493" y="7173488"/>
            <a:ext cx="87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8FB2923-AA93-46EA-90AD-AEA5CDABBFE1}"/>
              </a:ext>
            </a:extLst>
          </p:cNvPr>
          <p:cNvSpPr txBox="1"/>
          <p:nvPr/>
        </p:nvSpPr>
        <p:spPr>
          <a:xfrm>
            <a:off x="852864" y="7173488"/>
            <a:ext cx="93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A07725-C323-485A-A2F6-1E9FAA55DDF8}"/>
              </a:ext>
            </a:extLst>
          </p:cNvPr>
          <p:cNvSpPr txBox="1"/>
          <p:nvPr/>
        </p:nvSpPr>
        <p:spPr>
          <a:xfrm>
            <a:off x="1131981" y="7532855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50">
            <a:extLst>
              <a:ext uri="{FF2B5EF4-FFF2-40B4-BE49-F238E27FC236}">
                <a16:creationId xmlns:a16="http://schemas.microsoft.com/office/drawing/2014/main" id="{B11E0726-B3A0-456F-A1A7-987C04109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625320" y="4011078"/>
            <a:ext cx="571580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F3054-4D15-4053-92F1-413466EF40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522" y="4008832"/>
            <a:ext cx="576072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08741-20BB-4767-9FEB-B3DC241811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6664" y="4008832"/>
            <a:ext cx="576072" cy="57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80665-D034-4C5E-AF8B-C85B72C374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384" y="4008832"/>
            <a:ext cx="576072" cy="576072"/>
          </a:xfrm>
          <a:prstGeom prst="rect">
            <a:avLst/>
          </a:prstGeom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C4636C0B-C5CB-4B84-B20C-5483E3924A7A}"/>
              </a:ext>
            </a:extLst>
          </p:cNvPr>
          <p:cNvSpPr txBox="1"/>
          <p:nvPr/>
        </p:nvSpPr>
        <p:spPr>
          <a:xfrm>
            <a:off x="5509706" y="50783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8059E-7571-42E0-85AA-6E9E9DC959ED}"/>
              </a:ext>
            </a:extLst>
          </p:cNvPr>
          <p:cNvSpPr txBox="1"/>
          <p:nvPr/>
        </p:nvSpPr>
        <p:spPr>
          <a:xfrm>
            <a:off x="7276377" y="508712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5" name="Picture 10" descr="Image result for label icon transparent">
            <a:extLst>
              <a:ext uri="{FF2B5EF4-FFF2-40B4-BE49-F238E27FC236}">
                <a16:creationId xmlns:a16="http://schemas.microsoft.com/office/drawing/2014/main" id="{0882AB31-0796-4685-8D6D-14FC7E4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714486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10" descr="Image result for label icon transparent">
            <a:extLst>
              <a:ext uri="{FF2B5EF4-FFF2-40B4-BE49-F238E27FC236}">
                <a16:creationId xmlns:a16="http://schemas.microsoft.com/office/drawing/2014/main" id="{4B767646-0E1B-4B40-9600-C4539BB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89750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10" descr="Image result for label icon transparent">
            <a:extLst>
              <a:ext uri="{FF2B5EF4-FFF2-40B4-BE49-F238E27FC236}">
                <a16:creationId xmlns:a16="http://schemas.microsoft.com/office/drawing/2014/main" id="{252CB270-7AFA-496F-A273-E885B544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8080461" y="480035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3F362250-5E93-4977-8B1D-1E70F8DF65B7}"/>
              </a:ext>
            </a:extLst>
          </p:cNvPr>
          <p:cNvSpPr txBox="1"/>
          <p:nvPr/>
        </p:nvSpPr>
        <p:spPr>
          <a:xfrm>
            <a:off x="7597371" y="584992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CF01602-FA21-4290-905A-CC4640F35A34}"/>
              </a:ext>
            </a:extLst>
          </p:cNvPr>
          <p:cNvSpPr txBox="1"/>
          <p:nvPr/>
        </p:nvSpPr>
        <p:spPr>
          <a:xfrm>
            <a:off x="5435386" y="6927355"/>
            <a:ext cx="107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1FB7E26-4BBA-4B3F-B6D6-F9FF465B254C}"/>
              </a:ext>
            </a:extLst>
          </p:cNvPr>
          <p:cNvSpPr txBox="1"/>
          <p:nvPr/>
        </p:nvSpPr>
        <p:spPr>
          <a:xfrm>
            <a:off x="6583236" y="7462708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9B438FC-11E5-4266-A8A1-4BDFFCF268E2}"/>
              </a:ext>
            </a:extLst>
          </p:cNvPr>
          <p:cNvSpPr txBox="1"/>
          <p:nvPr/>
        </p:nvSpPr>
        <p:spPr>
          <a:xfrm>
            <a:off x="7681876" y="7075482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A96E45A-09B6-4D9C-BEA5-BBC135D156BD}"/>
              </a:ext>
            </a:extLst>
          </p:cNvPr>
          <p:cNvSpPr txBox="1"/>
          <p:nvPr/>
        </p:nvSpPr>
        <p:spPr>
          <a:xfrm>
            <a:off x="5661866" y="7583160"/>
            <a:ext cx="64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CD4CEB7-EFF1-4A12-88A2-D320985C9EF2}"/>
              </a:ext>
            </a:extLst>
          </p:cNvPr>
          <p:cNvSpPr/>
          <p:nvPr/>
        </p:nvSpPr>
        <p:spPr>
          <a:xfrm>
            <a:off x="579371" y="8618385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1C6298B-C8DD-4A42-B0D9-C738E7D9CCAA}"/>
              </a:ext>
            </a:extLst>
          </p:cNvPr>
          <p:cNvSpPr/>
          <p:nvPr/>
        </p:nvSpPr>
        <p:spPr>
          <a:xfrm>
            <a:off x="579371" y="9387984"/>
            <a:ext cx="2762628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Freeform 90">
            <a:extLst>
              <a:ext uri="{FF2B5EF4-FFF2-40B4-BE49-F238E27FC236}">
                <a16:creationId xmlns:a16="http://schemas.microsoft.com/office/drawing/2014/main" id="{83338FE9-6EC5-457F-9D8B-2E6276BD2E62}"/>
              </a:ext>
            </a:extLst>
          </p:cNvPr>
          <p:cNvSpPr>
            <a:spLocks noEditPoints="1"/>
          </p:cNvSpPr>
          <p:nvPr/>
        </p:nvSpPr>
        <p:spPr bwMode="auto">
          <a:xfrm>
            <a:off x="757547" y="8795826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5CFD-7922-4EF7-97EC-2177AC85A4C2}"/>
              </a:ext>
            </a:extLst>
          </p:cNvPr>
          <p:cNvGrpSpPr/>
          <p:nvPr/>
        </p:nvGrpSpPr>
        <p:grpSpPr>
          <a:xfrm>
            <a:off x="705404" y="9563015"/>
            <a:ext cx="507046" cy="419536"/>
            <a:chOff x="705404" y="9546679"/>
            <a:chExt cx="507046" cy="419536"/>
          </a:xfrm>
        </p:grpSpPr>
        <p:pic>
          <p:nvPicPr>
            <p:cNvPr id="308" name="Picture 10" descr="Image result for label icon transparent">
              <a:extLst>
                <a:ext uri="{FF2B5EF4-FFF2-40B4-BE49-F238E27FC236}">
                  <a16:creationId xmlns:a16="http://schemas.microsoft.com/office/drawing/2014/main" id="{B8D3295B-84BD-4FE8-B44F-DF1AAF0B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546679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10" descr="Image result for label icon transparent">
              <a:extLst>
                <a:ext uri="{FF2B5EF4-FFF2-40B4-BE49-F238E27FC236}">
                  <a16:creationId xmlns:a16="http://schemas.microsoft.com/office/drawing/2014/main" id="{D8CC309C-2E4D-4BCD-846A-D9A2DE903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72969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10" descr="Image result for label icon transparent">
              <a:extLst>
                <a:ext uri="{FF2B5EF4-FFF2-40B4-BE49-F238E27FC236}">
                  <a16:creationId xmlns:a16="http://schemas.microsoft.com/office/drawing/2014/main" id="{6C3EB3AF-C5DC-4677-92AF-7B24A0ACD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975931" y="963254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B4377EE-BC18-4499-A475-B7BD052F6576}"/>
              </a:ext>
            </a:extLst>
          </p:cNvPr>
          <p:cNvSpPr txBox="1"/>
          <p:nvPr/>
        </p:nvSpPr>
        <p:spPr>
          <a:xfrm>
            <a:off x="1293545" y="8703102"/>
            <a:ext cx="204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Data Loss Prevention (DLP) Policies to prevent leakage of highly regulated data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6766D8F-E539-470B-B779-607AE33548FD}"/>
              </a:ext>
            </a:extLst>
          </p:cNvPr>
          <p:cNvSpPr txBox="1"/>
          <p:nvPr/>
        </p:nvSpPr>
        <p:spPr>
          <a:xfrm>
            <a:off x="1293545" y="9472701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 for encryption and permissions that travel with files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5203026-8E89-40E4-85E3-D345884B36AE}"/>
              </a:ext>
            </a:extLst>
          </p:cNvPr>
          <p:cNvSpPr/>
          <p:nvPr/>
        </p:nvSpPr>
        <p:spPr>
          <a:xfrm>
            <a:off x="3581651" y="8605356"/>
            <a:ext cx="2951259" cy="947320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59FD8BF-B233-4113-B394-77E1CA608F8D}"/>
              </a:ext>
            </a:extLst>
          </p:cNvPr>
          <p:cNvSpPr txBox="1"/>
          <p:nvPr/>
        </p:nvSpPr>
        <p:spPr>
          <a:xfrm>
            <a:off x="4333257" y="8778934"/>
            <a:ext cx="2114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enrollment to receive features and security settings and device and app policies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AD9A36E-32C6-4225-88F0-7D47944F3E2F}"/>
              </a:ext>
            </a:extLst>
          </p:cNvPr>
          <p:cNvSpPr/>
          <p:nvPr/>
        </p:nvSpPr>
        <p:spPr>
          <a:xfrm>
            <a:off x="6759957" y="8612063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B220D7-E02E-4A18-9F0D-98816A7206EA}"/>
              </a:ext>
            </a:extLst>
          </p:cNvPr>
          <p:cNvSpPr/>
          <p:nvPr/>
        </p:nvSpPr>
        <p:spPr>
          <a:xfrm>
            <a:off x="6759957" y="9370269"/>
            <a:ext cx="2762628" cy="89296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5307057-89D6-43D6-8977-550790272DB4}"/>
              </a:ext>
            </a:extLst>
          </p:cNvPr>
          <p:cNvSpPr txBox="1"/>
          <p:nvPr/>
        </p:nvSpPr>
        <p:spPr>
          <a:xfrm>
            <a:off x="7470287" y="8696780"/>
            <a:ext cx="198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accounts, either created in Azure AD or synced from AD DS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2629339-68B2-446A-8141-44CD4F8B3CC9}"/>
              </a:ext>
            </a:extLst>
          </p:cNvPr>
          <p:cNvSpPr txBox="1"/>
          <p:nvPr/>
        </p:nvSpPr>
        <p:spPr>
          <a:xfrm>
            <a:off x="7470287" y="9432032"/>
            <a:ext cx="194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and Azure Active Directory (Azure AD) security groups to assign policies and permissions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BDC06A1-63A5-4D42-B352-42ECAEE372D4}"/>
              </a:ext>
            </a:extLst>
          </p:cNvPr>
          <p:cNvSpPr/>
          <p:nvPr/>
        </p:nvSpPr>
        <p:spPr>
          <a:xfrm>
            <a:off x="6756114" y="10260891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6A8703E-8866-4C44-A52F-3A3D90195516}"/>
              </a:ext>
            </a:extLst>
          </p:cNvPr>
          <p:cNvSpPr/>
          <p:nvPr/>
        </p:nvSpPr>
        <p:spPr>
          <a:xfrm>
            <a:off x="6756114" y="11028065"/>
            <a:ext cx="2762628" cy="84075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Freeform 90">
            <a:extLst>
              <a:ext uri="{FF2B5EF4-FFF2-40B4-BE49-F238E27FC236}">
                <a16:creationId xmlns:a16="http://schemas.microsoft.com/office/drawing/2014/main" id="{143B4E2E-9E75-4315-813A-31DB221E75B2}"/>
              </a:ext>
            </a:extLst>
          </p:cNvPr>
          <p:cNvSpPr>
            <a:spLocks noEditPoints="1"/>
          </p:cNvSpPr>
          <p:nvPr/>
        </p:nvSpPr>
        <p:spPr bwMode="auto">
          <a:xfrm>
            <a:off x="6964106" y="10438332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0A990B9-E921-4276-9BCB-71538180F19D}"/>
              </a:ext>
            </a:extLst>
          </p:cNvPr>
          <p:cNvSpPr txBox="1"/>
          <p:nvPr/>
        </p:nvSpPr>
        <p:spPr>
          <a:xfrm>
            <a:off x="7470288" y="10345608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 to require multi-factor authentication (MFA)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CD77E5C-7D60-4519-BBEE-7F9EF6EF129D}"/>
              </a:ext>
            </a:extLst>
          </p:cNvPr>
          <p:cNvSpPr txBox="1"/>
          <p:nvPr/>
        </p:nvSpPr>
        <p:spPr>
          <a:xfrm>
            <a:off x="7470287" y="11063724"/>
            <a:ext cx="2052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 to block clients that don’t support modern authentication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2C1F4C4-BCE4-4F68-94E1-A617CA53EF3C}"/>
              </a:ext>
            </a:extLst>
          </p:cNvPr>
          <p:cNvGrpSpPr/>
          <p:nvPr/>
        </p:nvGrpSpPr>
        <p:grpSpPr>
          <a:xfrm>
            <a:off x="6951825" y="11197207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50" name="Freeform 36">
              <a:extLst>
                <a:ext uri="{FF2B5EF4-FFF2-40B4-BE49-F238E27FC236}">
                  <a16:creationId xmlns:a16="http://schemas.microsoft.com/office/drawing/2014/main" id="{8CBB8CAD-0DED-4460-9F9A-908DD46F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37">
              <a:extLst>
                <a:ext uri="{FF2B5EF4-FFF2-40B4-BE49-F238E27FC236}">
                  <a16:creationId xmlns:a16="http://schemas.microsoft.com/office/drawing/2014/main" id="{0AA85428-631E-4F37-9C2A-605FF04C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A5A5242-9594-41EB-BF0C-169339665BC0}"/>
              </a:ext>
            </a:extLst>
          </p:cNvPr>
          <p:cNvGrpSpPr/>
          <p:nvPr/>
        </p:nvGrpSpPr>
        <p:grpSpPr>
          <a:xfrm>
            <a:off x="6952008" y="8776210"/>
            <a:ext cx="434767" cy="441305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353" name="Freeform 71">
              <a:extLst>
                <a:ext uri="{FF2B5EF4-FFF2-40B4-BE49-F238E27FC236}">
                  <a16:creationId xmlns:a16="http://schemas.microsoft.com/office/drawing/2014/main" id="{7715D9DB-1AE2-4AE3-A026-D79AFF649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4" name="Freeform 72">
              <a:extLst>
                <a:ext uri="{FF2B5EF4-FFF2-40B4-BE49-F238E27FC236}">
                  <a16:creationId xmlns:a16="http://schemas.microsoft.com/office/drawing/2014/main" id="{E07A1679-C485-4147-8D1C-54835866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5" name="Freeform 73">
              <a:extLst>
                <a:ext uri="{FF2B5EF4-FFF2-40B4-BE49-F238E27FC236}">
                  <a16:creationId xmlns:a16="http://schemas.microsoft.com/office/drawing/2014/main" id="{AF3FF15E-4779-43C9-BDF1-8E29AB89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56" name="Graphic 355">
            <a:extLst>
              <a:ext uri="{FF2B5EF4-FFF2-40B4-BE49-F238E27FC236}">
                <a16:creationId xmlns:a16="http://schemas.microsoft.com/office/drawing/2014/main" id="{2DD08A7A-8D18-4B53-BC5E-F32C217084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2167" y="9634693"/>
            <a:ext cx="614449" cy="364119"/>
          </a:xfrm>
          <a:prstGeom prst="rect">
            <a:avLst/>
          </a:prstGeom>
        </p:spPr>
      </p:pic>
      <p:sp>
        <p:nvSpPr>
          <p:cNvPr id="357" name="TextBox 14">
            <a:extLst>
              <a:ext uri="{FF2B5EF4-FFF2-40B4-BE49-F238E27FC236}">
                <a16:creationId xmlns:a16="http://schemas.microsoft.com/office/drawing/2014/main" id="{1DC57402-7A97-492B-837D-CB049FC705A1}"/>
              </a:ext>
            </a:extLst>
          </p:cNvPr>
          <p:cNvSpPr txBox="1"/>
          <p:nvPr/>
        </p:nvSpPr>
        <p:spPr>
          <a:xfrm>
            <a:off x="1465357" y="8380146"/>
            <a:ext cx="99065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Office 365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8EA6D05-901D-43A7-8DBC-C926DB55B4BC}"/>
              </a:ext>
            </a:extLst>
          </p:cNvPr>
          <p:cNvSpPr/>
          <p:nvPr/>
        </p:nvSpPr>
        <p:spPr>
          <a:xfrm>
            <a:off x="5525783" y="12906873"/>
            <a:ext cx="3989341" cy="176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>
            <a:hlinkClick r:id="rId25"/>
            <a:extLst>
              <a:ext uri="{FF2B5EF4-FFF2-40B4-BE49-F238E27FC236}">
                <a16:creationId xmlns:a16="http://schemas.microsoft.com/office/drawing/2014/main" id="{86C7619B-31B4-44BD-B6B6-7C1D6A2AD305}"/>
              </a:ext>
            </a:extLst>
          </p:cNvPr>
          <p:cNvSpPr txBox="1"/>
          <p:nvPr/>
        </p:nvSpPr>
        <p:spPr>
          <a:xfrm>
            <a:off x="5525783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user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685AFB0-451A-477F-ADDC-6D5E00C00AC0}"/>
              </a:ext>
            </a:extLst>
          </p:cNvPr>
          <p:cNvSpPr txBox="1"/>
          <p:nvPr/>
        </p:nvSpPr>
        <p:spPr>
          <a:xfrm>
            <a:off x="5548086" y="12977294"/>
            <a:ext cx="390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remote workers 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Sign-in with MFA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use and allowed apps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security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Outlook, Teams, SharePoint, and OneDrive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sensitivity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Review remote worker usage and address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as needed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830489D-BD93-41E8-B323-8D9029EA245B}"/>
              </a:ext>
            </a:extLst>
          </p:cNvPr>
          <p:cNvSpPr/>
          <p:nvPr/>
        </p:nvSpPr>
        <p:spPr>
          <a:xfrm>
            <a:off x="3581651" y="9549787"/>
            <a:ext cx="2951259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52F70964-CE2F-4434-9F24-133B7A326489}"/>
              </a:ext>
            </a:extLst>
          </p:cNvPr>
          <p:cNvSpPr txBox="1"/>
          <p:nvPr/>
        </p:nvSpPr>
        <p:spPr>
          <a:xfrm>
            <a:off x="4333258" y="9634504"/>
            <a:ext cx="2114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 to allow or block apps and detect non-compliant devices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6DF66-2A5A-48FD-B8EE-E9335045783C}"/>
              </a:ext>
            </a:extLst>
          </p:cNvPr>
          <p:cNvGrpSpPr/>
          <p:nvPr/>
        </p:nvGrpSpPr>
        <p:grpSpPr>
          <a:xfrm>
            <a:off x="3715114" y="8754364"/>
            <a:ext cx="611804" cy="649305"/>
            <a:chOff x="3896476" y="8787292"/>
            <a:chExt cx="611804" cy="649305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BE03E4B-E929-45CB-B61B-5F8214D31132}"/>
                </a:ext>
              </a:extLst>
            </p:cNvPr>
            <p:cNvGrpSpPr/>
            <p:nvPr/>
          </p:nvGrpSpPr>
          <p:grpSpPr>
            <a:xfrm>
              <a:off x="3896476" y="8787292"/>
              <a:ext cx="400256" cy="319038"/>
              <a:chOff x="1161256" y="2034115"/>
              <a:chExt cx="193675" cy="1444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83" name="Freeform 38">
                <a:extLst>
                  <a:ext uri="{FF2B5EF4-FFF2-40B4-BE49-F238E27FC236}">
                    <a16:creationId xmlns:a16="http://schemas.microsoft.com/office/drawing/2014/main" id="{9E890F7F-B1A6-4484-B9FD-E984F1F82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84" name="Freeform 39">
                <a:extLst>
                  <a:ext uri="{FF2B5EF4-FFF2-40B4-BE49-F238E27FC236}">
                    <a16:creationId xmlns:a16="http://schemas.microsoft.com/office/drawing/2014/main" id="{5E482D81-4D5C-4F99-AB6E-7A09557BC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85" name="Freeform 22">
              <a:extLst>
                <a:ext uri="{FF2B5EF4-FFF2-40B4-BE49-F238E27FC236}">
                  <a16:creationId xmlns:a16="http://schemas.microsoft.com/office/drawing/2014/main" id="{9469C788-395E-44D7-B7E3-DB27F1710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237" y="8811150"/>
              <a:ext cx="170043" cy="301218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4 h 128"/>
                <a:gd name="T8" fmla="*/ 69 w 73"/>
                <a:gd name="T9" fmla="*/ 0 h 128"/>
                <a:gd name="T10" fmla="*/ 5 w 73"/>
                <a:gd name="T11" fmla="*/ 0 h 128"/>
                <a:gd name="T12" fmla="*/ 0 w 73"/>
                <a:gd name="T13" fmla="*/ 4 h 128"/>
                <a:gd name="T14" fmla="*/ 0 w 73"/>
                <a:gd name="T15" fmla="*/ 123 h 128"/>
                <a:gd name="T16" fmla="*/ 5 w 73"/>
                <a:gd name="T17" fmla="*/ 128 h 128"/>
                <a:gd name="T18" fmla="*/ 28 w 73"/>
                <a:gd name="T19" fmla="*/ 109 h 128"/>
                <a:gd name="T20" fmla="*/ 46 w 73"/>
                <a:gd name="T21" fmla="*/ 109 h 128"/>
                <a:gd name="T22" fmla="*/ 46 w 73"/>
                <a:gd name="T23" fmla="*/ 118 h 128"/>
                <a:gd name="T24" fmla="*/ 28 w 73"/>
                <a:gd name="T25" fmla="*/ 118 h 128"/>
                <a:gd name="T26" fmla="*/ 28 w 73"/>
                <a:gd name="T2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09"/>
                  </a:moveTo>
                  <a:cubicBezTo>
                    <a:pt x="46" y="109"/>
                    <a:pt x="46" y="109"/>
                    <a:pt x="46" y="10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28" y="118"/>
                    <a:pt x="28" y="118"/>
                    <a:pt x="28" y="118"/>
                  </a:cubicBezTo>
                  <a:lnTo>
                    <a:pt x="28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6" name="Freeform 74">
              <a:extLst>
                <a:ext uri="{FF2B5EF4-FFF2-40B4-BE49-F238E27FC236}">
                  <a16:creationId xmlns:a16="http://schemas.microsoft.com/office/drawing/2014/main" id="{1551E819-3956-4DE3-959C-65441FE2F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484" y="9171847"/>
              <a:ext cx="362915" cy="264750"/>
            </a:xfrm>
            <a:custGeom>
              <a:avLst/>
              <a:gdLst>
                <a:gd name="T0" fmla="*/ 123 w 128"/>
                <a:gd name="T1" fmla="*/ 0 h 92"/>
                <a:gd name="T2" fmla="*/ 4 w 128"/>
                <a:gd name="T3" fmla="*/ 0 h 92"/>
                <a:gd name="T4" fmla="*/ 0 w 128"/>
                <a:gd name="T5" fmla="*/ 4 h 92"/>
                <a:gd name="T6" fmla="*/ 0 w 128"/>
                <a:gd name="T7" fmla="*/ 88 h 92"/>
                <a:gd name="T8" fmla="*/ 4 w 128"/>
                <a:gd name="T9" fmla="*/ 92 h 92"/>
                <a:gd name="T10" fmla="*/ 123 w 128"/>
                <a:gd name="T11" fmla="*/ 92 h 92"/>
                <a:gd name="T12" fmla="*/ 128 w 128"/>
                <a:gd name="T13" fmla="*/ 88 h 92"/>
                <a:gd name="T14" fmla="*/ 128 w 128"/>
                <a:gd name="T15" fmla="*/ 4 h 92"/>
                <a:gd name="T16" fmla="*/ 123 w 128"/>
                <a:gd name="T17" fmla="*/ 0 h 92"/>
                <a:gd name="T18" fmla="*/ 73 w 128"/>
                <a:gd name="T19" fmla="*/ 84 h 92"/>
                <a:gd name="T20" fmla="*/ 55 w 128"/>
                <a:gd name="T21" fmla="*/ 84 h 92"/>
                <a:gd name="T22" fmla="*/ 55 w 128"/>
                <a:gd name="T23" fmla="*/ 74 h 92"/>
                <a:gd name="T24" fmla="*/ 73 w 128"/>
                <a:gd name="T25" fmla="*/ 74 h 92"/>
                <a:gd name="T26" fmla="*/ 73 w 128"/>
                <a:gd name="T2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92">
                  <a:moveTo>
                    <a:pt x="1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2"/>
                    <a:pt x="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2"/>
                    <a:pt x="126" y="0"/>
                    <a:pt x="123" y="0"/>
                  </a:cubicBezTo>
                  <a:close/>
                  <a:moveTo>
                    <a:pt x="73" y="84"/>
                  </a:moveTo>
                  <a:cubicBezTo>
                    <a:pt x="55" y="84"/>
                    <a:pt x="55" y="84"/>
                    <a:pt x="55" y="8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73" y="74"/>
                    <a:pt x="73" y="74"/>
                    <a:pt x="73" y="74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25CE07A-D6D3-4558-B287-87D962A3D1ED}"/>
              </a:ext>
            </a:extLst>
          </p:cNvPr>
          <p:cNvGrpSpPr/>
          <p:nvPr/>
        </p:nvGrpSpPr>
        <p:grpSpPr>
          <a:xfrm>
            <a:off x="3803450" y="9683349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88" name="Freeform 36">
              <a:extLst>
                <a:ext uri="{FF2B5EF4-FFF2-40B4-BE49-F238E27FC236}">
                  <a16:creationId xmlns:a16="http://schemas.microsoft.com/office/drawing/2014/main" id="{1CFD08DE-75FA-4D6A-97D8-AE3C86D3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9" name="Freeform 37">
              <a:extLst>
                <a:ext uri="{FF2B5EF4-FFF2-40B4-BE49-F238E27FC236}">
                  <a16:creationId xmlns:a16="http://schemas.microsoft.com/office/drawing/2014/main" id="{3345C353-063F-4EB0-9736-9EC541FC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B936E1FB-AC94-4F0E-B7CA-0372CBA8DEC2}"/>
              </a:ext>
            </a:extLst>
          </p:cNvPr>
          <p:cNvSpPr txBox="1"/>
          <p:nvPr/>
        </p:nvSpPr>
        <p:spPr>
          <a:xfrm>
            <a:off x="6743939" y="6749781"/>
            <a:ext cx="80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61D61A-5C14-4CCD-9D7E-515806BA8C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9547" y="2027955"/>
            <a:ext cx="483318" cy="4989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70FBBB-8D36-4852-95B8-A966BB81B5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9667" y="1970226"/>
            <a:ext cx="614367" cy="6143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63C881-03D7-4966-9E5C-30D6C88A289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500837" y="2060588"/>
            <a:ext cx="533713" cy="433642"/>
          </a:xfrm>
          <a:prstGeom prst="rect">
            <a:avLst/>
          </a:prstGeom>
        </p:spPr>
      </p:pic>
      <p:sp>
        <p:nvSpPr>
          <p:cNvPr id="419" name="TextBox 14">
            <a:extLst>
              <a:ext uri="{FF2B5EF4-FFF2-40B4-BE49-F238E27FC236}">
                <a16:creationId xmlns:a16="http://schemas.microsoft.com/office/drawing/2014/main" id="{51359D34-60FE-4594-8B68-9F7C2C30453E}"/>
              </a:ext>
            </a:extLst>
          </p:cNvPr>
          <p:cNvSpPr txBox="1"/>
          <p:nvPr/>
        </p:nvSpPr>
        <p:spPr>
          <a:xfrm>
            <a:off x="957469" y="10578069"/>
            <a:ext cx="502220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Remote worker with a Windows 10 Enterprise device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74E43DE-A442-4042-A98E-5DFC5874635D}"/>
              </a:ext>
            </a:extLst>
          </p:cNvPr>
          <p:cNvSpPr txBox="1"/>
          <p:nvPr/>
        </p:nvSpPr>
        <p:spPr>
          <a:xfrm>
            <a:off x="2057082" y="10888814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worker: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User account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MFA sign-in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Group membership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94BC29C-5053-41A8-98DA-1D5CB4297516}"/>
              </a:ext>
            </a:extLst>
          </p:cNvPr>
          <p:cNvSpPr txBox="1"/>
          <p:nvPr/>
        </p:nvSpPr>
        <p:spPr>
          <a:xfrm>
            <a:off x="3468574" y="675903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C365D-876D-4BAC-8C1F-7CEFC117BE86}"/>
              </a:ext>
            </a:extLst>
          </p:cNvPr>
          <p:cNvSpPr/>
          <p:nvPr/>
        </p:nvSpPr>
        <p:spPr>
          <a:xfrm>
            <a:off x="-3369114" y="19646398"/>
            <a:ext cx="3310368" cy="984446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F6E9BF-9B7F-4843-B0BF-C1C2E9DF7E88}"/>
              </a:ext>
            </a:extLst>
          </p:cNvPr>
          <p:cNvGrpSpPr/>
          <p:nvPr/>
        </p:nvGrpSpPr>
        <p:grpSpPr>
          <a:xfrm>
            <a:off x="675271" y="10995811"/>
            <a:ext cx="1227466" cy="693946"/>
            <a:chOff x="947518" y="10770558"/>
            <a:chExt cx="1227466" cy="693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4F3442-7051-4C83-B616-0525F29FA6D1}"/>
                </a:ext>
              </a:extLst>
            </p:cNvPr>
            <p:cNvGrpSpPr/>
            <p:nvPr/>
          </p:nvGrpSpPr>
          <p:grpSpPr>
            <a:xfrm>
              <a:off x="1363653" y="10770558"/>
              <a:ext cx="811331" cy="649438"/>
              <a:chOff x="536258" y="10750742"/>
              <a:chExt cx="811331" cy="649438"/>
            </a:xfrm>
          </p:grpSpPr>
          <p:pic>
            <p:nvPicPr>
              <p:cNvPr id="413" name="Picture 4" descr="Image result for windows 10 logo transparent">
                <a:extLst>
                  <a:ext uri="{FF2B5EF4-FFF2-40B4-BE49-F238E27FC236}">
                    <a16:creationId xmlns:a16="http://schemas.microsoft.com/office/drawing/2014/main" id="{D46BC624-4EB7-4684-AAA8-62B442C6F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101" y="10941574"/>
                <a:ext cx="248199" cy="248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CC372E5-F1B1-4BF3-BC2C-F5CA93F3A9D8}"/>
                  </a:ext>
                </a:extLst>
              </p:cNvPr>
              <p:cNvGrpSpPr/>
              <p:nvPr/>
            </p:nvGrpSpPr>
            <p:grpSpPr>
              <a:xfrm>
                <a:off x="536258" y="10888580"/>
                <a:ext cx="685884" cy="511600"/>
                <a:chOff x="1161256" y="2034115"/>
                <a:chExt cx="193675" cy="14446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9F64C8F4-EE37-4B09-B544-60FDED126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3006" y="2034115"/>
                  <a:ext cx="130175" cy="100013"/>
                </a:xfrm>
                <a:custGeom>
                  <a:avLst/>
                  <a:gdLst>
                    <a:gd name="T0" fmla="*/ 82 w 82"/>
                    <a:gd name="T1" fmla="*/ 0 h 63"/>
                    <a:gd name="T2" fmla="*/ 0 w 82"/>
                    <a:gd name="T3" fmla="*/ 0 h 63"/>
                    <a:gd name="T4" fmla="*/ 0 w 82"/>
                    <a:gd name="T5" fmla="*/ 63 h 63"/>
                    <a:gd name="T6" fmla="*/ 82 w 82"/>
                    <a:gd name="T7" fmla="*/ 62 h 63"/>
                    <a:gd name="T8" fmla="*/ 82 w 82"/>
                    <a:gd name="T9" fmla="*/ 0 h 63"/>
                    <a:gd name="T10" fmla="*/ 76 w 82"/>
                    <a:gd name="T11" fmla="*/ 54 h 63"/>
                    <a:gd name="T12" fmla="*/ 7 w 82"/>
                    <a:gd name="T13" fmla="*/ 54 h 63"/>
                    <a:gd name="T14" fmla="*/ 7 w 82"/>
                    <a:gd name="T15" fmla="*/ 8 h 63"/>
                    <a:gd name="T16" fmla="*/ 76 w 82"/>
                    <a:gd name="T17" fmla="*/ 8 h 63"/>
                    <a:gd name="T18" fmla="*/ 76 w 82"/>
                    <a:gd name="T19" fmla="*/ 5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63">
                      <a:moveTo>
                        <a:pt x="82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82" y="62"/>
                      </a:lnTo>
                      <a:lnTo>
                        <a:pt x="82" y="0"/>
                      </a:lnTo>
                      <a:close/>
                      <a:moveTo>
                        <a:pt x="76" y="54"/>
                      </a:moveTo>
                      <a:lnTo>
                        <a:pt x="7" y="54"/>
                      </a:lnTo>
                      <a:lnTo>
                        <a:pt x="7" y="8"/>
                      </a:lnTo>
                      <a:lnTo>
                        <a:pt x="76" y="8"/>
                      </a:lnTo>
                      <a:lnTo>
                        <a:pt x="7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C84C8AD8-F1A1-4149-A410-5AB52F562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" y="2143652"/>
                  <a:ext cx="193675" cy="34925"/>
                </a:xfrm>
                <a:custGeom>
                  <a:avLst/>
                  <a:gdLst>
                    <a:gd name="T0" fmla="*/ 128 w 128"/>
                    <a:gd name="T1" fmla="*/ 19 h 22"/>
                    <a:gd name="T2" fmla="*/ 127 w 128"/>
                    <a:gd name="T3" fmla="*/ 16 h 22"/>
                    <a:gd name="T4" fmla="*/ 107 w 128"/>
                    <a:gd name="T5" fmla="*/ 0 h 22"/>
                    <a:gd name="T6" fmla="*/ 21 w 128"/>
                    <a:gd name="T7" fmla="*/ 0 h 22"/>
                    <a:gd name="T8" fmla="*/ 1 w 128"/>
                    <a:gd name="T9" fmla="*/ 16 h 22"/>
                    <a:gd name="T10" fmla="*/ 0 w 128"/>
                    <a:gd name="T11" fmla="*/ 19 h 22"/>
                    <a:gd name="T12" fmla="*/ 0 w 128"/>
                    <a:gd name="T13" fmla="*/ 22 h 22"/>
                    <a:gd name="T14" fmla="*/ 128 w 128"/>
                    <a:gd name="T15" fmla="*/ 22 h 22"/>
                    <a:gd name="T16" fmla="*/ 128 w 128"/>
                    <a:gd name="T1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22">
                      <a:moveTo>
                        <a:pt x="128" y="19"/>
                      </a:move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0" y="17"/>
                        <a:pt x="0" y="19"/>
                      </a:cubicBezTo>
                      <a:cubicBezTo>
                        <a:pt x="0" y="20"/>
                        <a:pt x="0" y="21"/>
                        <a:pt x="0" y="22"/>
                      </a:cubicBezTo>
                      <a:cubicBezTo>
                        <a:pt x="128" y="22"/>
                        <a:pt x="128" y="22"/>
                        <a:pt x="128" y="22"/>
                      </a:cubicBezTo>
                      <a:cubicBezTo>
                        <a:pt x="128" y="21"/>
                        <a:pt x="128" y="20"/>
                        <a:pt x="12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  <p:sp>
            <p:nvSpPr>
              <p:cNvPr id="417" name="Freeform 44">
                <a:extLst>
                  <a:ext uri="{FF2B5EF4-FFF2-40B4-BE49-F238E27FC236}">
                    <a16:creationId xmlns:a16="http://schemas.microsoft.com/office/drawing/2014/main" id="{76EEEE4D-68BD-4802-9EE9-A46C750CF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0" y="10750742"/>
                <a:ext cx="306659" cy="369076"/>
              </a:xfrm>
              <a:custGeom>
                <a:avLst/>
                <a:gdLst>
                  <a:gd name="T0" fmla="*/ 113 w 113"/>
                  <a:gd name="T1" fmla="*/ 125 h 136"/>
                  <a:gd name="T2" fmla="*/ 113 w 113"/>
                  <a:gd name="T3" fmla="*/ 10 h 136"/>
                  <a:gd name="T4" fmla="*/ 73 w 113"/>
                  <a:gd name="T5" fmla="*/ 0 h 136"/>
                  <a:gd name="T6" fmla="*/ 0 w 113"/>
                  <a:gd name="T7" fmla="*/ 26 h 136"/>
                  <a:gd name="T8" fmla="*/ 0 w 113"/>
                  <a:gd name="T9" fmla="*/ 26 h 136"/>
                  <a:gd name="T10" fmla="*/ 0 w 113"/>
                  <a:gd name="T11" fmla="*/ 109 h 136"/>
                  <a:gd name="T12" fmla="*/ 25 w 113"/>
                  <a:gd name="T13" fmla="*/ 99 h 136"/>
                  <a:gd name="T14" fmla="*/ 25 w 113"/>
                  <a:gd name="T15" fmla="*/ 32 h 136"/>
                  <a:gd name="T16" fmla="*/ 75 w 113"/>
                  <a:gd name="T17" fmla="*/ 20 h 136"/>
                  <a:gd name="T18" fmla="*/ 75 w 113"/>
                  <a:gd name="T19" fmla="*/ 120 h 136"/>
                  <a:gd name="T20" fmla="*/ 0 w 113"/>
                  <a:gd name="T21" fmla="*/ 109 h 136"/>
                  <a:gd name="T22" fmla="*/ 73 w 113"/>
                  <a:gd name="T23" fmla="*/ 136 h 136"/>
                  <a:gd name="T24" fmla="*/ 113 w 113"/>
                  <a:gd name="T2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36">
                    <a:moveTo>
                      <a:pt x="113" y="125"/>
                    </a:moveTo>
                    <a:lnTo>
                      <a:pt x="113" y="10"/>
                    </a:lnTo>
                    <a:lnTo>
                      <a:pt x="73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09"/>
                    </a:lnTo>
                    <a:lnTo>
                      <a:pt x="25" y="99"/>
                    </a:lnTo>
                    <a:lnTo>
                      <a:pt x="25" y="32"/>
                    </a:lnTo>
                    <a:lnTo>
                      <a:pt x="75" y="20"/>
                    </a:lnTo>
                    <a:lnTo>
                      <a:pt x="75" y="120"/>
                    </a:lnTo>
                    <a:lnTo>
                      <a:pt x="0" y="109"/>
                    </a:lnTo>
                    <a:lnTo>
                      <a:pt x="73" y="136"/>
                    </a:lnTo>
                    <a:lnTo>
                      <a:pt x="113" y="125"/>
                    </a:lnTo>
                    <a:close/>
                  </a:path>
                </a:pathLst>
              </a:custGeom>
              <a:solidFill>
                <a:srgbClr val="DA4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C4F8543-BFDC-47D4-A166-94D539E4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47518" y="11045002"/>
              <a:ext cx="406392" cy="41950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3F11D-4373-4A04-ADC2-296F0F25AD8E}"/>
              </a:ext>
            </a:extLst>
          </p:cNvPr>
          <p:cNvGrpSpPr/>
          <p:nvPr/>
        </p:nvGrpSpPr>
        <p:grpSpPr>
          <a:xfrm>
            <a:off x="-3216134" y="19813902"/>
            <a:ext cx="811331" cy="649453"/>
            <a:chOff x="536258" y="10750742"/>
            <a:chExt cx="811331" cy="649453"/>
          </a:xfrm>
        </p:grpSpPr>
        <p:pic>
          <p:nvPicPr>
            <p:cNvPr id="425" name="Picture 4" descr="Image result for windows 10 logo transparent">
              <a:extLst>
                <a:ext uri="{FF2B5EF4-FFF2-40B4-BE49-F238E27FC236}">
                  <a16:creationId xmlns:a16="http://schemas.microsoft.com/office/drawing/2014/main" id="{FC70B7E5-59E1-4AC4-A6F2-2282687E2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01" y="10941574"/>
              <a:ext cx="248199" cy="248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C5C6708D-A2E9-4827-8ED0-843480D11BF7}"/>
                </a:ext>
              </a:extLst>
            </p:cNvPr>
            <p:cNvGrpSpPr/>
            <p:nvPr/>
          </p:nvGrpSpPr>
          <p:grpSpPr>
            <a:xfrm>
              <a:off x="536258" y="10888594"/>
              <a:ext cx="685884" cy="511601"/>
              <a:chOff x="1161256" y="2034115"/>
              <a:chExt cx="193675" cy="144462"/>
            </a:xfrm>
            <a:solidFill>
              <a:schemeClr val="bg1">
                <a:lumMod val="50000"/>
              </a:schemeClr>
            </a:solidFill>
          </p:grpSpPr>
          <p:sp>
            <p:nvSpPr>
              <p:cNvPr id="428" name="Freeform 38">
                <a:extLst>
                  <a:ext uri="{FF2B5EF4-FFF2-40B4-BE49-F238E27FC236}">
                    <a16:creationId xmlns:a16="http://schemas.microsoft.com/office/drawing/2014/main" id="{D76ACDE6-17DD-4E1E-BD40-5693777F75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29" name="Freeform 39">
                <a:extLst>
                  <a:ext uri="{FF2B5EF4-FFF2-40B4-BE49-F238E27FC236}">
                    <a16:creationId xmlns:a16="http://schemas.microsoft.com/office/drawing/2014/main" id="{936A009B-3A8C-4813-A665-EFA4467DA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427" name="Freeform 44">
              <a:extLst>
                <a:ext uri="{FF2B5EF4-FFF2-40B4-BE49-F238E27FC236}">
                  <a16:creationId xmlns:a16="http://schemas.microsoft.com/office/drawing/2014/main" id="{60361EC8-A603-4EC1-A520-12417970B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30" y="10750742"/>
              <a:ext cx="306659" cy="369076"/>
            </a:xfrm>
            <a:custGeom>
              <a:avLst/>
              <a:gdLst>
                <a:gd name="T0" fmla="*/ 113 w 113"/>
                <a:gd name="T1" fmla="*/ 125 h 136"/>
                <a:gd name="T2" fmla="*/ 113 w 113"/>
                <a:gd name="T3" fmla="*/ 10 h 136"/>
                <a:gd name="T4" fmla="*/ 73 w 113"/>
                <a:gd name="T5" fmla="*/ 0 h 136"/>
                <a:gd name="T6" fmla="*/ 0 w 113"/>
                <a:gd name="T7" fmla="*/ 26 h 136"/>
                <a:gd name="T8" fmla="*/ 0 w 113"/>
                <a:gd name="T9" fmla="*/ 26 h 136"/>
                <a:gd name="T10" fmla="*/ 0 w 113"/>
                <a:gd name="T11" fmla="*/ 109 h 136"/>
                <a:gd name="T12" fmla="*/ 25 w 113"/>
                <a:gd name="T13" fmla="*/ 99 h 136"/>
                <a:gd name="T14" fmla="*/ 25 w 113"/>
                <a:gd name="T15" fmla="*/ 32 h 136"/>
                <a:gd name="T16" fmla="*/ 75 w 113"/>
                <a:gd name="T17" fmla="*/ 20 h 136"/>
                <a:gd name="T18" fmla="*/ 75 w 113"/>
                <a:gd name="T19" fmla="*/ 120 h 136"/>
                <a:gd name="T20" fmla="*/ 0 w 113"/>
                <a:gd name="T21" fmla="*/ 109 h 136"/>
                <a:gd name="T22" fmla="*/ 73 w 113"/>
                <a:gd name="T23" fmla="*/ 136 h 136"/>
                <a:gd name="T24" fmla="*/ 113 w 113"/>
                <a:gd name="T2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36">
                  <a:moveTo>
                    <a:pt x="113" y="125"/>
                  </a:moveTo>
                  <a:lnTo>
                    <a:pt x="113" y="10"/>
                  </a:lnTo>
                  <a:lnTo>
                    <a:pt x="73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09"/>
                  </a:lnTo>
                  <a:lnTo>
                    <a:pt x="25" y="99"/>
                  </a:lnTo>
                  <a:lnTo>
                    <a:pt x="25" y="32"/>
                  </a:lnTo>
                  <a:lnTo>
                    <a:pt x="75" y="20"/>
                  </a:lnTo>
                  <a:lnTo>
                    <a:pt x="75" y="120"/>
                  </a:lnTo>
                  <a:lnTo>
                    <a:pt x="0" y="109"/>
                  </a:lnTo>
                  <a:lnTo>
                    <a:pt x="73" y="136"/>
                  </a:lnTo>
                  <a:lnTo>
                    <a:pt x="113" y="125"/>
                  </a:lnTo>
                  <a:close/>
                </a:path>
              </a:pathLst>
            </a:custGeom>
            <a:solidFill>
              <a:srgbClr val="DA4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" name="TextBox 14">
            <a:extLst>
              <a:ext uri="{FF2B5EF4-FFF2-40B4-BE49-F238E27FC236}">
                <a16:creationId xmlns:a16="http://schemas.microsoft.com/office/drawing/2014/main" id="{DD229B68-D7A4-4D87-840F-766FCC608CEB}"/>
              </a:ext>
            </a:extLst>
          </p:cNvPr>
          <p:cNvSpPr txBox="1"/>
          <p:nvPr/>
        </p:nvSpPr>
        <p:spPr>
          <a:xfrm>
            <a:off x="-3185487" y="19382642"/>
            <a:ext cx="29431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Windows 10 Enterprise devices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F7FCA-E04F-4AD2-BBBA-D714A5ED64D3}"/>
              </a:ext>
            </a:extLst>
          </p:cNvPr>
          <p:cNvSpPr txBox="1"/>
          <p:nvPr/>
        </p:nvSpPr>
        <p:spPr>
          <a:xfrm>
            <a:off x="-2351566" y="19753901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37270BB-DBA0-44B2-B480-F06F32227FD2}"/>
              </a:ext>
            </a:extLst>
          </p:cNvPr>
          <p:cNvSpPr txBox="1"/>
          <p:nvPr/>
        </p:nvSpPr>
        <p:spPr>
          <a:xfrm>
            <a:off x="3911370" y="10888814"/>
            <a:ext cx="22928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159" name="TextBox 14">
            <a:extLst>
              <a:ext uri="{FF2B5EF4-FFF2-40B4-BE49-F238E27FC236}">
                <a16:creationId xmlns:a16="http://schemas.microsoft.com/office/drawing/2014/main" id="{EE47B039-527C-40A3-934E-9D3B4A75C777}"/>
              </a:ext>
            </a:extLst>
          </p:cNvPr>
          <p:cNvSpPr txBox="1"/>
          <p:nvPr/>
        </p:nvSpPr>
        <p:spPr>
          <a:xfrm>
            <a:off x="4597501" y="8380146"/>
            <a:ext cx="91955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Intune</a:t>
            </a:r>
          </a:p>
        </p:txBody>
      </p:sp>
      <p:sp>
        <p:nvSpPr>
          <p:cNvPr id="160" name="TextBox 14">
            <a:extLst>
              <a:ext uri="{FF2B5EF4-FFF2-40B4-BE49-F238E27FC236}">
                <a16:creationId xmlns:a16="http://schemas.microsoft.com/office/drawing/2014/main" id="{5280821C-70D5-413C-8FD5-C62730A768B7}"/>
              </a:ext>
            </a:extLst>
          </p:cNvPr>
          <p:cNvSpPr txBox="1"/>
          <p:nvPr/>
        </p:nvSpPr>
        <p:spPr>
          <a:xfrm>
            <a:off x="7580386" y="8380146"/>
            <a:ext cx="11217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>
                <a:latin typeface="Segoe UI Light" pitchFamily="34" charset="0"/>
              </a:rPr>
              <a:t>Azure  AD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390" grpId="0"/>
      <p:bldP spid="4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remote workers scenario poster</dc:title>
  <dc:creator/>
  <cp:lastModifiedBy/>
  <cp:revision>1</cp:revision>
  <dcterms:created xsi:type="dcterms:W3CDTF">2019-10-24T18:49:48Z</dcterms:created>
  <dcterms:modified xsi:type="dcterms:W3CDTF">2019-12-17T23:01:17Z</dcterms:modified>
</cp:coreProperties>
</file>