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76" r:id="rId5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2935" autoAdjust="0"/>
  </p:normalViewPr>
  <p:slideViewPr>
    <p:cSldViewPr snapToGrid="0">
      <p:cViewPr varScale="1">
        <p:scale>
          <a:sx n="39" d="100"/>
          <a:sy n="39" d="100"/>
        </p:scale>
        <p:origin x="3072" y="66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4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svg"/><Relationship Id="rId3" Type="http://schemas.openxmlformats.org/officeDocument/2006/relationships/hyperlink" Target="http://aka.ms/m365esecureteam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255115" y="1859679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40ADB3-DEBD-40A9-8FF2-844EF5139B9E}"/>
              </a:ext>
            </a:extLst>
          </p:cNvPr>
          <p:cNvGraphicFramePr>
            <a:graphicFrameLocks noGrp="1"/>
          </p:cNvGraphicFramePr>
          <p:nvPr/>
        </p:nvGraphicFramePr>
        <p:xfrm>
          <a:off x="442989" y="3064075"/>
          <a:ext cx="2433914" cy="37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440493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Site permissions and restrictions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 label for highly regulated data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DLP policy for the highly regulated retention label and to block sharing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73011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 label for the team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5076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9" y="814193"/>
            <a:ext cx="5409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Teams </a:t>
            </a:r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for highly </a:t>
            </a:r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regulated data with Microsoft </a:t>
            </a:r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365 for enterprise</a:t>
            </a:r>
            <a:endParaRPr lang="en-US" sz="2500" b="1" dirty="0">
              <a:solidFill>
                <a:schemeClr val="bg1"/>
              </a:solidFill>
              <a:latin typeface="Segoe Pro Semibold" panose="020B0502040504020203"/>
              <a:cs typeface="Segoe UI" panose="020B0502040204020203" pitchFamily="34" charset="0"/>
            </a:endParaRP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detailed guidance, visit aka.ms/m365esecureteams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29" y="10164812"/>
            <a:ext cx="7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a new </a:t>
            </a:r>
            <a:r>
              <a: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for highly regulated data in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596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Microsoft Teams team for highly regulated data with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Microsoft 365 for enterprise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combines the built-in features and security of a private team with additional access restrictions, retention labels, Data Loss Prevention (DLP) policies,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collaboration space for your most confidential projects with protection that travels with the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files you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store there.</a:t>
            </a:r>
          </a:p>
        </p:txBody>
      </p:sp>
      <p:sp>
        <p:nvSpPr>
          <p:cNvPr id="7" name="Freeform 90">
            <a:extLst>
              <a:ext uri="{FF2B5EF4-FFF2-40B4-BE49-F238E27FC236}">
                <a16:creationId xmlns:a16="http://schemas.microsoft.com/office/drawing/2014/main" id="{4AF1D753-4145-411C-80CE-A503573ED57A}"/>
              </a:ext>
            </a:extLst>
          </p:cNvPr>
          <p:cNvSpPr>
            <a:spLocks noEditPoints="1"/>
          </p:cNvSpPr>
          <p:nvPr/>
        </p:nvSpPr>
        <p:spPr bwMode="auto">
          <a:xfrm>
            <a:off x="765246" y="3881159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3349904"/>
            <a:ext cx="46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686D72A-C1C2-42CE-9420-E61D22900A1E}"/>
              </a:ext>
            </a:extLst>
          </p:cNvPr>
          <p:cNvGrpSpPr/>
          <p:nvPr/>
        </p:nvGrpSpPr>
        <p:grpSpPr>
          <a:xfrm>
            <a:off x="680162" y="4500650"/>
            <a:ext cx="580738" cy="517769"/>
            <a:chOff x="11443130" y="2695321"/>
            <a:chExt cx="325126" cy="28987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CECEC237-E568-4E1A-B366-13D68996BA5A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486A03E-A16B-442C-A625-810FB87C6E28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99B711-FBBF-4680-ACC8-0321FD225C1B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0" name="Picture 10" descr="Image result for label icon transparent">
              <a:extLst>
                <a:ext uri="{FF2B5EF4-FFF2-40B4-BE49-F238E27FC236}">
                  <a16:creationId xmlns:a16="http://schemas.microsoft.com/office/drawing/2014/main" id="{61F50EF9-1BBA-497D-8F86-02FBF336C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B0D0E7-C1B0-4C08-A5CD-7D29B5F4BCE3}"/>
              </a:ext>
            </a:extLst>
          </p:cNvPr>
          <p:cNvGrpSpPr/>
          <p:nvPr/>
        </p:nvGrpSpPr>
        <p:grpSpPr>
          <a:xfrm>
            <a:off x="801960" y="5415543"/>
            <a:ext cx="337142" cy="409385"/>
            <a:chOff x="1155187" y="1369328"/>
            <a:chExt cx="177801" cy="215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2" name="Freeform 36">
              <a:extLst>
                <a:ext uri="{FF2B5EF4-FFF2-40B4-BE49-F238E27FC236}">
                  <a16:creationId xmlns:a16="http://schemas.microsoft.com/office/drawing/2014/main" id="{82B0EE05-3BA1-4999-AB80-B87ECF1A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09745319-6717-43F4-A4C7-CF6760E6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3962CDB-2B9E-4569-8D36-9A438B97590E}"/>
              </a:ext>
            </a:extLst>
          </p:cNvPr>
          <p:cNvGrpSpPr/>
          <p:nvPr/>
        </p:nvGrpSpPr>
        <p:grpSpPr>
          <a:xfrm>
            <a:off x="738053" y="6271798"/>
            <a:ext cx="464956" cy="414541"/>
            <a:chOff x="5408597" y="6218628"/>
            <a:chExt cx="265284" cy="236519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68C18B8-E46A-4EE1-9FE4-E181057FEAD5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ADFCBFF1-2977-4109-89FC-A5BFE30D25DB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580CF12-F035-4C2C-9485-7A6BE856B12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8" name="Picture 10" descr="Image result for label icon transparent">
              <a:extLst>
                <a:ext uri="{FF2B5EF4-FFF2-40B4-BE49-F238E27FC236}">
                  <a16:creationId xmlns:a16="http://schemas.microsoft.com/office/drawing/2014/main" id="{29C9B998-F482-4F4B-BAFA-11A01086B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05273" y="6928077"/>
            <a:ext cx="213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the team and these settings and components are in place, a team member creates files in a site folder and applies the sensitivity sublabel.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41136" y="3306845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E03B84-C845-48BC-BFF5-9E52D791EE02}"/>
              </a:ext>
            </a:extLst>
          </p:cNvPr>
          <p:cNvGrpSpPr/>
          <p:nvPr/>
        </p:nvGrpSpPr>
        <p:grpSpPr>
          <a:xfrm>
            <a:off x="3010118" y="3769228"/>
            <a:ext cx="6784138" cy="6009360"/>
            <a:chOff x="1049246" y="2453183"/>
            <a:chExt cx="1622670" cy="209653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A8510F5-68FD-4EA1-96A9-A1029A5463AA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90A84D-D6DB-47DB-802E-FD49C78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9A5B7C7-4D2A-401B-B5A8-C5D8D46C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870E24D-99EC-496F-AFC6-CBF41EFE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954110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20562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35FE4FC-4487-4E4C-846A-4308743FB625}"/>
              </a:ext>
            </a:extLst>
          </p:cNvPr>
          <p:cNvGrpSpPr/>
          <p:nvPr/>
        </p:nvGrpSpPr>
        <p:grpSpPr>
          <a:xfrm>
            <a:off x="4216711" y="5030458"/>
            <a:ext cx="1712981" cy="1222710"/>
            <a:chOff x="437399" y="3966897"/>
            <a:chExt cx="212725" cy="168276"/>
          </a:xfrm>
        </p:grpSpPr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66B17F19-0687-4E1D-BD9B-E262C07ED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401E7FF8-C6C9-4523-B163-7497F6E32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9" name="Rectangle 24">
              <a:extLst>
                <a:ext uri="{FF2B5EF4-FFF2-40B4-BE49-F238E27FC236}">
                  <a16:creationId xmlns:a16="http://schemas.microsoft.com/office/drawing/2014/main" id="{0207B808-F6BA-42F0-90E0-6C9B4907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88ED809-4DB1-467A-8BE2-DF341D9E1C0B}"/>
              </a:ext>
            </a:extLst>
          </p:cNvPr>
          <p:cNvGrpSpPr/>
          <p:nvPr/>
        </p:nvGrpSpPr>
        <p:grpSpPr>
          <a:xfrm rot="16200000">
            <a:off x="5008382" y="5492865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84499C0E-FDA3-4E24-B0AC-2C40615B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6EFC735-AD2F-43CA-A726-052BDBC8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C43DBAC-76EB-4C92-B8F9-F14F7231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8BBB4E71-F3ED-4F1F-BA2E-16A4FB68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FFEEEE90-8242-4BCF-9ABA-9CDB28B2830A}"/>
              </a:ext>
            </a:extLst>
          </p:cNvPr>
          <p:cNvSpPr txBox="1"/>
          <p:nvPr/>
        </p:nvSpPr>
        <p:spPr>
          <a:xfrm>
            <a:off x="4194602" y="5012124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BA0B57E-D281-45F1-B46B-291F0BA4E183}"/>
              </a:ext>
            </a:extLst>
          </p:cNvPr>
          <p:cNvSpPr txBox="1"/>
          <p:nvPr/>
        </p:nvSpPr>
        <p:spPr>
          <a:xfrm>
            <a:off x="3312902" y="6338252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F36762-FABA-4570-8A0D-949C94E4ED25}"/>
              </a:ext>
            </a:extLst>
          </p:cNvPr>
          <p:cNvCxnSpPr>
            <a:cxnSpLocks/>
          </p:cNvCxnSpPr>
          <p:nvPr/>
        </p:nvCxnSpPr>
        <p:spPr>
          <a:xfrm>
            <a:off x="4144581" y="5037979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BA2B6B3-808B-4A25-BE12-2669102349B6}"/>
              </a:ext>
            </a:extLst>
          </p:cNvPr>
          <p:cNvSpPr txBox="1"/>
          <p:nvPr/>
        </p:nvSpPr>
        <p:spPr>
          <a:xfrm>
            <a:off x="3525705" y="4581611"/>
            <a:ext cx="14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8954559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860" y="8964252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221044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8811194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8968944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8931478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9078620" y="8369676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44" name="Freeform 44">
            <a:extLst>
              <a:ext uri="{FF2B5EF4-FFF2-40B4-BE49-F238E27FC236}">
                <a16:creationId xmlns:a16="http://schemas.microsoft.com/office/drawing/2014/main" id="{C2645E41-A053-4B69-BE1B-6D3002E6D5D9}"/>
              </a:ext>
            </a:extLst>
          </p:cNvPr>
          <p:cNvSpPr>
            <a:spLocks/>
          </p:cNvSpPr>
          <p:nvPr/>
        </p:nvSpPr>
        <p:spPr bwMode="auto">
          <a:xfrm>
            <a:off x="9264941" y="8015759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8670190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CACD17A-380A-4932-97C6-A37AA0D043D5}"/>
              </a:ext>
            </a:extLst>
          </p:cNvPr>
          <p:cNvSpPr txBox="1"/>
          <p:nvPr/>
        </p:nvSpPr>
        <p:spPr>
          <a:xfrm>
            <a:off x="4739458" y="6011070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247" name="Freeform 90">
            <a:extLst>
              <a:ext uri="{FF2B5EF4-FFF2-40B4-BE49-F238E27FC236}">
                <a16:creationId xmlns:a16="http://schemas.microsoft.com/office/drawing/2014/main" id="{07FF24D4-CA6C-4BCC-AA49-91FEF22AA26F}"/>
              </a:ext>
            </a:extLst>
          </p:cNvPr>
          <p:cNvSpPr>
            <a:spLocks noEditPoints="1"/>
          </p:cNvSpPr>
          <p:nvPr/>
        </p:nvSpPr>
        <p:spPr bwMode="auto">
          <a:xfrm>
            <a:off x="3939296" y="6645654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824758-3A40-411C-BEF9-A2F23A9FCC78}"/>
              </a:ext>
            </a:extLst>
          </p:cNvPr>
          <p:cNvSpPr txBox="1"/>
          <p:nvPr/>
        </p:nvSpPr>
        <p:spPr>
          <a:xfrm>
            <a:off x="3567257" y="8198695"/>
            <a:ext cx="478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 retention label and block sharing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BDA3AF0-3BB0-4105-98B4-E1624980F6CC}"/>
              </a:ext>
            </a:extLst>
          </p:cNvPr>
          <p:cNvSpPr/>
          <p:nvPr/>
        </p:nvSpPr>
        <p:spPr>
          <a:xfrm>
            <a:off x="3191635" y="8065352"/>
            <a:ext cx="4969041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5A013E7-C6DB-4959-90AD-E6721EF860C8}"/>
              </a:ext>
            </a:extLst>
          </p:cNvPr>
          <p:cNvSpPr txBox="1"/>
          <p:nvPr/>
        </p:nvSpPr>
        <p:spPr>
          <a:xfrm>
            <a:off x="5080950" y="7931094"/>
            <a:ext cx="1190411" cy="307777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B1091E8-B14A-4BFE-ACB9-3E8810083D88}"/>
              </a:ext>
            </a:extLst>
          </p:cNvPr>
          <p:cNvGrpSpPr/>
          <p:nvPr/>
        </p:nvGrpSpPr>
        <p:grpSpPr>
          <a:xfrm>
            <a:off x="3306265" y="8143323"/>
            <a:ext cx="237315" cy="288167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1949B44B-52D1-4936-B3FE-F5015628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202797C4-3CC5-49C2-A23D-F275C4B7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14FB971-593F-429A-BABC-6A7D19E7967E}"/>
              </a:ext>
            </a:extLst>
          </p:cNvPr>
          <p:cNvSpPr txBox="1"/>
          <p:nvPr/>
        </p:nvSpPr>
        <p:spPr>
          <a:xfrm>
            <a:off x="3569243" y="7523897"/>
            <a:ext cx="193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FD8902-02B5-47EB-B518-42DFC87BB2CA}"/>
              </a:ext>
            </a:extLst>
          </p:cNvPr>
          <p:cNvSpPr/>
          <p:nvPr/>
        </p:nvSpPr>
        <p:spPr>
          <a:xfrm>
            <a:off x="3185674" y="7388584"/>
            <a:ext cx="2253474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7C5D4-A64A-463E-80B8-594DE628984E}"/>
              </a:ext>
            </a:extLst>
          </p:cNvPr>
          <p:cNvSpPr txBox="1"/>
          <p:nvPr/>
        </p:nvSpPr>
        <p:spPr>
          <a:xfrm>
            <a:off x="3551820" y="7227024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Retention labels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1294419-66B2-4D1C-9C0A-41706D49E076}"/>
              </a:ext>
            </a:extLst>
          </p:cNvPr>
          <p:cNvGrpSpPr/>
          <p:nvPr/>
        </p:nvGrpSpPr>
        <p:grpSpPr>
          <a:xfrm>
            <a:off x="3246362" y="7532849"/>
            <a:ext cx="325126" cy="289873"/>
            <a:chOff x="11443130" y="2695321"/>
            <a:chExt cx="325126" cy="289873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4D549A9E-CAF8-4B2F-9756-14D8B37B787C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21304EFF-2FA4-4E0D-AE32-CABAF7FFB925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AA4A68A-4406-4D5E-9CD5-139F8AC3D09F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1" name="Picture 10" descr="Image result for label icon transparent">
              <a:extLst>
                <a:ext uri="{FF2B5EF4-FFF2-40B4-BE49-F238E27FC236}">
                  <a16:creationId xmlns:a16="http://schemas.microsoft.com/office/drawing/2014/main" id="{C7E5B603-4BBC-40CD-A413-513B5FBAD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0BB3910-32BF-47FB-BDDE-8A95E7716E61}"/>
              </a:ext>
            </a:extLst>
          </p:cNvPr>
          <p:cNvGrpSpPr/>
          <p:nvPr/>
        </p:nvGrpSpPr>
        <p:grpSpPr>
          <a:xfrm>
            <a:off x="5754200" y="6098029"/>
            <a:ext cx="325126" cy="289873"/>
            <a:chOff x="11443130" y="2695321"/>
            <a:chExt cx="325126" cy="289873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8A439D2-CCA1-44AB-AAC2-CDFA4DBAE177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F6A574CC-D79E-430E-9433-DA0259B11BCF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78C7E8D-880A-4576-B220-D9E995755AC0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6" name="Picture 10" descr="Image result for label icon transparent">
              <a:extLst>
                <a:ext uri="{FF2B5EF4-FFF2-40B4-BE49-F238E27FC236}">
                  <a16:creationId xmlns:a16="http://schemas.microsoft.com/office/drawing/2014/main" id="{C1784D3F-361E-40C8-B835-68363253E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806697C0-5AEA-4193-AD4F-6B08C59BEEC2}"/>
              </a:ext>
            </a:extLst>
          </p:cNvPr>
          <p:cNvSpPr txBox="1"/>
          <p:nvPr/>
        </p:nvSpPr>
        <p:spPr>
          <a:xfrm>
            <a:off x="421229" y="8141432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247C9A8-BE77-4B7F-9DE7-F8CC00629ED6}"/>
              </a:ext>
            </a:extLst>
          </p:cNvPr>
          <p:cNvSpPr txBox="1"/>
          <p:nvPr/>
        </p:nvSpPr>
        <p:spPr>
          <a:xfrm>
            <a:off x="1868023" y="8053293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F2756C90-7486-4069-B547-4F2D8DFC0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621" y="8434396"/>
            <a:ext cx="751629" cy="61906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C8D576CF-539D-4607-98C7-255697A8CAE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55" y="8367396"/>
            <a:ext cx="597460" cy="798645"/>
          </a:xfrm>
          <a:prstGeom prst="rect">
            <a:avLst/>
          </a:prstGeom>
        </p:spPr>
      </p:pic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323ED9-F48D-41D8-BCCA-AA46462A0234}"/>
              </a:ext>
            </a:extLst>
          </p:cNvPr>
          <p:cNvGrpSpPr/>
          <p:nvPr/>
        </p:nvGrpSpPr>
        <p:grpSpPr>
          <a:xfrm>
            <a:off x="2331045" y="8957736"/>
            <a:ext cx="464956" cy="414541"/>
            <a:chOff x="5408597" y="6218628"/>
            <a:chExt cx="265284" cy="236519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0041D037-9FAF-4E70-B3FD-B2B8DB0979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4736BB4-C199-4237-B6F6-7EA661E2B7B4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787D936-622A-4E1F-AE7F-E76A98C5A08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7" name="Picture 10" descr="Image result for label icon transparent">
              <a:extLst>
                <a:ext uri="{FF2B5EF4-FFF2-40B4-BE49-F238E27FC236}">
                  <a16:creationId xmlns:a16="http://schemas.microsoft.com/office/drawing/2014/main" id="{5CD89FF8-A4A4-4AC6-9E22-B9E7A718A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6E4636C-5C5A-4428-A723-2937098E6AB7}"/>
              </a:ext>
            </a:extLst>
          </p:cNvPr>
          <p:cNvCxnSpPr>
            <a:cxnSpLocks/>
          </p:cNvCxnSpPr>
          <p:nvPr/>
        </p:nvCxnSpPr>
        <p:spPr>
          <a:xfrm flipV="1">
            <a:off x="1333182" y="8379617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530F95-B794-4B67-84E8-E907FC197490}"/>
              </a:ext>
            </a:extLst>
          </p:cNvPr>
          <p:cNvCxnSpPr>
            <a:cxnSpLocks/>
            <a:endCxn id="271" idx="3"/>
          </p:cNvCxnSpPr>
          <p:nvPr/>
        </p:nvCxnSpPr>
        <p:spPr>
          <a:xfrm flipH="1" flipV="1">
            <a:off x="1338250" y="8743928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248467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Team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7291208" y="6055590"/>
            <a:ext cx="2331585" cy="115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7696409" y="5917190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7458088" y="6260272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7787459" y="6232621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C3728-7E59-465D-B6CF-F8F8BB26732B}"/>
              </a:ext>
            </a:extLst>
          </p:cNvPr>
          <p:cNvSpPr/>
          <p:nvPr/>
        </p:nvSpPr>
        <p:spPr>
          <a:xfrm>
            <a:off x="502920" y="10978364"/>
            <a:ext cx="4155856" cy="13988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73099-1A61-44B4-B93E-1B17A10D34AE}"/>
              </a:ext>
            </a:extLst>
          </p:cNvPr>
          <p:cNvSpPr txBox="1"/>
          <p:nvPr/>
        </p:nvSpPr>
        <p:spPr>
          <a:xfrm>
            <a:off x="502920" y="10594956"/>
            <a:ext cx="41558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Configure the team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45523-8860-4D44-962D-36BDD862AC3C}"/>
              </a:ext>
            </a:extLst>
          </p:cNvPr>
          <p:cNvSpPr txBox="1"/>
          <p:nvPr/>
        </p:nvSpPr>
        <p:spPr>
          <a:xfrm>
            <a:off x="502920" y="10985279"/>
            <a:ext cx="4068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Implement identity and device access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private team and add team 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additional site restrictions to the underlying SharePoint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retention label and DLP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sensitivity label for the team.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93763-324D-45D8-95B0-6CCBB15CBA6B}"/>
              </a:ext>
            </a:extLst>
          </p:cNvPr>
          <p:cNvSpPr/>
          <p:nvPr/>
        </p:nvSpPr>
        <p:spPr>
          <a:xfrm>
            <a:off x="5399626" y="10978364"/>
            <a:ext cx="4155856" cy="13956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527E6-AD60-4F5E-927B-946410925F60}"/>
              </a:ext>
            </a:extLst>
          </p:cNvPr>
          <p:cNvSpPr txBox="1"/>
          <p:nvPr/>
        </p:nvSpPr>
        <p:spPr>
          <a:xfrm>
            <a:off x="5399626" y="10594956"/>
            <a:ext cx="41558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adoption to team members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36DED-7755-4EE9-92CB-EEFBBD1255E6}"/>
              </a:ext>
            </a:extLst>
          </p:cNvPr>
          <p:cNvSpPr txBox="1"/>
          <p:nvPr/>
        </p:nvSpPr>
        <p:spPr>
          <a:xfrm>
            <a:off x="5421929" y="11168343"/>
            <a:ext cx="390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the team owners and members on how to use the team, the underlying SharePoint site, and the sensitivity label for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and label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team owners and members as needed.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E0321E-274A-487D-BF4B-4083101E0A5D}"/>
              </a:ext>
            </a:extLst>
          </p:cNvPr>
          <p:cNvGrpSpPr/>
          <p:nvPr/>
        </p:nvGrpSpPr>
        <p:grpSpPr>
          <a:xfrm>
            <a:off x="2326214" y="8631515"/>
            <a:ext cx="470796" cy="419748"/>
            <a:chOff x="11443130" y="2695321"/>
            <a:chExt cx="325126" cy="28987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9FF8D0C-56C8-4D81-AC7C-AB10E9748C20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D1736C1-968A-481B-BA72-DEA801CECCEB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6D803-2D74-4823-98E6-2AA4003BA292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0" descr="Image result for label icon transparent">
              <a:extLst>
                <a:ext uri="{FF2B5EF4-FFF2-40B4-BE49-F238E27FC236}">
                  <a16:creationId xmlns:a16="http://schemas.microsoft.com/office/drawing/2014/main" id="{4F974C06-E533-4E3E-AA96-BC2E2A25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664609" y="1937313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664609" y="2511432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349739" y="2212913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634386" y="13297801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608056" y="13413110"/>
            <a:ext cx="874655" cy="1004881"/>
            <a:chOff x="6003758" y="10873969"/>
            <a:chExt cx="874655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C970E70-32B6-41E7-9720-BAE433D61FCC}"/>
                </a:ext>
              </a:extLst>
            </p:cNvPr>
            <p:cNvGrpSpPr/>
            <p:nvPr/>
          </p:nvGrpSpPr>
          <p:grpSpPr>
            <a:xfrm>
              <a:off x="6407617" y="11138088"/>
              <a:ext cx="470796" cy="419748"/>
              <a:chOff x="11443130" y="2695321"/>
              <a:chExt cx="325126" cy="289873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A98589A9-A9CA-46C0-B912-3CC3F10CAFE2}"/>
                  </a:ext>
                </a:extLst>
              </p:cNvPr>
              <p:cNvSpPr/>
              <p:nvPr/>
            </p:nvSpPr>
            <p:spPr>
              <a:xfrm>
                <a:off x="11463716" y="2756643"/>
                <a:ext cx="233944" cy="165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Isosceles Triangle 291">
                <a:extLst>
                  <a:ext uri="{FF2B5EF4-FFF2-40B4-BE49-F238E27FC236}">
                    <a16:creationId xmlns:a16="http://schemas.microsoft.com/office/drawing/2014/main" id="{B8587560-4803-42A8-A57B-2712C26F207F}"/>
                  </a:ext>
                </a:extLst>
              </p:cNvPr>
              <p:cNvSpPr/>
              <p:nvPr/>
            </p:nvSpPr>
            <p:spPr>
              <a:xfrm rot="5400000">
                <a:off x="11649974" y="2804328"/>
                <a:ext cx="165968" cy="7059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A70EAB2-AEAC-4C5D-9D42-6EA2949B530D}"/>
                  </a:ext>
                </a:extLst>
              </p:cNvPr>
              <p:cNvSpPr/>
              <p:nvPr/>
            </p:nvSpPr>
            <p:spPr>
              <a:xfrm>
                <a:off x="11651439" y="2756642"/>
                <a:ext cx="56032" cy="1659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4" name="Picture 10" descr="Image result for label icon transparent">
                <a:extLst>
                  <a:ext uri="{FF2B5EF4-FFF2-40B4-BE49-F238E27FC236}">
                    <a16:creationId xmlns:a16="http://schemas.microsoft.com/office/drawing/2014/main" id="{E592E812-CD22-4F2B-8676-FE11D9957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11443130" y="2695321"/>
                <a:ext cx="289872" cy="28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334276" y="13291966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265911" y="13632218"/>
            <a:ext cx="1193900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372893" y="13972066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7612241" y="6493849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team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F91A9-23B8-4985-BAD6-467F2F862DB3}"/>
              </a:ext>
            </a:extLst>
          </p:cNvPr>
          <p:cNvSpPr txBox="1"/>
          <p:nvPr/>
        </p:nvSpPr>
        <p:spPr>
          <a:xfrm>
            <a:off x="4322751" y="6625673"/>
            <a:ext cx="193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512BF0A-7F60-49E0-BA77-7EF5AF7276FE}"/>
              </a:ext>
            </a:extLst>
          </p:cNvPr>
          <p:cNvSpPr txBox="1"/>
          <p:nvPr/>
        </p:nvSpPr>
        <p:spPr>
          <a:xfrm>
            <a:off x="505273" y="9376047"/>
            <a:ext cx="226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resulting file has both the retention and sensitivity labels applied.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288730" y="12657076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team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469422" y="13109671"/>
            <a:ext cx="23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team member downloads a copy of a file with the sensitivity 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74135"/>
              </p:ext>
            </p:extLst>
          </p:nvPr>
        </p:nvGraphicFramePr>
        <p:xfrm>
          <a:off x="6439080" y="12511789"/>
          <a:ext cx="3032914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3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847951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357518" y="12896332"/>
            <a:ext cx="297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8AB332D-A602-4E04-93AF-A75C922A92F0}"/>
              </a:ext>
            </a:extLst>
          </p:cNvPr>
          <p:cNvCxnSpPr>
            <a:cxnSpLocks/>
          </p:cNvCxnSpPr>
          <p:nvPr/>
        </p:nvCxnSpPr>
        <p:spPr>
          <a:xfrm>
            <a:off x="241136" y="10136045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49BAF7C-1AFF-4C45-835D-F5327ABD2AD2}"/>
              </a:ext>
            </a:extLst>
          </p:cNvPr>
          <p:cNvCxnSpPr>
            <a:cxnSpLocks/>
          </p:cNvCxnSpPr>
          <p:nvPr/>
        </p:nvCxnSpPr>
        <p:spPr>
          <a:xfrm>
            <a:off x="241136" y="12610203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683929" y="13269040"/>
            <a:ext cx="852931" cy="1569659"/>
          </a:xfrm>
          <a:prstGeom prst="rect">
            <a:avLst/>
          </a:prstGeom>
        </p:spPr>
      </p:pic>
      <p:pic>
        <p:nvPicPr>
          <p:cNvPr id="299" name="Picture 29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5954C9E-266B-48C8-99F1-D3F26FA3A8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5" y="2065587"/>
            <a:ext cx="914400" cy="914400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191634" y="4624773"/>
            <a:ext cx="392228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85DD0C0-7345-4E2E-80F4-0622D44621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65" y="41649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2" ma:contentTypeDescription="Create a new document." ma:contentTypeScope="" ma:versionID="35108cc4c900b17ce1118a57939fca63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f69bfe83e99db3943eb8ca5a0a4551da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A32202-B781-4BD0-910F-3EDB23528A7E}">
  <ds:schemaRefs>
    <ds:schemaRef ds:uri="http://schemas.microsoft.com/office/infopath/2007/PartnerControls"/>
    <ds:schemaRef ds:uri="http://purl.org/dc/terms/"/>
    <ds:schemaRef ds:uri="http://www.w3.org/XML/1998/namespace"/>
    <ds:schemaRef ds:uri="dbe27416-6867-469e-b165-f931b8d0abb8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a29863e-484f-4213-8a5e-7e6fb110a69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BB812B-2F79-4745-8531-1AD5CD729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9469</TotalTime>
  <Words>467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for highly regulated data with Microsoft 365 for enterprise</dc:title>
  <dc:creator>Microsoft</dc:creator>
  <cp:lastModifiedBy>Joe Davies</cp:lastModifiedBy>
  <cp:revision>121</cp:revision>
  <cp:lastPrinted>2019-11-01T16:44:10Z</cp:lastPrinted>
  <dcterms:created xsi:type="dcterms:W3CDTF">2019-07-17T19:09:34Z</dcterms:created>
  <dcterms:modified xsi:type="dcterms:W3CDTF">2019-12-18T16:29:06Z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