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60" r:id="rId2"/>
    <p:sldId id="303" r:id="rId3"/>
    <p:sldId id="321" r:id="rId4"/>
    <p:sldId id="261" r:id="rId5"/>
    <p:sldId id="276" r:id="rId6"/>
    <p:sldId id="304" r:id="rId7"/>
    <p:sldId id="300" r:id="rId8"/>
    <p:sldId id="310" r:id="rId9"/>
    <p:sldId id="305" r:id="rId10"/>
    <p:sldId id="322" r:id="rId11"/>
    <p:sldId id="306" r:id="rId12"/>
    <p:sldId id="323" r:id="rId13"/>
    <p:sldId id="312" r:id="rId14"/>
    <p:sldId id="324" r:id="rId15"/>
    <p:sldId id="308" r:id="rId16"/>
    <p:sldId id="326" r:id="rId17"/>
    <p:sldId id="331" r:id="rId18"/>
    <p:sldId id="330" r:id="rId19"/>
    <p:sldId id="329" r:id="rId20"/>
    <p:sldId id="328" r:id="rId21"/>
    <p:sldId id="325" r:id="rId22"/>
    <p:sldId id="320" r:id="rId23"/>
    <p:sldId id="309" r:id="rId24"/>
    <p:sldId id="327" r:id="rId25"/>
    <p:sldId id="271" r:id="rId26"/>
    <p:sldId id="317" r:id="rId27"/>
    <p:sldId id="316" r:id="rId2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94660"/>
  </p:normalViewPr>
  <p:slideViewPr>
    <p:cSldViewPr>
      <p:cViewPr varScale="1">
        <p:scale>
          <a:sx n="78" d="100"/>
          <a:sy n="78" d="100"/>
        </p:scale>
        <p:origin x="160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794C5997-C035-4DEC-8AB9-C11F0AC4CE0B}" type="datetimeFigureOut">
              <a:rPr lang="en-US"/>
              <a:pPr>
                <a:defRPr/>
              </a:pPr>
              <a:t>5/14/2025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2F197C1-62FC-40E4-9D73-6226706AD9C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p:cNvSpPr>
            <a:spLocks noGrp="1"/>
          </p:cNvSpPr>
          <p:nvPr>
            <p:ph type="sldNum" sz="quarter" idx="5"/>
          </p:nvPr>
        </p:nvSpPr>
        <p:spPr bwMode="auto">
          <a:noFill/>
          <a:ln>
            <a:miter lim="800000"/>
            <a:headEnd/>
            <a:tailEnd/>
          </a:ln>
        </p:spPr>
        <p:txBody>
          <a:bodyPr/>
          <a:lstStyle/>
          <a:p>
            <a:fld id="{B39202E1-93B2-400C-9C85-59EC365B6192}" type="slidenum">
              <a:rPr lang="en-US" altLang="en-US" smtClean="0"/>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b="1">
                <a:solidFill>
                  <a:schemeClr val="tx1"/>
                </a:solidFill>
                <a:latin typeface="Arial" pitchFamily="34" charset="0"/>
                <a:cs typeface="Arial" pitchFamily="34" charset="0"/>
              </a:defRPr>
            </a:lvl1pPr>
          </a:lstStyle>
          <a:p>
            <a:pPr>
              <a:defRPr/>
            </a:pPr>
            <a:fld id="{2C445E71-B86B-4F57-856B-97A7D99F207B}" type="datetime1">
              <a:rPr lang="en-US" smtClean="0"/>
              <a:t>5/14/2025</a:t>
            </a:fld>
            <a:endParaRPr lang="en-US" dirty="0"/>
          </a:p>
        </p:txBody>
      </p:sp>
      <p:sp>
        <p:nvSpPr>
          <p:cNvPr id="5" name="Slide Number Placeholder 10"/>
          <p:cNvSpPr>
            <a:spLocks noGrp="1"/>
          </p:cNvSpPr>
          <p:nvPr>
            <p:ph type="sldNum" sz="quarter" idx="11"/>
          </p:nvPr>
        </p:nvSpPr>
        <p:spPr/>
        <p:txBody>
          <a:bodyPr/>
          <a:lstStyle>
            <a:lvl1pPr>
              <a:defRPr>
                <a:solidFill>
                  <a:schemeClr val="tx1"/>
                </a:solidFill>
              </a:defRPr>
            </a:lvl1pPr>
          </a:lstStyle>
          <a:p>
            <a:pPr>
              <a:defRPr/>
            </a:pPr>
            <a:fld id="{D1475402-44C2-4F19-9C3E-F0170CAC67AA}" type="slidenum">
              <a:rPr lang="en-US"/>
              <a:pPr>
                <a:defRPr/>
              </a:pPr>
              <a:t>‹#›</a:t>
            </a:fld>
            <a:endParaRPr lang="en-US"/>
          </a:p>
        </p:txBody>
      </p:sp>
      <p:sp>
        <p:nvSpPr>
          <p:cNvPr id="6" name="Footer Placeholder 11"/>
          <p:cNvSpPr>
            <a:spLocks noGrp="1"/>
          </p:cNvSpPr>
          <p:nvPr>
            <p:ph type="ftr" sz="quarter" idx="12"/>
          </p:nvPr>
        </p:nvSpPr>
        <p:spPr/>
        <p:txBody>
          <a:bodyPr/>
          <a:lstStyle>
            <a:lvl1pPr>
              <a:defRPr b="1">
                <a:solidFill>
                  <a:schemeClr val="tx1"/>
                </a:solidFill>
              </a:defRPr>
            </a:lvl1pPr>
          </a:lstStyle>
          <a:p>
            <a:pPr>
              <a:defRPr/>
            </a:pPr>
            <a:r>
              <a:rPr lang="en-US"/>
              <a:t>DSEC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ED4482-C290-48A3-9689-DC68345F2E70}" type="datetime1">
              <a:rPr lang="en-US" smtClean="0"/>
              <a:t>5/14/2025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DSEC</a:t>
            </a:r>
          </a:p>
        </p:txBody>
      </p:sp>
      <p:sp>
        <p:nvSpPr>
          <p:cNvPr id="7" name="Slide Number Placeholder 5"/>
          <p:cNvSpPr>
            <a:spLocks noGrp="1"/>
          </p:cNvSpPr>
          <p:nvPr>
            <p:ph type="sldNum" sz="quarter" idx="12"/>
          </p:nvPr>
        </p:nvSpPr>
        <p:spPr/>
        <p:txBody>
          <a:bodyPr/>
          <a:lstStyle>
            <a:lvl1pPr>
              <a:defRPr/>
            </a:lvl1pPr>
          </a:lstStyle>
          <a:p>
            <a:pPr>
              <a:defRPr/>
            </a:pPr>
            <a:fld id="{96BC2957-E0D1-4927-A339-14722964C35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F705F70-2C0B-4915-80E9-CB769B8CE49F}" type="datetime1">
              <a:rPr lang="en-US" smtClean="0"/>
              <a:t>5/14/2025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DSEC</a:t>
            </a:r>
          </a:p>
        </p:txBody>
      </p:sp>
      <p:sp>
        <p:nvSpPr>
          <p:cNvPr id="7" name="Slide Number Placeholder 5"/>
          <p:cNvSpPr>
            <a:spLocks noGrp="1"/>
          </p:cNvSpPr>
          <p:nvPr>
            <p:ph type="sldNum" sz="quarter" idx="12"/>
          </p:nvPr>
        </p:nvSpPr>
        <p:spPr/>
        <p:txBody>
          <a:bodyPr/>
          <a:lstStyle>
            <a:lvl1pPr>
              <a:defRPr/>
            </a:lvl1pPr>
          </a:lstStyle>
          <a:p>
            <a:pPr>
              <a:defRPr/>
            </a:pPr>
            <a:fld id="{843E5EC7-5CB2-466C-85F2-43439F82EDB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B40CA5-EFC3-4F81-B4A2-D3216337E015}" type="datetime1">
              <a:rPr lang="en-US" smtClean="0"/>
              <a:t>5/14/2025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DSEC</a:t>
            </a:r>
          </a:p>
        </p:txBody>
      </p:sp>
      <p:sp>
        <p:nvSpPr>
          <p:cNvPr id="6" name="Slide Number Placeholder 5"/>
          <p:cNvSpPr>
            <a:spLocks noGrp="1"/>
          </p:cNvSpPr>
          <p:nvPr>
            <p:ph type="sldNum" sz="quarter" idx="12"/>
          </p:nvPr>
        </p:nvSpPr>
        <p:spPr/>
        <p:txBody>
          <a:bodyPr/>
          <a:lstStyle>
            <a:lvl1pPr>
              <a:defRPr/>
            </a:lvl1pPr>
          </a:lstStyle>
          <a:p>
            <a:pPr>
              <a:defRPr/>
            </a:pPr>
            <a:fld id="{520E808F-4436-4AE7-936A-562CC78B6C2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A04E7C-1C94-47F3-8813-F0159EEE5678}" type="datetime1">
              <a:rPr lang="en-US" smtClean="0"/>
              <a:t>5/14/2025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DSEC</a:t>
            </a:r>
          </a:p>
        </p:txBody>
      </p:sp>
      <p:sp>
        <p:nvSpPr>
          <p:cNvPr id="6" name="Slide Number Placeholder 5"/>
          <p:cNvSpPr>
            <a:spLocks noGrp="1"/>
          </p:cNvSpPr>
          <p:nvPr>
            <p:ph type="sldNum" sz="quarter" idx="12"/>
          </p:nvPr>
        </p:nvSpPr>
        <p:spPr/>
        <p:txBody>
          <a:bodyPr/>
          <a:lstStyle>
            <a:lvl1pPr>
              <a:defRPr/>
            </a:lvl1pPr>
          </a:lstStyle>
          <a:p>
            <a:pPr>
              <a:defRPr/>
            </a:pPr>
            <a:fld id="{1B37B7E1-16C2-4650-A631-568688BA0A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b="1">
                <a:solidFill>
                  <a:schemeClr val="tx1"/>
                </a:solidFill>
                <a:latin typeface="Arial" pitchFamily="34" charset="0"/>
                <a:cs typeface="Arial" pitchFamily="34" charset="0"/>
              </a:defRPr>
            </a:lvl1pPr>
          </a:lstStyle>
          <a:p>
            <a:pPr>
              <a:defRPr/>
            </a:pPr>
            <a:fld id="{6D4BA2A8-E9C9-4709-A740-C10E3AAF2E49}" type="datetime1">
              <a:rPr lang="en-US" smtClean="0"/>
              <a:t>5/14/2025</a:t>
            </a:fld>
            <a:endParaRPr lang="en-US" dirty="0"/>
          </a:p>
        </p:txBody>
      </p:sp>
      <p:sp>
        <p:nvSpPr>
          <p:cNvPr id="5" name="Slide Number Placeholder 10"/>
          <p:cNvSpPr>
            <a:spLocks noGrp="1"/>
          </p:cNvSpPr>
          <p:nvPr>
            <p:ph type="sldNum" sz="quarter" idx="11"/>
          </p:nvPr>
        </p:nvSpPr>
        <p:spPr/>
        <p:txBody>
          <a:bodyPr/>
          <a:lstStyle>
            <a:lvl1pPr>
              <a:defRPr>
                <a:solidFill>
                  <a:schemeClr val="tx1"/>
                </a:solidFill>
              </a:defRPr>
            </a:lvl1pPr>
          </a:lstStyle>
          <a:p>
            <a:pPr>
              <a:defRPr/>
            </a:pPr>
            <a:fld id="{185DA9AD-C277-403A-B4CE-CF633483B15C}" type="slidenum">
              <a:rPr lang="en-US"/>
              <a:pPr>
                <a:defRPr/>
              </a:pPr>
              <a:t>‹#›</a:t>
            </a:fld>
            <a:endParaRPr lang="en-US"/>
          </a:p>
        </p:txBody>
      </p:sp>
      <p:sp>
        <p:nvSpPr>
          <p:cNvPr id="6" name="Footer Placeholder 11"/>
          <p:cNvSpPr>
            <a:spLocks noGrp="1"/>
          </p:cNvSpPr>
          <p:nvPr>
            <p:ph type="ftr" sz="quarter" idx="12"/>
          </p:nvPr>
        </p:nvSpPr>
        <p:spPr/>
        <p:txBody>
          <a:bodyPr/>
          <a:lstStyle>
            <a:lvl1pPr>
              <a:defRPr b="1">
                <a:solidFill>
                  <a:schemeClr val="tx1"/>
                </a:solidFill>
              </a:defRPr>
            </a:lvl1pPr>
          </a:lstStyle>
          <a:p>
            <a:pPr>
              <a:defRPr/>
            </a:pPr>
            <a:r>
              <a:rPr lang="en-US"/>
              <a:t>DSEC</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CD9B3EA-CCB0-4133-A54C-9DB7C4ACABE5}" type="datetime1">
              <a:rPr lang="en-US" smtClean="0"/>
              <a:t>5/14/2025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DSEC</a:t>
            </a:r>
          </a:p>
        </p:txBody>
      </p:sp>
      <p:sp>
        <p:nvSpPr>
          <p:cNvPr id="6" name="Slide Number Placeholder 5"/>
          <p:cNvSpPr>
            <a:spLocks noGrp="1"/>
          </p:cNvSpPr>
          <p:nvPr>
            <p:ph type="sldNum" sz="quarter" idx="12"/>
          </p:nvPr>
        </p:nvSpPr>
        <p:spPr/>
        <p:txBody>
          <a:bodyPr/>
          <a:lstStyle>
            <a:lvl1pPr>
              <a:defRPr/>
            </a:lvl1pPr>
          </a:lstStyle>
          <a:p>
            <a:pPr>
              <a:defRPr/>
            </a:pPr>
            <a:fld id="{CFCF44B4-F023-44D1-B5E8-519C225525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b="1">
                <a:solidFill>
                  <a:schemeClr val="tx1"/>
                </a:solidFill>
                <a:latin typeface="Arial" pitchFamily="34" charset="0"/>
                <a:cs typeface="Arial" pitchFamily="34" charset="0"/>
              </a:defRPr>
            </a:lvl1pPr>
          </a:lstStyle>
          <a:p>
            <a:pPr>
              <a:defRPr/>
            </a:pPr>
            <a:fld id="{06BB692F-E265-41FF-AF83-BD459B1C5EE5}" type="datetime1">
              <a:rPr lang="en-US" smtClean="0"/>
              <a:t>5/14/2025</a:t>
            </a:fld>
            <a:endParaRPr lang="en-US" dirty="0"/>
          </a:p>
        </p:txBody>
      </p:sp>
      <p:sp>
        <p:nvSpPr>
          <p:cNvPr id="5" name="Slide Number Placeholder 10"/>
          <p:cNvSpPr>
            <a:spLocks noGrp="1"/>
          </p:cNvSpPr>
          <p:nvPr>
            <p:ph type="sldNum" sz="quarter" idx="11"/>
          </p:nvPr>
        </p:nvSpPr>
        <p:spPr/>
        <p:txBody>
          <a:bodyPr/>
          <a:lstStyle>
            <a:lvl1pPr>
              <a:defRPr>
                <a:solidFill>
                  <a:schemeClr val="tx1"/>
                </a:solidFill>
              </a:defRPr>
            </a:lvl1pPr>
          </a:lstStyle>
          <a:p>
            <a:pPr>
              <a:defRPr/>
            </a:pPr>
            <a:fld id="{F00CEB32-BA3A-4016-AC07-DD6D7A456BFD}" type="slidenum">
              <a:rPr lang="en-US"/>
              <a:pPr>
                <a:defRPr/>
              </a:pPr>
              <a:t>‹#›</a:t>
            </a:fld>
            <a:endParaRPr lang="en-US"/>
          </a:p>
        </p:txBody>
      </p:sp>
      <p:sp>
        <p:nvSpPr>
          <p:cNvPr id="6" name="Footer Placeholder 11"/>
          <p:cNvSpPr>
            <a:spLocks noGrp="1"/>
          </p:cNvSpPr>
          <p:nvPr>
            <p:ph type="ftr" sz="quarter" idx="12"/>
          </p:nvPr>
        </p:nvSpPr>
        <p:spPr/>
        <p:txBody>
          <a:bodyPr/>
          <a:lstStyle>
            <a:lvl1pPr>
              <a:defRPr b="1">
                <a:solidFill>
                  <a:schemeClr val="tx1"/>
                </a:solidFill>
              </a:defRPr>
            </a:lvl1pPr>
          </a:lstStyle>
          <a:p>
            <a:pPr>
              <a:defRPr/>
            </a:pPr>
            <a:r>
              <a:rPr lang="en-US"/>
              <a:t>DSEC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0AFBB47-CA0E-4696-93CF-70A7DAFEBCF6}" type="datetime1">
              <a:rPr lang="en-US" smtClean="0"/>
              <a:t>5/14/2025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DSEC</a:t>
            </a:r>
          </a:p>
        </p:txBody>
      </p:sp>
      <p:sp>
        <p:nvSpPr>
          <p:cNvPr id="6" name="Slide Number Placeholder 5"/>
          <p:cNvSpPr>
            <a:spLocks noGrp="1"/>
          </p:cNvSpPr>
          <p:nvPr>
            <p:ph type="sldNum" sz="quarter" idx="12"/>
          </p:nvPr>
        </p:nvSpPr>
        <p:spPr/>
        <p:txBody>
          <a:bodyPr/>
          <a:lstStyle>
            <a:lvl1pPr>
              <a:defRPr/>
            </a:lvl1pPr>
          </a:lstStyle>
          <a:p>
            <a:pPr>
              <a:defRPr/>
            </a:pPr>
            <a:fld id="{3D9752A0-30B2-4463-B88F-024383FBD3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4C5B514-7D7F-46E0-ABFB-079D92BD6FCC}" type="datetime1">
              <a:rPr lang="en-US" smtClean="0"/>
              <a:t>5/14/2025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DSEC</a:t>
            </a:r>
          </a:p>
        </p:txBody>
      </p:sp>
      <p:sp>
        <p:nvSpPr>
          <p:cNvPr id="7" name="Slide Number Placeholder 5"/>
          <p:cNvSpPr>
            <a:spLocks noGrp="1"/>
          </p:cNvSpPr>
          <p:nvPr>
            <p:ph type="sldNum" sz="quarter" idx="12"/>
          </p:nvPr>
        </p:nvSpPr>
        <p:spPr/>
        <p:txBody>
          <a:bodyPr/>
          <a:lstStyle>
            <a:lvl1pPr>
              <a:defRPr/>
            </a:lvl1pPr>
          </a:lstStyle>
          <a:p>
            <a:pPr>
              <a:defRPr/>
            </a:pPr>
            <a:fld id="{AEFBD04B-B7B0-4B00-97AB-2A8CB7A554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84F38E5-888D-469F-8DD5-56446BC416CF}" type="datetime1">
              <a:rPr lang="en-US" smtClean="0"/>
              <a:t>5/14/2025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DSEC</a:t>
            </a:r>
          </a:p>
        </p:txBody>
      </p:sp>
      <p:sp>
        <p:nvSpPr>
          <p:cNvPr id="9" name="Slide Number Placeholder 5"/>
          <p:cNvSpPr>
            <a:spLocks noGrp="1"/>
          </p:cNvSpPr>
          <p:nvPr>
            <p:ph type="sldNum" sz="quarter" idx="12"/>
          </p:nvPr>
        </p:nvSpPr>
        <p:spPr/>
        <p:txBody>
          <a:bodyPr/>
          <a:lstStyle>
            <a:lvl1pPr>
              <a:defRPr/>
            </a:lvl1pPr>
          </a:lstStyle>
          <a:p>
            <a:pPr>
              <a:defRPr/>
            </a:pPr>
            <a:fld id="{4CC42086-F1D3-4F82-A322-5C16A9F866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5742E3D-B710-4991-9E69-3B8AB8248032}" type="datetime1">
              <a:rPr lang="en-US" smtClean="0"/>
              <a:t>5/14/2025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DSEC</a:t>
            </a:r>
          </a:p>
        </p:txBody>
      </p:sp>
      <p:sp>
        <p:nvSpPr>
          <p:cNvPr id="5" name="Slide Number Placeholder 5"/>
          <p:cNvSpPr>
            <a:spLocks noGrp="1"/>
          </p:cNvSpPr>
          <p:nvPr>
            <p:ph type="sldNum" sz="quarter" idx="12"/>
          </p:nvPr>
        </p:nvSpPr>
        <p:spPr/>
        <p:txBody>
          <a:bodyPr/>
          <a:lstStyle>
            <a:lvl1pPr>
              <a:defRPr/>
            </a:lvl1pPr>
          </a:lstStyle>
          <a:p>
            <a:pPr>
              <a:defRPr/>
            </a:pPr>
            <a:fld id="{F86D00B1-FE2B-4A20-A7DD-5C3F07599D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262E9C-2E1C-414F-A44D-CEB24E97837D}" type="datetime1">
              <a:rPr lang="en-US" smtClean="0"/>
              <a:t>5/14/2025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DSEC</a:t>
            </a:r>
          </a:p>
        </p:txBody>
      </p:sp>
      <p:sp>
        <p:nvSpPr>
          <p:cNvPr id="4" name="Slide Number Placeholder 5"/>
          <p:cNvSpPr>
            <a:spLocks noGrp="1"/>
          </p:cNvSpPr>
          <p:nvPr>
            <p:ph type="sldNum" sz="quarter" idx="12"/>
          </p:nvPr>
        </p:nvSpPr>
        <p:spPr/>
        <p:txBody>
          <a:bodyPr/>
          <a:lstStyle>
            <a:lvl1pPr>
              <a:defRPr/>
            </a:lvl1pPr>
          </a:lstStyle>
          <a:p>
            <a:pPr>
              <a:defRPr/>
            </a:pPr>
            <a:fld id="{022C2170-A9AE-4E85-AB5B-E4E02D27D9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0C574DB-9CE1-44B1-A1B8-D2A9228A513B}" type="datetime1">
              <a:rPr lang="en-US" smtClean="0"/>
              <a:t>5/14/2025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400" b="1">
                <a:solidFill>
                  <a:schemeClr val="tx1">
                    <a:tint val="75000"/>
                  </a:schemeClr>
                </a:solidFill>
                <a:latin typeface="Arial" pitchFamily="34" charset="0"/>
                <a:cs typeface="Arial" pitchFamily="34" charset="0"/>
              </a:defRPr>
            </a:lvl1pPr>
          </a:lstStyle>
          <a:p>
            <a:pPr>
              <a:defRPr/>
            </a:pPr>
            <a:r>
              <a:rPr lang="en-US"/>
              <a:t>DSEC</a:t>
            </a:r>
          </a:p>
        </p:txBody>
      </p:sp>
      <p:sp>
        <p:nvSpPr>
          <p:cNvPr id="6" name="Slide Number Placeholder 5"/>
          <p:cNvSpPr>
            <a:spLocks noGrp="1"/>
          </p:cNvSpPr>
          <p:nvPr>
            <p:ph type="sldNum" sz="quarter" idx="4"/>
          </p:nvPr>
        </p:nvSpPr>
        <p:spPr>
          <a:xfrm>
            <a:off x="6629400" y="63246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b="1">
                <a:solidFill>
                  <a:srgbClr val="898989"/>
                </a:solidFill>
              </a:defRPr>
            </a:lvl1pPr>
          </a:lstStyle>
          <a:p>
            <a:pPr>
              <a:defRPr/>
            </a:pPr>
            <a:fld id="{A1BAF17C-2015-4239-8A91-B4F3835AD9FC}" type="slidenum">
              <a:rPr lang="en-US"/>
              <a:pPr>
                <a:defRPr/>
              </a:pPr>
              <a:t>‹#›</a:t>
            </a:fld>
            <a:endParaRPr lang="en-US"/>
          </a:p>
        </p:txBody>
      </p:sp>
      <p:sp>
        <p:nvSpPr>
          <p:cNvPr id="1031" name="AutoShape 4"/>
          <p:cNvSpPr>
            <a:spLocks noChangeArrowheads="1"/>
          </p:cNvSpPr>
          <p:nvPr/>
        </p:nvSpPr>
        <p:spPr bwMode="auto">
          <a:xfrm>
            <a:off x="457200" y="1447800"/>
            <a:ext cx="7659688"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chemeClr val="accent2"/>
            </a:solidFill>
            <a:round/>
            <a:headEnd/>
            <a:tailEnd/>
          </a:ln>
        </p:spPr>
        <p:txBody>
          <a:bodyPr/>
          <a:lstStyle/>
          <a:p>
            <a:endParaRPr lang="en-US"/>
          </a:p>
        </p:txBody>
      </p:sp>
      <p:sp>
        <p:nvSpPr>
          <p:cNvPr id="1032" name="Line 5"/>
          <p:cNvSpPr>
            <a:spLocks noChangeShapeType="1"/>
          </p:cNvSpPr>
          <p:nvPr/>
        </p:nvSpPr>
        <p:spPr bwMode="auto">
          <a:xfrm flipV="1">
            <a:off x="457200" y="6053138"/>
            <a:ext cx="7627938" cy="0"/>
          </a:xfrm>
          <a:prstGeom prst="line">
            <a:avLst/>
          </a:prstGeom>
          <a:noFill/>
          <a:ln w="3175">
            <a:solidFill>
              <a:schemeClr val="accent2"/>
            </a:solidFill>
            <a:round/>
            <a:headEnd/>
            <a:tailEnd/>
          </a:ln>
        </p:spPr>
        <p:txBody>
          <a:bodyPr/>
          <a:lstStyle/>
          <a:p>
            <a:endParaRPr lang="en-US"/>
          </a:p>
        </p:txBody>
      </p:sp>
      <p:pic>
        <p:nvPicPr>
          <p:cNvPr id="1033" name="Picture 14" descr="newlogo"/>
          <p:cNvPicPr>
            <a:picLocks noChangeAspect="1" noChangeArrowheads="1"/>
          </p:cNvPicPr>
          <p:nvPr/>
        </p:nvPicPr>
        <p:blipFill>
          <a:blip r:embed="rId15"/>
          <a:srcRect/>
          <a:stretch>
            <a:fillRect/>
          </a:stretch>
        </p:blipFill>
        <p:spPr bwMode="auto">
          <a:xfrm>
            <a:off x="381000" y="423863"/>
            <a:ext cx="1000125" cy="981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11" r:id="rId1"/>
    <p:sldLayoutId id="2147483912" r:id="rId2"/>
    <p:sldLayoutId id="2147483901" r:id="rId3"/>
    <p:sldLayoutId id="2147483913"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Lst>
  <p:hf hdr="0"/>
  <p:txStyles>
    <p:titleStyle>
      <a:lvl1pPr algn="ctr" rtl="0" eaLnBrk="0" fontAlgn="base" hangingPunct="0">
        <a:spcBef>
          <a:spcPct val="0"/>
        </a:spcBef>
        <a:spcAft>
          <a:spcPct val="0"/>
        </a:spcAft>
        <a:defRPr sz="2400" kern="1200">
          <a:solidFill>
            <a:srgbClr val="C00000"/>
          </a:solidFill>
          <a:latin typeface="Arial" pitchFamily="34" charset="0"/>
          <a:ea typeface="+mj-ea"/>
          <a:cs typeface="Arial" pitchFamily="34" charset="0"/>
        </a:defRPr>
      </a:lvl1pPr>
      <a:lvl2pPr algn="ctr" rtl="0" eaLnBrk="0" fontAlgn="base" hangingPunct="0">
        <a:spcBef>
          <a:spcPct val="0"/>
        </a:spcBef>
        <a:spcAft>
          <a:spcPct val="0"/>
        </a:spcAft>
        <a:defRPr sz="2400">
          <a:solidFill>
            <a:srgbClr val="C00000"/>
          </a:solidFill>
          <a:latin typeface="Arial" charset="0"/>
          <a:cs typeface="Arial" charset="0"/>
        </a:defRPr>
      </a:lvl2pPr>
      <a:lvl3pPr algn="ctr" rtl="0" eaLnBrk="0" fontAlgn="base" hangingPunct="0">
        <a:spcBef>
          <a:spcPct val="0"/>
        </a:spcBef>
        <a:spcAft>
          <a:spcPct val="0"/>
        </a:spcAft>
        <a:defRPr sz="2400">
          <a:solidFill>
            <a:srgbClr val="C00000"/>
          </a:solidFill>
          <a:latin typeface="Arial" charset="0"/>
          <a:cs typeface="Arial" charset="0"/>
        </a:defRPr>
      </a:lvl3pPr>
      <a:lvl4pPr algn="ctr" rtl="0" eaLnBrk="0" fontAlgn="base" hangingPunct="0">
        <a:spcBef>
          <a:spcPct val="0"/>
        </a:spcBef>
        <a:spcAft>
          <a:spcPct val="0"/>
        </a:spcAft>
        <a:defRPr sz="2400">
          <a:solidFill>
            <a:srgbClr val="C00000"/>
          </a:solidFill>
          <a:latin typeface="Arial" charset="0"/>
          <a:cs typeface="Arial" charset="0"/>
        </a:defRPr>
      </a:lvl4pPr>
      <a:lvl5pPr algn="ctr" rtl="0" eaLnBrk="0" fontAlgn="base" hangingPunct="0">
        <a:spcBef>
          <a:spcPct val="0"/>
        </a:spcBef>
        <a:spcAft>
          <a:spcPct val="0"/>
        </a:spcAft>
        <a:defRPr sz="2400">
          <a:solidFill>
            <a:srgbClr val="C00000"/>
          </a:solidFill>
          <a:latin typeface="Arial" charset="0"/>
          <a:cs typeface="Arial" charset="0"/>
        </a:defRPr>
      </a:lvl5pPr>
      <a:lvl6pPr marL="457200" algn="ctr" rtl="0" eaLnBrk="1" fontAlgn="base" hangingPunct="1">
        <a:spcBef>
          <a:spcPct val="0"/>
        </a:spcBef>
        <a:spcAft>
          <a:spcPct val="0"/>
        </a:spcAft>
        <a:defRPr sz="2400">
          <a:solidFill>
            <a:srgbClr val="C00000"/>
          </a:solidFill>
          <a:latin typeface="Arial" charset="0"/>
          <a:cs typeface="Arial" charset="0"/>
        </a:defRPr>
      </a:lvl6pPr>
      <a:lvl7pPr marL="914400" algn="ctr" rtl="0" eaLnBrk="1" fontAlgn="base" hangingPunct="1">
        <a:spcBef>
          <a:spcPct val="0"/>
        </a:spcBef>
        <a:spcAft>
          <a:spcPct val="0"/>
        </a:spcAft>
        <a:defRPr sz="2400">
          <a:solidFill>
            <a:srgbClr val="C00000"/>
          </a:solidFill>
          <a:latin typeface="Arial" charset="0"/>
          <a:cs typeface="Arial" charset="0"/>
        </a:defRPr>
      </a:lvl7pPr>
      <a:lvl8pPr marL="1371600" algn="ctr" rtl="0" eaLnBrk="1" fontAlgn="base" hangingPunct="1">
        <a:spcBef>
          <a:spcPct val="0"/>
        </a:spcBef>
        <a:spcAft>
          <a:spcPct val="0"/>
        </a:spcAft>
        <a:defRPr sz="2400">
          <a:solidFill>
            <a:srgbClr val="C00000"/>
          </a:solidFill>
          <a:latin typeface="Arial" charset="0"/>
          <a:cs typeface="Arial" charset="0"/>
        </a:defRPr>
      </a:lvl8pPr>
      <a:lvl9pPr marL="1828800" algn="ctr" rtl="0" eaLnBrk="1" fontAlgn="base" hangingPunct="1">
        <a:spcBef>
          <a:spcPct val="0"/>
        </a:spcBef>
        <a:spcAft>
          <a:spcPct val="0"/>
        </a:spcAft>
        <a:defRPr sz="2400">
          <a:solidFill>
            <a:srgbClr val="C00000"/>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mailto:hranjbar@deakin.edu.au" TargetMode="External"/><Relationship Id="rId2" Type="http://schemas.openxmlformats.org/officeDocument/2006/relationships/hyperlink" Target="mailto:saric21@itu.edu.tr" TargetMode="External"/><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hyperlink" Target="mailto:hamid.khayyam@rmit.edu.au"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85800" y="2286000"/>
            <a:ext cx="7924800" cy="762000"/>
          </a:xfrm>
        </p:spPr>
        <p:txBody>
          <a:bodyPr/>
          <a:lstStyle/>
          <a:p>
            <a:pPr eaLnBrk="1" hangingPunct="1"/>
            <a:r>
              <a:rPr lang="en-US" altLang="en-US" b="1" dirty="0">
                <a:solidFill>
                  <a:schemeClr val="accent2"/>
                </a:solidFill>
                <a:latin typeface="Times New Roman" pitchFamily="18" charset="0"/>
                <a:cs typeface="Times New Roman" pitchFamily="18" charset="0"/>
              </a:rPr>
              <a:t>ENERGY DEMAND FORECASTING SOFTWARE USING MACHINE LEARNING</a:t>
            </a:r>
          </a:p>
        </p:txBody>
      </p:sp>
      <p:sp>
        <p:nvSpPr>
          <p:cNvPr id="5123" name="Subtitle 2"/>
          <p:cNvSpPr>
            <a:spLocks noGrp="1"/>
          </p:cNvSpPr>
          <p:nvPr>
            <p:ph type="subTitle" idx="1"/>
          </p:nvPr>
        </p:nvSpPr>
        <p:spPr>
          <a:xfrm>
            <a:off x="457200" y="3581400"/>
            <a:ext cx="3048000" cy="2362200"/>
          </a:xfrm>
        </p:spPr>
        <p:txBody>
          <a:bodyPr/>
          <a:lstStyle/>
          <a:p>
            <a:pPr algn="l" eaLnBrk="1" hangingPunct="1"/>
            <a:r>
              <a:rPr lang="en-US" altLang="en-US" sz="1600" b="1" dirty="0">
                <a:solidFill>
                  <a:schemeClr val="tx1"/>
                </a:solidFill>
                <a:latin typeface="Times New Roman" pitchFamily="18" charset="0"/>
                <a:cs typeface="Times New Roman" pitchFamily="18" charset="0"/>
              </a:rPr>
              <a:t>PRESENTED BY</a:t>
            </a:r>
          </a:p>
          <a:p>
            <a:pPr algn="l" eaLnBrk="1" hangingPunct="1"/>
            <a:endParaRPr lang="en-US" altLang="en-US" sz="1600" b="1" dirty="0">
              <a:solidFill>
                <a:schemeClr val="tx1"/>
              </a:solidFill>
              <a:latin typeface="Times New Roman" pitchFamily="18" charset="0"/>
              <a:cs typeface="Times New Roman" pitchFamily="18" charset="0"/>
            </a:endParaRPr>
          </a:p>
          <a:p>
            <a:pPr algn="l" eaLnBrk="1" hangingPunct="1"/>
            <a:r>
              <a:rPr lang="en-US" altLang="en-US" sz="1400" dirty="0">
                <a:solidFill>
                  <a:schemeClr val="tx1"/>
                </a:solidFill>
                <a:latin typeface="Times New Roman" pitchFamily="18" charset="0"/>
                <a:cs typeface="Times New Roman" pitchFamily="18" charset="0"/>
              </a:rPr>
              <a:t>ALWIN ANTONY</a:t>
            </a:r>
          </a:p>
          <a:p>
            <a:pPr algn="l" eaLnBrk="1" hangingPunct="1"/>
            <a:r>
              <a:rPr lang="en-US" altLang="en-US" sz="1400" dirty="0">
                <a:solidFill>
                  <a:schemeClr val="tx1"/>
                </a:solidFill>
                <a:latin typeface="Times New Roman" pitchFamily="18" charset="0"/>
                <a:cs typeface="Times New Roman" pitchFamily="18" charset="0"/>
              </a:rPr>
              <a:t>(Reg. No. 8104212430008)</a:t>
            </a:r>
          </a:p>
          <a:p>
            <a:pPr algn="l" eaLnBrk="1" hangingPunct="1"/>
            <a:r>
              <a:rPr lang="en-US" altLang="en-US" sz="1400" dirty="0">
                <a:solidFill>
                  <a:schemeClr val="tx1"/>
                </a:solidFill>
                <a:latin typeface="Times New Roman" pitchFamily="18" charset="0"/>
                <a:cs typeface="Times New Roman" pitchFamily="18" charset="0"/>
              </a:rPr>
              <a:t>GLAISON ANTONY P J                           </a:t>
            </a:r>
          </a:p>
          <a:p>
            <a:pPr algn="l" eaLnBrk="1" hangingPunct="1"/>
            <a:r>
              <a:rPr lang="en-US" altLang="en-US" sz="1400" dirty="0">
                <a:solidFill>
                  <a:schemeClr val="tx1"/>
                </a:solidFill>
                <a:latin typeface="Times New Roman" pitchFamily="18" charset="0"/>
                <a:cs typeface="Times New Roman" pitchFamily="18" charset="0"/>
              </a:rPr>
              <a:t>(Reg. No. 810421243017)</a:t>
            </a:r>
          </a:p>
          <a:p>
            <a:pPr algn="l" eaLnBrk="1" hangingPunct="1"/>
            <a:r>
              <a:rPr lang="en-US" altLang="en-US" sz="1400" dirty="0">
                <a:solidFill>
                  <a:schemeClr val="tx1"/>
                </a:solidFill>
                <a:latin typeface="Times New Roman" pitchFamily="18" charset="0"/>
                <a:cs typeface="Times New Roman" pitchFamily="18" charset="0"/>
              </a:rPr>
              <a:t>SREEJITH S	       </a:t>
            </a:r>
          </a:p>
          <a:p>
            <a:pPr algn="l" eaLnBrk="1" hangingPunct="1"/>
            <a:r>
              <a:rPr lang="en-US" altLang="en-US" sz="1400" dirty="0">
                <a:solidFill>
                  <a:schemeClr val="tx1"/>
                </a:solidFill>
                <a:latin typeface="Times New Roman" pitchFamily="18" charset="0"/>
                <a:cs typeface="Times New Roman" pitchFamily="18" charset="0"/>
              </a:rPr>
              <a:t>(Reg. No. 810421243054)</a:t>
            </a:r>
          </a:p>
        </p:txBody>
      </p:sp>
      <p:sp>
        <p:nvSpPr>
          <p:cNvPr id="5125" name="Subtitle 2"/>
          <p:cNvSpPr txBox="1">
            <a:spLocks/>
          </p:cNvSpPr>
          <p:nvPr/>
        </p:nvSpPr>
        <p:spPr bwMode="auto">
          <a:xfrm>
            <a:off x="4611329" y="3468227"/>
            <a:ext cx="4724400" cy="2286000"/>
          </a:xfrm>
          <a:prstGeom prst="rect">
            <a:avLst/>
          </a:prstGeom>
          <a:noFill/>
          <a:ln w="9525">
            <a:noFill/>
            <a:miter lim="800000"/>
            <a:headEnd/>
            <a:tailEnd/>
          </a:ln>
        </p:spPr>
        <p:txBody>
          <a:bodyPr/>
          <a:lstStyle/>
          <a:p>
            <a:pPr eaLnBrk="1" hangingPunct="1">
              <a:spcBef>
                <a:spcPct val="20000"/>
              </a:spcBef>
              <a:buFont typeface="Wingdings" pitchFamily="2" charset="2"/>
              <a:buNone/>
            </a:pPr>
            <a:r>
              <a:rPr lang="en-US" altLang="en-US" sz="2000" b="1" dirty="0">
                <a:solidFill>
                  <a:srgbClr val="006600"/>
                </a:solidFill>
                <a:latin typeface="Times New Roman" pitchFamily="18" charset="0"/>
                <a:cs typeface="Times New Roman" pitchFamily="18" charset="0"/>
              </a:rPr>
              <a:t>Under the Guidance of,</a:t>
            </a:r>
          </a:p>
          <a:p>
            <a:pPr eaLnBrk="1" hangingPunct="1">
              <a:spcBef>
                <a:spcPct val="20000"/>
              </a:spcBef>
              <a:buFont typeface="Wingdings" pitchFamily="2" charset="2"/>
              <a:buNone/>
            </a:pPr>
            <a:endParaRPr lang="en-US" altLang="en-US" sz="2000" b="1" dirty="0">
              <a:solidFill>
                <a:srgbClr val="006600"/>
              </a:solidFill>
              <a:latin typeface="Times New Roman" pitchFamily="18" charset="0"/>
              <a:cs typeface="Times New Roman" pitchFamily="18" charset="0"/>
            </a:endParaRPr>
          </a:p>
          <a:p>
            <a:pPr eaLnBrk="1" hangingPunct="1">
              <a:spcBef>
                <a:spcPct val="20000"/>
              </a:spcBef>
              <a:buFont typeface="Wingdings" pitchFamily="2" charset="2"/>
              <a:buNone/>
            </a:pPr>
            <a:r>
              <a:rPr lang="en-US" altLang="en-US" sz="1600" b="1" dirty="0">
                <a:solidFill>
                  <a:srgbClr val="170BAD"/>
                </a:solidFill>
                <a:latin typeface="Times New Roman" pitchFamily="18" charset="0"/>
                <a:cs typeface="Times New Roman" pitchFamily="18" charset="0"/>
              </a:rPr>
              <a:t>Mr. M.PALANISAMY, </a:t>
            </a:r>
            <a:r>
              <a:rPr lang="en-US" altLang="en-US" sz="1600" dirty="0">
                <a:latin typeface="Times New Roman" pitchFamily="18" charset="0"/>
                <a:cs typeface="Times New Roman" pitchFamily="18" charset="0"/>
              </a:rPr>
              <a:t>(</a:t>
            </a:r>
            <a:r>
              <a:rPr lang="en-US" altLang="en-US" sz="1400" dirty="0">
                <a:latin typeface="Times New Roman" pitchFamily="18" charset="0"/>
                <a:cs typeface="Times New Roman" pitchFamily="18" charset="0"/>
              </a:rPr>
              <a:t>Supervisor</a:t>
            </a:r>
            <a:r>
              <a:rPr lang="en-US" altLang="en-US" sz="1600" dirty="0">
                <a:latin typeface="Times New Roman" pitchFamily="18" charset="0"/>
                <a:cs typeface="Times New Roman" pitchFamily="18" charset="0"/>
              </a:rPr>
              <a:t>)</a:t>
            </a:r>
          </a:p>
          <a:p>
            <a:pPr eaLnBrk="1" hangingPunct="1">
              <a:lnSpc>
                <a:spcPct val="150000"/>
              </a:lnSpc>
              <a:spcBef>
                <a:spcPct val="20000"/>
              </a:spcBef>
              <a:buFont typeface="Wingdings" pitchFamily="2" charset="2"/>
              <a:buNone/>
            </a:pPr>
            <a:r>
              <a:rPr lang="en-US" altLang="en-US" sz="1400" dirty="0">
                <a:latin typeface="Times New Roman" pitchFamily="18" charset="0"/>
                <a:cs typeface="Times New Roman" pitchFamily="18" charset="0"/>
              </a:rPr>
              <a:t>Assistant Professor,</a:t>
            </a:r>
          </a:p>
          <a:p>
            <a:pPr eaLnBrk="1" hangingPunct="1">
              <a:lnSpc>
                <a:spcPct val="150000"/>
              </a:lnSpc>
              <a:spcBef>
                <a:spcPct val="20000"/>
              </a:spcBef>
              <a:buFont typeface="Wingdings" pitchFamily="2" charset="2"/>
              <a:buNone/>
            </a:pPr>
            <a:r>
              <a:rPr lang="en-US" altLang="en-US" sz="1400" dirty="0">
                <a:latin typeface="Times New Roman" pitchFamily="18" charset="0"/>
                <a:cs typeface="Times New Roman" pitchFamily="18" charset="0"/>
              </a:rPr>
              <a:t>Department of Artificial Intelligence And Data Science,</a:t>
            </a:r>
          </a:p>
          <a:p>
            <a:pPr eaLnBrk="1" hangingPunct="1">
              <a:lnSpc>
                <a:spcPct val="150000"/>
              </a:lnSpc>
              <a:spcBef>
                <a:spcPct val="20000"/>
              </a:spcBef>
              <a:buFont typeface="Wingdings" pitchFamily="2" charset="2"/>
              <a:buNone/>
            </a:pPr>
            <a:r>
              <a:rPr lang="en-US" altLang="en-US" sz="1400" dirty="0">
                <a:latin typeface="Times New Roman" pitchFamily="18" charset="0"/>
                <a:cs typeface="Times New Roman" pitchFamily="18" charset="0"/>
              </a:rPr>
              <a:t>Dhanalakshmi Srinivasan Engineering College,</a:t>
            </a:r>
          </a:p>
          <a:p>
            <a:pPr eaLnBrk="1" hangingPunct="1">
              <a:lnSpc>
                <a:spcPct val="150000"/>
              </a:lnSpc>
              <a:spcBef>
                <a:spcPct val="20000"/>
              </a:spcBef>
              <a:buFont typeface="Wingdings" pitchFamily="2" charset="2"/>
              <a:buNone/>
            </a:pPr>
            <a:r>
              <a:rPr lang="en-US" altLang="en-US" sz="1400" dirty="0" err="1">
                <a:latin typeface="Times New Roman" pitchFamily="18" charset="0"/>
                <a:cs typeface="Times New Roman" pitchFamily="18" charset="0"/>
              </a:rPr>
              <a:t>Perambalur</a:t>
            </a:r>
            <a:r>
              <a:rPr lang="en-US" altLang="en-US" sz="1400" dirty="0">
                <a:latin typeface="Times New Roman" pitchFamily="18" charset="0"/>
                <a:cs typeface="Times New Roman" pitchFamily="18" charset="0"/>
              </a:rPr>
              <a:t>- 621212.</a:t>
            </a:r>
          </a:p>
        </p:txBody>
      </p:sp>
      <p:sp>
        <p:nvSpPr>
          <p:cNvPr id="5126" name="Slide Number Placeholder 1"/>
          <p:cNvSpPr>
            <a:spLocks noGrp="1"/>
          </p:cNvSpPr>
          <p:nvPr>
            <p:ph type="sldNum" sz="quarter" idx="12"/>
          </p:nvPr>
        </p:nvSpPr>
        <p:spPr bwMode="auto">
          <a:noFill/>
          <a:ln>
            <a:miter lim="800000"/>
            <a:headEnd/>
            <a:tailEnd/>
          </a:ln>
        </p:spPr>
        <p:txBody>
          <a:bodyPr/>
          <a:lstStyle/>
          <a:p>
            <a:fld id="{85824B2D-D09E-4D9A-A2E8-AFFA213E6466}" type="slidenum">
              <a:rPr lang="en-US" altLang="en-US" smtClean="0"/>
              <a:pPr/>
              <a:t>1</a:t>
            </a:fld>
            <a:endParaRPr lang="en-US" altLang="en-US"/>
          </a:p>
        </p:txBody>
      </p:sp>
      <p:pic>
        <p:nvPicPr>
          <p:cNvPr id="1026" name="Picture 2" descr="C:\Users\Lenovo\Downloads\22 (1).jpg"/>
          <p:cNvPicPr>
            <a:picLocks noChangeAspect="1" noChangeArrowheads="1"/>
          </p:cNvPicPr>
          <p:nvPr/>
        </p:nvPicPr>
        <p:blipFill>
          <a:blip r:embed="rId3"/>
          <a:srcRect b="14286"/>
          <a:stretch>
            <a:fillRect/>
          </a:stretch>
        </p:blipFill>
        <p:spPr bwMode="auto">
          <a:xfrm>
            <a:off x="7467600" y="228600"/>
            <a:ext cx="1213387" cy="1143000"/>
          </a:xfrm>
          <a:prstGeom prst="rect">
            <a:avLst/>
          </a:prstGeom>
          <a:noFill/>
        </p:spPr>
      </p:pic>
      <p:sp>
        <p:nvSpPr>
          <p:cNvPr id="7" name="Title 1"/>
          <p:cNvSpPr txBox="1">
            <a:spLocks/>
          </p:cNvSpPr>
          <p:nvPr/>
        </p:nvSpPr>
        <p:spPr bwMode="auto">
          <a:xfrm>
            <a:off x="1752600" y="304800"/>
            <a:ext cx="5486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effectLst/>
                <a:uLnTx/>
                <a:uFillTx/>
                <a:latin typeface="Times New Roman" pitchFamily="18" charset="0"/>
                <a:ea typeface="+mj-ea"/>
                <a:cs typeface="Times New Roman" pitchFamily="18" charset="0"/>
              </a:rPr>
              <a:t>DHANALAKSHMI SRINIVASAN ENGINEERING COLLEGE (AUTONOMOUS)</a:t>
            </a:r>
          </a:p>
        </p:txBody>
      </p:sp>
      <p:sp>
        <p:nvSpPr>
          <p:cNvPr id="8" name="Title 1"/>
          <p:cNvSpPr txBox="1">
            <a:spLocks/>
          </p:cNvSpPr>
          <p:nvPr/>
        </p:nvSpPr>
        <p:spPr bwMode="auto">
          <a:xfrm>
            <a:off x="685800" y="1524000"/>
            <a:ext cx="7924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effectLst/>
                <a:uLnTx/>
                <a:uFillTx/>
                <a:latin typeface="Times New Roman" pitchFamily="18" charset="0"/>
                <a:ea typeface="+mj-ea"/>
                <a:cs typeface="Times New Roman" pitchFamily="18" charset="0"/>
              </a:rPr>
              <a:t>DEPARTMENT</a:t>
            </a:r>
            <a:r>
              <a:rPr kumimoji="0" lang="en-US" altLang="en-US" sz="2400" b="1" i="0" u="none" strike="noStrike" kern="1200" cap="none" spc="0" normalizeH="0" noProof="0" dirty="0">
                <a:ln>
                  <a:noFill/>
                </a:ln>
                <a:effectLst/>
                <a:uLnTx/>
                <a:uFillTx/>
                <a:latin typeface="Times New Roman" pitchFamily="18" charset="0"/>
                <a:ea typeface="+mj-ea"/>
                <a:cs typeface="Times New Roman" pitchFamily="18" charset="0"/>
              </a:rPr>
              <a:t> OF ARTIFICIAL INTELLIGENCE AND</a:t>
            </a:r>
          </a:p>
          <a:p>
            <a:pPr marL="0" marR="0" lvl="0" indent="0" algn="ctr" defTabSz="914400" rtl="0" eaLnBrk="1" fontAlgn="base" latinLnBrk="0" hangingPunct="1">
              <a:lnSpc>
                <a:spcPct val="100000"/>
              </a:lnSpc>
              <a:spcBef>
                <a:spcPct val="0"/>
              </a:spcBef>
              <a:spcAft>
                <a:spcPct val="0"/>
              </a:spcAft>
              <a:buClrTx/>
              <a:buSzTx/>
              <a:buFontTx/>
              <a:buNone/>
              <a:tabLst/>
              <a:defRPr/>
            </a:pPr>
            <a:r>
              <a:rPr lang="en-US" altLang="en-US" sz="2400" b="1" baseline="0" dirty="0">
                <a:latin typeface="Times New Roman" pitchFamily="18" charset="0"/>
                <a:ea typeface="+mj-ea"/>
                <a:cs typeface="Times New Roman" pitchFamily="18" charset="0"/>
              </a:rPr>
              <a:t>DATA SCIENCE</a:t>
            </a:r>
            <a:endParaRPr kumimoji="0" lang="en-US" altLang="en-US" sz="24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9" name="Date Placeholder 8"/>
          <p:cNvSpPr>
            <a:spLocks noGrp="1"/>
          </p:cNvSpPr>
          <p:nvPr>
            <p:ph type="dt" sz="half" idx="10"/>
          </p:nvPr>
        </p:nvSpPr>
        <p:spPr/>
        <p:txBody>
          <a:bodyPr/>
          <a:lstStyle/>
          <a:p>
            <a:pPr>
              <a:defRPr/>
            </a:pPr>
            <a:fld id="{EB3B9362-78E5-488E-87CA-FAAD46E8250B}" type="datetime1">
              <a:rPr lang="en-US" smtClean="0"/>
              <a:t>5/14/2025</a:t>
            </a:fld>
            <a:endParaRPr lang="en-US" dirty="0"/>
          </a:p>
        </p:txBody>
      </p:sp>
      <p:sp>
        <p:nvSpPr>
          <p:cNvPr id="10" name="Footer Placeholder 9"/>
          <p:cNvSpPr>
            <a:spLocks noGrp="1"/>
          </p:cNvSpPr>
          <p:nvPr>
            <p:ph type="ftr" sz="quarter" idx="11"/>
          </p:nvPr>
        </p:nvSpPr>
        <p:spPr/>
        <p:txBody>
          <a:bodyPr/>
          <a:lstStyle/>
          <a:p>
            <a:pPr>
              <a:defRPr/>
            </a:pPr>
            <a:r>
              <a:rPr lang="en-US"/>
              <a:t>DSEC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67CE7-D967-A3E8-C64E-A26B7F990BBB}"/>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70B4895D-08DD-A2B3-8118-F617D03EA1B0}"/>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10</a:t>
            </a:fld>
            <a:endParaRPr lang="en-US" altLang="en-US"/>
          </a:p>
        </p:txBody>
      </p:sp>
      <p:sp>
        <p:nvSpPr>
          <p:cNvPr id="6149" name="TextBox 4">
            <a:extLst>
              <a:ext uri="{FF2B5EF4-FFF2-40B4-BE49-F238E27FC236}">
                <a16:creationId xmlns:a16="http://schemas.microsoft.com/office/drawing/2014/main" id="{9F52019E-6F8A-8576-A549-E423E243D3B8}"/>
              </a:ext>
            </a:extLst>
          </p:cNvPr>
          <p:cNvSpPr txBox="1">
            <a:spLocks noChangeArrowheads="1"/>
          </p:cNvSpPr>
          <p:nvPr/>
        </p:nvSpPr>
        <p:spPr bwMode="auto">
          <a:xfrm>
            <a:off x="2705100" y="538490"/>
            <a:ext cx="37338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DISADVATAGES</a:t>
            </a:r>
          </a:p>
        </p:txBody>
      </p:sp>
      <p:pic>
        <p:nvPicPr>
          <p:cNvPr id="6" name="Picture 2" descr="C:\Users\Lenovo\Downloads\22 (1).jpg">
            <a:extLst>
              <a:ext uri="{FF2B5EF4-FFF2-40B4-BE49-F238E27FC236}">
                <a16:creationId xmlns:a16="http://schemas.microsoft.com/office/drawing/2014/main" id="{180308FB-EF3B-42D5-7C14-8BE2ED22E5B3}"/>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a:extLst>
              <a:ext uri="{FF2B5EF4-FFF2-40B4-BE49-F238E27FC236}">
                <a16:creationId xmlns:a16="http://schemas.microsoft.com/office/drawing/2014/main" id="{89921DA3-FDA6-F26B-131C-34F90971549B}"/>
              </a:ext>
            </a:extLst>
          </p:cNvPr>
          <p:cNvSpPr>
            <a:spLocks noGrp="1"/>
          </p:cNvSpPr>
          <p:nvPr>
            <p:ph type="dt" sz="half" idx="10"/>
          </p:nvPr>
        </p:nvSpPr>
        <p:spPr/>
        <p:txBody>
          <a:bodyPr/>
          <a:lstStyle/>
          <a:p>
            <a:pPr>
              <a:defRPr/>
            </a:pPr>
            <a:fld id="{1D86F300-8D81-438B-B093-DDCB11EDCE3C}" type="datetime1">
              <a:rPr lang="en-US" smtClean="0"/>
              <a:t>5/14/2025</a:t>
            </a:fld>
            <a:endParaRPr lang="en-US" dirty="0"/>
          </a:p>
        </p:txBody>
      </p:sp>
      <p:sp>
        <p:nvSpPr>
          <p:cNvPr id="9" name="Footer Placeholder 8">
            <a:extLst>
              <a:ext uri="{FF2B5EF4-FFF2-40B4-BE49-F238E27FC236}">
                <a16:creationId xmlns:a16="http://schemas.microsoft.com/office/drawing/2014/main" id="{D21C2B2E-3C5F-8FCB-1DF8-0F24B11BD97A}"/>
              </a:ext>
            </a:extLst>
          </p:cNvPr>
          <p:cNvSpPr>
            <a:spLocks noGrp="1"/>
          </p:cNvSpPr>
          <p:nvPr>
            <p:ph type="ftr" sz="quarter" idx="12"/>
          </p:nvPr>
        </p:nvSpPr>
        <p:spPr/>
        <p:txBody>
          <a:bodyPr/>
          <a:lstStyle/>
          <a:p>
            <a:pPr>
              <a:defRPr/>
            </a:pPr>
            <a:r>
              <a:rPr lang="en-US"/>
              <a:t>DSEC</a:t>
            </a:r>
          </a:p>
        </p:txBody>
      </p:sp>
      <p:sp>
        <p:nvSpPr>
          <p:cNvPr id="3" name="TextBox 2">
            <a:extLst>
              <a:ext uri="{FF2B5EF4-FFF2-40B4-BE49-F238E27FC236}">
                <a16:creationId xmlns:a16="http://schemas.microsoft.com/office/drawing/2014/main" id="{B9E6A397-173F-5E22-5225-D65B6FFA502D}"/>
              </a:ext>
            </a:extLst>
          </p:cNvPr>
          <p:cNvSpPr txBox="1"/>
          <p:nvPr/>
        </p:nvSpPr>
        <p:spPr>
          <a:xfrm>
            <a:off x="688706" y="1552172"/>
            <a:ext cx="7766587" cy="373999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Limited Adaptability and Accuracy: </a:t>
            </a:r>
            <a:r>
              <a:rPr lang="en-IN" sz="1600" dirty="0"/>
              <a:t>Traditional systems struggle to adapt to dynamic and rapidly changing conditions.</a:t>
            </a:r>
          </a:p>
          <a:p>
            <a:pPr marL="285750" indent="-285750">
              <a:lnSpc>
                <a:spcPct val="150000"/>
              </a:lnSpc>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 Inability to Handle Real-Time Environmental Factors: </a:t>
            </a:r>
            <a:r>
              <a:rPr lang="en-IN" sz="1600" dirty="0"/>
              <a:t>Weather changes and other environmental conditions are not well integrated into forecasts.</a:t>
            </a:r>
          </a:p>
          <a:p>
            <a:pPr marL="285750" indent="-285750">
              <a:lnSpc>
                <a:spcPct val="150000"/>
              </a:lnSpc>
              <a:buFont typeface="Arial" panose="020B0604020202020204" pitchFamily="34" charset="0"/>
              <a:buChar char="•"/>
            </a:pPr>
            <a:r>
              <a:rPr lang="en-IN" sz="1600" dirty="0"/>
              <a:t> </a:t>
            </a:r>
            <a:r>
              <a:rPr lang="en-IN" sz="1600" b="1" dirty="0">
                <a:latin typeface="Times New Roman" panose="02020603050405020304" pitchFamily="18" charset="0"/>
                <a:cs typeface="Times New Roman" panose="02020603050405020304" pitchFamily="18" charset="0"/>
              </a:rPr>
              <a:t>Dependence on Statistical Models: </a:t>
            </a:r>
            <a:r>
              <a:rPr lang="en-IN" sz="1600" dirty="0"/>
              <a:t>Regression and time-series models work well only under stable conditions and fail during sudden changes.</a:t>
            </a:r>
          </a:p>
          <a:p>
            <a:pPr marL="285750" indent="-285750">
              <a:lnSpc>
                <a:spcPct val="150000"/>
              </a:lnSpc>
              <a:buFont typeface="Arial" panose="020B0604020202020204" pitchFamily="34" charset="0"/>
              <a:buChar char="•"/>
            </a:pPr>
            <a:r>
              <a:rPr lang="en-IN" sz="1600" dirty="0"/>
              <a:t> </a:t>
            </a:r>
            <a:r>
              <a:rPr lang="en-IN" sz="1600" b="1" dirty="0">
                <a:latin typeface="Times New Roman" panose="02020603050405020304" pitchFamily="18" charset="0"/>
                <a:cs typeface="Times New Roman" panose="02020603050405020304" pitchFamily="18" charset="0"/>
              </a:rPr>
              <a:t>Smart Grids Focus on Monitoring, Not Forecasting: </a:t>
            </a:r>
            <a:r>
              <a:rPr lang="en-IN" sz="1600" dirty="0"/>
              <a:t>Equipped with sensors but mainly used for distribution and real-time monitoring, not advanced prediction.</a:t>
            </a:r>
          </a:p>
          <a:p>
            <a:pPr marL="285750" indent="-285750">
              <a:lnSpc>
                <a:spcPct val="150000"/>
              </a:lnSpc>
              <a:buFont typeface="Arial" panose="020B0604020202020204" pitchFamily="34" charset="0"/>
              <a:buChar char="•"/>
            </a:pPr>
            <a:r>
              <a:rPr lang="en-IN" sz="1600" dirty="0"/>
              <a:t> </a:t>
            </a:r>
            <a:r>
              <a:rPr lang="en-IN" sz="1600" b="1" dirty="0">
                <a:latin typeface="Times New Roman" panose="02020603050405020304" pitchFamily="18" charset="0"/>
                <a:cs typeface="Times New Roman" panose="02020603050405020304" pitchFamily="18" charset="0"/>
              </a:rPr>
              <a:t>Lack of Use of External Variables: </a:t>
            </a:r>
            <a:r>
              <a:rPr lang="en-IN" sz="1600" dirty="0"/>
              <a:t>Systems often ignore crucial inputs like temperature, humidity, and other contextual data.</a:t>
            </a:r>
          </a:p>
        </p:txBody>
      </p:sp>
    </p:spTree>
    <p:extLst>
      <p:ext uri="{BB962C8B-B14F-4D97-AF65-F5344CB8AC3E}">
        <p14:creationId xmlns:p14="http://schemas.microsoft.com/office/powerpoint/2010/main" val="207176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11</a:t>
            </a:fld>
            <a:endParaRPr lang="en-US" altLang="en-US"/>
          </a:p>
        </p:txBody>
      </p:sp>
      <p:sp>
        <p:nvSpPr>
          <p:cNvPr id="6149" name="TextBox 4"/>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PROPOSED WORK</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p:cNvSpPr>
            <a:spLocks noGrp="1"/>
          </p:cNvSpPr>
          <p:nvPr>
            <p:ph idx="1"/>
          </p:nvPr>
        </p:nvSpPr>
        <p:spPr/>
        <p:txBody>
          <a:bodyPr/>
          <a:lstStyle/>
          <a:p>
            <a:pPr algn="just">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System enhances energy demand forecasting by integrating machine learning with real-time environmental data for accurate predictions. </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It uses sensors to monitor environmental parameters like temperature, humidity, and wind speed, which impact energy demand.</a:t>
            </a:r>
          </a:p>
          <a:p>
            <a:pPr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machine learning model analyzes real-time data to recognize patterns in energy consumption, adapting to weather changes and seasonal variations.</a:t>
            </a:r>
          </a:p>
          <a:p>
            <a:pPr algn="just">
              <a:lnSpc>
                <a:spcPct val="150000"/>
              </a:lnSpc>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Provides an interactive dashboard for users to input data, visualize trends, and access reports.</a:t>
            </a:r>
          </a:p>
          <a:p>
            <a:pPr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Allows customization of forecasting parameters based on user preferences.</a:t>
            </a:r>
          </a:p>
          <a:p>
            <a:pPr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Supports demand-side management and load balancing to reduce energy wastage.</a:t>
            </a:r>
          </a:p>
          <a:p>
            <a:endParaRPr lang="en-US" dirty="0"/>
          </a:p>
        </p:txBody>
      </p:sp>
      <p:sp>
        <p:nvSpPr>
          <p:cNvPr id="8" name="Date Placeholder 7"/>
          <p:cNvSpPr>
            <a:spLocks noGrp="1"/>
          </p:cNvSpPr>
          <p:nvPr>
            <p:ph type="dt" sz="half" idx="10"/>
          </p:nvPr>
        </p:nvSpPr>
        <p:spPr/>
        <p:txBody>
          <a:bodyPr/>
          <a:lstStyle/>
          <a:p>
            <a:pPr>
              <a:defRPr/>
            </a:pPr>
            <a:fld id="{DFA57AD9-55A8-4523-A70F-3BA03CC85143}"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F8A1B-4575-7D27-8CEE-BB3BB17D1F35}"/>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E23EEA70-E50A-2B66-C718-04C1E892C333}"/>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12</a:t>
            </a:fld>
            <a:endParaRPr lang="en-US" altLang="en-US"/>
          </a:p>
        </p:txBody>
      </p:sp>
      <p:sp>
        <p:nvSpPr>
          <p:cNvPr id="6149" name="TextBox 4">
            <a:extLst>
              <a:ext uri="{FF2B5EF4-FFF2-40B4-BE49-F238E27FC236}">
                <a16:creationId xmlns:a16="http://schemas.microsoft.com/office/drawing/2014/main" id="{87350CD5-DD1A-40F5-8EB7-E1F97DF9B36D}"/>
              </a:ext>
            </a:extLst>
          </p:cNvPr>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ADVANTAGES</a:t>
            </a:r>
          </a:p>
        </p:txBody>
      </p:sp>
      <p:pic>
        <p:nvPicPr>
          <p:cNvPr id="6" name="Picture 2" descr="C:\Users\Lenovo\Downloads\22 (1).jpg">
            <a:extLst>
              <a:ext uri="{FF2B5EF4-FFF2-40B4-BE49-F238E27FC236}">
                <a16:creationId xmlns:a16="http://schemas.microsoft.com/office/drawing/2014/main" id="{21D6CA61-D796-0546-74CE-DE58BC332E30}"/>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a:extLst>
              <a:ext uri="{FF2B5EF4-FFF2-40B4-BE49-F238E27FC236}">
                <a16:creationId xmlns:a16="http://schemas.microsoft.com/office/drawing/2014/main" id="{03BE7997-0371-4B50-5E9F-926630A187DE}"/>
              </a:ext>
            </a:extLst>
          </p:cNvPr>
          <p:cNvSpPr>
            <a:spLocks noGrp="1"/>
          </p:cNvSpPr>
          <p:nvPr>
            <p:ph type="dt" sz="half" idx="10"/>
          </p:nvPr>
        </p:nvSpPr>
        <p:spPr/>
        <p:txBody>
          <a:bodyPr/>
          <a:lstStyle/>
          <a:p>
            <a:pPr>
              <a:defRPr/>
            </a:pPr>
            <a:fld id="{DFA57AD9-55A8-4523-A70F-3BA03CC85143}" type="datetime1">
              <a:rPr lang="en-US" smtClean="0"/>
              <a:t>5/14/2025</a:t>
            </a:fld>
            <a:endParaRPr lang="en-US" dirty="0"/>
          </a:p>
        </p:txBody>
      </p:sp>
      <p:sp>
        <p:nvSpPr>
          <p:cNvPr id="9" name="Footer Placeholder 8">
            <a:extLst>
              <a:ext uri="{FF2B5EF4-FFF2-40B4-BE49-F238E27FC236}">
                <a16:creationId xmlns:a16="http://schemas.microsoft.com/office/drawing/2014/main" id="{34E08951-CAB5-808B-ECC4-48D43F2613A1}"/>
              </a:ext>
            </a:extLst>
          </p:cNvPr>
          <p:cNvSpPr>
            <a:spLocks noGrp="1"/>
          </p:cNvSpPr>
          <p:nvPr>
            <p:ph type="ftr" sz="quarter" idx="12"/>
          </p:nvPr>
        </p:nvSpPr>
        <p:spPr/>
        <p:txBody>
          <a:bodyPr/>
          <a:lstStyle/>
          <a:p>
            <a:pPr>
              <a:defRPr/>
            </a:pPr>
            <a:r>
              <a:rPr lang="en-US"/>
              <a:t>DSEC</a:t>
            </a:r>
          </a:p>
        </p:txBody>
      </p:sp>
      <p:sp>
        <p:nvSpPr>
          <p:cNvPr id="3" name="Content Placeholder 2">
            <a:extLst>
              <a:ext uri="{FF2B5EF4-FFF2-40B4-BE49-F238E27FC236}">
                <a16:creationId xmlns:a16="http://schemas.microsoft.com/office/drawing/2014/main" id="{AB4EB13D-D20C-B50A-0480-AD62D6469364}"/>
              </a:ext>
            </a:extLst>
          </p:cNvPr>
          <p:cNvSpPr>
            <a:spLocks noGrp="1"/>
          </p:cNvSpPr>
          <p:nvPr>
            <p:ph idx="1"/>
          </p:nvPr>
        </p:nvSpPr>
        <p:spPr/>
        <p:txBody>
          <a:bodyPr/>
          <a:lstStyle/>
          <a:p>
            <a:pPr>
              <a:lnSpc>
                <a:spcPct val="150000"/>
              </a:lnSpc>
              <a:buFont typeface="Wingdings" panose="05000000000000000000" pitchFamily="2" charset="2"/>
              <a:buChar char="§"/>
            </a:pPr>
            <a:r>
              <a:rPr lang="en-US" sz="1600" dirty="0"/>
              <a:t> </a:t>
            </a:r>
            <a:r>
              <a:rPr lang="en-US" sz="1600" b="1" dirty="0">
                <a:latin typeface="Times New Roman" panose="02020603050405020304" pitchFamily="18" charset="0"/>
                <a:cs typeface="Times New Roman" panose="02020603050405020304" pitchFamily="18" charset="0"/>
              </a:rPr>
              <a:t>Real-Time Data Integration: </a:t>
            </a:r>
            <a:r>
              <a:rPr lang="en-US" sz="1600" dirty="0">
                <a:latin typeface="Times New Roman" panose="02020603050405020304" pitchFamily="18" charset="0"/>
                <a:cs typeface="Times New Roman" panose="02020603050405020304" pitchFamily="18" charset="0"/>
              </a:rPr>
              <a:t>Combines machine learning with real-time environmental data (e.g., temperature, humidity, wind speed) for dynamic predictions.</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Improved Forecast Accuracy: </a:t>
            </a:r>
            <a:r>
              <a:rPr lang="en-US" sz="1600" dirty="0">
                <a:latin typeface="Times New Roman" panose="02020603050405020304" pitchFamily="18" charset="0"/>
                <a:cs typeface="Times New Roman" panose="02020603050405020304" pitchFamily="18" charset="0"/>
              </a:rPr>
              <a:t>Machine learning models trained on both historical and environmental data help improve prediction precision.</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Adaptive to Seasonal and Weather Changes: </a:t>
            </a:r>
            <a:r>
              <a:rPr lang="en-US" sz="1600" dirty="0">
                <a:latin typeface="Times New Roman" panose="02020603050405020304" pitchFamily="18" charset="0"/>
                <a:cs typeface="Times New Roman" panose="02020603050405020304" pitchFamily="18" charset="0"/>
              </a:rPr>
              <a:t>Automatically adjusts to seasonal demands (e.g., cooling in summer, heating in winter).</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Sector-Wise Prediction: </a:t>
            </a:r>
            <a:r>
              <a:rPr lang="en-US" sz="1600" dirty="0">
                <a:latin typeface="Times New Roman" panose="02020603050405020304" pitchFamily="18" charset="0"/>
                <a:cs typeface="Times New Roman" panose="02020603050405020304" pitchFamily="18" charset="0"/>
              </a:rPr>
              <a:t>Accurately predicts energy demand for different sectors: residential, commercial, and industrial. </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Optimized Resource Allocation: </a:t>
            </a:r>
            <a:r>
              <a:rPr lang="en-US" sz="1600" dirty="0">
                <a:latin typeface="Times New Roman" panose="02020603050405020304" pitchFamily="18" charset="0"/>
                <a:cs typeface="Times New Roman" panose="02020603050405020304" pitchFamily="18" charset="0"/>
              </a:rPr>
              <a:t>Helps energy managers allocate resources effectively during peak demand or extreme weather conditions.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833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13</a:t>
            </a:fld>
            <a:endParaRPr lang="en-US" altLang="en-US"/>
          </a:p>
        </p:txBody>
      </p:sp>
      <p:sp>
        <p:nvSpPr>
          <p:cNvPr id="6149" name="TextBox 4"/>
          <p:cNvSpPr txBox="1">
            <a:spLocks noChangeArrowheads="1"/>
          </p:cNvSpPr>
          <p:nvPr/>
        </p:nvSpPr>
        <p:spPr bwMode="auto">
          <a:xfrm>
            <a:off x="1965816" y="500843"/>
            <a:ext cx="4663584"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SYSTEM ARCHITECTURE</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6C3C7472-F842-425D-8081-F84DD87F0252}"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2" name="Rectangle 4">
            <a:extLst>
              <a:ext uri="{FF2B5EF4-FFF2-40B4-BE49-F238E27FC236}">
                <a16:creationId xmlns:a16="http://schemas.microsoft.com/office/drawing/2014/main" id="{58130178-A343-D231-3B04-FB157A3E5DAF}"/>
              </a:ext>
            </a:extLst>
          </p:cNvPr>
          <p:cNvSpPr>
            <a:spLocks noChangeArrowheads="1"/>
          </p:cNvSpPr>
          <p:nvPr/>
        </p:nvSpPr>
        <p:spPr bwMode="auto">
          <a:xfrm>
            <a:off x="798907" y="3326447"/>
            <a:ext cx="1401763" cy="457201"/>
          </a:xfrm>
          <a:prstGeom prst="rect">
            <a:avLst/>
          </a:prstGeom>
          <a:solidFill>
            <a:schemeClr val="accent5">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HUMIDITY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E753F1B-56B9-25A4-0356-C39B58A8EF60}"/>
              </a:ext>
            </a:extLst>
          </p:cNvPr>
          <p:cNvSpPr>
            <a:spLocks noChangeArrowheads="1"/>
          </p:cNvSpPr>
          <p:nvPr/>
        </p:nvSpPr>
        <p:spPr bwMode="auto">
          <a:xfrm>
            <a:off x="3265324" y="3047293"/>
            <a:ext cx="1401764" cy="2439987"/>
          </a:xfrm>
          <a:prstGeom prst="rect">
            <a:avLst/>
          </a:prstGeom>
          <a:solidFill>
            <a:schemeClr val="tx2">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MICRO</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CONTROLLER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F2A4DC82-8E9B-B513-8B2E-F73A4746B54A}"/>
              </a:ext>
            </a:extLst>
          </p:cNvPr>
          <p:cNvSpPr>
            <a:spLocks noChangeArrowheads="1"/>
          </p:cNvSpPr>
          <p:nvPr/>
        </p:nvSpPr>
        <p:spPr bwMode="auto">
          <a:xfrm>
            <a:off x="798906" y="4050619"/>
            <a:ext cx="1401764" cy="431173"/>
          </a:xfrm>
          <a:prstGeom prst="rect">
            <a:avLst/>
          </a:prstGeom>
          <a:solidFill>
            <a:schemeClr val="accent5">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TEMPERATURE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96D6ED43-2641-CC30-7A3D-094041F2F80C}"/>
              </a:ext>
            </a:extLst>
          </p:cNvPr>
          <p:cNvSpPr>
            <a:spLocks noChangeArrowheads="1"/>
          </p:cNvSpPr>
          <p:nvPr/>
        </p:nvSpPr>
        <p:spPr bwMode="auto">
          <a:xfrm>
            <a:off x="809792" y="4758910"/>
            <a:ext cx="1390878" cy="431173"/>
          </a:xfrm>
          <a:prstGeom prst="rect">
            <a:avLst/>
          </a:prstGeom>
          <a:solidFill>
            <a:schemeClr val="accent5">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WIND SPEED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6">
            <a:extLst>
              <a:ext uri="{FF2B5EF4-FFF2-40B4-BE49-F238E27FC236}">
                <a16:creationId xmlns:a16="http://schemas.microsoft.com/office/drawing/2014/main" id="{7F142965-2BD3-8EB8-B3FF-6A6FCDFF42DD}"/>
              </a:ext>
            </a:extLst>
          </p:cNvPr>
          <p:cNvSpPr>
            <a:spLocks noChangeArrowheads="1"/>
          </p:cNvSpPr>
          <p:nvPr/>
        </p:nvSpPr>
        <p:spPr bwMode="auto">
          <a:xfrm>
            <a:off x="5429045" y="3299016"/>
            <a:ext cx="1116623" cy="381316"/>
          </a:xfrm>
          <a:prstGeom prst="rect">
            <a:avLst/>
          </a:prstGeom>
          <a:solidFill>
            <a:schemeClr val="accent5">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USB TO UART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7">
            <a:extLst>
              <a:ext uri="{FF2B5EF4-FFF2-40B4-BE49-F238E27FC236}">
                <a16:creationId xmlns:a16="http://schemas.microsoft.com/office/drawing/2014/main" id="{37BC1B52-3F61-9D45-4332-54A123251479}"/>
              </a:ext>
            </a:extLst>
          </p:cNvPr>
          <p:cNvSpPr>
            <a:spLocks noChangeArrowheads="1"/>
          </p:cNvSpPr>
          <p:nvPr/>
        </p:nvSpPr>
        <p:spPr bwMode="auto">
          <a:xfrm>
            <a:off x="7441688" y="3307832"/>
            <a:ext cx="632605" cy="420052"/>
          </a:xfrm>
          <a:prstGeom prst="rect">
            <a:avLst/>
          </a:prstGeom>
          <a:solidFill>
            <a:schemeClr val="accent5">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9">
            <a:extLst>
              <a:ext uri="{FF2B5EF4-FFF2-40B4-BE49-F238E27FC236}">
                <a16:creationId xmlns:a16="http://schemas.microsoft.com/office/drawing/2014/main" id="{119181A3-19E5-1F39-5090-18E6D97B6590}"/>
              </a:ext>
            </a:extLst>
          </p:cNvPr>
          <p:cNvSpPr>
            <a:spLocks noChangeArrowheads="1"/>
          </p:cNvSpPr>
          <p:nvPr/>
        </p:nvSpPr>
        <p:spPr bwMode="auto">
          <a:xfrm>
            <a:off x="5461000" y="4687272"/>
            <a:ext cx="1117600" cy="450472"/>
          </a:xfrm>
          <a:prstGeom prst="rect">
            <a:avLst/>
          </a:prstGeom>
          <a:solidFill>
            <a:schemeClr val="accent5">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LCD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8">
            <a:extLst>
              <a:ext uri="{FF2B5EF4-FFF2-40B4-BE49-F238E27FC236}">
                <a16:creationId xmlns:a16="http://schemas.microsoft.com/office/drawing/2014/main" id="{CB115DEB-13FD-BEC7-2761-AFE8A6582654}"/>
              </a:ext>
            </a:extLst>
          </p:cNvPr>
          <p:cNvSpPr>
            <a:spLocks noChangeArrowheads="1"/>
          </p:cNvSpPr>
          <p:nvPr/>
        </p:nvSpPr>
        <p:spPr bwMode="auto">
          <a:xfrm>
            <a:off x="5428068" y="3997633"/>
            <a:ext cx="1117600" cy="427038"/>
          </a:xfrm>
          <a:prstGeom prst="rect">
            <a:avLst/>
          </a:prstGeom>
          <a:solidFill>
            <a:schemeClr val="accent5">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IOT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9DB2D5E9-E5C1-F64C-CC85-4172CF5A3F16}"/>
              </a:ext>
            </a:extLst>
          </p:cNvPr>
          <p:cNvSpPr>
            <a:spLocks noChangeArrowheads="1"/>
          </p:cNvSpPr>
          <p:nvPr/>
        </p:nvSpPr>
        <p:spPr bwMode="auto">
          <a:xfrm>
            <a:off x="2377584" y="1694149"/>
            <a:ext cx="3115371" cy="608496"/>
          </a:xfrm>
          <a:prstGeom prst="rect">
            <a:avLst/>
          </a:prstGeom>
          <a:solidFill>
            <a:schemeClr val="accent5">
              <a:lumMod val="60000"/>
              <a:lumOff val="40000"/>
            </a:schemeClr>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POWER SUPPLY FOR ALL </a:t>
            </a:r>
            <a:endParaRPr kumimoji="0" lang="en-US" altLang="en-US" sz="6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UNIT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15" name="Straight Arrow Connector 14">
            <a:extLst>
              <a:ext uri="{FF2B5EF4-FFF2-40B4-BE49-F238E27FC236}">
                <a16:creationId xmlns:a16="http://schemas.microsoft.com/office/drawing/2014/main" id="{945BF850-EE5E-A429-B50E-496F0AC1F7E2}"/>
              </a:ext>
            </a:extLst>
          </p:cNvPr>
          <p:cNvCxnSpPr/>
          <p:nvPr/>
        </p:nvCxnSpPr>
        <p:spPr>
          <a:xfrm flipV="1">
            <a:off x="2503367" y="3585022"/>
            <a:ext cx="350520" cy="7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761A7C4E-344C-DBAA-C293-254E461725AC}"/>
              </a:ext>
            </a:extLst>
          </p:cNvPr>
          <p:cNvCxnSpPr/>
          <p:nvPr/>
        </p:nvCxnSpPr>
        <p:spPr>
          <a:xfrm>
            <a:off x="2503367" y="4268262"/>
            <a:ext cx="358140" cy="7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F9966D2F-BD18-D802-D305-894AF2810213}"/>
              </a:ext>
            </a:extLst>
          </p:cNvPr>
          <p:cNvCxnSpPr>
            <a:cxnSpLocks/>
          </p:cNvCxnSpPr>
          <p:nvPr/>
        </p:nvCxnSpPr>
        <p:spPr>
          <a:xfrm>
            <a:off x="3966206" y="2442998"/>
            <a:ext cx="0" cy="4622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4A0A972-625A-C6B5-CEFA-C0F26EED0351}"/>
              </a:ext>
            </a:extLst>
          </p:cNvPr>
          <p:cNvCxnSpPr/>
          <p:nvPr/>
        </p:nvCxnSpPr>
        <p:spPr>
          <a:xfrm flipV="1">
            <a:off x="2546097" y="5032372"/>
            <a:ext cx="426720" cy="76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40B0217C-2EFD-FD30-D425-09E502BCCA0D}"/>
              </a:ext>
            </a:extLst>
          </p:cNvPr>
          <p:cNvCxnSpPr/>
          <p:nvPr/>
        </p:nvCxnSpPr>
        <p:spPr>
          <a:xfrm>
            <a:off x="4800275" y="4915330"/>
            <a:ext cx="4953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09E18A7-2736-D23A-C540-D48C3225C9B3}"/>
              </a:ext>
            </a:extLst>
          </p:cNvPr>
          <p:cNvCxnSpPr>
            <a:cxnSpLocks/>
          </p:cNvCxnSpPr>
          <p:nvPr/>
        </p:nvCxnSpPr>
        <p:spPr>
          <a:xfrm>
            <a:off x="4826737" y="3513889"/>
            <a:ext cx="442376" cy="79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E247F5D1-A986-0401-B660-60E24CF91863}"/>
              </a:ext>
            </a:extLst>
          </p:cNvPr>
          <p:cNvCxnSpPr/>
          <p:nvPr/>
        </p:nvCxnSpPr>
        <p:spPr>
          <a:xfrm>
            <a:off x="6705600" y="3487552"/>
            <a:ext cx="4953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18">
            <a:extLst>
              <a:ext uri="{FF2B5EF4-FFF2-40B4-BE49-F238E27FC236}">
                <a16:creationId xmlns:a16="http://schemas.microsoft.com/office/drawing/2014/main" id="{55A58624-F5A8-D720-CDD8-04942CB8C3A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8">
            <a:extLst>
              <a:ext uri="{FF2B5EF4-FFF2-40B4-BE49-F238E27FC236}">
                <a16:creationId xmlns:a16="http://schemas.microsoft.com/office/drawing/2014/main" id="{08A8DA0E-4348-1EE6-BEEA-8B95C0402BB1}"/>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27" name="Straight Arrow Connector 26">
            <a:extLst>
              <a:ext uri="{FF2B5EF4-FFF2-40B4-BE49-F238E27FC236}">
                <a16:creationId xmlns:a16="http://schemas.microsoft.com/office/drawing/2014/main" id="{2001ABEC-0D3F-0A4C-F915-41B17690C58E}"/>
              </a:ext>
            </a:extLst>
          </p:cNvPr>
          <p:cNvCxnSpPr>
            <a:cxnSpLocks/>
          </p:cNvCxnSpPr>
          <p:nvPr/>
        </p:nvCxnSpPr>
        <p:spPr>
          <a:xfrm>
            <a:off x="4800600" y="4275882"/>
            <a:ext cx="4423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9" name="Content Placeholder 28">
            <a:extLst>
              <a:ext uri="{FF2B5EF4-FFF2-40B4-BE49-F238E27FC236}">
                <a16:creationId xmlns:a16="http://schemas.microsoft.com/office/drawing/2014/main" id="{C71CD0A7-EA09-B810-1154-DE5B30FF11E3}"/>
              </a:ext>
            </a:extLst>
          </p:cNvPr>
          <p:cNvSpPr>
            <a:spLocks noGrp="1"/>
          </p:cNvSpPr>
          <p:nvPr>
            <p:ph idx="1"/>
          </p:nvPr>
        </p:nvSpPr>
        <p:spPr>
          <a:xfrm flipH="1" flipV="1">
            <a:off x="11201400" y="2475712"/>
            <a:ext cx="228600" cy="198426"/>
          </a:xfrm>
        </p:spPr>
        <p:txBody>
          <a:bodyPr/>
          <a:lstStyle/>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42860-D52E-9341-DC6D-FCF3CC40DBFE}"/>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0CC4F716-F61E-CABD-0F3A-D356D94327CE}"/>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14</a:t>
            </a:fld>
            <a:endParaRPr lang="en-US" altLang="en-US"/>
          </a:p>
        </p:txBody>
      </p:sp>
      <p:sp>
        <p:nvSpPr>
          <p:cNvPr id="6149" name="TextBox 4">
            <a:extLst>
              <a:ext uri="{FF2B5EF4-FFF2-40B4-BE49-F238E27FC236}">
                <a16:creationId xmlns:a16="http://schemas.microsoft.com/office/drawing/2014/main" id="{09A0404B-F0BC-0AB6-8F36-85FB80228EF4}"/>
              </a:ext>
            </a:extLst>
          </p:cNvPr>
          <p:cNvSpPr txBox="1">
            <a:spLocks noChangeArrowheads="1"/>
          </p:cNvSpPr>
          <p:nvPr/>
        </p:nvSpPr>
        <p:spPr bwMode="auto">
          <a:xfrm>
            <a:off x="1447800" y="323046"/>
            <a:ext cx="5943600" cy="954107"/>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    HARDWARE AND SOFTWARE            REQUIREMENTS</a:t>
            </a:r>
          </a:p>
        </p:txBody>
      </p:sp>
      <p:pic>
        <p:nvPicPr>
          <p:cNvPr id="6" name="Picture 2" descr="C:\Users\Lenovo\Downloads\22 (1).jpg">
            <a:extLst>
              <a:ext uri="{FF2B5EF4-FFF2-40B4-BE49-F238E27FC236}">
                <a16:creationId xmlns:a16="http://schemas.microsoft.com/office/drawing/2014/main" id="{B1A231A3-316D-EFE6-E456-E60BE056F6E6}"/>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a:extLst>
              <a:ext uri="{FF2B5EF4-FFF2-40B4-BE49-F238E27FC236}">
                <a16:creationId xmlns:a16="http://schemas.microsoft.com/office/drawing/2014/main" id="{CE399CBD-CC7A-A278-B329-7D51D132E67F}"/>
              </a:ext>
            </a:extLst>
          </p:cNvPr>
          <p:cNvSpPr>
            <a:spLocks noGrp="1"/>
          </p:cNvSpPr>
          <p:nvPr>
            <p:ph type="dt" sz="half" idx="10"/>
          </p:nvPr>
        </p:nvSpPr>
        <p:spPr/>
        <p:txBody>
          <a:bodyPr/>
          <a:lstStyle/>
          <a:p>
            <a:pPr>
              <a:defRPr/>
            </a:pPr>
            <a:fld id="{6C3C7472-F842-425D-8081-F84DD87F0252}" type="datetime1">
              <a:rPr lang="en-US" smtClean="0"/>
              <a:t>5/14/2025</a:t>
            </a:fld>
            <a:endParaRPr lang="en-US" dirty="0"/>
          </a:p>
        </p:txBody>
      </p:sp>
      <p:sp>
        <p:nvSpPr>
          <p:cNvPr id="9" name="Footer Placeholder 8">
            <a:extLst>
              <a:ext uri="{FF2B5EF4-FFF2-40B4-BE49-F238E27FC236}">
                <a16:creationId xmlns:a16="http://schemas.microsoft.com/office/drawing/2014/main" id="{3A568EFB-75EC-8444-D1B8-F0154E81285F}"/>
              </a:ext>
            </a:extLst>
          </p:cNvPr>
          <p:cNvSpPr>
            <a:spLocks noGrp="1"/>
          </p:cNvSpPr>
          <p:nvPr>
            <p:ph type="ftr" sz="quarter" idx="12"/>
          </p:nvPr>
        </p:nvSpPr>
        <p:spPr/>
        <p:txBody>
          <a:bodyPr/>
          <a:lstStyle/>
          <a:p>
            <a:pPr>
              <a:defRPr/>
            </a:pPr>
            <a:r>
              <a:rPr lang="en-US"/>
              <a:t>DSEC</a:t>
            </a:r>
          </a:p>
        </p:txBody>
      </p:sp>
      <p:sp>
        <p:nvSpPr>
          <p:cNvPr id="23" name="Rectangle 18">
            <a:extLst>
              <a:ext uri="{FF2B5EF4-FFF2-40B4-BE49-F238E27FC236}">
                <a16:creationId xmlns:a16="http://schemas.microsoft.com/office/drawing/2014/main" id="{938FE7FF-3659-A7FE-1BC0-B104A7D81C9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8">
            <a:extLst>
              <a:ext uri="{FF2B5EF4-FFF2-40B4-BE49-F238E27FC236}">
                <a16:creationId xmlns:a16="http://schemas.microsoft.com/office/drawing/2014/main" id="{A972DA6F-6023-9157-8F63-80F3E930996F}"/>
              </a:ext>
            </a:extLst>
          </p:cNvPr>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Content Placeholder 28">
            <a:extLst>
              <a:ext uri="{FF2B5EF4-FFF2-40B4-BE49-F238E27FC236}">
                <a16:creationId xmlns:a16="http://schemas.microsoft.com/office/drawing/2014/main" id="{DA9B834B-323F-C498-113E-CF300982E3C1}"/>
              </a:ext>
            </a:extLst>
          </p:cNvPr>
          <p:cNvSpPr>
            <a:spLocks noGrp="1"/>
          </p:cNvSpPr>
          <p:nvPr>
            <p:ph idx="1"/>
          </p:nvPr>
        </p:nvSpPr>
        <p:spPr>
          <a:xfrm flipH="1" flipV="1">
            <a:off x="11201400" y="2475712"/>
            <a:ext cx="228600" cy="198426"/>
          </a:xfrm>
        </p:spPr>
        <p:txBody>
          <a:bodyPr/>
          <a:lstStyle/>
          <a:p>
            <a:endParaRPr lang="en-IN" dirty="0"/>
          </a:p>
        </p:txBody>
      </p:sp>
      <p:sp>
        <p:nvSpPr>
          <p:cNvPr id="16" name="TextBox 15">
            <a:extLst>
              <a:ext uri="{FF2B5EF4-FFF2-40B4-BE49-F238E27FC236}">
                <a16:creationId xmlns:a16="http://schemas.microsoft.com/office/drawing/2014/main" id="{65A886AF-8C8B-8406-2279-CD568BDAA1CB}"/>
              </a:ext>
            </a:extLst>
          </p:cNvPr>
          <p:cNvSpPr txBox="1"/>
          <p:nvPr/>
        </p:nvSpPr>
        <p:spPr>
          <a:xfrm>
            <a:off x="508819" y="1764890"/>
            <a:ext cx="574203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HARDWARE REQUIREMENT</a:t>
            </a:r>
            <a:endParaRPr lang="en-IN" dirty="0"/>
          </a:p>
        </p:txBody>
      </p:sp>
      <p:sp>
        <p:nvSpPr>
          <p:cNvPr id="26" name="TextBox 25">
            <a:extLst>
              <a:ext uri="{FF2B5EF4-FFF2-40B4-BE49-F238E27FC236}">
                <a16:creationId xmlns:a16="http://schemas.microsoft.com/office/drawing/2014/main" id="{1AEB73E5-766E-E190-942A-C67A38B32B44}"/>
              </a:ext>
            </a:extLst>
          </p:cNvPr>
          <p:cNvSpPr txBox="1"/>
          <p:nvPr/>
        </p:nvSpPr>
        <p:spPr>
          <a:xfrm>
            <a:off x="565355" y="2113592"/>
            <a:ext cx="5742038" cy="1754326"/>
          </a:xfrm>
          <a:prstGeom prst="rect">
            <a:avLst/>
          </a:prstGeom>
          <a:noFill/>
        </p:spPr>
        <p:txBody>
          <a:bodyPr wrap="square">
            <a:sp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TEMPERATURE SENSOR</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IOT ESP8266</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LCD DISPLAY</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HUMINITY SENSOR</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WIND SENSOR</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MICRO CONTROLLER</a:t>
            </a:r>
          </a:p>
        </p:txBody>
      </p:sp>
      <p:sp>
        <p:nvSpPr>
          <p:cNvPr id="30" name="TextBox 29">
            <a:extLst>
              <a:ext uri="{FF2B5EF4-FFF2-40B4-BE49-F238E27FC236}">
                <a16:creationId xmlns:a16="http://schemas.microsoft.com/office/drawing/2014/main" id="{1096B5C0-CCE6-B47E-4072-F70ADA7C677F}"/>
              </a:ext>
            </a:extLst>
          </p:cNvPr>
          <p:cNvSpPr txBox="1"/>
          <p:nvPr/>
        </p:nvSpPr>
        <p:spPr>
          <a:xfrm>
            <a:off x="474406" y="3941666"/>
            <a:ext cx="5742038" cy="369332"/>
          </a:xfrm>
          <a:prstGeom prst="rect">
            <a:avLst/>
          </a:prstGeom>
          <a:noFill/>
        </p:spPr>
        <p:txBody>
          <a:bodyPr wrap="square">
            <a:spAutoFit/>
          </a:bodyPr>
          <a:lstStyle/>
          <a:p>
            <a:r>
              <a:rPr lang="en-US" sz="1800" b="1" dirty="0">
                <a:latin typeface="Times New Roman" panose="02020603050405020304" pitchFamily="18" charset="0"/>
                <a:cs typeface="Times New Roman" panose="02020603050405020304" pitchFamily="18" charset="0"/>
              </a:rPr>
              <a:t>SOFTWARE REQUIREMENT</a:t>
            </a:r>
            <a:endParaRPr lang="en-IN" sz="1800" b="1" dirty="0">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E9BB07F-8CA2-A685-56BD-CBC947929272}"/>
              </a:ext>
            </a:extLst>
          </p:cNvPr>
          <p:cNvSpPr txBox="1"/>
          <p:nvPr/>
        </p:nvSpPr>
        <p:spPr>
          <a:xfrm>
            <a:off x="565355" y="4384746"/>
            <a:ext cx="5742038" cy="646331"/>
          </a:xfrm>
          <a:prstGeom prst="rect">
            <a:avLst/>
          </a:prstGeom>
          <a:noFill/>
        </p:spPr>
        <p:txBody>
          <a:bodyPr wrap="square">
            <a:spAutoFit/>
          </a:bodyPr>
          <a:lstStyle/>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ARDUINO IDE</a:t>
            </a:r>
          </a:p>
          <a:p>
            <a:pPr>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EMBEDDED C</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7969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15</a:t>
            </a:fld>
            <a:endParaRPr lang="en-US" altLang="en-US"/>
          </a:p>
        </p:txBody>
      </p:sp>
      <p:sp>
        <p:nvSpPr>
          <p:cNvPr id="6149" name="TextBox 4"/>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LIST OF MODULES</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p:cNvSpPr>
            <a:spLocks noGrp="1"/>
          </p:cNvSpPr>
          <p:nvPr>
            <p:ph idx="1"/>
          </p:nvPr>
        </p:nvSpPr>
        <p:spPr/>
        <p:txBody>
          <a:bodyPr/>
          <a:lstStyle/>
          <a:p>
            <a:pPr marL="342900" marR="0" lvl="0" indent="-342900" algn="just">
              <a:lnSpc>
                <a:spcPct val="150000"/>
              </a:lnSpc>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Data Ingestion Module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&amp; Cleaning Module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Feature Engineering Module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Forecasting Engine (ML Model Module)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gn="just">
              <a:lnSpc>
                <a:spcPct val="150000"/>
              </a:lnSpc>
              <a:spcAft>
                <a:spcPts val="800"/>
              </a:spcAft>
              <a:buFont typeface="+mj-lt"/>
              <a:buAutoNum type="arabicPeriod"/>
            </a:pPr>
            <a:r>
              <a:rPr lang="en-IN" sz="1800" kern="100" dirty="0">
                <a:effectLst/>
                <a:latin typeface="Times New Roman" panose="02020603050405020304" pitchFamily="18" charset="0"/>
                <a:ea typeface="Times New Roman" panose="02020603050405020304" pitchFamily="18" charset="0"/>
                <a:cs typeface="Times New Roman" panose="02020603050405020304" pitchFamily="18" charset="0"/>
              </a:rPr>
              <a:t>Explainability &amp; Interpretation Module</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buFont typeface="Wingdings" panose="05000000000000000000" pitchFamily="2" charset="2"/>
              <a:buChar char="§"/>
            </a:pPr>
            <a:endParaRPr lang="en-US" sz="1600" dirty="0">
              <a:latin typeface="Times New Roman" panose="02020603050405020304" pitchFamily="18" charset="0"/>
              <a:cs typeface="Times New Roman" panose="02020603050405020304" pitchFamily="18" charset="0"/>
            </a:endParaRPr>
          </a:p>
        </p:txBody>
      </p:sp>
      <p:sp>
        <p:nvSpPr>
          <p:cNvPr id="8" name="Date Placeholder 7"/>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729EE-F7F2-D94B-94E4-6610C8919816}"/>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08B84D3C-E358-9767-EE1C-91909D7B566D}"/>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16</a:t>
            </a:fld>
            <a:endParaRPr lang="en-US" altLang="en-US"/>
          </a:p>
        </p:txBody>
      </p:sp>
      <p:sp>
        <p:nvSpPr>
          <p:cNvPr id="6149" name="TextBox 4">
            <a:extLst>
              <a:ext uri="{FF2B5EF4-FFF2-40B4-BE49-F238E27FC236}">
                <a16:creationId xmlns:a16="http://schemas.microsoft.com/office/drawing/2014/main" id="{CC5CA9C2-42A3-F1F3-9290-6BF91DE571CB}"/>
              </a:ext>
            </a:extLst>
          </p:cNvPr>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LIST OF MODULES</a:t>
            </a:r>
          </a:p>
        </p:txBody>
      </p:sp>
      <p:pic>
        <p:nvPicPr>
          <p:cNvPr id="6" name="Picture 2" descr="C:\Users\Lenovo\Downloads\22 (1).jpg">
            <a:extLst>
              <a:ext uri="{FF2B5EF4-FFF2-40B4-BE49-F238E27FC236}">
                <a16:creationId xmlns:a16="http://schemas.microsoft.com/office/drawing/2014/main" id="{763CADF5-9CE9-5DFA-2C3D-EA8EEBE72E5B}"/>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a:extLst>
              <a:ext uri="{FF2B5EF4-FFF2-40B4-BE49-F238E27FC236}">
                <a16:creationId xmlns:a16="http://schemas.microsoft.com/office/drawing/2014/main" id="{E6151B04-AFC2-38C3-7188-35FAE22F675D}"/>
              </a:ext>
            </a:extLst>
          </p:cNvPr>
          <p:cNvSpPr>
            <a:spLocks noGrp="1"/>
          </p:cNvSpPr>
          <p:nvPr>
            <p:ph idx="1"/>
          </p:nvPr>
        </p:nvSpPr>
        <p:spPr/>
        <p:txBody>
          <a:bodyPr/>
          <a:lstStyle/>
          <a:p>
            <a:pPr marL="0" marR="0" lvl="0" indent="0" algn="just">
              <a:lnSpc>
                <a:spcPct val="150000"/>
              </a:lnSpc>
              <a:buNone/>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Data Ingestion Module</a:t>
            </a:r>
          </a:p>
          <a:p>
            <a:pPr marL="0" marR="0" lvl="0" indent="0" algn="just">
              <a:lnSpc>
                <a:spcPct val="150000"/>
              </a:lnSpc>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Purpose: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collect and import raw data from various sources.</a:t>
            </a:r>
          </a:p>
          <a:p>
            <a:pPr marL="0" marR="0" lvl="0" indent="0" algn="just">
              <a:lnSpc>
                <a:spcPct val="150000"/>
              </a:lnSpc>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Description: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module is responsible for collecting and fetching data from various sources such as databases, APIs, sensors, and files. It ensures that the incoming data is properly formatted, cleaned, and structured before being transferred for further processing. The module plays an essential role in maintaining data quality and consistency throughout the pipeline.</a:t>
            </a:r>
            <a:endParaRPr lang="en-US" sz="16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FC6AE4AC-9645-9731-3CA6-730CC5C912A3}"/>
              </a:ext>
            </a:extLst>
          </p:cNvPr>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a:extLst>
              <a:ext uri="{FF2B5EF4-FFF2-40B4-BE49-F238E27FC236}">
                <a16:creationId xmlns:a16="http://schemas.microsoft.com/office/drawing/2014/main" id="{875E07B1-F76D-04D6-80B2-7A687073FDFF}"/>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2783539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D0B95-D163-B3F7-EA01-7C7AD5283BC4}"/>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06AC27FB-7441-B7AD-1D04-F5FAE4834E1F}"/>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17</a:t>
            </a:fld>
            <a:endParaRPr lang="en-US" altLang="en-US"/>
          </a:p>
        </p:txBody>
      </p:sp>
      <p:sp>
        <p:nvSpPr>
          <p:cNvPr id="6149" name="TextBox 4">
            <a:extLst>
              <a:ext uri="{FF2B5EF4-FFF2-40B4-BE49-F238E27FC236}">
                <a16:creationId xmlns:a16="http://schemas.microsoft.com/office/drawing/2014/main" id="{7579EA21-7800-15C5-0CD6-2757E1D20040}"/>
              </a:ext>
            </a:extLst>
          </p:cNvPr>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LIST OF MODULES</a:t>
            </a:r>
          </a:p>
        </p:txBody>
      </p:sp>
      <p:pic>
        <p:nvPicPr>
          <p:cNvPr id="6" name="Picture 2" descr="C:\Users\Lenovo\Downloads\22 (1).jpg">
            <a:extLst>
              <a:ext uri="{FF2B5EF4-FFF2-40B4-BE49-F238E27FC236}">
                <a16:creationId xmlns:a16="http://schemas.microsoft.com/office/drawing/2014/main" id="{2AFE3C37-66CF-C55B-25F2-47D4DC2F1F9E}"/>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a:extLst>
              <a:ext uri="{FF2B5EF4-FFF2-40B4-BE49-F238E27FC236}">
                <a16:creationId xmlns:a16="http://schemas.microsoft.com/office/drawing/2014/main" id="{782333FD-7271-8913-70ED-69037F4E9631}"/>
              </a:ext>
            </a:extLst>
          </p:cNvPr>
          <p:cNvSpPr>
            <a:spLocks noGrp="1"/>
          </p:cNvSpPr>
          <p:nvPr>
            <p:ph idx="1"/>
          </p:nvPr>
        </p:nvSpPr>
        <p:spPr/>
        <p:txBody>
          <a:bodyPr/>
          <a:lstStyle/>
          <a:p>
            <a:pPr marL="0" marR="0" lvl="0" indent="0" algn="just">
              <a:lnSpc>
                <a:spcPct val="150000"/>
              </a:lnSpc>
              <a:buNone/>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Data Preprocessing &amp; Cleaning Module</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Purpose:</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To prepare raw data for analysis.</a:t>
            </a:r>
          </a:p>
          <a:p>
            <a:pPr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Description:</a:t>
            </a: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This module involves preparing the raw data by handling missing values, removing duplicates, and standardizing formats to ensure consistency. It also focuses on correcting any data inconsistencies and making sure that the data is clean, accurate, and properly structured so that it is ready for effective analysis and modeling.</a:t>
            </a:r>
          </a:p>
        </p:txBody>
      </p:sp>
      <p:sp>
        <p:nvSpPr>
          <p:cNvPr id="8" name="Date Placeholder 7">
            <a:extLst>
              <a:ext uri="{FF2B5EF4-FFF2-40B4-BE49-F238E27FC236}">
                <a16:creationId xmlns:a16="http://schemas.microsoft.com/office/drawing/2014/main" id="{1EBE2A78-955E-BA8F-4BE1-85369E26FEE9}"/>
              </a:ext>
            </a:extLst>
          </p:cNvPr>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a:extLst>
              <a:ext uri="{FF2B5EF4-FFF2-40B4-BE49-F238E27FC236}">
                <a16:creationId xmlns:a16="http://schemas.microsoft.com/office/drawing/2014/main" id="{D184001C-97B3-C78D-D9D6-18F7AB4D994C}"/>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295322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218E3-1F46-D010-203C-5F1743EA32EE}"/>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D3EDED5B-F9C7-F4BC-8A94-98350B6B5EC4}"/>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18</a:t>
            </a:fld>
            <a:endParaRPr lang="en-US" altLang="en-US"/>
          </a:p>
        </p:txBody>
      </p:sp>
      <p:sp>
        <p:nvSpPr>
          <p:cNvPr id="6149" name="TextBox 4">
            <a:extLst>
              <a:ext uri="{FF2B5EF4-FFF2-40B4-BE49-F238E27FC236}">
                <a16:creationId xmlns:a16="http://schemas.microsoft.com/office/drawing/2014/main" id="{B8A97FF9-FB3A-3A1C-754B-45B5FB4368F1}"/>
              </a:ext>
            </a:extLst>
          </p:cNvPr>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LIST OF MODULES</a:t>
            </a:r>
          </a:p>
        </p:txBody>
      </p:sp>
      <p:pic>
        <p:nvPicPr>
          <p:cNvPr id="6" name="Picture 2" descr="C:\Users\Lenovo\Downloads\22 (1).jpg">
            <a:extLst>
              <a:ext uri="{FF2B5EF4-FFF2-40B4-BE49-F238E27FC236}">
                <a16:creationId xmlns:a16="http://schemas.microsoft.com/office/drawing/2014/main" id="{0F051ADA-C8DF-62B6-B84D-D757367BC3A3}"/>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a:extLst>
              <a:ext uri="{FF2B5EF4-FFF2-40B4-BE49-F238E27FC236}">
                <a16:creationId xmlns:a16="http://schemas.microsoft.com/office/drawing/2014/main" id="{386CB2D5-F5C4-2A73-AF32-466CFD32437F}"/>
              </a:ext>
            </a:extLst>
          </p:cNvPr>
          <p:cNvSpPr>
            <a:spLocks noGrp="1"/>
          </p:cNvSpPr>
          <p:nvPr>
            <p:ph idx="1"/>
          </p:nvPr>
        </p:nvSpPr>
        <p:spPr/>
        <p:txBody>
          <a:bodyPr/>
          <a:lstStyle/>
          <a:p>
            <a:pPr marL="0" marR="0" lvl="0" indent="0" algn="just">
              <a:lnSpc>
                <a:spcPct val="150000"/>
              </a:lnSpc>
              <a:buNone/>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Feature Engineering Module</a:t>
            </a:r>
          </a:p>
          <a:p>
            <a:pPr marL="0" marR="0" lvl="0" indent="0" algn="just">
              <a:lnSpc>
                <a:spcPct val="150000"/>
              </a:lnSpc>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Purpose: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enhance model performance by creating informative input features.</a:t>
            </a:r>
          </a:p>
          <a:p>
            <a:pPr marL="0" marR="0" lvl="0" indent="0" algn="just">
              <a:lnSpc>
                <a:spcPct val="150000"/>
              </a:lnSpc>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Description: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Feature Engineering Module is designed to improve model performance by transforming raw data into meaningful input features. It does this by using various techniques such as encoding, scaling, binning, or creating new variables from existing ones, helping the model better understand and learn from the data.</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7D36A82-25AA-1DE6-6F7B-C380C59B3B48}"/>
              </a:ext>
            </a:extLst>
          </p:cNvPr>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a:extLst>
              <a:ext uri="{FF2B5EF4-FFF2-40B4-BE49-F238E27FC236}">
                <a16:creationId xmlns:a16="http://schemas.microsoft.com/office/drawing/2014/main" id="{EF2C309E-E93A-A35D-4681-DBB978A45DCA}"/>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411142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DD4F9-3E84-5755-CE4F-8BC6D3727C2C}"/>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6F6BB9A0-2843-87AE-4E4A-90E4D1161ED1}"/>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19</a:t>
            </a:fld>
            <a:endParaRPr lang="en-US" altLang="en-US"/>
          </a:p>
        </p:txBody>
      </p:sp>
      <p:sp>
        <p:nvSpPr>
          <p:cNvPr id="6149" name="TextBox 4">
            <a:extLst>
              <a:ext uri="{FF2B5EF4-FFF2-40B4-BE49-F238E27FC236}">
                <a16:creationId xmlns:a16="http://schemas.microsoft.com/office/drawing/2014/main" id="{12F15C60-5FF5-8EC6-CC37-EC53D727D13C}"/>
              </a:ext>
            </a:extLst>
          </p:cNvPr>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LIST OF MODULES</a:t>
            </a:r>
          </a:p>
        </p:txBody>
      </p:sp>
      <p:pic>
        <p:nvPicPr>
          <p:cNvPr id="6" name="Picture 2" descr="C:\Users\Lenovo\Downloads\22 (1).jpg">
            <a:extLst>
              <a:ext uri="{FF2B5EF4-FFF2-40B4-BE49-F238E27FC236}">
                <a16:creationId xmlns:a16="http://schemas.microsoft.com/office/drawing/2014/main" id="{FF82CE03-7376-10BC-6535-E7B56FBED238}"/>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a:extLst>
              <a:ext uri="{FF2B5EF4-FFF2-40B4-BE49-F238E27FC236}">
                <a16:creationId xmlns:a16="http://schemas.microsoft.com/office/drawing/2014/main" id="{65A47675-5F1C-DDFC-1D71-763021DBBBD4}"/>
              </a:ext>
            </a:extLst>
          </p:cNvPr>
          <p:cNvSpPr>
            <a:spLocks noGrp="1"/>
          </p:cNvSpPr>
          <p:nvPr>
            <p:ph idx="1"/>
          </p:nvPr>
        </p:nvSpPr>
        <p:spPr/>
        <p:txBody>
          <a:bodyPr/>
          <a:lstStyle/>
          <a:p>
            <a:pPr marL="0" marR="0" lvl="0" indent="0" algn="just">
              <a:lnSpc>
                <a:spcPct val="150000"/>
              </a:lnSpc>
              <a:buNone/>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Forecasting Engine (ML Model Module)</a:t>
            </a:r>
            <a:endParaRPr lang="en-IN"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Purpose: </a:t>
            </a:r>
            <a:r>
              <a:rPr lang="en-US" sz="1800" dirty="0">
                <a:latin typeface="Times New Roman" panose="02020603050405020304" pitchFamily="18" charset="0"/>
                <a:cs typeface="Times New Roman" panose="02020603050405020304" pitchFamily="18" charset="0"/>
              </a:rPr>
              <a:t>To predict future values using machine learning models.</a:t>
            </a:r>
          </a:p>
          <a:p>
            <a:pPr algn="just">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Description: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Forecasting Engine (ML Model Module) is designed to predict future values using machine learning models. It works by applying statistical or machine learning algorithms to generate forecasts. This process may involve several steps, including model training, validation, and setting up prediction pipelines to ensure accurate and reliable results</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5AB63F2C-04F8-1332-B8D9-EB7AABEE238F}"/>
              </a:ext>
            </a:extLst>
          </p:cNvPr>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a:extLst>
              <a:ext uri="{FF2B5EF4-FFF2-40B4-BE49-F238E27FC236}">
                <a16:creationId xmlns:a16="http://schemas.microsoft.com/office/drawing/2014/main" id="{747AE51D-2D51-4AD7-2F5A-DB310928230D}"/>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201072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381000"/>
            <a:ext cx="5486400" cy="993775"/>
          </a:xfrm>
        </p:spPr>
        <p:txBody>
          <a:bodyPr/>
          <a:lstStyle/>
          <a:p>
            <a:r>
              <a:rPr lang="en-US" sz="2800" b="1" dirty="0">
                <a:solidFill>
                  <a:schemeClr val="accent2"/>
                </a:solidFill>
                <a:latin typeface="Times New Roman" pitchFamily="18" charset="0"/>
                <a:cs typeface="Times New Roman" pitchFamily="18" charset="0"/>
              </a:rPr>
              <a:t>OUTLINE OF PRESENTATION</a:t>
            </a:r>
          </a:p>
        </p:txBody>
      </p:sp>
      <p:sp>
        <p:nvSpPr>
          <p:cNvPr id="3" name="Subtitle 2"/>
          <p:cNvSpPr>
            <a:spLocks noGrp="1"/>
          </p:cNvSpPr>
          <p:nvPr>
            <p:ph type="subTitle" idx="1"/>
          </p:nvPr>
        </p:nvSpPr>
        <p:spPr>
          <a:xfrm>
            <a:off x="609600" y="1600200"/>
            <a:ext cx="6477000" cy="3810000"/>
          </a:xfrm>
        </p:spPr>
        <p:txBody>
          <a:bodyPr/>
          <a:lstStyle/>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Domain Explanation</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Abstract</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Introduction</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Objective</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Literature Review</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Existing work</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Disadvantages</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Proposed work</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Advantages</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System Architecture</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List of Modules</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Result </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Conclusion</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Future Enhancement</a:t>
            </a:r>
          </a:p>
          <a:p>
            <a:pPr marL="342900" indent="-342900" algn="l">
              <a:buFont typeface="Wingdings" pitchFamily="2" charset="2"/>
              <a:buChar char="q"/>
            </a:pPr>
            <a:r>
              <a:rPr lang="en-US" sz="1600" dirty="0">
                <a:solidFill>
                  <a:schemeClr val="tx1"/>
                </a:solidFill>
                <a:latin typeface="Times New Roman" pitchFamily="18" charset="0"/>
                <a:cs typeface="Times New Roman" pitchFamily="18" charset="0"/>
              </a:rPr>
              <a:t>References </a:t>
            </a:r>
          </a:p>
        </p:txBody>
      </p:sp>
      <p:sp>
        <p:nvSpPr>
          <p:cNvPr id="4" name="Slide Number Placeholder 3"/>
          <p:cNvSpPr>
            <a:spLocks noGrp="1"/>
          </p:cNvSpPr>
          <p:nvPr>
            <p:ph type="sldNum" sz="quarter" idx="12"/>
          </p:nvPr>
        </p:nvSpPr>
        <p:spPr/>
        <p:txBody>
          <a:bodyPr/>
          <a:lstStyle/>
          <a:p>
            <a:pPr>
              <a:defRPr/>
            </a:pPr>
            <a:fld id="{CFCF44B4-F023-44D1-B5E8-519C2255252B}" type="slidenum">
              <a:rPr lang="en-US" smtClean="0"/>
              <a:pPr>
                <a:defRPr/>
              </a:pPr>
              <a:t>2</a:t>
            </a:fld>
            <a:endParaRPr lang="en-US"/>
          </a:p>
        </p:txBody>
      </p:sp>
      <p:pic>
        <p:nvPicPr>
          <p:cNvPr id="5"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6" name="Date Placeholder 5"/>
          <p:cNvSpPr>
            <a:spLocks noGrp="1"/>
          </p:cNvSpPr>
          <p:nvPr>
            <p:ph type="dt" sz="half" idx="10"/>
          </p:nvPr>
        </p:nvSpPr>
        <p:spPr/>
        <p:txBody>
          <a:bodyPr/>
          <a:lstStyle/>
          <a:p>
            <a:pPr>
              <a:defRPr/>
            </a:pPr>
            <a:fld id="{2497AB4F-03F5-4A3B-9642-66C4031F17E4}" type="datetime1">
              <a:rPr lang="en-US" smtClean="0"/>
              <a:t>5/14/2025</a:t>
            </a:fld>
            <a:endParaRPr lang="en-US" dirty="0"/>
          </a:p>
        </p:txBody>
      </p:sp>
      <p:sp>
        <p:nvSpPr>
          <p:cNvPr id="7" name="Footer Placeholder 6"/>
          <p:cNvSpPr>
            <a:spLocks noGrp="1"/>
          </p:cNvSpPr>
          <p:nvPr>
            <p:ph type="ftr" sz="quarter" idx="11"/>
          </p:nvPr>
        </p:nvSpPr>
        <p:spPr/>
        <p:txBody>
          <a:bodyPr/>
          <a:lstStyle/>
          <a:p>
            <a:pPr>
              <a:defRPr/>
            </a:pPr>
            <a:r>
              <a:rPr lang="en-US"/>
              <a:t>DSEC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3D139-8513-B5F0-3791-0220950CD598}"/>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FF78543A-650B-F81B-2A9F-427EBCDC6B2C}"/>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20</a:t>
            </a:fld>
            <a:endParaRPr lang="en-US" altLang="en-US"/>
          </a:p>
        </p:txBody>
      </p:sp>
      <p:sp>
        <p:nvSpPr>
          <p:cNvPr id="6149" name="TextBox 4">
            <a:extLst>
              <a:ext uri="{FF2B5EF4-FFF2-40B4-BE49-F238E27FC236}">
                <a16:creationId xmlns:a16="http://schemas.microsoft.com/office/drawing/2014/main" id="{B7611AC2-8947-0DF2-5DD9-DA3C4DDF6D50}"/>
              </a:ext>
            </a:extLst>
          </p:cNvPr>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LIST OF MODULES</a:t>
            </a:r>
          </a:p>
        </p:txBody>
      </p:sp>
      <p:pic>
        <p:nvPicPr>
          <p:cNvPr id="6" name="Picture 2" descr="C:\Users\Lenovo\Downloads\22 (1).jpg">
            <a:extLst>
              <a:ext uri="{FF2B5EF4-FFF2-40B4-BE49-F238E27FC236}">
                <a16:creationId xmlns:a16="http://schemas.microsoft.com/office/drawing/2014/main" id="{267F62C0-520E-0835-9FCF-A3379326DBA5}"/>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a:extLst>
              <a:ext uri="{FF2B5EF4-FFF2-40B4-BE49-F238E27FC236}">
                <a16:creationId xmlns:a16="http://schemas.microsoft.com/office/drawing/2014/main" id="{D3FC5983-D111-737C-4261-24632782082E}"/>
              </a:ext>
            </a:extLst>
          </p:cNvPr>
          <p:cNvSpPr>
            <a:spLocks noGrp="1"/>
          </p:cNvSpPr>
          <p:nvPr>
            <p:ph idx="1"/>
          </p:nvPr>
        </p:nvSpPr>
        <p:spPr/>
        <p:txBody>
          <a:bodyPr/>
          <a:lstStyle/>
          <a:p>
            <a:pPr marL="0" marR="0" lvl="0" indent="0" algn="just">
              <a:lnSpc>
                <a:spcPct val="150000"/>
              </a:lnSpc>
              <a:spcAft>
                <a:spcPts val="800"/>
              </a:spcAft>
              <a:buNone/>
            </a:pPr>
            <a:r>
              <a:rPr lang="en-IN" sz="1800" b="1" kern="100" dirty="0">
                <a:effectLst/>
                <a:latin typeface="Times New Roman" panose="02020603050405020304" pitchFamily="18" charset="0"/>
                <a:ea typeface="Times New Roman" panose="02020603050405020304" pitchFamily="18" charset="0"/>
                <a:cs typeface="Times New Roman" panose="02020603050405020304" pitchFamily="18" charset="0"/>
              </a:rPr>
              <a:t>Explainability &amp; Interpretation Module</a:t>
            </a:r>
          </a:p>
          <a:p>
            <a:pPr marL="0" marR="0" lvl="0" indent="0" algn="just">
              <a:lnSpc>
                <a:spcPct val="150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Purpose: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To make model predictions understandable to users.</a:t>
            </a:r>
          </a:p>
          <a:p>
            <a:pPr marL="0" marR="0" lvl="0" indent="0" algn="just">
              <a:lnSpc>
                <a:spcPct val="150000"/>
              </a:lnSpc>
              <a:spcAft>
                <a:spcPts val="800"/>
              </a:spcAft>
              <a:buNone/>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Description: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Explainability &amp; Interpretation Module is designed to make model predictions understandable to users. It utilizes tools such as SHAP or LIME to explain how different input features impact the model’s decisions. By providing insights into the reasoning behind predictions, this module helps enhance trust and transparency in the model’s behavior.</a:t>
            </a:r>
            <a:endParaRPr lang="en-US" sz="1600"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018CE2AB-9F32-BE3B-0CF3-3B7C4BC9C5C2}"/>
              </a:ext>
            </a:extLst>
          </p:cNvPr>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a:extLst>
              <a:ext uri="{FF2B5EF4-FFF2-40B4-BE49-F238E27FC236}">
                <a16:creationId xmlns:a16="http://schemas.microsoft.com/office/drawing/2014/main" id="{15EF5BFC-BFA5-3303-609E-792F8461132B}"/>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233946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88FE3-7E4A-99F3-E4C6-30AAB6149B70}"/>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8B2BDE00-0AE8-61DA-D168-419826121277}"/>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21</a:t>
            </a:fld>
            <a:endParaRPr lang="en-US" altLang="en-US"/>
          </a:p>
        </p:txBody>
      </p:sp>
      <p:sp>
        <p:nvSpPr>
          <p:cNvPr id="6149" name="TextBox 4">
            <a:extLst>
              <a:ext uri="{FF2B5EF4-FFF2-40B4-BE49-F238E27FC236}">
                <a16:creationId xmlns:a16="http://schemas.microsoft.com/office/drawing/2014/main" id="{06E7148F-6D43-0EEB-F520-6B08AEF900DD}"/>
              </a:ext>
            </a:extLst>
          </p:cNvPr>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RESULT</a:t>
            </a:r>
          </a:p>
        </p:txBody>
      </p:sp>
      <p:pic>
        <p:nvPicPr>
          <p:cNvPr id="6" name="Picture 2" descr="C:\Users\Lenovo\Downloads\22 (1).jpg">
            <a:extLst>
              <a:ext uri="{FF2B5EF4-FFF2-40B4-BE49-F238E27FC236}">
                <a16:creationId xmlns:a16="http://schemas.microsoft.com/office/drawing/2014/main" id="{4BEB47F5-9318-27FB-4ACE-0C32058CBE04}"/>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a:extLst>
              <a:ext uri="{FF2B5EF4-FFF2-40B4-BE49-F238E27FC236}">
                <a16:creationId xmlns:a16="http://schemas.microsoft.com/office/drawing/2014/main" id="{11EEB805-B777-1458-8C3E-4AE0E3C7AB8E}"/>
              </a:ext>
            </a:extLst>
          </p:cNvPr>
          <p:cNvSpPr>
            <a:spLocks noGrp="1"/>
          </p:cNvSpPr>
          <p:nvPr>
            <p:ph idx="1"/>
          </p:nvPr>
        </p:nvSpPr>
        <p:spPr/>
        <p:txBody>
          <a:bodyPr/>
          <a:lstStyle/>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ML-based system accurately predicted energy use in residential, industrial, and commercial sectors.</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It used real-time data like temperature, humidity, and wind speed to adapt forecasts to changing conditions.</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system performed well during peak times, like hot summers and cold winters.  </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It improved prediction accuracy by learning from past usage and  environmental patterns.  </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Energy managers could better plan distribution to avoid overloads and outages.  </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system helped find energy-saving opportunities during off-peak hours for efficient management.</a:t>
            </a:r>
          </a:p>
        </p:txBody>
      </p:sp>
      <p:sp>
        <p:nvSpPr>
          <p:cNvPr id="8" name="Date Placeholder 7">
            <a:extLst>
              <a:ext uri="{FF2B5EF4-FFF2-40B4-BE49-F238E27FC236}">
                <a16:creationId xmlns:a16="http://schemas.microsoft.com/office/drawing/2014/main" id="{11B88E11-6DE2-AA21-A661-DC9E15EFBEB8}"/>
              </a:ext>
            </a:extLst>
          </p:cNvPr>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a:extLst>
              <a:ext uri="{FF2B5EF4-FFF2-40B4-BE49-F238E27FC236}">
                <a16:creationId xmlns:a16="http://schemas.microsoft.com/office/drawing/2014/main" id="{7F543088-003D-C42E-38DD-DD1E72D102A1}"/>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268003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A9B92-A884-5681-A0A2-E7B1E47DAB1F}"/>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72D336C5-8BFA-97E6-CBA9-7BDB811226E0}"/>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22</a:t>
            </a:fld>
            <a:endParaRPr lang="en-US" altLang="en-US"/>
          </a:p>
        </p:txBody>
      </p:sp>
      <p:sp>
        <p:nvSpPr>
          <p:cNvPr id="6149" name="TextBox 4">
            <a:extLst>
              <a:ext uri="{FF2B5EF4-FFF2-40B4-BE49-F238E27FC236}">
                <a16:creationId xmlns:a16="http://schemas.microsoft.com/office/drawing/2014/main" id="{01715CB5-F81C-413E-596E-B18AD8814C4D}"/>
              </a:ext>
            </a:extLst>
          </p:cNvPr>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RESULT</a:t>
            </a:r>
          </a:p>
        </p:txBody>
      </p:sp>
      <p:pic>
        <p:nvPicPr>
          <p:cNvPr id="6" name="Picture 2" descr="C:\Users\Lenovo\Downloads\22 (1).jpg">
            <a:extLst>
              <a:ext uri="{FF2B5EF4-FFF2-40B4-BE49-F238E27FC236}">
                <a16:creationId xmlns:a16="http://schemas.microsoft.com/office/drawing/2014/main" id="{558DB82A-4AB7-8504-A040-9B8601932A2B}"/>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pic>
        <p:nvPicPr>
          <p:cNvPr id="3" name="Content Placeholder 2">
            <a:extLst>
              <a:ext uri="{FF2B5EF4-FFF2-40B4-BE49-F238E27FC236}">
                <a16:creationId xmlns:a16="http://schemas.microsoft.com/office/drawing/2014/main" id="{FCB99D2E-B840-DDF2-2E3C-B1E39F88F2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8922" y="1752599"/>
            <a:ext cx="8046156" cy="4114801"/>
          </a:xfrm>
        </p:spPr>
      </p:pic>
      <p:sp>
        <p:nvSpPr>
          <p:cNvPr id="8" name="Date Placeholder 7">
            <a:extLst>
              <a:ext uri="{FF2B5EF4-FFF2-40B4-BE49-F238E27FC236}">
                <a16:creationId xmlns:a16="http://schemas.microsoft.com/office/drawing/2014/main" id="{ED9ACC11-6694-B5B4-BDE5-0BC0888656D3}"/>
              </a:ext>
            </a:extLst>
          </p:cNvPr>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a:extLst>
              <a:ext uri="{FF2B5EF4-FFF2-40B4-BE49-F238E27FC236}">
                <a16:creationId xmlns:a16="http://schemas.microsoft.com/office/drawing/2014/main" id="{2CB0F1C0-C87F-1119-1C28-80093D516521}"/>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2198263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23</a:t>
            </a:fld>
            <a:endParaRPr lang="en-US" altLang="en-US"/>
          </a:p>
        </p:txBody>
      </p:sp>
      <p:sp>
        <p:nvSpPr>
          <p:cNvPr id="6149" name="TextBox 4"/>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CONCLUSION</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p:cNvSpPr>
            <a:spLocks noGrp="1"/>
          </p:cNvSpPr>
          <p:nvPr>
            <p:ph idx="1"/>
          </p:nvPr>
        </p:nvSpPr>
        <p:spPr/>
        <p:txBody>
          <a:bodyPr/>
          <a:lstStyle/>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Combines machine learning, real-time environmental data, and IoT for accurate energy demand forecasts.</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Offers better accuracy and real-time insights compared to traditional methods. </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Supports cost-effective and efficient energy management.</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Enables precise forecasting for smarter resource allocation and less energy waste.</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Contributes to sustainability by promoting efficient energy use.</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Empowers energy managers with data-driven tools for informed decision-making. </a:t>
            </a:r>
          </a:p>
          <a:p>
            <a:pPr>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Helps build a more reliable and sustainable energy future.</a:t>
            </a:r>
          </a:p>
        </p:txBody>
      </p:sp>
      <p:sp>
        <p:nvSpPr>
          <p:cNvPr id="8" name="Date Placeholder 7"/>
          <p:cNvSpPr>
            <a:spLocks noGrp="1"/>
          </p:cNvSpPr>
          <p:nvPr>
            <p:ph type="dt" sz="half" idx="10"/>
          </p:nvPr>
        </p:nvSpPr>
        <p:spPr/>
        <p:txBody>
          <a:bodyPr/>
          <a:lstStyle/>
          <a:p>
            <a:pPr>
              <a:defRPr/>
            </a:pPr>
            <a:fld id="{9C302DCD-49C4-4BBF-B808-A7BBA3865671}"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E89B5-478A-8B69-9C5F-7B2DBBF54454}"/>
            </a:ext>
          </a:extLst>
        </p:cNvPr>
        <p:cNvGrpSpPr/>
        <p:nvPr/>
      </p:nvGrpSpPr>
      <p:grpSpPr>
        <a:xfrm>
          <a:off x="0" y="0"/>
          <a:ext cx="0" cy="0"/>
          <a:chOff x="0" y="0"/>
          <a:chExt cx="0" cy="0"/>
        </a:xfrm>
      </p:grpSpPr>
      <p:sp>
        <p:nvSpPr>
          <p:cNvPr id="6147" name="Slide Number Placeholder 3">
            <a:extLst>
              <a:ext uri="{FF2B5EF4-FFF2-40B4-BE49-F238E27FC236}">
                <a16:creationId xmlns:a16="http://schemas.microsoft.com/office/drawing/2014/main" id="{36C86DFD-6D04-B8C7-C894-BF4FB8081BBF}"/>
              </a:ext>
            </a:extLst>
          </p:cNvPr>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24</a:t>
            </a:fld>
            <a:endParaRPr lang="en-US" altLang="en-US"/>
          </a:p>
        </p:txBody>
      </p:sp>
      <p:sp>
        <p:nvSpPr>
          <p:cNvPr id="6149" name="TextBox 4">
            <a:extLst>
              <a:ext uri="{FF2B5EF4-FFF2-40B4-BE49-F238E27FC236}">
                <a16:creationId xmlns:a16="http://schemas.microsoft.com/office/drawing/2014/main" id="{B82903F3-FCC4-76CA-A318-409EF8946C66}"/>
              </a:ext>
            </a:extLst>
          </p:cNvPr>
          <p:cNvSpPr txBox="1">
            <a:spLocks noChangeArrowheads="1"/>
          </p:cNvSpPr>
          <p:nvPr/>
        </p:nvSpPr>
        <p:spPr bwMode="auto">
          <a:xfrm>
            <a:off x="1981200" y="538490"/>
            <a:ext cx="48006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FUTURE ENHANCEMENT</a:t>
            </a:r>
          </a:p>
        </p:txBody>
      </p:sp>
      <p:pic>
        <p:nvPicPr>
          <p:cNvPr id="6" name="Picture 2" descr="C:\Users\Lenovo\Downloads\22 (1).jpg">
            <a:extLst>
              <a:ext uri="{FF2B5EF4-FFF2-40B4-BE49-F238E27FC236}">
                <a16:creationId xmlns:a16="http://schemas.microsoft.com/office/drawing/2014/main" id="{9390647F-E1FE-3967-A0E1-84B00D762BDB}"/>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a:extLst>
              <a:ext uri="{FF2B5EF4-FFF2-40B4-BE49-F238E27FC236}">
                <a16:creationId xmlns:a16="http://schemas.microsoft.com/office/drawing/2014/main" id="{9D599044-76AB-754C-5B27-FEB838658352}"/>
              </a:ext>
            </a:extLst>
          </p:cNvPr>
          <p:cNvSpPr>
            <a:spLocks noGrp="1"/>
          </p:cNvSpPr>
          <p:nvPr>
            <p:ph idx="1"/>
          </p:nvPr>
        </p:nvSpPr>
        <p:spPr/>
        <p:txBody>
          <a:bodyPr/>
          <a:lstStyle/>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Forecasting &amp; Alerts:</a:t>
            </a:r>
            <a:r>
              <a:rPr lang="en-US" sz="1600" dirty="0">
                <a:latin typeface="Times New Roman" panose="02020603050405020304" pitchFamily="18" charset="0"/>
                <a:cs typeface="Times New Roman" panose="02020603050405020304" pitchFamily="18" charset="0"/>
              </a:rPr>
              <a:t> Early warnings for heatwaves, storms, etc.</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Environmental Monitoring</a:t>
            </a:r>
            <a:r>
              <a:rPr lang="en-US" sz="1600" dirty="0">
                <a:latin typeface="Times New Roman" panose="02020603050405020304" pitchFamily="18" charset="0"/>
                <a:cs typeface="Times New Roman" panose="02020603050405020304" pitchFamily="18" charset="0"/>
              </a:rPr>
              <a:t>: Tracking changes in climate.</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Agriculture: </a:t>
            </a:r>
            <a:r>
              <a:rPr lang="en-US" sz="1600" dirty="0">
                <a:latin typeface="Times New Roman" panose="02020603050405020304" pitchFamily="18" charset="0"/>
                <a:cs typeface="Times New Roman" panose="02020603050405020304" pitchFamily="18" charset="0"/>
              </a:rPr>
              <a:t>Helps farmers with irrigation and crop planning.</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Energy: </a:t>
            </a:r>
            <a:r>
              <a:rPr lang="en-US" sz="1600" dirty="0">
                <a:latin typeface="Times New Roman" panose="02020603050405020304" pitchFamily="18" charset="0"/>
                <a:cs typeface="Times New Roman" panose="02020603050405020304" pitchFamily="18" charset="0"/>
              </a:rPr>
              <a:t>Useful for wind energy assessments.</a:t>
            </a:r>
          </a:p>
          <a:p>
            <a:pPr>
              <a:lnSpc>
                <a:spcPct val="150000"/>
              </a:lnSpc>
              <a:buFont typeface="Wingdings" panose="05000000000000000000" pitchFamily="2" charset="2"/>
              <a:buChar char="§"/>
            </a:pPr>
            <a:r>
              <a:rPr lang="en-US" sz="1600" b="1" dirty="0">
                <a:latin typeface="Times New Roman" panose="02020603050405020304" pitchFamily="18" charset="0"/>
                <a:cs typeface="Times New Roman" panose="02020603050405020304" pitchFamily="18" charset="0"/>
              </a:rPr>
              <a:t>Public Comfort &amp; Health: </a:t>
            </a:r>
            <a:r>
              <a:rPr lang="en-US" sz="1600" dirty="0">
                <a:latin typeface="Times New Roman" panose="02020603050405020304" pitchFamily="18" charset="0"/>
                <a:cs typeface="Times New Roman" panose="02020603050405020304" pitchFamily="18" charset="0"/>
              </a:rPr>
              <a:t>Helps in planning outdoor activities and managing public health risks (e.g., heat exhaustion)</a:t>
            </a:r>
          </a:p>
        </p:txBody>
      </p:sp>
      <p:sp>
        <p:nvSpPr>
          <p:cNvPr id="8" name="Date Placeholder 7">
            <a:extLst>
              <a:ext uri="{FF2B5EF4-FFF2-40B4-BE49-F238E27FC236}">
                <a16:creationId xmlns:a16="http://schemas.microsoft.com/office/drawing/2014/main" id="{DA2F4C5A-9105-CCFE-13BF-0500EEE7FB00}"/>
              </a:ext>
            </a:extLst>
          </p:cNvPr>
          <p:cNvSpPr>
            <a:spLocks noGrp="1"/>
          </p:cNvSpPr>
          <p:nvPr>
            <p:ph type="dt" sz="half" idx="10"/>
          </p:nvPr>
        </p:nvSpPr>
        <p:spPr/>
        <p:txBody>
          <a:bodyPr/>
          <a:lstStyle/>
          <a:p>
            <a:pPr>
              <a:defRPr/>
            </a:pPr>
            <a:fld id="{D68EFB15-20F0-4C06-9DC0-36080A8538A3}" type="datetime1">
              <a:rPr lang="en-US" smtClean="0"/>
              <a:t>5/14/2025</a:t>
            </a:fld>
            <a:endParaRPr lang="en-US" dirty="0"/>
          </a:p>
        </p:txBody>
      </p:sp>
      <p:sp>
        <p:nvSpPr>
          <p:cNvPr id="9" name="Footer Placeholder 8">
            <a:extLst>
              <a:ext uri="{FF2B5EF4-FFF2-40B4-BE49-F238E27FC236}">
                <a16:creationId xmlns:a16="http://schemas.microsoft.com/office/drawing/2014/main" id="{56C2F771-D9F5-5123-3215-4A3C2F7ED6D6}"/>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3612744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p:txBody>
          <a:bodyPr/>
          <a:lstStyle/>
          <a:p>
            <a:pPr>
              <a:buFont typeface="Wingdings" pitchFamily="2" charset="2"/>
              <a:buNone/>
            </a:pPr>
            <a:endParaRPr lang="en-IN" altLang="en-US" sz="1600" dirty="0">
              <a:latin typeface="Times New Roman" pitchFamily="18" charset="0"/>
              <a:cs typeface="Times New Roman" pitchFamily="18" charset="0"/>
            </a:endParaRPr>
          </a:p>
          <a:p>
            <a:pPr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Machine Learning for Demand Forecasting in Manufacturing Sai Mani Krishna Sistla1, Gowrisankar Krishnamoorthy. </a:t>
            </a:r>
            <a:r>
              <a:rPr lang="en-IN" sz="1600" dirty="0" err="1">
                <a:latin typeface="Times New Roman" panose="02020603050405020304" pitchFamily="18" charset="0"/>
                <a:cs typeface="Times New Roman" panose="02020603050405020304" pitchFamily="18" charset="0"/>
              </a:rPr>
              <a:t>Jawaharbabu</a:t>
            </a:r>
            <a:r>
              <a:rPr lang="en-IN" sz="1600" dirty="0">
                <a:latin typeface="Times New Roman" panose="02020603050405020304" pitchFamily="18" charset="0"/>
                <a:cs typeface="Times New Roman" panose="02020603050405020304" pitchFamily="18" charset="0"/>
              </a:rPr>
              <a:t> Jeyaraman3, Bhargav Kumar Konidena41Soothsayer Analytics, USA2HCL America, USA3TransUnion, USA 4 State Farm, USA</a:t>
            </a:r>
          </a:p>
          <a:p>
            <a:pPr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Energy Demand Forecasting for Türkiye: Comparison Between Traditional Machine Learning Algorithms and Ensemble Learning Algorithms Ahmet Tezcan </a:t>
            </a:r>
            <a:r>
              <a:rPr lang="en-IN" sz="1600" dirty="0" err="1">
                <a:latin typeface="Times New Roman" panose="02020603050405020304" pitchFamily="18" charset="0"/>
                <a:cs typeface="Times New Roman" panose="02020603050405020304" pitchFamily="18" charset="0"/>
              </a:rPr>
              <a:t>Tekih</a:t>
            </a:r>
            <a:r>
              <a:rPr lang="en-IN" sz="1600" dirty="0">
                <a:latin typeface="Times New Roman" panose="02020603050405020304" pitchFamily="18" charset="0"/>
                <a:cs typeface="Times New Roman" panose="02020603050405020304" pitchFamily="18" charset="0"/>
              </a:rPr>
              <a:t>, Cem Sar Department of Management Engineering. Istanbul Technical University, Türkiye Department of Industrial Engineering. Istanbul Technical University. Türkiyetekina@itu.edu.tr. </a:t>
            </a:r>
            <a:r>
              <a:rPr lang="en-IN" sz="1600" dirty="0">
                <a:latin typeface="Times New Roman" panose="02020603050405020304" pitchFamily="18" charset="0"/>
                <a:cs typeface="Times New Roman" panose="02020603050405020304" pitchFamily="18" charset="0"/>
                <a:hlinkClick r:id="rId2"/>
              </a:rPr>
              <a:t>saric21@itu.edu.tr</a:t>
            </a:r>
            <a:r>
              <a:rPr lang="en-IN"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An Intelligent Hybrid Machine Learning Model for Sustainable Forecasting of Home Energy Demand and Electricity </a:t>
            </a:r>
            <a:r>
              <a:rPr lang="en-IN" sz="1600" dirty="0" err="1">
                <a:latin typeface="Times New Roman" panose="02020603050405020304" pitchFamily="18" charset="0"/>
                <a:cs typeface="Times New Roman" panose="02020603050405020304" pitchFamily="18" charset="0"/>
              </a:rPr>
              <a:t>PriceBanafshe</a:t>
            </a:r>
            <a:r>
              <a:rPr lang="en-IN" sz="1600" dirty="0">
                <a:latin typeface="Times New Roman" panose="02020603050405020304" pitchFamily="18" charset="0"/>
                <a:cs typeface="Times New Roman" panose="02020603050405020304" pitchFamily="18" charset="0"/>
              </a:rPr>
              <a:t> Parizad, </a:t>
            </a:r>
            <a:r>
              <a:rPr lang="en-IN" sz="1600" dirty="0" err="1">
                <a:latin typeface="Times New Roman" panose="02020603050405020304" pitchFamily="18" charset="0"/>
                <a:cs typeface="Times New Roman" panose="02020603050405020304" pitchFamily="18" charset="0"/>
              </a:rPr>
              <a:t>HdssanRanjbarzadeh</a:t>
            </a:r>
            <a:r>
              <a:rPr lang="en-IN" sz="1600" dirty="0">
                <a:latin typeface="Times New Roman" panose="02020603050405020304" pitchFamily="18" charset="0"/>
                <a:cs typeface="Times New Roman" panose="02020603050405020304" pitchFamily="18" charset="0"/>
              </a:rPr>
              <a:t>, Alijamali1.30 and Hamid Khayyam 1,School of Engineering, RMIT University, Melbourne 3000, Australia: 54023374@student.mit.edu.au (B.P alijamali@knu.ac.kr (A1)2 School of Engineering, Deakin University, Geelong 3217, Australia; </a:t>
            </a:r>
            <a:r>
              <a:rPr lang="en-IN" sz="1600" dirty="0">
                <a:latin typeface="Times New Roman" panose="02020603050405020304" pitchFamily="18" charset="0"/>
                <a:cs typeface="Times New Roman" panose="02020603050405020304" pitchFamily="18" charset="0"/>
                <a:hlinkClick r:id="rId3"/>
              </a:rPr>
              <a:t>hranjbar@deakin.edu.au</a:t>
            </a:r>
            <a:r>
              <a:rPr lang="en-IN" sz="1600" dirty="0">
                <a:latin typeface="Times New Roman" panose="02020603050405020304" pitchFamily="18" charset="0"/>
                <a:cs typeface="Times New Roman" panose="02020603050405020304" pitchFamily="18" charset="0"/>
              </a:rPr>
              <a:t> Department of Artificial Intelligence, School of Electronics Engineering, Kyungpook National University, Daegu 372 37224, Republic of Korna </a:t>
            </a:r>
            <a:r>
              <a:rPr lang="en-IN" sz="1600" dirty="0" err="1">
                <a:latin typeface="Times New Roman" panose="02020603050405020304" pitchFamily="18" charset="0"/>
                <a:cs typeface="Times New Roman" panose="02020603050405020304" pitchFamily="18" charset="0"/>
              </a:rPr>
              <a:t>Correspondenor</a:t>
            </a:r>
            <a:r>
              <a:rPr lang="en-IN" sz="1600"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hlinkClick r:id="rId4"/>
              </a:rPr>
              <a:t>hamid.khayyam@rmit.edu.au</a:t>
            </a:r>
            <a:r>
              <a:rPr lang="en-IN" sz="1600"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IN" sz="1800" dirty="0">
              <a:latin typeface="Times New Roman" panose="02020603050405020304" pitchFamily="18" charset="0"/>
              <a:cs typeface="Times New Roman" panose="02020603050405020304" pitchFamily="18" charset="0"/>
            </a:endParaRPr>
          </a:p>
          <a:p>
            <a:pPr>
              <a:buFont typeface="Wingdings" pitchFamily="2" charset="2"/>
              <a:buNone/>
            </a:pPr>
            <a:endParaRPr lang="en-IN" altLang="en-US" sz="1800" dirty="0">
              <a:latin typeface="Times New Roman" pitchFamily="18" charset="0"/>
              <a:cs typeface="Times New Roman" pitchFamily="18" charset="0"/>
            </a:endParaRPr>
          </a:p>
        </p:txBody>
      </p:sp>
      <p:sp>
        <p:nvSpPr>
          <p:cNvPr id="43011" name="Slide Number Placeholder 3"/>
          <p:cNvSpPr>
            <a:spLocks noGrp="1"/>
          </p:cNvSpPr>
          <p:nvPr>
            <p:ph type="sldNum" sz="quarter" idx="11"/>
          </p:nvPr>
        </p:nvSpPr>
        <p:spPr bwMode="auto">
          <a:noFill/>
          <a:ln>
            <a:miter lim="800000"/>
            <a:headEnd/>
            <a:tailEnd/>
          </a:ln>
        </p:spPr>
        <p:txBody>
          <a:bodyPr/>
          <a:lstStyle/>
          <a:p>
            <a:fld id="{B3EB0C57-71AC-4CFA-9908-3204BDB796AD}" type="slidenum">
              <a:rPr lang="en-US" altLang="en-US" smtClean="0"/>
              <a:pPr/>
              <a:t>25</a:t>
            </a:fld>
            <a:endParaRPr lang="en-US" altLang="en-US"/>
          </a:p>
        </p:txBody>
      </p:sp>
      <p:sp>
        <p:nvSpPr>
          <p:cNvPr id="43013" name="TextBox 4"/>
          <p:cNvSpPr txBox="1">
            <a:spLocks noChangeArrowheads="1"/>
          </p:cNvSpPr>
          <p:nvPr/>
        </p:nvSpPr>
        <p:spPr bwMode="auto">
          <a:xfrm>
            <a:off x="1828800" y="762000"/>
            <a:ext cx="48006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REFERENCES</a:t>
            </a:r>
          </a:p>
        </p:txBody>
      </p:sp>
      <p:pic>
        <p:nvPicPr>
          <p:cNvPr id="6" name="Picture 2" descr="C:\Users\Lenovo\Downloads\22 (1).jpg"/>
          <p:cNvPicPr>
            <a:picLocks noChangeAspect="1" noChangeArrowheads="1"/>
          </p:cNvPicPr>
          <p:nvPr/>
        </p:nvPicPr>
        <p:blipFill>
          <a:blip r:embed="rId5"/>
          <a:srcRect b="14286"/>
          <a:stretch>
            <a:fillRect/>
          </a:stretch>
        </p:blipFill>
        <p:spPr bwMode="auto">
          <a:xfrm>
            <a:off x="73152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3F56411C-363E-487B-9C6B-BE66259049BC}"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806AC-7ED3-7959-BC03-037C4014E824}"/>
              </a:ext>
            </a:extLst>
          </p:cNvPr>
          <p:cNvSpPr>
            <a:spLocks noGrp="1"/>
          </p:cNvSpPr>
          <p:nvPr>
            <p:ph type="title"/>
          </p:nvPr>
        </p:nvSpPr>
        <p:spPr/>
        <p:txBody>
          <a:bodyPr/>
          <a:lstStyle/>
          <a:p>
            <a:br>
              <a:rPr lang="en-IN" altLang="en-US" sz="2800" b="1" dirty="0">
                <a:solidFill>
                  <a:schemeClr val="accent2"/>
                </a:solidFill>
                <a:latin typeface="Times New Roman" pitchFamily="18" charset="0"/>
                <a:cs typeface="Times New Roman" pitchFamily="18" charset="0"/>
              </a:rPr>
            </a:br>
            <a:r>
              <a:rPr lang="en-IN" altLang="en-US" sz="2800" b="1" dirty="0">
                <a:solidFill>
                  <a:schemeClr val="accent2"/>
                </a:solidFill>
                <a:latin typeface="Times New Roman" pitchFamily="18" charset="0"/>
                <a:cs typeface="Times New Roman" pitchFamily="18" charset="0"/>
              </a:rPr>
              <a:t>REFERENCES</a:t>
            </a:r>
            <a:endParaRPr lang="en-IN" sz="2800" dirty="0"/>
          </a:p>
        </p:txBody>
      </p:sp>
      <p:sp>
        <p:nvSpPr>
          <p:cNvPr id="3" name="Content Placeholder 2">
            <a:extLst>
              <a:ext uri="{FF2B5EF4-FFF2-40B4-BE49-F238E27FC236}">
                <a16:creationId xmlns:a16="http://schemas.microsoft.com/office/drawing/2014/main" id="{602FB034-8229-999D-19D4-BE4E345338C9}"/>
              </a:ext>
            </a:extLst>
          </p:cNvPr>
          <p:cNvSpPr>
            <a:spLocks noGrp="1"/>
          </p:cNvSpPr>
          <p:nvPr>
            <p:ph idx="1"/>
          </p:nvPr>
        </p:nvSpPr>
        <p:spPr/>
        <p:txBody>
          <a:bodyPr/>
          <a:lstStyle/>
          <a:p>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Machine Learning-Driven Demand Forecasting: A Comparative Analysis of Advanced Techniques and Real-Time Integration Satish </a:t>
            </a:r>
            <a:r>
              <a:rPr lang="en-US" sz="1600" dirty="0" err="1">
                <a:latin typeface="Times New Roman" panose="02020603050405020304" pitchFamily="18" charset="0"/>
                <a:cs typeface="Times New Roman" panose="02020603050405020304" pitchFamily="18" charset="0"/>
              </a:rPr>
              <a:t>Anchuri</a:t>
            </a:r>
            <a:r>
              <a:rPr lang="en-US" sz="1600" dirty="0">
                <a:latin typeface="Times New Roman" panose="02020603050405020304" pitchFamily="18" charset="0"/>
                <a:cs typeface="Times New Roman" panose="02020603050405020304" pitchFamily="18" charset="0"/>
              </a:rPr>
              <a:t> Walmart, US</a:t>
            </a:r>
          </a:p>
          <a:p>
            <a:pPr marL="0" indent="0">
              <a:buNone/>
            </a:pPr>
            <a:r>
              <a:rPr lang="en-IN" sz="16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Short-term water demand forecasting using data centric machine learning </a:t>
            </a:r>
            <a:r>
              <a:rPr lang="en-IN" sz="1600" dirty="0" err="1">
                <a:latin typeface="Times New Roman" panose="02020603050405020304" pitchFamily="18" charset="0"/>
                <a:cs typeface="Times New Roman" panose="02020603050405020304" pitchFamily="18" charset="0"/>
              </a:rPr>
              <a:t>approachesGuoxuan</a:t>
            </a:r>
            <a:r>
              <a:rPr lang="en-IN" sz="1600" dirty="0">
                <a:latin typeface="Times New Roman" panose="02020603050405020304" pitchFamily="18" charset="0"/>
                <a:cs typeface="Times New Roman" panose="02020603050405020304" pitchFamily="18" charset="0"/>
              </a:rPr>
              <a:t> Liu, Dragan Savic </a:t>
            </a:r>
            <a:r>
              <a:rPr lang="en-IN" sz="1600" dirty="0" err="1">
                <a:latin typeface="Times New Roman" panose="02020603050405020304" pitchFamily="18" charset="0"/>
                <a:cs typeface="Times New Roman" panose="02020603050405020304" pitchFamily="18" charset="0"/>
              </a:rPr>
              <a:t>Da,b,c</a:t>
            </a:r>
            <a:r>
              <a:rPr lang="en-IN" sz="1600" dirty="0">
                <a:latin typeface="Times New Roman" panose="02020603050405020304" pitchFamily="18" charset="0"/>
                <a:cs typeface="Times New Roman" panose="02020603050405020304" pitchFamily="18" charset="0"/>
              </a:rPr>
              <a:t> and Guangtao </a:t>
            </a:r>
            <a:r>
              <a:rPr lang="en-IN" sz="1600" dirty="0" err="1">
                <a:latin typeface="Times New Roman" panose="02020603050405020304" pitchFamily="18" charset="0"/>
                <a:cs typeface="Times New Roman" panose="02020603050405020304" pitchFamily="18" charset="0"/>
              </a:rPr>
              <a:t>Fua,"Exeter</a:t>
            </a:r>
            <a:r>
              <a:rPr lang="en-IN" sz="1600" dirty="0">
                <a:latin typeface="Times New Roman" panose="02020603050405020304" pitchFamily="18" charset="0"/>
                <a:cs typeface="Times New Roman" panose="02020603050405020304" pitchFamily="18" charset="0"/>
              </a:rPr>
              <a:t>, Enter Ex140F, </a:t>
            </a:r>
            <a:r>
              <a:rPr lang="en-IN" sz="1600" dirty="0" err="1">
                <a:latin typeface="Times New Roman" panose="02020603050405020304" pitchFamily="18" charset="0"/>
                <a:cs typeface="Times New Roman" panose="02020603050405020304" pitchFamily="18" charset="0"/>
              </a:rPr>
              <a:t>U"Corresponding</a:t>
            </a:r>
            <a:r>
              <a:rPr lang="en-IN" sz="1600" dirty="0">
                <a:latin typeface="Times New Roman" panose="02020603050405020304" pitchFamily="18" charset="0"/>
                <a:cs typeface="Times New Roman" panose="02020603050405020304" pitchFamily="18" charset="0"/>
              </a:rPr>
              <a:t> author. E-mail gheracik01. 0000-0001-4833-8352:06. 0000-0003-456-7-9041</a:t>
            </a:r>
          </a:p>
          <a:p>
            <a:pPr>
              <a:buFont typeface="Wingdings" panose="05000000000000000000" pitchFamily="2" charset="2"/>
              <a:buChar char="§"/>
            </a:pPr>
            <a:endParaRPr lang="en-IN" sz="16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1600" dirty="0">
                <a:latin typeface="Times New Roman" panose="02020603050405020304" pitchFamily="18" charset="0"/>
                <a:cs typeface="Times New Roman" panose="02020603050405020304" pitchFamily="18" charset="0"/>
              </a:rPr>
              <a:t>Machine Learning Forecasting of Daily Delivery Positions: A Modern Take on Industrial Workforce Planning Lukas Hans1, Patrick Eichenseer2, and Matthias Groß1Institute for Data Science, Engineering, and Analytics, TH Köln Steinmüllerallee 1, 51643 Gummers batch, Germany E-Mails: lukas.hans@th-koeln.de, matthias.gross2@th-koeln.de2Head of Operational Excellence, DEHN SE </a:t>
            </a:r>
            <a:r>
              <a:rPr lang="en-IN" sz="1600" dirty="0" err="1">
                <a:latin typeface="Times New Roman" panose="02020603050405020304" pitchFamily="18" charset="0"/>
                <a:cs typeface="Times New Roman" panose="02020603050405020304" pitchFamily="18" charset="0"/>
              </a:rPr>
              <a:t>Umelsdorfer</a:t>
            </a:r>
            <a:r>
              <a:rPr lang="en-IN" sz="1600" dirty="0">
                <a:latin typeface="Times New Roman" panose="02020603050405020304" pitchFamily="18" charset="0"/>
                <a:cs typeface="Times New Roman" panose="02020603050405020304" pitchFamily="18" charset="0"/>
              </a:rPr>
              <a:t> Str. 8, 92280 </a:t>
            </a:r>
            <a:r>
              <a:rPr lang="en-IN" sz="1600" dirty="0" err="1">
                <a:latin typeface="Times New Roman" panose="02020603050405020304" pitchFamily="18" charset="0"/>
                <a:cs typeface="Times New Roman" panose="02020603050405020304" pitchFamily="18" charset="0"/>
              </a:rPr>
              <a:t>Utzenhofen</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GermanyE</a:t>
            </a:r>
            <a:r>
              <a:rPr lang="en-IN" sz="1600" dirty="0">
                <a:latin typeface="Times New Roman" panose="02020603050405020304" pitchFamily="18" charset="0"/>
                <a:cs typeface="Times New Roman" panose="02020603050405020304" pitchFamily="18" charset="0"/>
              </a:rPr>
              <a:t>-Mail: patrick.eichenseer@dehn.de </a:t>
            </a:r>
          </a:p>
          <a:p>
            <a:endParaRPr lang="en-IN" sz="16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7E7908EB-4A80-317B-F684-7B6BDE0E5FC4}"/>
              </a:ext>
            </a:extLst>
          </p:cNvPr>
          <p:cNvSpPr>
            <a:spLocks noGrp="1"/>
          </p:cNvSpPr>
          <p:nvPr>
            <p:ph type="dt" sz="half" idx="10"/>
          </p:nvPr>
        </p:nvSpPr>
        <p:spPr/>
        <p:txBody>
          <a:bodyPr/>
          <a:lstStyle/>
          <a:p>
            <a:pPr>
              <a:defRPr/>
            </a:pPr>
            <a:fld id="{2C445E71-B86B-4F57-856B-97A7D99F207B}" type="datetime1">
              <a:rPr lang="en-US" smtClean="0"/>
              <a:t>5/14/2025</a:t>
            </a:fld>
            <a:endParaRPr lang="en-US" dirty="0"/>
          </a:p>
        </p:txBody>
      </p:sp>
      <p:sp>
        <p:nvSpPr>
          <p:cNvPr id="5" name="Slide Number Placeholder 4">
            <a:extLst>
              <a:ext uri="{FF2B5EF4-FFF2-40B4-BE49-F238E27FC236}">
                <a16:creationId xmlns:a16="http://schemas.microsoft.com/office/drawing/2014/main" id="{ED175D01-6930-5201-7E64-442512AF6F2B}"/>
              </a:ext>
            </a:extLst>
          </p:cNvPr>
          <p:cNvSpPr>
            <a:spLocks noGrp="1"/>
          </p:cNvSpPr>
          <p:nvPr>
            <p:ph type="sldNum" sz="quarter" idx="11"/>
          </p:nvPr>
        </p:nvSpPr>
        <p:spPr/>
        <p:txBody>
          <a:bodyPr/>
          <a:lstStyle/>
          <a:p>
            <a:pPr>
              <a:defRPr/>
            </a:pPr>
            <a:fld id="{D1475402-44C2-4F19-9C3E-F0170CAC67AA}" type="slidenum">
              <a:rPr lang="en-US" smtClean="0"/>
              <a:pPr>
                <a:defRPr/>
              </a:pPr>
              <a:t>26</a:t>
            </a:fld>
            <a:endParaRPr lang="en-US"/>
          </a:p>
        </p:txBody>
      </p:sp>
      <p:sp>
        <p:nvSpPr>
          <p:cNvPr id="6" name="Footer Placeholder 5">
            <a:extLst>
              <a:ext uri="{FF2B5EF4-FFF2-40B4-BE49-F238E27FC236}">
                <a16:creationId xmlns:a16="http://schemas.microsoft.com/office/drawing/2014/main" id="{3E2CD4D3-AFF0-9E76-815D-9E210E742032}"/>
              </a:ext>
            </a:extLst>
          </p:cNvPr>
          <p:cNvSpPr>
            <a:spLocks noGrp="1"/>
          </p:cNvSpPr>
          <p:nvPr>
            <p:ph type="ftr" sz="quarter" idx="12"/>
          </p:nvPr>
        </p:nvSpPr>
        <p:spPr/>
        <p:txBody>
          <a:bodyPr/>
          <a:lstStyle/>
          <a:p>
            <a:pPr>
              <a:defRPr/>
            </a:pPr>
            <a:r>
              <a:rPr lang="en-US"/>
              <a:t>DSEC</a:t>
            </a:r>
          </a:p>
        </p:txBody>
      </p:sp>
      <p:pic>
        <p:nvPicPr>
          <p:cNvPr id="9" name="Picture 2" descr="C:\Users\Lenovo\Downloads\22 (1).jpg">
            <a:extLst>
              <a:ext uri="{FF2B5EF4-FFF2-40B4-BE49-F238E27FC236}">
                <a16:creationId xmlns:a16="http://schemas.microsoft.com/office/drawing/2014/main" id="{AB6665A7-D306-03E2-155F-B5E6FDCBE944}"/>
              </a:ext>
            </a:extLst>
          </p:cNvPr>
          <p:cNvPicPr>
            <a:picLocks noChangeAspect="1" noChangeArrowheads="1"/>
          </p:cNvPicPr>
          <p:nvPr/>
        </p:nvPicPr>
        <p:blipFill>
          <a:blip r:embed="rId2"/>
          <a:srcRect b="14286"/>
          <a:stretch>
            <a:fillRect/>
          </a:stretch>
        </p:blipFill>
        <p:spPr bwMode="auto">
          <a:xfrm>
            <a:off x="7549613" y="227013"/>
            <a:ext cx="1213387" cy="1143000"/>
          </a:xfrm>
          <a:prstGeom prst="rect">
            <a:avLst/>
          </a:prstGeom>
          <a:noFill/>
        </p:spPr>
      </p:pic>
    </p:spTree>
    <p:extLst>
      <p:ext uri="{BB962C8B-B14F-4D97-AF65-F5344CB8AC3E}">
        <p14:creationId xmlns:p14="http://schemas.microsoft.com/office/powerpoint/2010/main" val="2543282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514600"/>
            <a:ext cx="8229600" cy="1600200"/>
          </a:xfrm>
        </p:spPr>
        <p:txBody>
          <a:bodyPr/>
          <a:lstStyle/>
          <a:p>
            <a:pPr algn="ctr">
              <a:buNone/>
            </a:pPr>
            <a:r>
              <a:rPr lang="en-US" sz="8800" dirty="0">
                <a:solidFill>
                  <a:schemeClr val="accent2"/>
                </a:solidFill>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pPr>
              <a:defRPr/>
            </a:pPr>
            <a:fld id="{6D4BA2A8-E9C9-4709-A740-C10E3AAF2E49}" type="datetime1">
              <a:rPr lang="en-US" smtClean="0"/>
              <a:t>5/14/2025</a:t>
            </a:fld>
            <a:endParaRPr lang="en-US" dirty="0"/>
          </a:p>
        </p:txBody>
      </p:sp>
      <p:sp>
        <p:nvSpPr>
          <p:cNvPr id="5" name="Slide Number Placeholder 4"/>
          <p:cNvSpPr>
            <a:spLocks noGrp="1"/>
          </p:cNvSpPr>
          <p:nvPr>
            <p:ph type="sldNum" sz="quarter" idx="11"/>
          </p:nvPr>
        </p:nvSpPr>
        <p:spPr/>
        <p:txBody>
          <a:bodyPr/>
          <a:lstStyle/>
          <a:p>
            <a:pPr>
              <a:defRPr/>
            </a:pPr>
            <a:fld id="{185DA9AD-C277-403A-B4CE-CF633483B15C}" type="slidenum">
              <a:rPr lang="en-US" smtClean="0"/>
              <a:pPr>
                <a:defRPr/>
              </a:pPr>
              <a:t>27</a:t>
            </a:fld>
            <a:endParaRPr lang="en-US"/>
          </a:p>
        </p:txBody>
      </p:sp>
      <p:sp>
        <p:nvSpPr>
          <p:cNvPr id="6" name="Footer Placeholder 5"/>
          <p:cNvSpPr>
            <a:spLocks noGrp="1"/>
          </p:cNvSpPr>
          <p:nvPr>
            <p:ph type="ftr" sz="quarter" idx="12"/>
          </p:nvPr>
        </p:nvSpPr>
        <p:spPr/>
        <p:txBody>
          <a:bodyPr/>
          <a:lstStyle/>
          <a:p>
            <a:pPr>
              <a:defRPr/>
            </a:pPr>
            <a:r>
              <a:rPr lang="en-US"/>
              <a:t>DSEC</a:t>
            </a:r>
          </a:p>
        </p:txBody>
      </p:sp>
      <p:pic>
        <p:nvPicPr>
          <p:cNvPr id="7" name="Picture 2" descr="C:\Users\Lenovo\Downloads\22 (1).jpg"/>
          <p:cNvPicPr>
            <a:picLocks noChangeAspect="1" noChangeArrowheads="1"/>
          </p:cNvPicPr>
          <p:nvPr/>
        </p:nvPicPr>
        <p:blipFill>
          <a:blip r:embed="rId2"/>
          <a:srcRect b="14286"/>
          <a:stretch>
            <a:fillRect/>
          </a:stretch>
        </p:blipFill>
        <p:spPr bwMode="auto">
          <a:xfrm>
            <a:off x="7315200" y="228600"/>
            <a:ext cx="1213387" cy="1143000"/>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00000-BED1-E9AD-4246-8C49C6C18E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E6A7F2-6EE3-9C8A-C967-39F761D4C362}"/>
              </a:ext>
            </a:extLst>
          </p:cNvPr>
          <p:cNvSpPr>
            <a:spLocks noGrp="1"/>
          </p:cNvSpPr>
          <p:nvPr>
            <p:ph type="ctrTitle"/>
          </p:nvPr>
        </p:nvSpPr>
        <p:spPr>
          <a:xfrm>
            <a:off x="1676400" y="381000"/>
            <a:ext cx="5486400" cy="993775"/>
          </a:xfrm>
        </p:spPr>
        <p:txBody>
          <a:bodyPr/>
          <a:lstStyle/>
          <a:p>
            <a:r>
              <a:rPr lang="en-US" sz="2800" b="1" dirty="0">
                <a:solidFill>
                  <a:schemeClr val="accent2"/>
                </a:solidFill>
                <a:latin typeface="Times New Roman" pitchFamily="18" charset="0"/>
                <a:cs typeface="Times New Roman" pitchFamily="18" charset="0"/>
              </a:rPr>
              <a:t>DOMAIN EXPLANATION</a:t>
            </a:r>
          </a:p>
        </p:txBody>
      </p:sp>
      <p:sp>
        <p:nvSpPr>
          <p:cNvPr id="4" name="Slide Number Placeholder 3">
            <a:extLst>
              <a:ext uri="{FF2B5EF4-FFF2-40B4-BE49-F238E27FC236}">
                <a16:creationId xmlns:a16="http://schemas.microsoft.com/office/drawing/2014/main" id="{3D20F286-1F44-8877-4910-E842CFDE2CAD}"/>
              </a:ext>
            </a:extLst>
          </p:cNvPr>
          <p:cNvSpPr>
            <a:spLocks noGrp="1"/>
          </p:cNvSpPr>
          <p:nvPr>
            <p:ph type="sldNum" sz="quarter" idx="12"/>
          </p:nvPr>
        </p:nvSpPr>
        <p:spPr/>
        <p:txBody>
          <a:bodyPr/>
          <a:lstStyle/>
          <a:p>
            <a:pPr>
              <a:defRPr/>
            </a:pPr>
            <a:fld id="{CFCF44B4-F023-44D1-B5E8-519C2255252B}" type="slidenum">
              <a:rPr lang="en-US" smtClean="0"/>
              <a:pPr>
                <a:defRPr/>
              </a:pPr>
              <a:t>3</a:t>
            </a:fld>
            <a:endParaRPr lang="en-US" dirty="0"/>
          </a:p>
        </p:txBody>
      </p:sp>
      <p:pic>
        <p:nvPicPr>
          <p:cNvPr id="5" name="Picture 2" descr="C:\Users\Lenovo\Downloads\22 (1).jpg">
            <a:extLst>
              <a:ext uri="{FF2B5EF4-FFF2-40B4-BE49-F238E27FC236}">
                <a16:creationId xmlns:a16="http://schemas.microsoft.com/office/drawing/2014/main" id="{CA288163-0344-24D3-285B-0607190F485C}"/>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6" name="Date Placeholder 5">
            <a:extLst>
              <a:ext uri="{FF2B5EF4-FFF2-40B4-BE49-F238E27FC236}">
                <a16:creationId xmlns:a16="http://schemas.microsoft.com/office/drawing/2014/main" id="{3E291C56-ADF9-22C5-30E6-7C94ED9F4837}"/>
              </a:ext>
            </a:extLst>
          </p:cNvPr>
          <p:cNvSpPr>
            <a:spLocks noGrp="1"/>
          </p:cNvSpPr>
          <p:nvPr>
            <p:ph type="dt" sz="half" idx="10"/>
          </p:nvPr>
        </p:nvSpPr>
        <p:spPr/>
        <p:txBody>
          <a:bodyPr/>
          <a:lstStyle/>
          <a:p>
            <a:pPr>
              <a:defRPr/>
            </a:pPr>
            <a:fld id="{2497AB4F-03F5-4A3B-9642-66C4031F17E4}" type="datetime1">
              <a:rPr lang="en-US" smtClean="0"/>
              <a:t>5/14/2025</a:t>
            </a:fld>
            <a:endParaRPr lang="en-US" dirty="0"/>
          </a:p>
        </p:txBody>
      </p:sp>
      <p:sp>
        <p:nvSpPr>
          <p:cNvPr id="7" name="Footer Placeholder 6">
            <a:extLst>
              <a:ext uri="{FF2B5EF4-FFF2-40B4-BE49-F238E27FC236}">
                <a16:creationId xmlns:a16="http://schemas.microsoft.com/office/drawing/2014/main" id="{F9853F7C-8A7D-1E76-53FE-7F8287DA5876}"/>
              </a:ext>
            </a:extLst>
          </p:cNvPr>
          <p:cNvSpPr>
            <a:spLocks noGrp="1"/>
          </p:cNvSpPr>
          <p:nvPr>
            <p:ph type="ftr" sz="quarter" idx="11"/>
          </p:nvPr>
        </p:nvSpPr>
        <p:spPr/>
        <p:txBody>
          <a:bodyPr/>
          <a:lstStyle/>
          <a:p>
            <a:pPr>
              <a:defRPr/>
            </a:pPr>
            <a:r>
              <a:rPr lang="en-US"/>
              <a:t>DSEC</a:t>
            </a:r>
          </a:p>
        </p:txBody>
      </p:sp>
      <p:sp>
        <p:nvSpPr>
          <p:cNvPr id="9" name="TextBox 8">
            <a:extLst>
              <a:ext uri="{FF2B5EF4-FFF2-40B4-BE49-F238E27FC236}">
                <a16:creationId xmlns:a16="http://schemas.microsoft.com/office/drawing/2014/main" id="{FC0C2C34-F620-F959-6C6E-1B2A0403E192}"/>
              </a:ext>
            </a:extLst>
          </p:cNvPr>
          <p:cNvSpPr txBox="1"/>
          <p:nvPr/>
        </p:nvSpPr>
        <p:spPr>
          <a:xfrm>
            <a:off x="457200" y="1739949"/>
            <a:ext cx="7696200" cy="4197559"/>
          </a:xfrm>
          <a:prstGeom prst="rect">
            <a:avLst/>
          </a:prstGeom>
          <a:noFill/>
        </p:spPr>
        <p:txBody>
          <a:bodyPr wrap="square">
            <a:spAutoFit/>
          </a:bodyPr>
          <a:lstStyle/>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Machine learning is a branch of artificial intelligence that enables computers to learn from data.</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Make decisions predictions without being explicitly programmed..</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learning process often involves training models, testing them, and refining them to improve accuracy.</a:t>
            </a:r>
          </a:p>
          <a:p>
            <a:pPr marL="0" indent="0">
              <a:lnSpc>
                <a:spcPct val="150000"/>
              </a:lnSpc>
              <a:buNone/>
            </a:pPr>
            <a:r>
              <a:rPr lang="en-US" sz="1800" b="1" dirty="0">
                <a:latin typeface="Times New Roman" panose="02020603050405020304" pitchFamily="18" charset="0"/>
                <a:cs typeface="Times New Roman" panose="02020603050405020304" pitchFamily="18" charset="0"/>
              </a:rPr>
              <a:t> Supervised Learning</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algorithm is trained on labeled data </a:t>
            </a:r>
          </a:p>
          <a:p>
            <a:pPr marL="0" indent="0">
              <a:lnSpc>
                <a:spcPct val="150000"/>
              </a:lnSpc>
              <a:buNone/>
            </a:pPr>
            <a:r>
              <a:rPr lang="en-US" sz="1800" b="1" dirty="0">
                <a:latin typeface="Times New Roman" panose="02020603050405020304" pitchFamily="18" charset="0"/>
                <a:cs typeface="Times New Roman" panose="02020603050405020304" pitchFamily="18" charset="0"/>
              </a:rPr>
              <a:t>Unsupervised Learning</a:t>
            </a:r>
          </a:p>
          <a:p>
            <a:pPr>
              <a:lnSpc>
                <a:spcPct val="150000"/>
              </a:lnSpc>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The algorithm is given data without any labels and must find hidden structures in the data on its own. </a:t>
            </a:r>
          </a:p>
        </p:txBody>
      </p:sp>
    </p:spTree>
    <p:extLst>
      <p:ext uri="{BB962C8B-B14F-4D97-AF65-F5344CB8AC3E}">
        <p14:creationId xmlns:p14="http://schemas.microsoft.com/office/powerpoint/2010/main" val="1712483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4</a:t>
            </a:fld>
            <a:endParaRPr lang="en-US" altLang="en-US"/>
          </a:p>
        </p:txBody>
      </p:sp>
      <p:sp>
        <p:nvSpPr>
          <p:cNvPr id="6149" name="TextBox 4"/>
          <p:cNvSpPr txBox="1">
            <a:spLocks noChangeArrowheads="1"/>
          </p:cNvSpPr>
          <p:nvPr/>
        </p:nvSpPr>
        <p:spPr bwMode="auto">
          <a:xfrm>
            <a:off x="2971800" y="609600"/>
            <a:ext cx="2971800" cy="523220"/>
          </a:xfrm>
          <a:prstGeom prst="rect">
            <a:avLst/>
          </a:prstGeom>
          <a:noFill/>
          <a:ln w="9525">
            <a:noFill/>
            <a:miter lim="800000"/>
            <a:headEnd/>
            <a:tailEnd/>
          </a:ln>
        </p:spPr>
        <p:txBody>
          <a:bodyPr>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ABSTRACT</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p:cNvSpPr>
            <a:spLocks noGrp="1"/>
          </p:cNvSpPr>
          <p:nvPr>
            <p:ph idx="1"/>
          </p:nvPr>
        </p:nvSpPr>
        <p:spPr>
          <a:xfrm>
            <a:off x="363794" y="1798637"/>
            <a:ext cx="8229600" cy="4525963"/>
          </a:xfrm>
        </p:spPr>
        <p:txBody>
          <a:bodyPr/>
          <a:lstStyle/>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Efficient Energy Management – Helps balance energy supply and demand in markets, industries, and homes.</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Machine Learning Forecasting – Uses AI to predict energy needs for different times and situations.</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Real-Time Monitoring – Tracks environmental factors like temperature, humidity, and wind speed.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LCD Display – Shows real-time environmental data for easy monitoring.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AI-Based Analysis – Analyzes inputs to predict energy demand patterns in various sectors.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Optimized Resource Allocation – Identifies peak demand periods for better energy distribution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US" dirty="0"/>
          </a:p>
        </p:txBody>
      </p:sp>
      <p:sp>
        <p:nvSpPr>
          <p:cNvPr id="8" name="Date Placeholder 7"/>
          <p:cNvSpPr>
            <a:spLocks noGrp="1"/>
          </p:cNvSpPr>
          <p:nvPr>
            <p:ph type="dt" sz="half" idx="10"/>
          </p:nvPr>
        </p:nvSpPr>
        <p:spPr/>
        <p:txBody>
          <a:bodyPr/>
          <a:lstStyle/>
          <a:p>
            <a:pPr>
              <a:defRPr/>
            </a:pPr>
            <a:fld id="{62483128-75EF-4AA4-9A85-26644726174C}"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p:txBody>
          <a:bodyPr/>
          <a:lstStyle/>
          <a:p>
            <a:pPr>
              <a:buFont typeface="Wingdings" pitchFamily="2" charset="2"/>
              <a:buNone/>
            </a:pPr>
            <a:endParaRPr lang="en-IN" altLang="en-US" sz="1800" b="1" dirty="0">
              <a:latin typeface="Times New Roman" pitchFamily="18" charset="0"/>
              <a:cs typeface="Times New Roman" pitchFamily="18" charset="0"/>
            </a:endParaRPr>
          </a:p>
          <a:p>
            <a:pPr>
              <a:buFont typeface="Wingdings" pitchFamily="2" charset="2"/>
              <a:buNone/>
            </a:pPr>
            <a:endParaRPr lang="en-IN" altLang="en-US" sz="1800" dirty="0">
              <a:latin typeface="Times New Roman" pitchFamily="18" charset="0"/>
              <a:cs typeface="Times New Roman" pitchFamily="18" charset="0"/>
            </a:endParaRPr>
          </a:p>
        </p:txBody>
      </p:sp>
      <p:sp>
        <p:nvSpPr>
          <p:cNvPr id="8195" name="Slide Number Placeholder 3"/>
          <p:cNvSpPr>
            <a:spLocks noGrp="1"/>
          </p:cNvSpPr>
          <p:nvPr>
            <p:ph type="sldNum" sz="quarter" idx="11"/>
          </p:nvPr>
        </p:nvSpPr>
        <p:spPr bwMode="auto">
          <a:noFill/>
          <a:ln>
            <a:miter lim="800000"/>
            <a:headEnd/>
            <a:tailEnd/>
          </a:ln>
        </p:spPr>
        <p:txBody>
          <a:bodyPr/>
          <a:lstStyle/>
          <a:p>
            <a:fld id="{041C1E74-C252-48E3-A3D3-8EFBC24B4EA4}" type="slidenum">
              <a:rPr lang="en-US" altLang="en-US" smtClean="0"/>
              <a:pPr/>
              <a:t>5</a:t>
            </a:fld>
            <a:endParaRPr lang="en-US" altLang="en-US"/>
          </a:p>
        </p:txBody>
      </p:sp>
      <p:sp>
        <p:nvSpPr>
          <p:cNvPr id="8223" name="TextBox 5"/>
          <p:cNvSpPr txBox="1">
            <a:spLocks noChangeArrowheads="1"/>
          </p:cNvSpPr>
          <p:nvPr/>
        </p:nvSpPr>
        <p:spPr bwMode="auto">
          <a:xfrm>
            <a:off x="2611120" y="356464"/>
            <a:ext cx="32004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INTRODUCTION</a:t>
            </a:r>
          </a:p>
        </p:txBody>
      </p:sp>
      <p:pic>
        <p:nvPicPr>
          <p:cNvPr id="7"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8FC344DE-A037-4E0E-A87D-34E2227CE964}"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3" name="TextBox 2">
            <a:extLst>
              <a:ext uri="{FF2B5EF4-FFF2-40B4-BE49-F238E27FC236}">
                <a16:creationId xmlns:a16="http://schemas.microsoft.com/office/drawing/2014/main" id="{12DAF9A3-0157-EA82-E200-4B0287DFF451}"/>
              </a:ext>
            </a:extLst>
          </p:cNvPr>
          <p:cNvSpPr txBox="1"/>
          <p:nvPr/>
        </p:nvSpPr>
        <p:spPr>
          <a:xfrm>
            <a:off x="381000" y="1841480"/>
            <a:ext cx="8686800" cy="3741152"/>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Energy demand forecasting ensures efficient generation, distribution, and utilization of energy.</a:t>
            </a:r>
          </a:p>
          <a:p>
            <a:pPr marL="342900" indent="-34290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Accurate forecasting reduces operational costs, prevents power shortages, and optimizes grid stability.</a:t>
            </a:r>
          </a:p>
          <a:p>
            <a:pPr marL="342900" indent="-34290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Traditional forecasting methods struggle with dynamic and complex energy consumption patterns.</a:t>
            </a:r>
          </a:p>
          <a:p>
            <a:pPr marL="342900" indent="-34290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Machine learning (ML) provides a more accurate and adaptive approach by analyzing historical data.</a:t>
            </a:r>
          </a:p>
          <a:p>
            <a:pPr marL="342900" indent="-34290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This study develops a software solution leveraging ML algorithms to improve energy demand forecasting.</a:t>
            </a:r>
          </a:p>
          <a:p>
            <a:pPr marL="342900" indent="-342900"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The software integrates real-time data processing, predictive modeling, and smart grid compatibility</a:t>
            </a:r>
            <a:endParaRPr lang="en-IN"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6</a:t>
            </a:fld>
            <a:endParaRPr lang="en-US" altLang="en-US"/>
          </a:p>
        </p:txBody>
      </p:sp>
      <p:sp>
        <p:nvSpPr>
          <p:cNvPr id="6149" name="TextBox 4"/>
          <p:cNvSpPr txBox="1">
            <a:spLocks noChangeArrowheads="1"/>
          </p:cNvSpPr>
          <p:nvPr/>
        </p:nvSpPr>
        <p:spPr bwMode="auto">
          <a:xfrm>
            <a:off x="2971800" y="609600"/>
            <a:ext cx="2971800" cy="523220"/>
          </a:xfrm>
          <a:prstGeom prst="rect">
            <a:avLst/>
          </a:prstGeom>
          <a:noFill/>
          <a:ln w="9525">
            <a:noFill/>
            <a:miter lim="800000"/>
            <a:headEnd/>
            <a:tailEnd/>
          </a:ln>
        </p:spPr>
        <p:txBody>
          <a:bodyPr>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OBJECTIVE</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p:cNvSpPr>
            <a:spLocks noGrp="1"/>
          </p:cNvSpPr>
          <p:nvPr>
            <p:ph idx="1"/>
          </p:nvPr>
        </p:nvSpPr>
        <p:spPr/>
        <p:txBody>
          <a:bodyPr/>
          <a:lstStyle/>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Create an AI system to predict energy demand using environmental data.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Track temperature, humidity, and wind speed in real time.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Predict energy needs during peak hours, shifts, and seasons.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Include seasonal changes like summer cooling and winter heating.</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Use analytics to forecast demand during extreme weather or industry activity.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Suggest ways to use energy efficiently and save costs.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Help reduce energy use and cut carbon emissions.</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Give energy managers accurate data for better decisions.</a:t>
            </a:r>
          </a:p>
        </p:txBody>
      </p:sp>
      <p:sp>
        <p:nvSpPr>
          <p:cNvPr id="8" name="Date Placeholder 7"/>
          <p:cNvSpPr>
            <a:spLocks noGrp="1"/>
          </p:cNvSpPr>
          <p:nvPr>
            <p:ph type="dt" sz="half" idx="10"/>
          </p:nvPr>
        </p:nvSpPr>
        <p:spPr/>
        <p:txBody>
          <a:bodyPr/>
          <a:lstStyle/>
          <a:p>
            <a:pPr>
              <a:defRPr/>
            </a:pPr>
            <a:fld id="{EE86B0DD-658F-45B4-B0E0-4364B463E924}"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2800" b="1" dirty="0">
                <a:solidFill>
                  <a:schemeClr val="accent2"/>
                </a:solidFill>
                <a:latin typeface="Times New Roman" pitchFamily="18" charset="0"/>
                <a:cs typeface="Times New Roman" pitchFamily="18" charset="0"/>
              </a:rPr>
              <a:t>LITERATURE REVIEW</a:t>
            </a:r>
          </a:p>
        </p:txBody>
      </p:sp>
      <p:sp>
        <p:nvSpPr>
          <p:cNvPr id="9220" name="Slide Number Placeholder 3"/>
          <p:cNvSpPr>
            <a:spLocks noGrp="1"/>
          </p:cNvSpPr>
          <p:nvPr>
            <p:ph type="sldNum" sz="quarter" idx="11"/>
          </p:nvPr>
        </p:nvSpPr>
        <p:spPr bwMode="auto">
          <a:noFill/>
          <a:ln>
            <a:miter lim="800000"/>
            <a:headEnd/>
            <a:tailEnd/>
          </a:ln>
        </p:spPr>
        <p:txBody>
          <a:bodyPr/>
          <a:lstStyle/>
          <a:p>
            <a:fld id="{A7B4420E-CDEA-4F94-9737-1A97182BB4E8}" type="slidenum">
              <a:rPr lang="en-US" altLang="en-US" smtClean="0"/>
              <a:pPr/>
              <a:t>7</a:t>
            </a:fld>
            <a:endParaRPr lang="en-US" altLang="en-US"/>
          </a:p>
        </p:txBody>
      </p:sp>
      <p:pic>
        <p:nvPicPr>
          <p:cNvPr id="5"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graphicFrame>
        <p:nvGraphicFramePr>
          <p:cNvPr id="7" name="Content Placeholder 6"/>
          <p:cNvGraphicFramePr>
            <a:graphicFrameLocks noGrp="1"/>
          </p:cNvGraphicFramePr>
          <p:nvPr>
            <p:ph idx="1"/>
            <p:extLst>
              <p:ext uri="{D42A27DB-BD31-4B8C-83A1-F6EECF244321}">
                <p14:modId xmlns:p14="http://schemas.microsoft.com/office/powerpoint/2010/main" val="464804943"/>
              </p:ext>
            </p:extLst>
          </p:nvPr>
        </p:nvGraphicFramePr>
        <p:xfrm>
          <a:off x="457200" y="1524000"/>
          <a:ext cx="8229600" cy="509960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84727">
                <a:tc>
                  <a:txBody>
                    <a:bodyPr/>
                    <a:lstStyle/>
                    <a:p>
                      <a:pPr algn="ctr"/>
                      <a:r>
                        <a:rPr lang="en-US" sz="1600" dirty="0">
                          <a:latin typeface="Times New Roman" pitchFamily="18" charset="0"/>
                          <a:cs typeface="Times New Roman" pitchFamily="18" charset="0"/>
                        </a:rPr>
                        <a:t>Title of the Paper</a:t>
                      </a:r>
                    </a:p>
                  </a:txBody>
                  <a:tcPr/>
                </a:tc>
                <a:tc>
                  <a:txBody>
                    <a:bodyPr/>
                    <a:lstStyle/>
                    <a:p>
                      <a:pPr algn="ctr"/>
                      <a:r>
                        <a:rPr lang="en-US" sz="2000" dirty="0">
                          <a:latin typeface="Times New Roman" pitchFamily="18" charset="0"/>
                          <a:cs typeface="Times New Roman" pitchFamily="18" charset="0"/>
                        </a:rPr>
                        <a:t>Journal Name</a:t>
                      </a:r>
                    </a:p>
                  </a:txBody>
                  <a:tcPr/>
                </a:tc>
                <a:tc>
                  <a:txBody>
                    <a:bodyPr/>
                    <a:lstStyle/>
                    <a:p>
                      <a:pPr algn="ctr"/>
                      <a:r>
                        <a:rPr lang="en-US" sz="2000" dirty="0">
                          <a:latin typeface="Times New Roman" pitchFamily="18" charset="0"/>
                          <a:cs typeface="Times New Roman" pitchFamily="18" charset="0"/>
                        </a:rPr>
                        <a:t>Author, Year</a:t>
                      </a:r>
                    </a:p>
                  </a:txBody>
                  <a:tcPr/>
                </a:tc>
                <a:tc>
                  <a:txBody>
                    <a:bodyPr/>
                    <a:lstStyle/>
                    <a:p>
                      <a:pPr algn="just"/>
                      <a:r>
                        <a:rPr lang="en-US" sz="2000" dirty="0">
                          <a:latin typeface="Times New Roman" pitchFamily="18" charset="0"/>
                          <a:cs typeface="Times New Roman" pitchFamily="18" charset="0"/>
                        </a:rPr>
                        <a:t>Content</a:t>
                      </a:r>
                    </a:p>
                  </a:txBody>
                  <a:tcPr/>
                </a:tc>
                <a:extLst>
                  <a:ext uri="{0D108BD9-81ED-4DB2-BD59-A6C34878D82A}">
                    <a16:rowId xmlns:a16="http://schemas.microsoft.com/office/drawing/2014/main" val="10000"/>
                  </a:ext>
                </a:extLst>
              </a:tr>
              <a:tr h="2128878">
                <a:tc>
                  <a:txBody>
                    <a:bodyPr/>
                    <a:lstStyle/>
                    <a:p>
                      <a:pPr algn="ctr"/>
                      <a:r>
                        <a:rPr lang="en-US" sz="1200" dirty="0">
                          <a:latin typeface="Times New Roman" pitchFamily="18" charset="0"/>
                          <a:cs typeface="Times New Roman" pitchFamily="18" charset="0"/>
                        </a:rPr>
                        <a:t>Machine Learning for Demand Forecasting in Manufacturing.</a:t>
                      </a:r>
                    </a:p>
                  </a:txBody>
                  <a:tcPr/>
                </a:tc>
                <a:tc>
                  <a:txBody>
                    <a:bodyPr/>
                    <a:lstStyle/>
                    <a:p>
                      <a:pPr algn="ctr"/>
                      <a:r>
                        <a:rPr lang="en-US" sz="1200" dirty="0">
                          <a:latin typeface="Times New Roman" pitchFamily="18" charset="0"/>
                          <a:cs typeface="Times New Roman" pitchFamily="18" charset="0"/>
                        </a:rPr>
                        <a:t>Research Gate</a:t>
                      </a:r>
                    </a:p>
                  </a:txBody>
                  <a:tcPr/>
                </a:tc>
                <a:tc>
                  <a:txBody>
                    <a:bodyPr/>
                    <a:lstStyle/>
                    <a:p>
                      <a:pPr algn="ctr"/>
                      <a:r>
                        <a:rPr lang="en-US" sz="1200" dirty="0">
                          <a:latin typeface="Times New Roman" pitchFamily="18" charset="0"/>
                          <a:cs typeface="Times New Roman" pitchFamily="18" charset="0"/>
                        </a:rPr>
                        <a:t>Sai Mani Krishna Sistla, Gowrisankar Krishnamoorthy</a:t>
                      </a:r>
                    </a:p>
                    <a:p>
                      <a:pPr algn="ctr"/>
                      <a:r>
                        <a:rPr lang="en-US" sz="1200" dirty="0">
                          <a:latin typeface="Times New Roman" pitchFamily="18" charset="0"/>
                          <a:cs typeface="Times New Roman" pitchFamily="18" charset="0"/>
                        </a:rPr>
                        <a:t>(2024)</a:t>
                      </a:r>
                    </a:p>
                  </a:txBody>
                  <a:tcPr/>
                </a:tc>
                <a:tc>
                  <a:txBody>
                    <a:bodyPr/>
                    <a:lstStyle/>
                    <a:p>
                      <a:pPr algn="just"/>
                      <a:r>
                        <a:rPr lang="en-US" sz="1200" dirty="0">
                          <a:latin typeface="Times New Roman" pitchFamily="18" charset="0"/>
                          <a:cs typeface="Times New Roman" pitchFamily="18" charset="0"/>
                        </a:rPr>
                        <a:t>This paper explores how machine learning is used for demand forecasting in manufacturing, reviewing methods, challenges, evaluation metrics, and offering recommendations for better accuracy, data quality, and future research.</a:t>
                      </a:r>
                    </a:p>
                  </a:txBody>
                  <a:tcPr/>
                </a:tc>
                <a:extLst>
                  <a:ext uri="{0D108BD9-81ED-4DB2-BD59-A6C34878D82A}">
                    <a16:rowId xmlns:a16="http://schemas.microsoft.com/office/drawing/2014/main" val="10001"/>
                  </a:ext>
                </a:extLst>
              </a:tr>
              <a:tr h="1605996">
                <a:tc>
                  <a:txBody>
                    <a:bodyPr/>
                    <a:lstStyle/>
                    <a:p>
                      <a:pPr algn="ctr"/>
                      <a:r>
                        <a:rPr lang="en-US" sz="1200" dirty="0">
                          <a:latin typeface="Times New Roman" pitchFamily="18" charset="0"/>
                          <a:cs typeface="Times New Roman" pitchFamily="18" charset="0"/>
                        </a:rPr>
                        <a:t>Short-term water demand forecasting using data centric machine learning approaches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Research Gate</a:t>
                      </a:r>
                    </a:p>
                    <a:p>
                      <a:pPr algn="ctr"/>
                      <a:endParaRPr lang="en-US" sz="1200" dirty="0">
                        <a:latin typeface="Times New Roman" pitchFamily="18" charset="0"/>
                        <a:cs typeface="Times New Roman" pitchFamily="18" charset="0"/>
                      </a:endParaRPr>
                    </a:p>
                  </a:txBody>
                  <a:tcPr/>
                </a:tc>
                <a:tc>
                  <a:txBody>
                    <a:bodyPr/>
                    <a:lstStyle/>
                    <a:p>
                      <a:pPr algn="ctr"/>
                      <a:r>
                        <a:rPr lang="en-US" sz="1200" dirty="0" err="1">
                          <a:latin typeface="Times New Roman" pitchFamily="18" charset="0"/>
                          <a:cs typeface="Times New Roman" pitchFamily="18" charset="0"/>
                        </a:rPr>
                        <a:t>Guoxuan</a:t>
                      </a:r>
                      <a:r>
                        <a:rPr lang="en-US" sz="1200" dirty="0">
                          <a:latin typeface="Times New Roman" pitchFamily="18" charset="0"/>
                          <a:cs typeface="Times New Roman" pitchFamily="18" charset="0"/>
                        </a:rPr>
                        <a:t> Liu, Dragan Savic </a:t>
                      </a:r>
                      <a:r>
                        <a:rPr lang="en-US" sz="1200" dirty="0" err="1">
                          <a:latin typeface="Times New Roman" pitchFamily="18" charset="0"/>
                          <a:cs typeface="Times New Roman" pitchFamily="18" charset="0"/>
                        </a:rPr>
                        <a:t>Da,b,c</a:t>
                      </a:r>
                      <a:r>
                        <a:rPr lang="en-US" sz="1200" dirty="0">
                          <a:latin typeface="Times New Roman" pitchFamily="18" charset="0"/>
                          <a:cs typeface="Times New Roman" pitchFamily="18" charset="0"/>
                        </a:rPr>
                        <a:t> and Guangtao Fua.</a:t>
                      </a:r>
                    </a:p>
                    <a:p>
                      <a:pPr algn="ctr"/>
                      <a:r>
                        <a:rPr lang="en-US" sz="1200" dirty="0">
                          <a:latin typeface="Times New Roman" pitchFamily="18" charset="0"/>
                          <a:cs typeface="Times New Roman" pitchFamily="18" charset="0"/>
                        </a:rPr>
                        <a:t>(2023)</a:t>
                      </a:r>
                    </a:p>
                  </a:txBody>
                  <a:tcPr/>
                </a:tc>
                <a:tc>
                  <a:txBody>
                    <a:bodyPr/>
                    <a:lstStyle/>
                    <a:p>
                      <a:pPr algn="just"/>
                      <a:r>
                        <a:rPr lang="en-US" sz="1200" dirty="0">
                          <a:latin typeface="Times New Roman" pitchFamily="18" charset="0"/>
                          <a:cs typeface="Times New Roman" pitchFamily="18" charset="0"/>
                        </a:rPr>
                        <a:t>This study uses a data-centric machine learning approach to improve short-term water demand forecasting, showing that models like Random Forest and Neural Networks perform well with limited data, high-resolution inputs, and that improving data quality can enhance accuracy as much as focusing on model choice.</a:t>
                      </a:r>
                    </a:p>
                  </a:txBody>
                  <a:tcPr/>
                </a:tc>
                <a:extLst>
                  <a:ext uri="{0D108BD9-81ED-4DB2-BD59-A6C34878D82A}">
                    <a16:rowId xmlns:a16="http://schemas.microsoft.com/office/drawing/2014/main" val="10002"/>
                  </a:ext>
                </a:extLst>
              </a:tr>
            </a:tbl>
          </a:graphicData>
        </a:graphic>
      </p:graphicFrame>
      <p:sp>
        <p:nvSpPr>
          <p:cNvPr id="9" name="Date Placeholder 8"/>
          <p:cNvSpPr>
            <a:spLocks noGrp="1"/>
          </p:cNvSpPr>
          <p:nvPr>
            <p:ph type="dt" sz="half" idx="10"/>
          </p:nvPr>
        </p:nvSpPr>
        <p:spPr/>
        <p:txBody>
          <a:bodyPr/>
          <a:lstStyle/>
          <a:p>
            <a:pPr>
              <a:defRPr/>
            </a:pPr>
            <a:fld id="{51566988-B1FF-4F6D-8C17-8CC2F0B83A59}" type="datetime1">
              <a:rPr lang="en-US" smtClean="0"/>
              <a:t>5/14/2025</a:t>
            </a:fld>
            <a:endParaRPr lang="en-US" dirty="0"/>
          </a:p>
        </p:txBody>
      </p:sp>
      <p:sp>
        <p:nvSpPr>
          <p:cNvPr id="10" name="Footer Placeholder 9"/>
          <p:cNvSpPr>
            <a:spLocks noGrp="1"/>
          </p:cNvSpPr>
          <p:nvPr>
            <p:ph type="ftr" sz="quarter" idx="12"/>
          </p:nvPr>
        </p:nvSpPr>
        <p:spPr/>
        <p:txBody>
          <a:bodyPr/>
          <a:lstStyle/>
          <a:p>
            <a:pPr>
              <a:defRPr/>
            </a:pPr>
            <a:r>
              <a:rPr lang="en-US" dirty="0"/>
              <a:t>DSEC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2800" b="1" dirty="0">
                <a:solidFill>
                  <a:schemeClr val="accent2"/>
                </a:solidFill>
                <a:latin typeface="Times New Roman" pitchFamily="18" charset="0"/>
                <a:cs typeface="Times New Roman" pitchFamily="18" charset="0"/>
              </a:rPr>
              <a:t>LITERATURE REVIEW</a:t>
            </a:r>
          </a:p>
        </p:txBody>
      </p:sp>
      <p:sp>
        <p:nvSpPr>
          <p:cNvPr id="9220" name="Slide Number Placeholder 3"/>
          <p:cNvSpPr>
            <a:spLocks noGrp="1"/>
          </p:cNvSpPr>
          <p:nvPr>
            <p:ph type="sldNum" sz="quarter" idx="11"/>
          </p:nvPr>
        </p:nvSpPr>
        <p:spPr bwMode="auto">
          <a:noFill/>
          <a:ln>
            <a:miter lim="800000"/>
            <a:headEnd/>
            <a:tailEnd/>
          </a:ln>
        </p:spPr>
        <p:txBody>
          <a:bodyPr/>
          <a:lstStyle/>
          <a:p>
            <a:fld id="{A7B4420E-CDEA-4F94-9737-1A97182BB4E8}" type="slidenum">
              <a:rPr lang="en-US" altLang="en-US" smtClean="0"/>
              <a:pPr/>
              <a:t>8</a:t>
            </a:fld>
            <a:endParaRPr lang="en-US" altLang="en-US"/>
          </a:p>
        </p:txBody>
      </p:sp>
      <p:pic>
        <p:nvPicPr>
          <p:cNvPr id="5"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graphicFrame>
        <p:nvGraphicFramePr>
          <p:cNvPr id="7" name="Content Placeholder 6"/>
          <p:cNvGraphicFramePr>
            <a:graphicFrameLocks noGrp="1"/>
          </p:cNvGraphicFramePr>
          <p:nvPr>
            <p:ph idx="1"/>
            <p:extLst>
              <p:ext uri="{D42A27DB-BD31-4B8C-83A1-F6EECF244321}">
                <p14:modId xmlns:p14="http://schemas.microsoft.com/office/powerpoint/2010/main" val="462699128"/>
              </p:ext>
            </p:extLst>
          </p:nvPr>
        </p:nvGraphicFramePr>
        <p:xfrm>
          <a:off x="457200" y="1601152"/>
          <a:ext cx="8229600" cy="43586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58800">
                <a:tc>
                  <a:txBody>
                    <a:bodyPr/>
                    <a:lstStyle/>
                    <a:p>
                      <a:pPr algn="ctr"/>
                      <a:r>
                        <a:rPr lang="en-US" sz="2000" dirty="0">
                          <a:latin typeface="Times New Roman" pitchFamily="18" charset="0"/>
                          <a:cs typeface="Times New Roman" pitchFamily="18" charset="0"/>
                        </a:rPr>
                        <a:t>Title of the Paper</a:t>
                      </a:r>
                    </a:p>
                  </a:txBody>
                  <a:tcPr/>
                </a:tc>
                <a:tc>
                  <a:txBody>
                    <a:bodyPr/>
                    <a:lstStyle/>
                    <a:p>
                      <a:pPr algn="ctr"/>
                      <a:r>
                        <a:rPr lang="en-US" sz="2000" dirty="0">
                          <a:latin typeface="Times New Roman" pitchFamily="18" charset="0"/>
                          <a:cs typeface="Times New Roman" pitchFamily="18" charset="0"/>
                        </a:rPr>
                        <a:t>Journal Name</a:t>
                      </a:r>
                    </a:p>
                  </a:txBody>
                  <a:tcPr/>
                </a:tc>
                <a:tc>
                  <a:txBody>
                    <a:bodyPr/>
                    <a:lstStyle/>
                    <a:p>
                      <a:pPr algn="ctr"/>
                      <a:r>
                        <a:rPr lang="en-US" sz="2000" dirty="0">
                          <a:latin typeface="Times New Roman" pitchFamily="18" charset="0"/>
                          <a:cs typeface="Times New Roman" pitchFamily="18" charset="0"/>
                        </a:rPr>
                        <a:t>Author, Year</a:t>
                      </a:r>
                    </a:p>
                  </a:txBody>
                  <a:tcPr/>
                </a:tc>
                <a:tc>
                  <a:txBody>
                    <a:bodyPr/>
                    <a:lstStyle/>
                    <a:p>
                      <a:pPr algn="ctr"/>
                      <a:r>
                        <a:rPr lang="en-US" sz="2000" dirty="0">
                          <a:latin typeface="Times New Roman" pitchFamily="18" charset="0"/>
                          <a:cs typeface="Times New Roman" pitchFamily="18" charset="0"/>
                        </a:rPr>
                        <a:t>Content</a:t>
                      </a:r>
                    </a:p>
                  </a:txBody>
                  <a:tcPr/>
                </a:tc>
                <a:extLst>
                  <a:ext uri="{0D108BD9-81ED-4DB2-BD59-A6C34878D82A}">
                    <a16:rowId xmlns:a16="http://schemas.microsoft.com/office/drawing/2014/main" val="10000"/>
                  </a:ext>
                </a:extLst>
              </a:tr>
              <a:tr h="1117600">
                <a:tc>
                  <a:txBody>
                    <a:bodyPr/>
                    <a:lstStyle/>
                    <a:p>
                      <a:pPr algn="ctr"/>
                      <a:r>
                        <a:rPr lang="en-US" sz="1200" dirty="0">
                          <a:latin typeface="Times New Roman" pitchFamily="18" charset="0"/>
                          <a:cs typeface="Times New Roman" pitchFamily="18" charset="0"/>
                        </a:rPr>
                        <a:t>Machine Learning Forecasting of Daily Delivery Positions: A Modern Take on Industrial Workforce Planning</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Research Gate</a:t>
                      </a:r>
                    </a:p>
                    <a:p>
                      <a:pPr algn="ctr"/>
                      <a:endParaRPr lang="en-US" sz="1200" dirty="0">
                        <a:latin typeface="Times New Roman" pitchFamily="18" charset="0"/>
                        <a:cs typeface="Times New Roman" pitchFamily="18" charset="0"/>
                      </a:endParaRPr>
                    </a:p>
                  </a:txBody>
                  <a:tcPr/>
                </a:tc>
                <a:tc>
                  <a:txBody>
                    <a:bodyPr/>
                    <a:lstStyle/>
                    <a:p>
                      <a:pPr algn="ctr"/>
                      <a:r>
                        <a:rPr lang="en-US" sz="1200" dirty="0">
                          <a:latin typeface="Times New Roman" pitchFamily="18" charset="0"/>
                          <a:cs typeface="Times New Roman" pitchFamily="18" charset="0"/>
                        </a:rPr>
                        <a:t>Lukas Hans, Patrick Eichenseer.</a:t>
                      </a:r>
                    </a:p>
                    <a:p>
                      <a:pPr algn="ctr"/>
                      <a:r>
                        <a:rPr lang="en-US" sz="1200" dirty="0">
                          <a:latin typeface="Times New Roman" pitchFamily="18" charset="0"/>
                          <a:cs typeface="Times New Roman" pitchFamily="18" charset="0"/>
                        </a:rPr>
                        <a:t>(2023)</a:t>
                      </a:r>
                    </a:p>
                  </a:txBody>
                  <a:tcPr/>
                </a:tc>
                <a:tc>
                  <a:txBody>
                    <a:bodyPr/>
                    <a:lstStyle/>
                    <a:p>
                      <a:pPr algn="ctr"/>
                      <a:r>
                        <a:rPr lang="en-US" sz="1200" dirty="0">
                          <a:latin typeface="Times New Roman" pitchFamily="18" charset="0"/>
                          <a:cs typeface="Times New Roman" pitchFamily="18" charset="0"/>
                        </a:rPr>
                        <a:t>The logistics industry faces challenges in warehouse workforce planning due to a shortage of skilled workers and unpredictable customer demand, leading to inefficiencies, higher costs, and difficulties in meeting service expectations</a:t>
                      </a:r>
                    </a:p>
                  </a:txBody>
                  <a:tcPr/>
                </a:tc>
                <a:extLst>
                  <a:ext uri="{0D108BD9-81ED-4DB2-BD59-A6C34878D82A}">
                    <a16:rowId xmlns:a16="http://schemas.microsoft.com/office/drawing/2014/main" val="10001"/>
                  </a:ext>
                </a:extLst>
              </a:tr>
              <a:tr h="872808">
                <a:tc>
                  <a:txBody>
                    <a:bodyPr/>
                    <a:lstStyle/>
                    <a:p>
                      <a:pPr algn="ctr"/>
                      <a:r>
                        <a:rPr lang="en-US" sz="1200" dirty="0">
                          <a:latin typeface="Times New Roman" pitchFamily="18" charset="0"/>
                          <a:cs typeface="Times New Roman" pitchFamily="18" charset="0"/>
                        </a:rPr>
                        <a:t>Energy Demand Forecasting for Türkiye: Comparison Between Traditional Machine Learning Algorithms and Ensemble Learning Algorithms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latin typeface="Times New Roman" pitchFamily="18" charset="0"/>
                          <a:cs typeface="Times New Roman" pitchFamily="18" charset="0"/>
                        </a:rPr>
                        <a:t>Research Gate</a:t>
                      </a:r>
                    </a:p>
                    <a:p>
                      <a:pPr algn="ctr"/>
                      <a:endParaRPr lang="en-US" sz="1200" dirty="0">
                        <a:latin typeface="Times New Roman" pitchFamily="18" charset="0"/>
                        <a:cs typeface="Times New Roman" pitchFamily="18" charset="0"/>
                      </a:endParaRPr>
                    </a:p>
                  </a:txBody>
                  <a:tcPr/>
                </a:tc>
                <a:tc>
                  <a:txBody>
                    <a:bodyPr/>
                    <a:lstStyle/>
                    <a:p>
                      <a:pPr algn="ctr"/>
                      <a:r>
                        <a:rPr lang="en-US" sz="1200" dirty="0">
                          <a:latin typeface="Times New Roman" pitchFamily="18" charset="0"/>
                          <a:cs typeface="Times New Roman" pitchFamily="18" charset="0"/>
                        </a:rPr>
                        <a:t>Ahmet Tezcan </a:t>
                      </a:r>
                      <a:r>
                        <a:rPr lang="en-US" sz="1200" dirty="0" err="1">
                          <a:latin typeface="Times New Roman" pitchFamily="18" charset="0"/>
                          <a:cs typeface="Times New Roman" pitchFamily="18" charset="0"/>
                        </a:rPr>
                        <a:t>Tekit</a:t>
                      </a:r>
                      <a:r>
                        <a:rPr lang="en-US" sz="1200" dirty="0">
                          <a:latin typeface="Times New Roman" pitchFamily="18" charset="0"/>
                          <a:cs typeface="Times New Roman" pitchFamily="18" charset="0"/>
                        </a:rPr>
                        <a:t>, Cem Sarl.</a:t>
                      </a:r>
                    </a:p>
                    <a:p>
                      <a:pPr algn="ctr"/>
                      <a:r>
                        <a:rPr lang="en-US" sz="1200" dirty="0">
                          <a:latin typeface="Times New Roman" pitchFamily="18" charset="0"/>
                          <a:cs typeface="Times New Roman" pitchFamily="18" charset="0"/>
                        </a:rPr>
                        <a:t>(2023)</a:t>
                      </a:r>
                    </a:p>
                  </a:txBody>
                  <a:tcPr/>
                </a:tc>
                <a:tc>
                  <a:txBody>
                    <a:bodyPr/>
                    <a:lstStyle/>
                    <a:p>
                      <a:pPr algn="ctr"/>
                      <a:r>
                        <a:rPr lang="en-US" sz="1200" dirty="0">
                          <a:latin typeface="Times New Roman" pitchFamily="18" charset="0"/>
                          <a:cs typeface="Times New Roman" pitchFamily="18" charset="0"/>
                        </a:rPr>
                        <a:t>This study highlights the importance of energy demand forecasting for effective planning and resource management, using Türkiye's 2016–2023 energy data to compare traditional and ensemble machine learning methods for future demand prediction.</a:t>
                      </a:r>
                    </a:p>
                  </a:txBody>
                  <a:tcPr/>
                </a:tc>
                <a:extLst>
                  <a:ext uri="{0D108BD9-81ED-4DB2-BD59-A6C34878D82A}">
                    <a16:rowId xmlns:a16="http://schemas.microsoft.com/office/drawing/2014/main" val="10002"/>
                  </a:ext>
                </a:extLst>
              </a:tr>
            </a:tbl>
          </a:graphicData>
        </a:graphic>
      </p:graphicFrame>
      <p:sp>
        <p:nvSpPr>
          <p:cNvPr id="9" name="Date Placeholder 8"/>
          <p:cNvSpPr>
            <a:spLocks noGrp="1"/>
          </p:cNvSpPr>
          <p:nvPr>
            <p:ph type="dt" sz="half" idx="10"/>
          </p:nvPr>
        </p:nvSpPr>
        <p:spPr/>
        <p:txBody>
          <a:bodyPr/>
          <a:lstStyle/>
          <a:p>
            <a:pPr>
              <a:defRPr/>
            </a:pPr>
            <a:fld id="{51566988-B1FF-4F6D-8C17-8CC2F0B83A59}" type="datetime1">
              <a:rPr lang="en-US" smtClean="0"/>
              <a:t>5/14/2025</a:t>
            </a:fld>
            <a:endParaRPr lang="en-US" dirty="0"/>
          </a:p>
        </p:txBody>
      </p:sp>
      <p:sp>
        <p:nvSpPr>
          <p:cNvPr id="10" name="Footer Placeholder 9"/>
          <p:cNvSpPr>
            <a:spLocks noGrp="1"/>
          </p:cNvSpPr>
          <p:nvPr>
            <p:ph type="ftr" sz="quarter" idx="12"/>
          </p:nvPr>
        </p:nvSpPr>
        <p:spPr/>
        <p:txBody>
          <a:bodyPr/>
          <a:lstStyle/>
          <a:p>
            <a:pPr>
              <a:defRPr/>
            </a:pPr>
            <a:r>
              <a:rPr lang="en-US" dirty="0"/>
              <a:t>DSEC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9</a:t>
            </a:fld>
            <a:endParaRPr lang="en-US" altLang="en-US"/>
          </a:p>
        </p:txBody>
      </p:sp>
      <p:sp>
        <p:nvSpPr>
          <p:cNvPr id="6149" name="TextBox 4"/>
          <p:cNvSpPr txBox="1">
            <a:spLocks noChangeArrowheads="1"/>
          </p:cNvSpPr>
          <p:nvPr/>
        </p:nvSpPr>
        <p:spPr bwMode="auto">
          <a:xfrm>
            <a:off x="2819400" y="609600"/>
            <a:ext cx="37338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EXISTING WORK</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7" name="Content Placeholder 6"/>
          <p:cNvSpPr>
            <a:spLocks noGrp="1"/>
          </p:cNvSpPr>
          <p:nvPr>
            <p:ph idx="1"/>
          </p:nvPr>
        </p:nvSpPr>
        <p:spPr/>
        <p:txBody>
          <a:bodyPr/>
          <a:lstStyle/>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Existing energy demand forecasting systems have adaptability and accuracy limitations.  </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 Traditional EMS uses statistical models like regression and time-series forecasting for predictions.</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Limited in handling sudden fluctuations due to weather changes, economic activities, or unexpected demand spikes.</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Simulation-Based Forecasting</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Relies on mathematical models to simulate energy demand under different scenarios.</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Requires extensive data inputs and is computationally intensive.</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AI and Machine Learning-Based Models (Limited Adoption)</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Time-Series Forecasting Models.</a:t>
            </a:r>
          </a:p>
          <a:p>
            <a:pPr algn="just">
              <a:lnSpc>
                <a:spcPct val="150000"/>
              </a:lnSpc>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Utilize past consumption data to make future predictions.</a:t>
            </a:r>
            <a:endParaRPr lang="en-IN" sz="1600" dirty="0">
              <a:latin typeface="Times New Roman" panose="02020603050405020304" pitchFamily="18" charset="0"/>
              <a:cs typeface="Times New Roman" panose="02020603050405020304" pitchFamily="18" charset="0"/>
            </a:endParaRPr>
          </a:p>
          <a:p>
            <a:endParaRPr lang="en-US" dirty="0"/>
          </a:p>
        </p:txBody>
      </p:sp>
      <p:sp>
        <p:nvSpPr>
          <p:cNvPr id="8" name="Date Placeholder 7"/>
          <p:cNvSpPr>
            <a:spLocks noGrp="1"/>
          </p:cNvSpPr>
          <p:nvPr>
            <p:ph type="dt" sz="half" idx="10"/>
          </p:nvPr>
        </p:nvSpPr>
        <p:spPr/>
        <p:txBody>
          <a:bodyPr/>
          <a:lstStyle/>
          <a:p>
            <a:pPr>
              <a:defRPr/>
            </a:pPr>
            <a:fld id="{1D86F300-8D81-438B-B093-DDCB11EDCE3C}" type="datetime1">
              <a:rPr lang="en-US" smtClean="0"/>
              <a:t>5/14/2025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892</TotalTime>
  <Words>2262</Words>
  <Application>Microsoft Office PowerPoint</Application>
  <PresentationFormat>On-screen Show (4:3)</PresentationFormat>
  <Paragraphs>295</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Arial</vt:lpstr>
      <vt:lpstr>Calibri</vt:lpstr>
      <vt:lpstr>Times New Roman</vt:lpstr>
      <vt:lpstr>Wingdings</vt:lpstr>
      <vt:lpstr>Theme1</vt:lpstr>
      <vt:lpstr>ENERGY DEMAND FORECASTING SOFTWARE USING MACHINE LEARNING</vt:lpstr>
      <vt:lpstr>OUTLINE OF PRESENTATION</vt:lpstr>
      <vt:lpstr>DOMAIN EXPLANATION</vt:lpstr>
      <vt:lpstr>PowerPoint Presentation</vt:lpstr>
      <vt:lpstr>PowerPoint Presentation</vt:lpstr>
      <vt:lpstr>PowerPoint Presentation</vt:lpstr>
      <vt:lpstr>LITERATURE REVIEW</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007</dc:creator>
  <cp:lastModifiedBy>glaison antony</cp:lastModifiedBy>
  <cp:revision>135</cp:revision>
  <dcterms:created xsi:type="dcterms:W3CDTF">2012-02-05T13:54:59Z</dcterms:created>
  <dcterms:modified xsi:type="dcterms:W3CDTF">2025-05-14T16:11:23Z</dcterms:modified>
</cp:coreProperties>
</file>