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20657b5-165b-49f9-9209-a2cdfa1cdebd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6000" t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44700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6665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+mj-ea"/>
                <a:cs typeface="+mj-ea"/>
              </a:rPr>
              <a:t>История образования</a:t>
            </a:r>
            <a:br>
              <a:rPr lang="en-US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</a:rPr>
              <a:t> от первых школ Руси до советских</a:t>
            </a:r>
            <a:endParaRPr lang="en-US" b="1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9685" y="41910"/>
            <a:ext cx="5262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Студент Ф.И.О:  Хоанг Ван Куан</a:t>
            </a:r>
            <a:endParaRPr lang="en-US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  <a:p>
            <a:r>
              <a:rPr lang="en-US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Группа №: P3166</a:t>
            </a:r>
            <a:endParaRPr lang="en-US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20" y="0"/>
            <a:ext cx="10515600" cy="1325563"/>
          </a:xfrm>
        </p:spPr>
        <p:txBody>
          <a:bodyPr/>
          <a:p>
            <a:r>
              <a:rPr lang="en-US" sz="36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Образование в XIX веке</a:t>
            </a:r>
            <a:endParaRPr lang="en-US" sz="36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53720" y="878840"/>
            <a:ext cx="58426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/>
              <a:t>В 1802 году император Александр I учредил Министерство народного просвещения. Его основными принципами были бессословность (за исключением крепостных) и бесплатность начального образования.</a:t>
            </a:r>
            <a:endParaRPr lang="en-US"/>
          </a:p>
          <a:p>
            <a:pPr algn="just"/>
            <a:r>
              <a:rPr lang="en-US"/>
              <a:t> В 1804 году при церковных приходах стали открывать начальные школы, куда ходили в основном крестьянские дети. </a:t>
            </a:r>
            <a:endParaRPr lang="en-US"/>
          </a:p>
          <a:p>
            <a:pPr algn="just"/>
            <a:r>
              <a:rPr lang="en-US"/>
              <a:t>В 1811 году состоялся первый набор в Императорский Царскосельский лицей. </a:t>
            </a:r>
            <a:endParaRPr lang="en-US"/>
          </a:p>
          <a:p>
            <a:pPr algn="just"/>
            <a:r>
              <a:rPr lang="en-US"/>
              <a:t>Все население империи получило доступ к образованию лишь после отмены крепостного права и учреждения в 1864 году земств — выборных органов местного самоуправления. </a:t>
            </a:r>
            <a:endParaRPr lang="en-US"/>
          </a:p>
        </p:txBody>
      </p:sp>
      <p:pic>
        <p:nvPicPr>
          <p:cNvPr id="119" name="Content Placeholder 118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49720" y="575945"/>
            <a:ext cx="4916805" cy="56013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3" name="Content Placeholder 122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440" y="962025"/>
            <a:ext cx="11663680" cy="56718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 Box 10"/>
          <p:cNvSpPr txBox="1"/>
          <p:nvPr/>
        </p:nvSpPr>
        <p:spPr>
          <a:xfrm>
            <a:off x="3342005" y="289560"/>
            <a:ext cx="5730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отмена крепостного права</a:t>
            </a:r>
            <a:endParaRPr lang="en-US" sz="3600" b="1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80" y="344805"/>
            <a:ext cx="10515600" cy="1325563"/>
          </a:xfrm>
        </p:spPr>
        <p:txBody>
          <a:bodyPr/>
          <a:p>
            <a:r>
              <a:rPr lang="en-US" sz="36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Советская школа</a:t>
            </a:r>
            <a:endParaRPr lang="en-US" sz="36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38480" y="1254760"/>
            <a:ext cx="52736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>
                <a:latin typeface="Calibri Light" panose="020F0302020204030204" charset="0"/>
                <a:cs typeface="Calibri Light" panose="020F0302020204030204" charset="0"/>
              </a:rPr>
              <a:t>После Октябрьской революции 1917 года нужны были квалифицированные рабочие, поэтому в стране стали открываться трудовые школы.</a:t>
            </a:r>
            <a:endParaRPr lang="en-US">
              <a:latin typeface="Calibri Light" panose="020F0302020204030204" charset="0"/>
              <a:cs typeface="Calibri Light" panose="020F0302020204030204" charset="0"/>
            </a:endParaRPr>
          </a:p>
          <a:p>
            <a:pPr algn="just"/>
            <a:r>
              <a:rPr lang="en-US">
                <a:latin typeface="Calibri Light" panose="020F0302020204030204" charset="0"/>
                <a:cs typeface="Calibri Light" panose="020F0302020204030204" charset="0"/>
              </a:rPr>
              <a:t>1920-е годы прошли под знаком экспериментов. Отменили домашние задания, уроки истории заменили политграмотой и обществоведением.</a:t>
            </a:r>
            <a:endParaRPr lang="en-US">
              <a:latin typeface="Calibri Light" panose="020F0302020204030204" charset="0"/>
              <a:cs typeface="Calibri Light" panose="020F0302020204030204" charset="0"/>
            </a:endParaRPr>
          </a:p>
          <a:p>
            <a:pPr algn="just"/>
            <a:endParaRPr lang="en-US">
              <a:latin typeface="Calibri Light" panose="020F0302020204030204" charset="0"/>
              <a:cs typeface="Calibri Light" panose="020F0302020204030204" charset="0"/>
            </a:endParaRPr>
          </a:p>
          <a:p>
            <a:pPr algn="just"/>
            <a:r>
              <a:rPr lang="en-US">
                <a:latin typeface="Calibri Light" panose="020F0302020204030204" charset="0"/>
                <a:cs typeface="Calibri Light" panose="020F0302020204030204" charset="0"/>
                <a:sym typeface="+mn-ea"/>
              </a:rPr>
              <a:t>Однако в 1927 году правительство обозначило уже не примерные, а обязательные программы и учебные планы. Больше всего учебных часов отводилось на уроки математики, русского и родного языка, обязательными стали Конституция СССР, чистописание, черчение, химия, труд.</a:t>
            </a:r>
            <a:endParaRPr lang="en-US">
              <a:latin typeface="Calibri Light" panose="020F0302020204030204" charset="0"/>
              <a:cs typeface="Calibri Light" panose="020F0302020204030204" charset="0"/>
            </a:endParaRPr>
          </a:p>
          <a:p>
            <a:pPr algn="just"/>
            <a:endParaRPr lang="en-US"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124" name="Content Placeholder 123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635" y="545465"/>
            <a:ext cx="5388610" cy="5671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573520" y="577215"/>
            <a:ext cx="45415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endParaRPr lang="en-US">
              <a:latin typeface="Calibri Light" panose="020F0302020204030204" charset="0"/>
              <a:cs typeface="Calibri Light" panose="020F0302020204030204" charset="0"/>
            </a:endParaRPr>
          </a:p>
          <a:p>
            <a:pPr algn="just"/>
            <a:r>
              <a:rPr lang="en-US">
                <a:latin typeface="Calibri Light" panose="020F0302020204030204" charset="0"/>
                <a:cs typeface="Calibri Light" panose="020F0302020204030204" charset="0"/>
              </a:rPr>
              <a:t>1930-е годы ввели обязательное сначала четырехлетнее, а затем семилетнее обучение для детей 8–10 лет. </a:t>
            </a:r>
            <a:endParaRPr lang="en-US">
              <a:latin typeface="Calibri Light" panose="020F0302020204030204" charset="0"/>
              <a:cs typeface="Calibri Light" panose="020F0302020204030204" charset="0"/>
            </a:endParaRPr>
          </a:p>
          <a:p>
            <a:pPr algn="just"/>
            <a:r>
              <a:rPr lang="en-US">
                <a:latin typeface="Calibri Light" panose="020F0302020204030204" charset="0"/>
                <a:cs typeface="Calibri Light" panose="020F0302020204030204" charset="0"/>
              </a:rPr>
              <a:t>В 1943 году в школу начали брать с семи лет. В послевоенное время появилась школьная форма, в программу добавили уроки логики, психологии, латыни. В эпоху холодной войны появился новый предмет — начальная военная подготовка, которая оставалась в программе до конца 1980-х.</a:t>
            </a:r>
            <a:endParaRPr lang="en-US"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125" name="Content Placeholder 124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3720" y="577215"/>
            <a:ext cx="5649595" cy="57010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otGrid">
          <a:fgClr>
            <a:schemeClr val="accent4">
              <a:lumMod val="60000"/>
              <a:lumOff val="40000"/>
            </a:schemeClr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8520" y="1225550"/>
            <a:ext cx="4156075" cy="3672840"/>
          </a:xfrm>
        </p:spPr>
        <p:txBody>
          <a:bodyPr>
            <a:normAutofit/>
          </a:bodyPr>
          <a:p>
            <a:pPr algn="just"/>
            <a:r>
              <a:rPr lang="en-US" sz="2000"/>
              <a:t>После крещения Руси в 988 году перед государством встала задача «привить» новую религию, а для этого было необходимо научить население грамоте. Появилась славянская азбука — ее создали специально для перевода церковных текстов греки Кирилл и Мефодий. В Киеве, Новгороде, Смоленске, Суздале, Курске открылись первые школы.</a:t>
            </a:r>
            <a:endParaRPr 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929640" y="826770"/>
            <a:ext cx="401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ea"/>
                <a:cs typeface="+mn-ea"/>
              </a:rPr>
              <a:t>Первые школы</a:t>
            </a:r>
            <a:endParaRPr lang="en-US" sz="360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ea"/>
              <a:cs typeface="+mn-ea"/>
            </a:endParaRPr>
          </a:p>
        </p:txBody>
      </p:sp>
      <p:pic>
        <p:nvPicPr>
          <p:cNvPr id="104" name="Content Placeholder 103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77560" y="312420"/>
            <a:ext cx="5872480" cy="6129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7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06" name="Content Placeholder 105"/>
          <p:cNvPicPr>
            <a:picLocks noChangeAspect="1"/>
          </p:cNvPicPr>
          <p:nvPr>
            <p:ph sz="half" idx="1"/>
          </p:nvPr>
        </p:nvPicPr>
        <p:blipFill>
          <a:blip r:embed="rId2">
            <a:lum bright="-6000"/>
          </a:blip>
          <a:stretch>
            <a:fillRect/>
          </a:stretch>
        </p:blipFill>
        <p:spPr>
          <a:xfrm>
            <a:off x="472440" y="592455"/>
            <a:ext cx="5547360" cy="56889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Content Placeholder 106"/>
          <p:cNvPicPr/>
          <p:nvPr>
            <p:ph sz="half" idx="2"/>
          </p:nvPr>
        </p:nvPicPr>
        <p:blipFill>
          <a:blip r:embed="rId3">
            <a:lum contrast="6000"/>
          </a:blip>
          <a:stretch>
            <a:fillRect/>
          </a:stretch>
        </p:blipFill>
        <p:spPr>
          <a:xfrm>
            <a:off x="6151880" y="592455"/>
            <a:ext cx="5547360" cy="56889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8"/>
          <p:cNvSpPr txBox="1"/>
          <p:nvPr/>
        </p:nvSpPr>
        <p:spPr>
          <a:xfrm>
            <a:off x="1275080" y="70485"/>
            <a:ext cx="366776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bliqueTopRight"/>
              <a:lightRig rig="threePt" dir="t"/>
            </a:scene3d>
          </a:bodyPr>
          <a:p>
            <a:r>
              <a:rPr lang="en-US" sz="2800" b="1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славянская азбука</a:t>
            </a:r>
            <a:endParaRPr lang="en-US" sz="2800" b="1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188200" y="70485"/>
            <a:ext cx="37649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берестяные грамоты</a:t>
            </a:r>
            <a:endParaRPr lang="en-US" sz="28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6451600" y="462280"/>
            <a:ext cx="5181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Учение в допетровской Руси</a:t>
            </a:r>
            <a:endParaRPr lang="en-US" sz="360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477000" y="1583055"/>
            <a:ext cx="51308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>
                <a:latin typeface="Calibri Light" panose="020F0302020204030204" charset="0"/>
                <a:cs typeface="Calibri Light" panose="020F0302020204030204" charset="0"/>
              </a:rPr>
              <a:t>В XVII веке училища для мальчиков 8–12 лет держали духовные лица.В старших классах осваивали «семь свободных художеств»: грамматику, диалектику, риторику, церковное пение, арифметику, землемерие, включавшее сведения по геометрии и географии, и звездознание, то есть астрономию. </a:t>
            </a:r>
            <a:endParaRPr lang="en-US"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112" name="Content Placeholder 111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677545"/>
            <a:ext cx="5059045" cy="54997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accent6">
              <a:lumMod val="40000"/>
              <a:lumOff val="60000"/>
            </a:schemeClr>
          </a:fgClr>
          <a:bgClr>
            <a:schemeClr val="accent6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/>
      <p:pic>
        <p:nvPicPr>
          <p:cNvPr id="9" name="Content Placeholder 1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44665" y="433705"/>
            <a:ext cx="4791710" cy="59899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751840" y="706120"/>
            <a:ext cx="55365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</a:rPr>
              <a:t>Старшие дети царя Алексея Михайловича под руководством поэта и богослова Симеона Полоцкого изучали латинский, греческий и польский языки, музыку. Но образованию младшего сына — будущего Петра I — не уделялось должного внимания.</a:t>
            </a:r>
            <a:endParaRPr lang="en-US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1800" y="243205"/>
            <a:ext cx="10515600" cy="1325563"/>
          </a:xfrm>
        </p:spPr>
        <p:txBody>
          <a:bodyPr/>
          <a:p>
            <a:r>
              <a:rPr lang="en-US" sz="36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Школы при Петре I</a:t>
            </a:r>
            <a:endParaRPr lang="en-US" sz="360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511800" y="1193800"/>
            <a:ext cx="62376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/>
              <a:t>Петр I понимал необходимость профессионального образования. Поэтому в 1701 году в Москве по его указу открыли Школу математических и навигацких наук. Учились в ней юноши разных сословий в возрасте от 12 до 20 лет. В 1714 году появились начальные цифирные школы — упор в них делали на арифметику и геометрию.</a:t>
            </a:r>
            <a:endParaRPr lang="en-US"/>
          </a:p>
          <a:p>
            <a:pPr algn="just"/>
            <a:r>
              <a:rPr lang="en-US"/>
              <a:t>Одним из последних детищ Петра стала Академия наук. Ее император учредил в 1724 году. Однако работу она начала уже после смерти императора — в конце 1725 года. В состав академии входили гимназия и университет.</a:t>
            </a:r>
            <a:endParaRPr lang="en-US"/>
          </a:p>
        </p:txBody>
      </p:sp>
      <p:pic>
        <p:nvPicPr>
          <p:cNvPr id="113" name="Content Placeholder 112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4040" y="573405"/>
            <a:ext cx="4592320" cy="55511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1395"/>
          </a:xfrm>
        </p:spPr>
        <p:txBody>
          <a:bodyPr/>
          <a:p>
            <a:r>
              <a:rPr lang="en-US" sz="3600" b="1">
                <a:effectLst>
                  <a:reflection blurRad="6350" stA="55000" endA="300" endPos="45500" dir="5400000" sy="-100000" algn="bl" rotWithShape="0"/>
                </a:effectLst>
                <a:latin typeface="Calibri" panose="020F0502020204030204" charset="0"/>
                <a:cs typeface="Calibri" panose="020F0502020204030204" charset="0"/>
              </a:rPr>
              <a:t>Школа математических и навигацких наук</a:t>
            </a:r>
            <a:endParaRPr lang="en-US" sz="3600" b="1">
              <a:effectLst>
                <a:reflection blurRad="6350" stA="55000" endA="300" endPos="45500" dir="5400000" sy="-100000" algn="bl" rotWithShape="0"/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74405" y="5887720"/>
            <a:ext cx="3617595" cy="9702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p>
            <a:r>
              <a:rPr lang="en-US" sz="3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latin typeface="Calibri" panose="020F0502020204030204" charset="0"/>
                <a:cs typeface="Calibri" panose="020F0502020204030204" charset="0"/>
              </a:rPr>
              <a:t>Академия наук</a:t>
            </a:r>
            <a:endParaRPr lang="en-US" sz="36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alphaModFix amt="8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7080"/>
          </a:xfrm>
        </p:spPr>
        <p:txBody>
          <a:bodyPr>
            <a:normAutofit/>
          </a:bodyPr>
          <a:p>
            <a:r>
              <a:rPr lang="en-US" sz="36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charset="0"/>
                <a:cs typeface="Calibri" panose="020F0502020204030204" charset="0"/>
              </a:rPr>
              <a:t>Реформа образования Екатерины II</a:t>
            </a:r>
            <a:endParaRPr lang="en-US" sz="3600" b="1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13360" y="706120"/>
            <a:ext cx="41656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>
                <a:solidFill>
                  <a:schemeClr val="bg1"/>
                </a:solidFill>
              </a:rPr>
              <a:t>Первое учебное заведение для девушек было открыто во время царствования Екатерины II. В 1764 году императрица учредила Воспитательное общество благородных девиц. В историю оно вошло как Смольный институт. Институт просуществовал до 1917 года.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661275" y="4008120"/>
            <a:ext cx="43681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>
                <a:solidFill>
                  <a:schemeClr val="bg1"/>
                </a:solidFill>
                <a:sym typeface="+mn-ea"/>
              </a:rPr>
              <a:t>В 1786 году приняли Устав народным училищам в Российской империи. Появились малые училища с двумя классами начального образования, а в крупных городах — средние училища с тремя классами, а также главные с пятилетним обучением (последний, четвертый класс длился два года). </a:t>
            </a:r>
            <a:endParaRPr lang="en-US">
              <a:solidFill>
                <a:schemeClr val="bg1"/>
              </a:solidFill>
            </a:endParaRPr>
          </a:p>
          <a:p>
            <a:pPr algn="just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3617</Words>
  <Application>WPS Presentation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образования  от первых школ Руси до советских</dc:title>
  <dc:creator/>
  <cp:lastModifiedBy>asgat</cp:lastModifiedBy>
  <cp:revision>1</cp:revision>
  <dcterms:created xsi:type="dcterms:W3CDTF">2022-11-04T21:12:13Z</dcterms:created>
  <dcterms:modified xsi:type="dcterms:W3CDTF">2022-11-04T21:12:13Z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8A601F7A58C7476DBED6FD7655FD7A02</vt:lpwstr>
  </property>
  <property fmtid="{D5CDD505-2E9C-101B-9397-08002B2CF9AE}" pid="3" name="KSOProductBuildVer">
    <vt:lpwstr>1033-11.2.0.11380</vt:lpwstr>
  </property>
</Properties>
</file>