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79" r:id="rId6"/>
    <p:sldId id="259" r:id="rId7"/>
    <p:sldId id="277" r:id="rId8"/>
    <p:sldId id="280" r:id="rId9"/>
    <p:sldId id="291" r:id="rId10"/>
    <p:sldId id="265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ermanent Marker" panose="020B060402020202020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Caveat" panose="020B0604020202020204" charset="0"/>
      <p:regular r:id="rId28"/>
      <p:bold r:id="rId29"/>
    </p:embeddedFont>
    <p:embeddedFont>
      <p:font typeface="Comfortaa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C8C822-C928-418D-95DC-41594533B98F}">
  <a:tblStyle styleId="{FFC8C822-C928-418D-95DC-41594533B9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0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08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64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8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67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972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78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8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9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6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09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6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13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1" r:id="rId7"/>
    <p:sldLayoutId id="2147483663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2.jpe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8.png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Caveat"/>
                <a:ea typeface="Caveat"/>
                <a:cs typeface="Caveat"/>
                <a:sym typeface="Caveat"/>
              </a:rPr>
              <a:t>ТЕОРЕМА ГАУССА</a:t>
            </a:r>
            <a:endParaRPr sz="3800"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400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Студент: Хоанг Ван Куан </a:t>
            </a:r>
          </a:p>
          <a:p>
            <a:pPr marL="0" lvl="0" indent="0"/>
            <a:r>
              <a:rPr lang="ru-RU" sz="1400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Р3266</a:t>
            </a:r>
          </a:p>
          <a:p>
            <a:pPr marL="0" lvl="0" indent="0"/>
            <a:r>
              <a:rPr lang="ru-RU" sz="1400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Преподаватель: Сорокина Елена Константиновна</a:t>
            </a: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2"/>
          <p:cNvGrpSpPr/>
          <p:nvPr/>
        </p:nvGrpSpPr>
        <p:grpSpPr>
          <a:xfrm>
            <a:off x="4275668" y="3214156"/>
            <a:ext cx="3501812" cy="629506"/>
            <a:chOff x="3978429" y="2998087"/>
            <a:chExt cx="2224806" cy="629506"/>
          </a:xfrm>
        </p:grpSpPr>
        <p:sp>
          <p:nvSpPr>
            <p:cNvPr id="882" name="Google Shape;882;p32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2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6" name="Google Shape;886;p32"/>
          <p:cNvSpPr txBox="1">
            <a:spLocks noGrp="1"/>
          </p:cNvSpPr>
          <p:nvPr>
            <p:ph type="ctrTitle"/>
          </p:nvPr>
        </p:nvSpPr>
        <p:spPr>
          <a:xfrm>
            <a:off x="675009" y="360531"/>
            <a:ext cx="7917711" cy="1107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 panose="020B0604020202020204" charset="0"/>
              </a:rPr>
              <a:t>Вычисление электрических полей с помощью теоремы </a:t>
            </a:r>
            <a:r>
              <a:rPr lang="ru-RU" sz="3600" dirty="0" smtClean="0">
                <a:latin typeface="Caveat" panose="020B0604020202020204" charset="0"/>
              </a:rPr>
              <a:t>Остроградского-Гаусса</a:t>
            </a:r>
            <a:endParaRPr sz="3600" dirty="0">
              <a:latin typeface="Caveat" panose="020B0604020202020204" charset="0"/>
            </a:endParaRPr>
          </a:p>
        </p:txBody>
      </p:sp>
      <p:grpSp>
        <p:nvGrpSpPr>
          <p:cNvPr id="887" name="Google Shape;887;p32"/>
          <p:cNvGrpSpPr/>
          <p:nvPr/>
        </p:nvGrpSpPr>
        <p:grpSpPr>
          <a:xfrm>
            <a:off x="2082618" y="1832727"/>
            <a:ext cx="3186611" cy="629506"/>
            <a:chOff x="1753629" y="1586637"/>
            <a:chExt cx="2224806" cy="629506"/>
          </a:xfrm>
        </p:grpSpPr>
        <p:sp>
          <p:nvSpPr>
            <p:cNvPr id="888" name="Google Shape;888;p32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32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890" name="Google Shape;890;p32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2" name="Google Shape;892;p32"/>
          <p:cNvSpPr txBox="1">
            <a:spLocks noGrp="1"/>
          </p:cNvSpPr>
          <p:nvPr>
            <p:ph type="subTitle" idx="4294967295"/>
          </p:nvPr>
        </p:nvSpPr>
        <p:spPr>
          <a:xfrm>
            <a:off x="2848545" y="1878925"/>
            <a:ext cx="2420684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ru-RU" sz="1000" b="1" dirty="0">
                <a:solidFill>
                  <a:schemeClr val="tx1"/>
                </a:solidFill>
              </a:rPr>
              <a:t>Поле бесконечной однородно заряженной плоскости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893" name="Google Shape;893;p32"/>
          <p:cNvGrpSpPr/>
          <p:nvPr/>
        </p:nvGrpSpPr>
        <p:grpSpPr>
          <a:xfrm>
            <a:off x="3240224" y="2526575"/>
            <a:ext cx="3180896" cy="629506"/>
            <a:chOff x="2874404" y="2292362"/>
            <a:chExt cx="2224806" cy="629506"/>
          </a:xfrm>
        </p:grpSpPr>
        <p:sp>
          <p:nvSpPr>
            <p:cNvPr id="894" name="Google Shape;894;p32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5" name="Google Shape;895;p32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896" name="Google Shape;896;p32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8" name="Google Shape;898;p32"/>
          <p:cNvSpPr txBox="1">
            <a:spLocks noGrp="1"/>
          </p:cNvSpPr>
          <p:nvPr>
            <p:ph type="title" idx="4294967295"/>
          </p:nvPr>
        </p:nvSpPr>
        <p:spPr>
          <a:xfrm>
            <a:off x="3334820" y="2673017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  <p:sp>
        <p:nvSpPr>
          <p:cNvPr id="899" name="Google Shape;899;p32"/>
          <p:cNvSpPr txBox="1">
            <a:spLocks noGrp="1"/>
          </p:cNvSpPr>
          <p:nvPr>
            <p:ph type="subTitle" idx="4294967295"/>
          </p:nvPr>
        </p:nvSpPr>
        <p:spPr>
          <a:xfrm>
            <a:off x="3969320" y="2584650"/>
            <a:ext cx="240862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None/>
            </a:pPr>
            <a:r>
              <a:rPr lang="ru-RU" sz="1000" b="1" dirty="0">
                <a:solidFill>
                  <a:schemeClr val="tx1"/>
                </a:solidFill>
              </a:rPr>
              <a:t>Поле двух равномерно заряженных плоскостей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900" name="Google Shape;900;p32"/>
          <p:cNvSpPr txBox="1">
            <a:spLocks noGrp="1"/>
          </p:cNvSpPr>
          <p:nvPr>
            <p:ph type="title" idx="4294967295"/>
          </p:nvPr>
        </p:nvSpPr>
        <p:spPr>
          <a:xfrm>
            <a:off x="4438845" y="3378742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901" name="Google Shape;901;p32"/>
          <p:cNvSpPr txBox="1">
            <a:spLocks noGrp="1"/>
          </p:cNvSpPr>
          <p:nvPr>
            <p:ph type="subTitle" idx="4294967295"/>
          </p:nvPr>
        </p:nvSpPr>
        <p:spPr>
          <a:xfrm>
            <a:off x="5228054" y="3270994"/>
            <a:ext cx="2488466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None/>
            </a:pPr>
            <a:r>
              <a:rPr lang="ru-RU" sz="1000" b="1" dirty="0">
                <a:solidFill>
                  <a:schemeClr val="tx1"/>
                </a:solidFill>
              </a:rPr>
              <a:t>Поле заряженного бесконечного цилиндра (нити)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909" name="Google Shape;909;p32"/>
          <p:cNvSpPr/>
          <p:nvPr/>
        </p:nvSpPr>
        <p:spPr>
          <a:xfrm rot="-9161867" flipH="1">
            <a:off x="2535747" y="2767342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2"/>
          <p:cNvSpPr/>
          <p:nvPr/>
        </p:nvSpPr>
        <p:spPr>
          <a:xfrm rot="-9161867" flipH="1">
            <a:off x="3724872" y="3490842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2"/>
          <p:cNvSpPr txBox="1">
            <a:spLocks noGrp="1"/>
          </p:cNvSpPr>
          <p:nvPr>
            <p:ph type="title" idx="4294967295"/>
          </p:nvPr>
        </p:nvSpPr>
        <p:spPr>
          <a:xfrm>
            <a:off x="2214045" y="1967292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4" y="516850"/>
            <a:ext cx="7831263" cy="112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Поле бесконечной однородно заряженной плоскости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9525" y="1502735"/>
            <a:ext cx="5105304" cy="1344415"/>
          </a:xfrm>
        </p:spPr>
        <p:txBody>
          <a:bodyPr/>
          <a:lstStyle/>
          <a:p>
            <a:pPr marL="158750" indent="0"/>
            <a:r>
              <a:rPr lang="ru-RU" sz="1600" dirty="0"/>
              <a:t>Поверхностная плотность заряда на произвольной плоскости площадью S определяется по </a:t>
            </a:r>
            <a:r>
              <a:rPr lang="ru-RU" sz="1600" dirty="0" smtClean="0"/>
              <a:t>формуле</a:t>
            </a:r>
            <a:endParaRPr lang="en-US" sz="1600" dirty="0"/>
          </a:p>
        </p:txBody>
      </p:sp>
      <p:pic>
        <p:nvPicPr>
          <p:cNvPr id="10" name="Picture 6" descr="image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8"/>
          <a:stretch>
            <a:fillRect/>
          </a:stretch>
        </p:blipFill>
        <p:spPr bwMode="auto">
          <a:xfrm>
            <a:off x="6044829" y="1502735"/>
            <a:ext cx="2394654" cy="213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84751"/>
              </p:ext>
            </p:extLst>
          </p:nvPr>
        </p:nvGraphicFramePr>
        <p:xfrm>
          <a:off x="2442092" y="2423485"/>
          <a:ext cx="1456513" cy="91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245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092" y="2423485"/>
                        <a:ext cx="1456513" cy="91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6548" y="3579628"/>
            <a:ext cx="5429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latin typeface="Comfortaa" panose="020B0604020202020204" charset="0"/>
              </a:rPr>
              <a:t>d</a:t>
            </a:r>
            <a:r>
              <a:rPr lang="en-US" i="1" dirty="0" err="1" smtClean="0">
                <a:latin typeface="Comfortaa" panose="020B0604020202020204" charset="0"/>
              </a:rPr>
              <a:t>q</a:t>
            </a:r>
            <a:r>
              <a:rPr lang="ru-RU" dirty="0" smtClean="0">
                <a:latin typeface="Comfortaa" panose="020B0604020202020204" charset="0"/>
              </a:rPr>
              <a:t> </a:t>
            </a:r>
            <a:r>
              <a:rPr lang="ru-RU" dirty="0">
                <a:latin typeface="Comfortaa" panose="020B0604020202020204" charset="0"/>
              </a:rPr>
              <a:t>– заряд, сосредоточенный на площади </a:t>
            </a:r>
            <a:r>
              <a:rPr lang="en-US" dirty="0" err="1" smtClean="0">
                <a:latin typeface="Comfortaa" panose="020B0604020202020204" charset="0"/>
              </a:rPr>
              <a:t>d</a:t>
            </a:r>
            <a:r>
              <a:rPr lang="en-US" i="1" dirty="0" err="1" smtClean="0">
                <a:latin typeface="Comfortaa" panose="020B0604020202020204" charset="0"/>
              </a:rPr>
              <a:t>S</a:t>
            </a:r>
            <a:endParaRPr lang="ru-RU" dirty="0">
              <a:latin typeface="Comfortaa" panose="020B0604020202020204" charset="0"/>
            </a:endParaRPr>
          </a:p>
          <a:p>
            <a:pPr>
              <a:defRPr/>
            </a:pPr>
            <a:r>
              <a:rPr lang="en-US" dirty="0" err="1">
                <a:latin typeface="Comfortaa" panose="020B0604020202020204" charset="0"/>
              </a:rPr>
              <a:t>d</a:t>
            </a:r>
            <a:r>
              <a:rPr lang="en-US" i="1" dirty="0" err="1" smtClean="0">
                <a:latin typeface="Comfortaa" panose="020B0604020202020204" charset="0"/>
              </a:rPr>
              <a:t>S</a:t>
            </a:r>
            <a:r>
              <a:rPr lang="ru-RU" dirty="0" smtClean="0">
                <a:latin typeface="Comfortaa" panose="020B0604020202020204" charset="0"/>
              </a:rPr>
              <a:t> </a:t>
            </a:r>
            <a:r>
              <a:rPr lang="ru-RU" dirty="0">
                <a:latin typeface="Comfortaa" panose="020B0604020202020204" charset="0"/>
              </a:rPr>
              <a:t>– физически бесконечно малый участок поверхности.</a:t>
            </a:r>
          </a:p>
          <a:p>
            <a:endParaRPr lang="en-US" dirty="0"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762315" y="523938"/>
            <a:ext cx="7831263" cy="112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Поле бесконечной однородно заряженной плоскости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315" y="1509823"/>
            <a:ext cx="8041443" cy="1344415"/>
          </a:xfrm>
        </p:spPr>
        <p:txBody>
          <a:bodyPr/>
          <a:lstStyle/>
          <a:p>
            <a:pPr marL="158750" indent="0" eaLnBrk="1" hangingPunct="1">
              <a:defRPr/>
            </a:pPr>
            <a:r>
              <a:rPr lang="ru-RU" sz="1600" dirty="0"/>
              <a:t>Представим себе цилиндр с образующими, перпендикулярными плоскости, и основаниями Δ</a:t>
            </a:r>
            <a:r>
              <a:rPr lang="en-US" sz="1600" i="1" dirty="0"/>
              <a:t>S</a:t>
            </a:r>
            <a:r>
              <a:rPr lang="ru-RU" sz="1600" dirty="0"/>
              <a:t>, расположенными симметрично относительно плоскости</a:t>
            </a:r>
          </a:p>
        </p:txBody>
      </p:sp>
      <p:pic>
        <p:nvPicPr>
          <p:cNvPr id="7" name="Picture 10" descr="image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2994" y="2399347"/>
            <a:ext cx="4183246" cy="144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72998"/>
              </p:ext>
            </p:extLst>
          </p:nvPr>
        </p:nvGraphicFramePr>
        <p:xfrm>
          <a:off x="3257440" y="4090988"/>
          <a:ext cx="1789481" cy="40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736560" imgH="164880" progId="Equation.3">
                  <p:embed/>
                </p:oleObj>
              </mc:Choice>
              <mc:Fallback>
                <p:oleObj name="Equation" r:id="rId5" imgW="736560" imgH="164880" progId="Equation.3">
                  <p:embed/>
                  <p:pic>
                    <p:nvPicPr>
                      <p:cNvPr id="256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440" y="4090988"/>
                        <a:ext cx="1789481" cy="401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1120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Поле бесконечной однородно заряженной плоскости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7254" y="1481470"/>
            <a:ext cx="8041443" cy="3281916"/>
          </a:xfrm>
        </p:spPr>
        <p:txBody>
          <a:bodyPr/>
          <a:lstStyle/>
          <a:p>
            <a:pPr marL="158750" indent="0" eaLnBrk="1" hangingPunct="1">
              <a:lnSpc>
                <a:spcPct val="90000"/>
              </a:lnSpc>
              <a:defRPr/>
            </a:pPr>
            <a:r>
              <a:rPr lang="ru-RU" sz="1600" dirty="0">
                <a:solidFill>
                  <a:schemeClr val="tx1"/>
                </a:solidFill>
              </a:rPr>
              <a:t>Суммарный поток через замкнутую поверхность (цилиндр) будет </a:t>
            </a:r>
            <a:r>
              <a:rPr lang="ru-RU" sz="1600" dirty="0" smtClean="0">
                <a:solidFill>
                  <a:schemeClr val="tx1"/>
                </a:solidFill>
              </a:rPr>
              <a:t>рав</a:t>
            </a:r>
            <a:r>
              <a:rPr lang="ru-RU" sz="1600" dirty="0" smtClean="0">
                <a:solidFill>
                  <a:schemeClr val="tx1"/>
                </a:solidFill>
                <a:latin typeface="Arial" charset="0"/>
              </a:rPr>
              <a:t>ен</a:t>
            </a: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r>
              <a:rPr lang="ru-RU" sz="1600" dirty="0"/>
              <a:t>Внутри поверхности заключен заряд . Следовательно, из теоремы Остроградского-Гаусса </a:t>
            </a:r>
            <a:r>
              <a:rPr lang="ru-RU" sz="1600" dirty="0" smtClean="0"/>
              <a:t>получим</a:t>
            </a:r>
            <a:endParaRPr lang="en-US" sz="1600" dirty="0" smtClean="0"/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58750" indent="0" eaLnBrk="1" hangingPunct="1">
              <a:lnSpc>
                <a:spcPct val="90000"/>
              </a:lnSpc>
              <a:defRPr/>
            </a:pPr>
            <a:r>
              <a:rPr lang="ru-RU" sz="1600" dirty="0">
                <a:solidFill>
                  <a:schemeClr val="tx1"/>
                </a:solidFill>
              </a:rPr>
              <a:t>Н</a:t>
            </a:r>
            <a:r>
              <a:rPr lang="ru-RU" sz="1600" dirty="0" smtClean="0">
                <a:solidFill>
                  <a:schemeClr val="tx1"/>
                </a:solidFill>
              </a:rPr>
              <a:t>апряженность </a:t>
            </a:r>
            <a:r>
              <a:rPr lang="ru-RU" sz="1600" dirty="0">
                <a:solidFill>
                  <a:schemeClr val="tx1"/>
                </a:solidFill>
              </a:rPr>
              <a:t>поля плоскости </a:t>
            </a:r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7" name="Picture 10" descr="images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3025" y="3659302"/>
            <a:ext cx="3205672" cy="110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781250"/>
              </p:ext>
            </p:extLst>
          </p:nvPr>
        </p:nvGraphicFramePr>
        <p:xfrm>
          <a:off x="2542786" y="1951034"/>
          <a:ext cx="1386832" cy="38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761760" imgH="215640" progId="Equation.3">
                  <p:embed/>
                </p:oleObj>
              </mc:Choice>
              <mc:Fallback>
                <p:oleObj name="Equation" r:id="rId5" imgW="761760" imgH="215640" progId="Equation.3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786" y="1951034"/>
                        <a:ext cx="1386832" cy="386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771254"/>
              </p:ext>
            </p:extLst>
          </p:nvPr>
        </p:nvGraphicFramePr>
        <p:xfrm>
          <a:off x="2530991" y="2894524"/>
          <a:ext cx="2931484" cy="76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650960" imgH="431640" progId="Equation.3">
                  <p:embed/>
                </p:oleObj>
              </mc:Choice>
              <mc:Fallback>
                <p:oleObj name="Equation" r:id="rId7" imgW="1650960" imgH="431640" progId="Equation.3">
                  <p:embed/>
                  <p:pic>
                    <p:nvPicPr>
                      <p:cNvPr id="266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991" y="2894524"/>
                        <a:ext cx="2931484" cy="764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09789"/>
              </p:ext>
            </p:extLst>
          </p:nvPr>
        </p:nvGraphicFramePr>
        <p:xfrm>
          <a:off x="2530991" y="3947730"/>
          <a:ext cx="1108971" cy="81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583920" imgH="431640" progId="Equation.3">
                  <p:embed/>
                </p:oleObj>
              </mc:Choice>
              <mc:Fallback>
                <p:oleObj name="Equation" r:id="rId9" imgW="583920" imgH="431640" progId="Equation.3">
                  <p:embed/>
                  <p:pic>
                    <p:nvPicPr>
                      <p:cNvPr id="266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991" y="3947730"/>
                        <a:ext cx="1108971" cy="815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68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Поле </a:t>
            </a: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двух </a:t>
            </a:r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равномерно заряженных плоскостей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53" y="1176670"/>
            <a:ext cx="7587789" cy="1670480"/>
          </a:xfrm>
        </p:spPr>
        <p:txBody>
          <a:bodyPr/>
          <a:lstStyle/>
          <a:p>
            <a:pPr marL="158750" indent="0"/>
            <a:r>
              <a:rPr lang="ru-RU" sz="1600" dirty="0"/>
              <a:t>Пусть две бесконечные плоскости заряжены разноименными зарядами с одинаковой по величине плотностью σ</a:t>
            </a:r>
          </a:p>
          <a:p>
            <a:pPr marL="158750" indent="0"/>
            <a:endParaRPr lang="en-US" sz="1600" dirty="0"/>
          </a:p>
        </p:txBody>
      </p:sp>
      <p:pic>
        <p:nvPicPr>
          <p:cNvPr id="11" name="Picture 10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1"/>
          <a:stretch>
            <a:fillRect/>
          </a:stretch>
        </p:blipFill>
        <p:spPr bwMode="auto">
          <a:xfrm>
            <a:off x="2963576" y="2146908"/>
            <a:ext cx="3727360" cy="219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4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68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Поле бвух равномерно заряженных плоскостей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53" y="1176670"/>
            <a:ext cx="5206095" cy="1670480"/>
          </a:xfrm>
        </p:spPr>
        <p:txBody>
          <a:bodyPr/>
          <a:lstStyle/>
          <a:p>
            <a:pPr marL="158750" indent="0" eaLnBrk="1" hangingPunct="1">
              <a:lnSpc>
                <a:spcPct val="90000"/>
              </a:lnSpc>
              <a:defRPr/>
            </a:pPr>
            <a:r>
              <a:rPr lang="ru-RU" sz="1600" dirty="0"/>
              <a:t>Результирующее поле, находится как суперпозиция полей, создаваемых каждой из плоскостей. </a:t>
            </a:r>
            <a:endParaRPr lang="ru-RU" sz="1600" dirty="0" smtClean="0"/>
          </a:p>
          <a:p>
            <a:pPr marL="158750" indent="0" eaLnBrk="1" hangingPunct="1">
              <a:lnSpc>
                <a:spcPct val="90000"/>
              </a:lnSpc>
              <a:defRPr/>
            </a:pPr>
            <a:endParaRPr lang="ru-RU" sz="1600" i="1" dirty="0">
              <a:solidFill>
                <a:schemeClr val="tx1"/>
              </a:solidFill>
              <a:latin typeface="Arial" charset="0"/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600" b="1" dirty="0">
                <a:solidFill>
                  <a:schemeClr val="tx1"/>
                </a:solidFill>
              </a:rPr>
              <a:t>внутри </a:t>
            </a:r>
            <a:r>
              <a:rPr lang="ru-RU" sz="1600" b="1" dirty="0" smtClean="0">
                <a:solidFill>
                  <a:schemeClr val="tx1"/>
                </a:solidFill>
              </a:rPr>
              <a:t>плоскостей</a:t>
            </a: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b="1" dirty="0" smtClean="0">
              <a:solidFill>
                <a:schemeClr val="tx1"/>
              </a:solidFill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b="1" dirty="0">
              <a:solidFill>
                <a:schemeClr val="tx1"/>
              </a:solidFill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b="1" dirty="0" smtClean="0">
              <a:solidFill>
                <a:schemeClr val="tx1"/>
              </a:solidFill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b="1" dirty="0">
              <a:solidFill>
                <a:schemeClr val="tx1"/>
              </a:solidFill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b="1" dirty="0" smtClean="0">
              <a:solidFill>
                <a:schemeClr val="tx1"/>
              </a:solidFill>
            </a:endParaRPr>
          </a:p>
          <a:p>
            <a:pPr marL="44450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600" b="1" dirty="0">
                <a:solidFill>
                  <a:schemeClr val="tx1"/>
                </a:solidFill>
              </a:rPr>
              <a:t>Вне плоскостей</a:t>
            </a:r>
          </a:p>
          <a:p>
            <a:pPr marL="44450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600" dirty="0">
              <a:latin typeface="Arial" charset="0"/>
            </a:endParaRPr>
          </a:p>
        </p:txBody>
      </p:sp>
      <p:pic>
        <p:nvPicPr>
          <p:cNvPr id="11" name="Picture 10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1"/>
          <a:stretch>
            <a:fillRect/>
          </a:stretch>
        </p:blipFill>
        <p:spPr bwMode="auto">
          <a:xfrm>
            <a:off x="5805804" y="1771226"/>
            <a:ext cx="3258618" cy="192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97768"/>
              </p:ext>
            </p:extLst>
          </p:nvPr>
        </p:nvGraphicFramePr>
        <p:xfrm>
          <a:off x="2162547" y="2458409"/>
          <a:ext cx="1665174" cy="88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27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547" y="2458409"/>
                        <a:ext cx="1665174" cy="887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43554"/>
              </p:ext>
            </p:extLst>
          </p:nvPr>
        </p:nvGraphicFramePr>
        <p:xfrm>
          <a:off x="2162547" y="3834810"/>
          <a:ext cx="807481" cy="37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276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547" y="3834810"/>
                        <a:ext cx="807481" cy="379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68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Поле заряженного бесконечного цилиндра (нити)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53" y="1176669"/>
            <a:ext cx="5702282" cy="3029657"/>
          </a:xfrm>
        </p:spPr>
        <p:txBody>
          <a:bodyPr/>
          <a:lstStyle/>
          <a:p>
            <a:pPr marL="158750" indent="0" eaLnBrk="1" hangingPunct="1">
              <a:defRPr/>
            </a:pPr>
            <a:r>
              <a:rPr lang="ru-RU" sz="1600" dirty="0"/>
              <a:t>Пусть поле создается бесконечной цилиндрической поверхностью радиуса </a:t>
            </a:r>
            <a:r>
              <a:rPr lang="en-US" sz="1600" dirty="0"/>
              <a:t>R</a:t>
            </a:r>
            <a:r>
              <a:rPr lang="ru-RU" sz="1600" dirty="0"/>
              <a:t>, заряженной с постоянной линейной плотностью </a:t>
            </a:r>
            <a:endParaRPr lang="ru-RU" sz="1600" dirty="0" smtClean="0"/>
          </a:p>
          <a:p>
            <a:pPr marL="158750" indent="0" eaLnBrk="1" hangingPunct="1">
              <a:defRPr/>
            </a:pPr>
            <a:endParaRPr lang="ru-RU" sz="1600" dirty="0"/>
          </a:p>
          <a:p>
            <a:pPr marL="158750" indent="0" eaLnBrk="1" hangingPunct="1">
              <a:defRPr/>
            </a:pPr>
            <a:endParaRPr lang="ru-RU" sz="1600" dirty="0" smtClean="0"/>
          </a:p>
          <a:p>
            <a:pPr marL="158750" indent="0" eaLnBrk="1" hangingPunct="1">
              <a:defRPr/>
            </a:pPr>
            <a:endParaRPr lang="ru-RU" sz="1600" dirty="0"/>
          </a:p>
          <a:p>
            <a:pPr marL="158750" indent="0" eaLnBrk="1" hangingPunct="1">
              <a:defRPr/>
            </a:pPr>
            <a:endParaRPr lang="ru-RU" sz="1600" dirty="0" smtClean="0"/>
          </a:p>
          <a:p>
            <a:pPr marL="158750" indent="0" eaLnBrk="1" hangingPunct="1">
              <a:defRPr/>
            </a:pPr>
            <a:endParaRPr lang="ru-RU" sz="1600" dirty="0" smtClean="0"/>
          </a:p>
          <a:p>
            <a:pPr marL="158750" indent="0">
              <a:defRPr/>
            </a:pPr>
            <a:r>
              <a:rPr lang="ru-RU" sz="1600" dirty="0"/>
              <a:t>где </a:t>
            </a:r>
            <a:r>
              <a:rPr lang="en-US" sz="1600" dirty="0" err="1"/>
              <a:t>d</a:t>
            </a:r>
            <a:r>
              <a:rPr lang="en-US" sz="1600" i="1" dirty="0" err="1"/>
              <a:t>q</a:t>
            </a:r>
            <a:r>
              <a:rPr lang="ru-RU" sz="1600" dirty="0"/>
              <a:t> – заряд, сосредоточенный на отрезке цилиндра</a:t>
            </a:r>
          </a:p>
          <a:p>
            <a:pPr marL="158750" indent="0" eaLnBrk="1" hangingPunct="1">
              <a:defRPr/>
            </a:pPr>
            <a:endParaRPr lang="ru-RU" sz="1600" dirty="0"/>
          </a:p>
        </p:txBody>
      </p:sp>
      <p:pic>
        <p:nvPicPr>
          <p:cNvPr id="8194" name="Picture 2" descr="4. Поле равномерно заряженного бесконечного цилиндра (нити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17" y="1487973"/>
            <a:ext cx="2278238" cy="27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85811"/>
              </p:ext>
            </p:extLst>
          </p:nvPr>
        </p:nvGraphicFramePr>
        <p:xfrm>
          <a:off x="2641491" y="2337972"/>
          <a:ext cx="1129523" cy="95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469800" imgH="393480" progId="Equation.3">
                  <p:embed/>
                </p:oleObj>
              </mc:Choice>
              <mc:Fallback>
                <p:oleObj name="Equation" r:id="rId5" imgW="469800" imgH="393480" progId="Equation.3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1" y="2337972"/>
                        <a:ext cx="1129523" cy="952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68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Поле заряженного бесконечного цилиндра (нити)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53" y="1176669"/>
            <a:ext cx="5702282" cy="3029657"/>
          </a:xfrm>
        </p:spPr>
        <p:txBody>
          <a:bodyPr/>
          <a:lstStyle/>
          <a:p>
            <a:pPr marL="158750" indent="0">
              <a:defRPr/>
            </a:pPr>
            <a:r>
              <a:rPr lang="ru-RU" sz="1600" dirty="0"/>
              <a:t>Представим вокруг цилиндра (нити) коаксиальную замкнутую поверхность (цилиндр в цилиндре) радиуса </a:t>
            </a:r>
            <a:r>
              <a:rPr lang="en-US" sz="1600" dirty="0" smtClean="0"/>
              <a:t>r </a:t>
            </a:r>
            <a:r>
              <a:rPr lang="ru-RU" sz="1600" dirty="0"/>
              <a:t>и длиной </a:t>
            </a:r>
            <a:r>
              <a:rPr lang="en-US" sz="1600" dirty="0"/>
              <a:t>l </a:t>
            </a:r>
            <a:r>
              <a:rPr lang="ru-RU" sz="1600" dirty="0"/>
              <a:t>(основания цилиндров перпендикулярно оси</a:t>
            </a:r>
            <a:r>
              <a:rPr lang="ru-RU" sz="1600" dirty="0" smtClean="0"/>
              <a:t>).</a:t>
            </a:r>
            <a:endParaRPr lang="ru-RU" sz="1600" dirty="0"/>
          </a:p>
          <a:p>
            <a:pPr marL="158750" indent="0">
              <a:defRPr/>
            </a:pPr>
            <a:endParaRPr lang="ru-RU" sz="1600" dirty="0" smtClean="0"/>
          </a:p>
          <a:p>
            <a:pPr marL="158750" indent="0">
              <a:defRPr/>
            </a:pPr>
            <a:endParaRPr lang="ru-RU" sz="1600" dirty="0"/>
          </a:p>
          <a:p>
            <a:pPr marL="158750" indent="0">
              <a:defRPr/>
            </a:pPr>
            <a:r>
              <a:rPr lang="ru-RU" sz="1600" dirty="0"/>
              <a:t>Для оснований </a:t>
            </a:r>
            <a:r>
              <a:rPr lang="ru-RU" sz="1600" dirty="0" smtClean="0"/>
              <a:t>цилиндров</a:t>
            </a:r>
          </a:p>
          <a:p>
            <a:pPr marL="158750" indent="0">
              <a:defRPr/>
            </a:pPr>
            <a:endParaRPr lang="ru-RU" sz="1600" dirty="0"/>
          </a:p>
          <a:p>
            <a:pPr marL="158750" indent="0">
              <a:defRPr/>
            </a:pPr>
            <a:endParaRPr lang="ru-RU" sz="1600" dirty="0" smtClean="0"/>
          </a:p>
          <a:p>
            <a:pPr marL="158750" indent="0">
              <a:defRPr/>
            </a:pPr>
            <a:r>
              <a:rPr lang="ru-RU" sz="1600" dirty="0" smtClean="0"/>
              <a:t>Для </a:t>
            </a:r>
            <a:r>
              <a:rPr lang="ru-RU" sz="1600" dirty="0"/>
              <a:t>боковой </a:t>
            </a:r>
            <a:r>
              <a:rPr lang="ru-RU" sz="1600" dirty="0" smtClean="0"/>
              <a:t>поверхности, </a:t>
            </a:r>
            <a:r>
              <a:rPr lang="ru-RU" sz="1600" dirty="0"/>
              <a:t>зависит от расстояния</a:t>
            </a:r>
            <a:r>
              <a:rPr lang="ru-RU" sz="1600" i="1" dirty="0"/>
              <a:t> </a:t>
            </a:r>
            <a:r>
              <a:rPr lang="en-US" sz="1600" i="1" dirty="0"/>
              <a:t>r</a:t>
            </a:r>
            <a:endParaRPr lang="ru-RU" sz="1600" dirty="0"/>
          </a:p>
        </p:txBody>
      </p:sp>
      <p:pic>
        <p:nvPicPr>
          <p:cNvPr id="8194" name="Picture 2" descr="4. Поле равномерно заряженного бесконечного цилиндра (нити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17" y="1487973"/>
            <a:ext cx="2278238" cy="27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91540"/>
              </p:ext>
            </p:extLst>
          </p:nvPr>
        </p:nvGraphicFramePr>
        <p:xfrm>
          <a:off x="2400632" y="2995835"/>
          <a:ext cx="923814" cy="48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431640" imgH="228600" progId="Equation.3">
                  <p:embed/>
                </p:oleObj>
              </mc:Choice>
              <mc:Fallback>
                <p:oleObj name="Equation" r:id="rId5" imgW="431640" imgH="228600" progId="Equation.3">
                  <p:embed/>
                  <p:pic>
                    <p:nvPicPr>
                      <p:cNvPr id="317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32" y="2995835"/>
                        <a:ext cx="923814" cy="484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58775"/>
              </p:ext>
            </p:extLst>
          </p:nvPr>
        </p:nvGraphicFramePr>
        <p:xfrm>
          <a:off x="2400632" y="3939613"/>
          <a:ext cx="1535660" cy="53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647640" imgH="228600" progId="Equation.3">
                  <p:embed/>
                </p:oleObj>
              </mc:Choice>
              <mc:Fallback>
                <p:oleObj name="Equation" r:id="rId7" imgW="647640" imgH="228600" progId="Equation.3">
                  <p:embed/>
                  <p:pic>
                    <p:nvPicPr>
                      <p:cNvPr id="317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32" y="3939613"/>
                        <a:ext cx="1535660" cy="533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7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677254" y="495585"/>
            <a:ext cx="7831263" cy="681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600" dirty="0">
                <a:latin typeface="Caveat"/>
                <a:ea typeface="Caveat"/>
                <a:cs typeface="Caveat"/>
                <a:sym typeface="Caveat"/>
              </a:rPr>
              <a:t>Поле заряженного бесконечного цилиндра (нити)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77253" y="1176669"/>
                <a:ext cx="5914564" cy="302965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ru-RU" sz="1600" b="1" dirty="0" smtClean="0"/>
                  <a:t>При</a:t>
                </a:r>
                <a:r>
                  <a:rPr lang="vi-VN" sz="1600" b="1" dirty="0" smtClean="0"/>
                  <a:t> </a:t>
                </a:r>
                <a14:m>
                  <m:oMath xmlns:m="http://schemas.openxmlformats.org/officeDocument/2006/math">
                    <m:r>
                      <a:rPr lang="vi-V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ru-RU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vi-V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vi-V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 smtClean="0"/>
                  <a:t>, на </a:t>
                </a:r>
                <a:r>
                  <a:rPr lang="ru-RU" sz="1600" dirty="0"/>
                  <a:t>поверхности будет </a:t>
                </a:r>
                <a:r>
                  <a:rPr lang="ru-RU" sz="1600" dirty="0" smtClean="0"/>
                  <a:t>заряд</a:t>
                </a:r>
                <a:r>
                  <a:rPr lang="vi-VN" sz="1600" dirty="0" smtClean="0"/>
                  <a:t> </a:t>
                </a:r>
                <a14:m>
                  <m:oMath xmlns:m="http://schemas.openxmlformats.org/officeDocument/2006/math">
                    <m:r>
                      <a:rPr lang="vi-V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vi-V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sz="1600" dirty="0" smtClean="0"/>
                  <a:t>    </a:t>
                </a: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ru-RU" sz="1600" dirty="0"/>
                  <a:t>По теореме </a:t>
                </a:r>
                <a:r>
                  <a:rPr lang="ru-RU" sz="1600" dirty="0" smtClean="0"/>
                  <a:t>Остроградского-Гаусса</a:t>
                </a: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Char char="•"/>
                  <a:defRPr/>
                </a:pPr>
                <a:endParaRPr lang="vi-VN" sz="1600" dirty="0" smtClean="0"/>
              </a:p>
              <a:p>
                <a:pPr marL="444500" indent="-285750">
                  <a:lnSpc>
                    <a:spcPct val="9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ru-RU" sz="1600" b="1" dirty="0"/>
                  <a:t>При</a:t>
                </a:r>
                <a:r>
                  <a:rPr lang="vi-VN" sz="1600" b="1" dirty="0"/>
                  <a:t> </a:t>
                </a:r>
                <a14:m>
                  <m:oMath xmlns:m="http://schemas.openxmlformats.org/officeDocument/2006/math">
                    <m:r>
                      <a:rPr lang="vi-VN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vi-V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vi-V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vi-V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600" dirty="0" smtClean="0"/>
                  <a:t>внутри </a:t>
                </a:r>
                <a:r>
                  <a:rPr lang="ru-RU" sz="1600" dirty="0"/>
                  <a:t>замкнутой </a:t>
                </a:r>
                <a:r>
                  <a:rPr lang="ru-RU" sz="1600" dirty="0" smtClean="0"/>
                  <a:t>поверхности</a:t>
                </a:r>
                <a:r>
                  <a:rPr lang="vi-VN" sz="1600" dirty="0" smtClean="0"/>
                  <a:t> </a:t>
                </a:r>
                <a:r>
                  <a:rPr lang="ru-RU" sz="1600" dirty="0" smtClean="0"/>
                  <a:t>зарядов </a:t>
                </a:r>
                <a:r>
                  <a:rPr lang="ru-RU" sz="1600" dirty="0"/>
                  <a:t>нет.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/>
              </a:p>
              <a:p>
                <a:pPr eaLnBrk="1" hangingPunct="1">
                  <a:lnSpc>
                    <a:spcPct val="90000"/>
                  </a:lnSpc>
                  <a:defRPr/>
                </a:pPr>
                <a:endParaRPr lang="vi-VN" sz="1600" dirty="0" smtClean="0"/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ru-RU" sz="1600" dirty="0" smtClean="0"/>
                  <a:t>      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77253" y="1176669"/>
                <a:ext cx="5914564" cy="3029657"/>
              </a:xfrm>
              <a:blipFill>
                <a:blip r:embed="rId4"/>
                <a:stretch>
                  <a:fillRect b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4. Поле равномерно заряженного бесконечного цилиндра (нити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17" y="1487973"/>
            <a:ext cx="2278238" cy="27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4125"/>
              </p:ext>
            </p:extLst>
          </p:nvPr>
        </p:nvGraphicFramePr>
        <p:xfrm>
          <a:off x="2287033" y="1950214"/>
          <a:ext cx="1576130" cy="742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914400" imgH="431640" progId="Equation.3">
                  <p:embed/>
                </p:oleObj>
              </mc:Choice>
              <mc:Fallback>
                <p:oleObj name="Equation" r:id="rId6" imgW="914400" imgH="431640" progId="Equation.3">
                  <p:embed/>
                  <p:pic>
                    <p:nvPicPr>
                      <p:cNvPr id="327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033" y="1950214"/>
                        <a:ext cx="1576130" cy="742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55231"/>
              </p:ext>
            </p:extLst>
          </p:nvPr>
        </p:nvGraphicFramePr>
        <p:xfrm>
          <a:off x="1958015" y="2691497"/>
          <a:ext cx="3259027" cy="83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1676160" imgH="431640" progId="Equation.3">
                  <p:embed/>
                </p:oleObj>
              </mc:Choice>
              <mc:Fallback>
                <p:oleObj name="Equation" r:id="rId8" imgW="1676160" imgH="431640" progId="Equation.3">
                  <p:embed/>
                  <p:pic>
                    <p:nvPicPr>
                      <p:cNvPr id="3277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15" y="2691497"/>
                        <a:ext cx="3259027" cy="839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97364"/>
              </p:ext>
            </p:extLst>
          </p:nvPr>
        </p:nvGraphicFramePr>
        <p:xfrm>
          <a:off x="2287033" y="4206326"/>
          <a:ext cx="1173708" cy="42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0" imgW="558720" imgH="203040" progId="Equation.3">
                  <p:embed/>
                </p:oleObj>
              </mc:Choice>
              <mc:Fallback>
                <p:oleObj name="Equation" r:id="rId10" imgW="558720" imgH="203040" progId="Equation.3">
                  <p:embed/>
                  <p:pic>
                    <p:nvPicPr>
                      <p:cNvPr id="327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033" y="4206326"/>
                        <a:ext cx="1173708" cy="425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2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1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Caveat" panose="020B0604020202020204" charset="0"/>
              </a:rPr>
              <a:t>Спасибо за внимание</a:t>
            </a:r>
            <a:endParaRPr dirty="0">
              <a:latin typeface="Caveat" panose="020B0604020202020204" charset="0"/>
            </a:endParaRPr>
          </a:p>
        </p:txBody>
      </p:sp>
      <p:grpSp>
        <p:nvGrpSpPr>
          <p:cNvPr id="1246" name="Google Shape;1246;p41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1247" name="Google Shape;1247;p41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1"/>
          </p:nvPr>
        </p:nvSpPr>
        <p:spPr>
          <a:xfrm>
            <a:off x="1914750" y="1240550"/>
            <a:ext cx="5314500" cy="18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Если потереть ручку о синтетический свитер — к ней начнут притягиваться кусочки бумаги, причем без прямого контакта. Все дело в электрическом поле, которое позволяет заряженным телам взаимодействовать на расстоянии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24"/>
          <p:cNvSpPr/>
          <p:nvPr/>
        </p:nvSpPr>
        <p:spPr>
          <a:xfrm rot="5400000">
            <a:off x="3231161" y="-725757"/>
            <a:ext cx="2719813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4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597" name="Google Shape;597;p24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602" name="Google Shape;602;p24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5" y="1344275"/>
            <a:ext cx="42879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Напряженность электрического поля — это показатель, равный отношению силы, действующей на заряд в электрическом поле, к величине этого заряда.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Она говорит о том, как сильно влияние поля в данной точке не только на другой заряд, но также на живые и неживые заряженные объекты.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Н</a:t>
            </a:r>
            <a:r>
              <a:rPr lang="en" sz="3600" dirty="0" smtClean="0">
                <a:latin typeface="Caveat"/>
                <a:ea typeface="Caveat"/>
                <a:cs typeface="Caveat"/>
                <a:sym typeface="Caveat"/>
              </a:rPr>
              <a:t>апряженности </a:t>
            </a:r>
            <a:r>
              <a:rPr lang="en" sz="3600" dirty="0">
                <a:latin typeface="Caveat"/>
                <a:ea typeface="Caveat"/>
                <a:cs typeface="Caveat"/>
                <a:sym typeface="Caveat"/>
              </a:rPr>
              <a:t>электрического поля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09216" y="1434372"/>
                <a:ext cx="1801817" cy="1082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vi-VN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sz="28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6" y="1434372"/>
                <a:ext cx="1801817" cy="1082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95;p24"/>
          <p:cNvSpPr/>
          <p:nvPr/>
        </p:nvSpPr>
        <p:spPr>
          <a:xfrm rot="5400000">
            <a:off x="5779307" y="1008835"/>
            <a:ext cx="2738627" cy="3409507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76261" y="2588450"/>
                <a:ext cx="2828260" cy="122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vi-VN" dirty="0" smtClean="0">
                    <a:latin typeface="Comfortaa" panose="020B0604020202020204" charset="0"/>
                  </a:rPr>
                  <a:t> - </a:t>
                </a:r>
                <a:r>
                  <a:rPr lang="en" dirty="0">
                    <a:latin typeface="Comfortaa" panose="020B0604020202020204" charset="0"/>
                  </a:rPr>
                  <a:t>Напряженность электрического </a:t>
                </a:r>
                <a:r>
                  <a:rPr lang="en" dirty="0" smtClean="0">
                    <a:latin typeface="Comfortaa" panose="020B0604020202020204" charset="0"/>
                  </a:rPr>
                  <a:t>поля</a:t>
                </a:r>
                <a:endParaRPr lang="vi-VN" dirty="0" smtClean="0">
                  <a:latin typeface="Comfortaa" panose="020B060402020202020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vi-VN" dirty="0" smtClean="0">
                    <a:latin typeface="Comfortaa" panose="020B0604020202020204" charset="0"/>
                  </a:rPr>
                  <a:t> - </a:t>
                </a:r>
                <a:r>
                  <a:rPr lang="ru-RU" dirty="0">
                    <a:latin typeface="Comfortaa" panose="020B0604020202020204" charset="0"/>
                  </a:rPr>
                  <a:t>действующая на заряд </a:t>
                </a:r>
                <a:r>
                  <a:rPr lang="ru-RU" dirty="0" smtClean="0">
                    <a:latin typeface="Comfortaa" panose="020B0604020202020204" charset="0"/>
                  </a:rPr>
                  <a:t>сила</a:t>
                </a:r>
                <a:r>
                  <a:rPr lang="vi-VN" dirty="0" smtClean="0">
                    <a:latin typeface="Comfortaa" panose="020B0604020202020204" charset="0"/>
                  </a:rPr>
                  <a:t> (</a:t>
                </a:r>
                <a:r>
                  <a:rPr lang="ru-RU" dirty="0" smtClean="0">
                    <a:latin typeface="Comfortaa" panose="020B0604020202020204" charset="0"/>
                  </a:rPr>
                  <a:t>Сила Кулона)</a:t>
                </a:r>
              </a:p>
              <a:p>
                <a:r>
                  <a:rPr lang="vi-VN" dirty="0">
                    <a:latin typeface="Comfortaa" panose="020B0604020202020204" charset="0"/>
                  </a:rPr>
                  <a:t>q</a:t>
                </a:r>
                <a:r>
                  <a:rPr lang="vi-VN" dirty="0" smtClean="0">
                    <a:latin typeface="Comfortaa" panose="020B0604020202020204" charset="0"/>
                  </a:rPr>
                  <a:t> - </a:t>
                </a:r>
                <a:r>
                  <a:rPr lang="ru-RU" dirty="0">
                    <a:latin typeface="Comfortaa" panose="020B0604020202020204" charset="0"/>
                  </a:rPr>
                  <a:t>величина </a:t>
                </a:r>
                <a:r>
                  <a:rPr lang="ru-RU" dirty="0" smtClean="0">
                    <a:latin typeface="Comfortaa" panose="020B0604020202020204" charset="0"/>
                  </a:rPr>
                  <a:t>заряда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261" y="2588450"/>
                <a:ext cx="2828260" cy="1221873"/>
              </a:xfrm>
              <a:prstGeom prst="rect">
                <a:avLst/>
              </a:prstGeom>
              <a:blipFill>
                <a:blip r:embed="rId4"/>
                <a:stretch>
                  <a:fillRect l="-64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5" y="1344275"/>
            <a:ext cx="4287900" cy="144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/>
              <a:t>М</a:t>
            </a:r>
            <a:r>
              <a:rPr lang="ru-RU" sz="1600" dirty="0" smtClean="0"/>
              <a:t>одуль </a:t>
            </a:r>
            <a:r>
              <a:rPr lang="ru-RU" sz="1600" dirty="0"/>
              <a:t>вектора </a:t>
            </a:r>
            <a:r>
              <a:rPr lang="ru-RU" sz="1600" dirty="0" smtClean="0"/>
              <a:t>напряженности равна количествам силовых линий</a:t>
            </a:r>
            <a:r>
              <a:rPr lang="vi-VN" sz="1600" dirty="0" smtClean="0"/>
              <a:t>, </a:t>
            </a:r>
            <a:r>
              <a:rPr lang="ru-RU" sz="1600" dirty="0" smtClean="0"/>
              <a:t>пронизывающих на единичную площадку</a:t>
            </a:r>
            <a:endParaRPr lang="ru-RU" sz="1600" dirty="0"/>
          </a:p>
          <a:p>
            <a:pPr marL="0" lvl="0" indent="0"/>
            <a:endParaRPr sz="1600" dirty="0"/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Н</a:t>
            </a:r>
            <a:r>
              <a:rPr lang="en" sz="3600" dirty="0" smtClean="0">
                <a:latin typeface="Caveat"/>
                <a:ea typeface="Caveat"/>
                <a:cs typeface="Caveat"/>
                <a:sym typeface="Caveat"/>
              </a:rPr>
              <a:t>апряженности </a:t>
            </a:r>
            <a:r>
              <a:rPr lang="en" sz="3600" dirty="0">
                <a:latin typeface="Caveat"/>
                <a:ea typeface="Caveat"/>
                <a:cs typeface="Caveat"/>
                <a:sym typeface="Caveat"/>
              </a:rPr>
              <a:t>электрического поля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15628" y="1831561"/>
                <a:ext cx="3338400" cy="793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vi-VN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число линий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28" y="1831561"/>
                <a:ext cx="3338400" cy="793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95;p24"/>
          <p:cNvSpPr/>
          <p:nvPr/>
        </p:nvSpPr>
        <p:spPr>
          <a:xfrm rot="5400000">
            <a:off x="6329914" y="432391"/>
            <a:ext cx="1509826" cy="3537099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39" y="3152131"/>
            <a:ext cx="1938756" cy="157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9525" y="3137095"/>
                <a:ext cx="4287900" cy="157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latin typeface="Comfortaa" panose="020B0604020202020204" charset="0"/>
                  </a:rPr>
                  <a:t>Пример: если на рисунке выделить площадку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2м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Comfortaa" panose="020B0604020202020204" charset="0"/>
                  </a:rPr>
                  <a:t>то </a:t>
                </a:r>
                <a:r>
                  <a:rPr lang="ru-RU" dirty="0">
                    <a:latin typeface="Comfortaa" panose="020B0604020202020204" charset="0"/>
                  </a:rPr>
                  <a:t>напряженность изображенного поля будет </a:t>
                </a:r>
                <a:r>
                  <a:rPr lang="ru-RU" dirty="0" smtClean="0">
                    <a:latin typeface="Comfortaa" panose="020B0604020202020204" charset="0"/>
                  </a:rPr>
                  <a:t>равна</a:t>
                </a:r>
                <a:endParaRPr lang="vi-VN" dirty="0" smtClean="0">
                  <a:latin typeface="Comfortaa" panose="020B0604020202020204" charset="0"/>
                </a:endParaRPr>
              </a:p>
              <a:p>
                <a:endParaRPr lang="vi-VN" dirty="0">
                  <a:latin typeface="Comfortaa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Comfortaa" panose="020B0604020202020204" charset="0"/>
                </a:endParaRPr>
              </a:p>
              <a:p>
                <a:endParaRPr lang="en-US" dirty="0">
                  <a:latin typeface="Comfortaa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25" y="3137095"/>
                <a:ext cx="4287900" cy="1577804"/>
              </a:xfrm>
              <a:prstGeom prst="rect">
                <a:avLst/>
              </a:prstGeom>
              <a:blipFill>
                <a:blip r:embed="rId5"/>
                <a:stretch>
                  <a:fillRect l="-426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5" y="1344275"/>
            <a:ext cx="4287900" cy="144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Полное число силовых линий, проходящих через поверхность </a:t>
            </a:r>
            <a:r>
              <a:rPr lang="en-US" sz="1600" dirty="0">
                <a:solidFill>
                  <a:schemeClr val="tx1"/>
                </a:solidFill>
                <a:latin typeface="Comfortaa" panose="020B0604020202020204" charset="0"/>
              </a:rPr>
              <a:t>S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 называется потоком вектора напряженности Ф через эту поверхность</a:t>
            </a:r>
            <a:endParaRPr sz="1600" dirty="0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Поток вектора напряженности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27924" y="3454798"/>
                <a:ext cx="3338400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vi-V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vi-VN" sz="20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acc>
                        </m:e>
                      </m:d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000" i="1"/>
                        <m:t>𝐸𝑆𝑐𝑜𝑠</m:t>
                      </m:r>
                      <m:r>
                        <a:rPr lang="vi-VN" sz="2000" i="1"/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24" y="3454798"/>
                <a:ext cx="3338400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95;p24"/>
          <p:cNvSpPr/>
          <p:nvPr/>
        </p:nvSpPr>
        <p:spPr>
          <a:xfrm rot="5400000">
            <a:off x="2261189" y="2147777"/>
            <a:ext cx="935665" cy="3147237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2.2. Поток вектора напряженно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25" y="1679945"/>
            <a:ext cx="3565455" cy="18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6"/>
          <p:cNvSpPr txBox="1">
            <a:spLocks noGrp="1"/>
          </p:cNvSpPr>
          <p:nvPr>
            <p:ph type="ctrTitle"/>
          </p:nvPr>
        </p:nvSpPr>
        <p:spPr>
          <a:xfrm>
            <a:off x="340241" y="516850"/>
            <a:ext cx="8676167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ru-RU" sz="3200" dirty="0" smtClean="0">
                <a:latin typeface="Caveat"/>
                <a:ea typeface="Caveat"/>
                <a:cs typeface="Caveat"/>
                <a:sym typeface="Caveat"/>
              </a:rPr>
              <a:t>Как определять </a:t>
            </a:r>
            <a:r>
              <a:rPr lang="en" sz="3200" dirty="0" smtClean="0">
                <a:latin typeface="Caveat"/>
                <a:ea typeface="Caveat"/>
                <a:cs typeface="Caveat"/>
                <a:sym typeface="Caveat"/>
              </a:rPr>
              <a:t>напряженности </a:t>
            </a:r>
            <a:r>
              <a:rPr lang="en" sz="3200" dirty="0">
                <a:latin typeface="Caveat"/>
                <a:ea typeface="Caveat"/>
                <a:cs typeface="Caveat"/>
                <a:sym typeface="Caveat"/>
              </a:rPr>
              <a:t>электрического </a:t>
            </a:r>
            <a:r>
              <a:rPr lang="en" sz="3200" dirty="0" smtClean="0">
                <a:latin typeface="Caveat"/>
                <a:ea typeface="Caveat"/>
                <a:cs typeface="Caveat"/>
                <a:sym typeface="Caveat"/>
              </a:rPr>
              <a:t>поля</a:t>
            </a:r>
            <a:r>
              <a:rPr lang="ru-RU" sz="3200" dirty="0" smtClean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vi-VN" sz="3200" dirty="0" smtClean="0">
                <a:latin typeface="Caveat"/>
                <a:ea typeface="Caveat"/>
                <a:cs typeface="Caveat"/>
                <a:sym typeface="Caveat"/>
              </a:rPr>
              <a:t>? </a:t>
            </a:r>
            <a:endParaRPr sz="3200" b="1" dirty="0">
              <a:latin typeface="Caveat" panose="020B0604020202020204" charset="0"/>
            </a:endParaRPr>
          </a:p>
        </p:txBody>
      </p:sp>
      <p:grpSp>
        <p:nvGrpSpPr>
          <p:cNvPr id="616" name="Google Shape;616;p26"/>
          <p:cNvGrpSpPr/>
          <p:nvPr/>
        </p:nvGrpSpPr>
        <p:grpSpPr>
          <a:xfrm>
            <a:off x="6621024" y="2246437"/>
            <a:ext cx="1819110" cy="2485557"/>
            <a:chOff x="797124" y="1924250"/>
            <a:chExt cx="1819110" cy="2485557"/>
          </a:xfrm>
        </p:grpSpPr>
        <p:sp>
          <p:nvSpPr>
            <p:cNvPr id="617" name="Google Shape;617;p26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6"/>
          <p:cNvGrpSpPr/>
          <p:nvPr/>
        </p:nvGrpSpPr>
        <p:grpSpPr>
          <a:xfrm rot="-725115">
            <a:off x="282188" y="2173552"/>
            <a:ext cx="2660044" cy="2631320"/>
            <a:chOff x="6292350" y="1776075"/>
            <a:chExt cx="2430925" cy="2404675"/>
          </a:xfrm>
        </p:grpSpPr>
        <p:sp>
          <p:nvSpPr>
            <p:cNvPr id="641" name="Google Shape;641;p26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887;p32"/>
          <p:cNvGrpSpPr/>
          <p:nvPr/>
        </p:nvGrpSpPr>
        <p:grpSpPr>
          <a:xfrm>
            <a:off x="3226376" y="1937844"/>
            <a:ext cx="2600266" cy="629506"/>
            <a:chOff x="1753629" y="1586637"/>
            <a:chExt cx="2224806" cy="629506"/>
          </a:xfrm>
        </p:grpSpPr>
        <p:sp>
          <p:nvSpPr>
            <p:cNvPr id="99" name="Google Shape;888;p32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889;p32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1" name="Google Shape;890;p32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91;p32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892;p32"/>
          <p:cNvSpPr txBox="1">
            <a:spLocks/>
          </p:cNvSpPr>
          <p:nvPr/>
        </p:nvSpPr>
        <p:spPr>
          <a:xfrm>
            <a:off x="3881811" y="2003304"/>
            <a:ext cx="1839427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ctr">
              <a:spcAft>
                <a:spcPts val="1600"/>
              </a:spcAft>
              <a:buFont typeface="Comfortaa"/>
              <a:buNone/>
            </a:pPr>
            <a:r>
              <a:rPr lang="ru-RU" sz="1600" dirty="0" smtClean="0"/>
              <a:t>По формуле</a:t>
            </a:r>
            <a:endParaRPr lang="en-US" sz="1600" dirty="0"/>
          </a:p>
        </p:txBody>
      </p:sp>
      <p:sp>
        <p:nvSpPr>
          <p:cNvPr id="104" name="Google Shape;912;p32"/>
          <p:cNvSpPr txBox="1">
            <a:spLocks/>
          </p:cNvSpPr>
          <p:nvPr/>
        </p:nvSpPr>
        <p:spPr>
          <a:xfrm>
            <a:off x="3247312" y="2091671"/>
            <a:ext cx="5511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 smtClean="0"/>
              <a:t>01</a:t>
            </a:r>
            <a:endParaRPr lang="en" sz="1800" dirty="0"/>
          </a:p>
        </p:txBody>
      </p:sp>
      <p:grpSp>
        <p:nvGrpSpPr>
          <p:cNvPr id="105" name="Google Shape;893;p32"/>
          <p:cNvGrpSpPr/>
          <p:nvPr/>
        </p:nvGrpSpPr>
        <p:grpSpPr>
          <a:xfrm>
            <a:off x="3142852" y="2746484"/>
            <a:ext cx="2912082" cy="629506"/>
            <a:chOff x="2874404" y="2292362"/>
            <a:chExt cx="2224806" cy="629506"/>
          </a:xfrm>
        </p:grpSpPr>
        <p:sp>
          <p:nvSpPr>
            <p:cNvPr id="106" name="Google Shape;894;p32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895;p32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8" name="Google Shape;896;p32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97;p32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898;p32"/>
          <p:cNvSpPr txBox="1">
            <a:spLocks/>
          </p:cNvSpPr>
          <p:nvPr/>
        </p:nvSpPr>
        <p:spPr>
          <a:xfrm>
            <a:off x="3226926" y="2908794"/>
            <a:ext cx="62831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 smtClean="0"/>
              <a:t>02</a:t>
            </a:r>
            <a:endParaRPr lang="en" sz="1800" dirty="0"/>
          </a:p>
        </p:txBody>
      </p:sp>
      <p:sp>
        <p:nvSpPr>
          <p:cNvPr id="111" name="Google Shape;899;p32"/>
          <p:cNvSpPr txBox="1">
            <a:spLocks/>
          </p:cNvSpPr>
          <p:nvPr/>
        </p:nvSpPr>
        <p:spPr>
          <a:xfrm>
            <a:off x="3834662" y="2689016"/>
            <a:ext cx="2261682" cy="53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С помошью теоремы Гаууса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5" y="1344275"/>
            <a:ext cx="42879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600" dirty="0"/>
              <a:t>Поток вектора напряженности электрического поля через замкнутую поверхность в вакууме равен алгебраической сумме всех зарядов, расположенных внутри поверхности, деленной на ε</a:t>
            </a:r>
            <a:r>
              <a:rPr lang="ru-RU" sz="1600" baseline="-25000" dirty="0"/>
              <a:t>0</a:t>
            </a:r>
            <a:r>
              <a:rPr lang="ru-RU" sz="1600" dirty="0"/>
              <a:t>.</a:t>
            </a:r>
          </a:p>
          <a:p>
            <a:pPr marL="0" lvl="0" indent="0"/>
            <a:endParaRPr lang="vi-VN" sz="1600" dirty="0" smtClean="0">
              <a:solidFill>
                <a:schemeClr val="tx1"/>
              </a:solidFill>
            </a:endParaRPr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Теорема Гаусса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425" y="1210824"/>
            <a:ext cx="3029093" cy="259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24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4" y="1249750"/>
            <a:ext cx="7509816" cy="299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Теорема 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Гаусса для одного </a:t>
            </a: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заряда</a:t>
            </a:r>
            <a:endParaRPr lang="vi-VN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vi-VN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Теорема 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Гаусса для нескольких </a:t>
            </a: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зарядов</a:t>
            </a:r>
            <a:endParaRPr lang="ru-RU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lang="ru-RU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indent="0"/>
            <a:endParaRPr lang="ru-RU" altLang="en-US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indent="0"/>
            <a:r>
              <a:rPr lang="ru-RU" altLang="en-US" sz="1600" dirty="0" smtClean="0">
                <a:solidFill>
                  <a:schemeClr val="tx1"/>
                </a:solidFill>
                <a:latin typeface="Comfortaa" panose="020B0604020202020204" charset="0"/>
              </a:rPr>
              <a:t>Полный </a:t>
            </a:r>
            <a:r>
              <a:rPr lang="ru-RU" altLang="en-US" sz="1600" dirty="0">
                <a:solidFill>
                  <a:schemeClr val="tx1"/>
                </a:solidFill>
                <a:latin typeface="Comfortaa" panose="020B0604020202020204" charset="0"/>
              </a:rPr>
              <a:t>поток проходящий через </a:t>
            </a:r>
            <a:r>
              <a:rPr lang="en-US" altLang="en-US" sz="1600" dirty="0">
                <a:solidFill>
                  <a:schemeClr val="tx1"/>
                </a:solidFill>
                <a:latin typeface="Comfortaa" panose="020B0604020202020204" charset="0"/>
              </a:rPr>
              <a:t>S</a:t>
            </a:r>
            <a:r>
              <a:rPr lang="ru-RU" altLang="en-US" sz="1600" baseline="-25000" dirty="0">
                <a:solidFill>
                  <a:schemeClr val="tx1"/>
                </a:solidFill>
                <a:latin typeface="Comfortaa" panose="020B0604020202020204" charset="0"/>
              </a:rPr>
              <a:t>3</a:t>
            </a:r>
            <a:r>
              <a:rPr lang="ru-RU" altLang="en-US" sz="1600" dirty="0">
                <a:solidFill>
                  <a:schemeClr val="tx1"/>
                </a:solidFill>
                <a:latin typeface="Comfortaa" panose="020B0604020202020204" charset="0"/>
              </a:rPr>
              <a:t>,  не  охватывающую заряд  </a:t>
            </a:r>
            <a:r>
              <a:rPr lang="en-US" altLang="en-US" sz="1600" dirty="0">
                <a:solidFill>
                  <a:schemeClr val="tx1"/>
                </a:solidFill>
                <a:latin typeface="Comfortaa" panose="020B0604020202020204" charset="0"/>
              </a:rPr>
              <a:t>q</a:t>
            </a:r>
            <a:r>
              <a:rPr lang="ru-RU" altLang="en-US" sz="1600" dirty="0">
                <a:solidFill>
                  <a:schemeClr val="tx1"/>
                </a:solidFill>
                <a:latin typeface="Comfortaa" panose="020B0604020202020204" charset="0"/>
              </a:rPr>
              <a:t>, равен </a:t>
            </a:r>
            <a:r>
              <a:rPr lang="ru-RU" altLang="en-US" sz="1600" dirty="0" smtClean="0">
                <a:solidFill>
                  <a:schemeClr val="tx1"/>
                </a:solidFill>
                <a:latin typeface="Comfortaa" panose="020B0604020202020204" charset="0"/>
              </a:rPr>
              <a:t>нулю</a:t>
            </a:r>
            <a:endParaRPr lang="ru-RU" altLang="en-US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0" lvl="0" indent="0"/>
            <a:endParaRPr sz="1600" dirty="0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Теорема Гаусса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64812"/>
              </p:ext>
            </p:extLst>
          </p:nvPr>
        </p:nvGraphicFramePr>
        <p:xfrm>
          <a:off x="3154765" y="1596935"/>
          <a:ext cx="2211133" cy="88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104840" imgH="444240" progId="Equation.3">
                  <p:embed/>
                </p:oleObj>
              </mc:Choice>
              <mc:Fallback>
                <p:oleObj name="Equation" r:id="rId4" imgW="1104840" imgH="44424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65" y="1596935"/>
                        <a:ext cx="2211133" cy="88211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093591"/>
              </p:ext>
            </p:extLst>
          </p:nvPr>
        </p:nvGraphicFramePr>
        <p:xfrm>
          <a:off x="3154765" y="2831853"/>
          <a:ext cx="2310370" cy="90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1231560" imgH="482400" progId="Equation.3">
                  <p:embed/>
                </p:oleObj>
              </mc:Choice>
              <mc:Fallback>
                <p:oleObj name="Equation" r:id="rId6" imgW="1231560" imgH="4824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65" y="2831853"/>
                        <a:ext cx="2310370" cy="905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20403"/>
              </p:ext>
            </p:extLst>
          </p:nvPr>
        </p:nvGraphicFramePr>
        <p:xfrm>
          <a:off x="3154766" y="4245875"/>
          <a:ext cx="857254" cy="43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444240" imgH="228600" progId="Equation.3">
                  <p:embed/>
                </p:oleObj>
              </mc:Choice>
              <mc:Fallback>
                <p:oleObj name="Equation" r:id="rId8" imgW="444240" imgH="228600" progId="Equation.3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66" y="4245875"/>
                        <a:ext cx="857254" cy="43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 descr="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37" y="914648"/>
            <a:ext cx="2478751" cy="21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2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>
            <a:spLocks noGrp="1"/>
          </p:cNvSpPr>
          <p:nvPr>
            <p:ph type="subTitle" idx="1"/>
          </p:nvPr>
        </p:nvSpPr>
        <p:spPr>
          <a:xfrm>
            <a:off x="939524" y="1249750"/>
            <a:ext cx="7509816" cy="299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Теорема Гаусса применяется для нахождения полей, созданных телами, обладающими геометрической симметрией. Тогда векторное уравнение может быть сведено к скалярному</a:t>
            </a: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.</a:t>
            </a:r>
          </a:p>
          <a:p>
            <a:pPr marL="0" lvl="0" indent="0"/>
            <a:endParaRPr lang="ru-RU" sz="1600" dirty="0">
              <a:solidFill>
                <a:schemeClr val="tx1"/>
              </a:solidFill>
              <a:latin typeface="Comfortaa" panose="020B060402020202020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ru-RU" sz="1600" dirty="0" smtClean="0">
              <a:solidFill>
                <a:schemeClr val="tx1"/>
              </a:solidFill>
              <a:latin typeface="Comfortaa" panose="020B060402020202020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Находится 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поток Фе вектора Е по определению </a:t>
            </a: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потока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Находится 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поток Фе по теореме </a:t>
            </a: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Гаусса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Comfortaa" panose="020B0604020202020204" charset="0"/>
              </a:rPr>
              <a:t>Из </a:t>
            </a:r>
            <a:r>
              <a:rPr lang="ru-RU" sz="1600" dirty="0">
                <a:solidFill>
                  <a:schemeClr val="tx1"/>
                </a:solidFill>
                <a:latin typeface="Comfortaa" panose="020B0604020202020204" charset="0"/>
              </a:rPr>
              <a:t>условия равенства потоков находится вектор Е.</a:t>
            </a:r>
            <a:endParaRPr sz="1600" dirty="0">
              <a:solidFill>
                <a:schemeClr val="tx1"/>
              </a:solidFill>
              <a:latin typeface="Comfortaa" panose="020B0604020202020204" charset="0"/>
            </a:endParaRPr>
          </a:p>
        </p:txBody>
      </p:sp>
      <p:sp>
        <p:nvSpPr>
          <p:cNvPr id="609" name="Google Shape;609;p2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veat"/>
                <a:ea typeface="Caveat"/>
                <a:cs typeface="Caveat"/>
                <a:sym typeface="Caveat"/>
              </a:rPr>
              <a:t>Методика применения теоремы Гаусса</a:t>
            </a:r>
            <a:endParaRPr sz="3600" dirty="0">
              <a:latin typeface="Caveat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10535328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524</Words>
  <Application>Microsoft Office PowerPoint</Application>
  <PresentationFormat>On-screen Show (16:9)</PresentationFormat>
  <Paragraphs>119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Permanent Marker</vt:lpstr>
      <vt:lpstr>Cambria Math</vt:lpstr>
      <vt:lpstr>Caveat</vt:lpstr>
      <vt:lpstr>Courier New</vt:lpstr>
      <vt:lpstr>Arial</vt:lpstr>
      <vt:lpstr>Comfortaa</vt:lpstr>
      <vt:lpstr>SKETCH LESSON</vt:lpstr>
      <vt:lpstr>Equation</vt:lpstr>
      <vt:lpstr>ТЕОРЕМА ГАУССА</vt:lpstr>
      <vt:lpstr>PowerPoint Presentation</vt:lpstr>
      <vt:lpstr> Напряженности электрического поля</vt:lpstr>
      <vt:lpstr> Напряженности электрического поля</vt:lpstr>
      <vt:lpstr>Поток вектора напряженности</vt:lpstr>
      <vt:lpstr> Как определять напряженности электрического поля ? </vt:lpstr>
      <vt:lpstr>Теорема Гаусса</vt:lpstr>
      <vt:lpstr>Теорема Гаусса</vt:lpstr>
      <vt:lpstr>Методика применения теоремы Гаусса</vt:lpstr>
      <vt:lpstr>Вычисление электрических полей с помощью теоремы Остроградского-Гаусса</vt:lpstr>
      <vt:lpstr>Поле бесконечной однородно заряженной плоскости</vt:lpstr>
      <vt:lpstr>Поле бесконечной однородно заряженной плоскости</vt:lpstr>
      <vt:lpstr>Поле бесконечной однородно заряженной плоскости</vt:lpstr>
      <vt:lpstr>Поле двух равномерно заряженных плоскостей</vt:lpstr>
      <vt:lpstr>Поле бвух равномерно заряженных плоскостей</vt:lpstr>
      <vt:lpstr>Поле заряженного бесконечного цилиндра (нити)</vt:lpstr>
      <vt:lpstr>Поле заряженного бесконечного цилиндра (нити)</vt:lpstr>
      <vt:lpstr>Поле заряженного бесконечного цилиндра (нити)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ТЕОРЕМА ГАУССА</dc:title>
  <cp:lastModifiedBy>Hoang Quan</cp:lastModifiedBy>
  <cp:revision>13</cp:revision>
  <dcterms:modified xsi:type="dcterms:W3CDTF">2024-05-16T06:23:16Z</dcterms:modified>
</cp:coreProperties>
</file>