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750" r:id="rId5"/>
    <p:sldMasterId id="2147485758" r:id="rId6"/>
  </p:sldMasterIdLst>
  <p:notesMasterIdLst>
    <p:notesMasterId r:id="rId29"/>
  </p:notesMasterIdLst>
  <p:handoutMasterIdLst>
    <p:handoutMasterId r:id="rId30"/>
  </p:handoutMasterIdLst>
  <p:sldIdLst>
    <p:sldId id="415" r:id="rId7"/>
    <p:sldId id="1761" r:id="rId8"/>
    <p:sldId id="642" r:id="rId9"/>
    <p:sldId id="1762" r:id="rId10"/>
    <p:sldId id="1763" r:id="rId11"/>
    <p:sldId id="1773" r:id="rId12"/>
    <p:sldId id="1774" r:id="rId13"/>
    <p:sldId id="1757" r:id="rId14"/>
    <p:sldId id="1768" r:id="rId15"/>
    <p:sldId id="1771" r:id="rId16"/>
    <p:sldId id="1775" r:id="rId17"/>
    <p:sldId id="1764" r:id="rId18"/>
    <p:sldId id="1760" r:id="rId19"/>
    <p:sldId id="1758" r:id="rId20"/>
    <p:sldId id="1767" r:id="rId21"/>
    <p:sldId id="1759" r:id="rId22"/>
    <p:sldId id="1765" r:id="rId23"/>
    <p:sldId id="1052" r:id="rId24"/>
    <p:sldId id="1053" r:id="rId25"/>
    <p:sldId id="1766" r:id="rId26"/>
    <p:sldId id="1054" r:id="rId27"/>
    <p:sldId id="1055" r:id="rId28"/>
  </p:sldIdLst>
  <p:sldSz cx="10110788" cy="7583488"/>
  <p:notesSz cx="6794500" cy="9906000"/>
  <p:defaultTextStyle>
    <a:defPPr>
      <a:defRPr lang="en-US"/>
    </a:defPPr>
    <a:lvl1pPr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2734" indent="-45993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7048" indent="-93569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1370" indent="-141147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5687" indent="-188724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3706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0445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7187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3929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9" userDrawn="1">
          <p15:clr>
            <a:srgbClr val="A4A3A4"/>
          </p15:clr>
        </p15:guide>
        <p15:guide id="2" orient="horz" pos="4093" userDrawn="1">
          <p15:clr>
            <a:srgbClr val="A4A3A4"/>
          </p15:clr>
        </p15:guide>
        <p15:guide id="3" orient="horz" pos="1353" userDrawn="1">
          <p15:clr>
            <a:srgbClr val="A4A3A4"/>
          </p15:clr>
        </p15:guide>
        <p15:guide id="4" orient="horz" pos="4405" userDrawn="1">
          <p15:clr>
            <a:srgbClr val="A4A3A4"/>
          </p15:clr>
        </p15:guide>
        <p15:guide id="5" orient="horz" pos="589" userDrawn="1">
          <p15:clr>
            <a:srgbClr val="A4A3A4"/>
          </p15:clr>
        </p15:guide>
        <p15:guide id="6" orient="horz" pos="349" userDrawn="1">
          <p15:clr>
            <a:srgbClr val="A4A3A4"/>
          </p15:clr>
        </p15:guide>
        <p15:guide id="7" pos="3070" userDrawn="1">
          <p15:clr>
            <a:srgbClr val="A4A3A4"/>
          </p15:clr>
        </p15:guide>
        <p15:guide id="8" pos="497" userDrawn="1">
          <p15:clr>
            <a:srgbClr val="A4A3A4"/>
          </p15:clr>
        </p15:guide>
        <p15:guide id="9" pos="3281" userDrawn="1">
          <p15:clr>
            <a:srgbClr val="A4A3A4"/>
          </p15:clr>
        </p15:guide>
        <p15:guide id="10" pos="6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15A"/>
    <a:srgbClr val="CDD1B9"/>
    <a:srgbClr val="4AB6B1"/>
    <a:srgbClr val="006D9C"/>
    <a:srgbClr val="595959"/>
    <a:srgbClr val="357868"/>
    <a:srgbClr val="FFFFFF"/>
    <a:srgbClr val="F48884"/>
    <a:srgbClr val="F06277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366" autoAdjust="0"/>
  </p:normalViewPr>
  <p:slideViewPr>
    <p:cSldViewPr snapToGrid="0" snapToObjects="1" showGuides="1">
      <p:cViewPr varScale="1">
        <p:scale>
          <a:sx n="84" d="100"/>
          <a:sy n="84" d="100"/>
        </p:scale>
        <p:origin x="762" y="90"/>
      </p:cViewPr>
      <p:guideLst>
        <p:guide orient="horz" pos="1069"/>
        <p:guide orient="horz" pos="4093"/>
        <p:guide orient="horz" pos="1353"/>
        <p:guide orient="horz" pos="4405"/>
        <p:guide orient="horz" pos="589"/>
        <p:guide orient="horz" pos="349"/>
        <p:guide pos="3070"/>
        <p:guide pos="497"/>
        <p:guide pos="3281"/>
        <p:guide pos="6041"/>
      </p:guideLst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200" d="100"/>
        <a:sy n="200" d="100"/>
      </p:scale>
      <p:origin x="0" y="32694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898" y="4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3CC7A5-195C-4FD6-B5D8-BB1D149E9754}" type="datetime1">
              <a:rPr lang="en-US">
                <a:latin typeface="Trebuchet MS" panose="020B0603020202020204" pitchFamily="34" charset="0"/>
              </a:rPr>
              <a:pPr>
                <a:defRPr/>
              </a:pPr>
              <a:t>11/4/2022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E59131-C38B-482F-9701-86630C7D2377}" type="slidenum">
              <a:rPr lang="en-GB">
                <a:latin typeface="Trebuchet MS" panose="020B0603020202020204" pitchFamily="34" charset="0"/>
              </a:rPr>
              <a:pPr>
                <a:defRPr/>
              </a:pPr>
              <a:t>‹#›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1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F8713C71-623D-4DF8-8FC8-49B48D3F9596}" type="datetime1">
              <a:rPr lang="en-US" smtClean="0"/>
              <a:pPr>
                <a:defRPr/>
              </a:pPr>
              <a:t>11/4/2022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674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34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02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6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3706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445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187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929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1" y="1326558"/>
            <a:ext cx="8242490" cy="100159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3600" b="1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6360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56900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174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02459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04005"/>
            <a:ext cx="8487988" cy="57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400" kern="1200" noProof="0" smtClean="0">
                <a:solidFill>
                  <a:schemeClr val="bg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531984" y="7446587"/>
            <a:ext cx="1392066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142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3495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/>
          <p:cNvSpPr txBox="1">
            <a:spLocks noChangeArrowheads="1"/>
          </p:cNvSpPr>
          <p:nvPr userDrawn="1"/>
        </p:nvSpPr>
        <p:spPr bwMode="auto">
          <a:xfrm rot="16200000">
            <a:off x="-24336" y="-59550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12.5 cm (4.92 in)</a:t>
            </a:r>
          </a:p>
        </p:txBody>
      </p:sp>
      <p:sp>
        <p:nvSpPr>
          <p:cNvPr id="4" name="TextBox 54"/>
          <p:cNvSpPr txBox="1">
            <a:spLocks noChangeArrowheads="1"/>
          </p:cNvSpPr>
          <p:nvPr userDrawn="1"/>
        </p:nvSpPr>
        <p:spPr bwMode="auto">
          <a:xfrm rot="16200000">
            <a:off x="4338411" y="-559784"/>
            <a:ext cx="8271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0.5 cm (0.20 in)</a:t>
            </a:r>
          </a:p>
        </p:txBody>
      </p:sp>
      <p:sp>
        <p:nvSpPr>
          <p:cNvPr id="5" name="TextBox 54"/>
          <p:cNvSpPr txBox="1">
            <a:spLocks noChangeArrowheads="1"/>
          </p:cNvSpPr>
          <p:nvPr userDrawn="1"/>
        </p:nvSpPr>
        <p:spPr bwMode="auto">
          <a:xfrm rot="16200000">
            <a:off x="4942060" y="-559784"/>
            <a:ext cx="8271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0.5 cm (0.20 in)</a:t>
            </a:r>
          </a:p>
        </p:txBody>
      </p:sp>
      <p:sp>
        <p:nvSpPr>
          <p:cNvPr id="6" name="TextBox 54"/>
          <p:cNvSpPr txBox="1">
            <a:spLocks noChangeArrowheads="1"/>
          </p:cNvSpPr>
          <p:nvPr userDrawn="1"/>
        </p:nvSpPr>
        <p:spPr bwMode="auto">
          <a:xfrm rot="16200000">
            <a:off x="9245481" y="-59550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12.5 cm (4.92 in)</a:t>
            </a:r>
          </a:p>
        </p:txBody>
      </p:sp>
      <p:sp>
        <p:nvSpPr>
          <p:cNvPr id="7" name="TextBox 54"/>
          <p:cNvSpPr txBox="1">
            <a:spLocks noChangeArrowheads="1"/>
          </p:cNvSpPr>
          <p:nvPr userDrawn="1"/>
        </p:nvSpPr>
        <p:spPr bwMode="auto">
          <a:xfrm>
            <a:off x="-1450217" y="357796"/>
            <a:ext cx="13721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Logo top 9.03 cm (3.55 in)</a:t>
            </a:r>
          </a:p>
        </p:txBody>
      </p:sp>
      <p:sp>
        <p:nvSpPr>
          <p:cNvPr id="8" name="TextBox 54"/>
          <p:cNvSpPr txBox="1">
            <a:spLocks noChangeArrowheads="1"/>
          </p:cNvSpPr>
          <p:nvPr userDrawn="1"/>
        </p:nvSpPr>
        <p:spPr bwMode="auto">
          <a:xfrm rot="16200000">
            <a:off x="-634877" y="-942372"/>
            <a:ext cx="1548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13.25 cm – identifier (5.51 in)</a:t>
            </a:r>
          </a:p>
        </p:txBody>
      </p:sp>
      <p:sp>
        <p:nvSpPr>
          <p:cNvPr id="9" name="TextBox 54"/>
          <p:cNvSpPr txBox="1">
            <a:spLocks noChangeArrowheads="1"/>
          </p:cNvSpPr>
          <p:nvPr userDrawn="1"/>
        </p:nvSpPr>
        <p:spPr bwMode="auto">
          <a:xfrm>
            <a:off x="-2793527" y="1558738"/>
            <a:ext cx="27154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Top text box without title content 5.72 cm (2.25 in)</a:t>
            </a:r>
          </a:p>
        </p:txBody>
      </p:sp>
      <p:sp>
        <p:nvSpPr>
          <p:cNvPr id="10" name="TextBox 54"/>
          <p:cNvSpPr txBox="1">
            <a:spLocks noChangeArrowheads="1"/>
          </p:cNvSpPr>
          <p:nvPr userDrawn="1"/>
        </p:nvSpPr>
        <p:spPr bwMode="auto">
          <a:xfrm>
            <a:off x="-1182510" y="6848292"/>
            <a:ext cx="11044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Line 9.03cm (3.55 in)</a:t>
            </a:r>
          </a:p>
        </p:txBody>
      </p:sp>
      <p:sp>
        <p:nvSpPr>
          <p:cNvPr id="11" name="TextBox 54"/>
          <p:cNvSpPr txBox="1">
            <a:spLocks noChangeArrowheads="1"/>
          </p:cNvSpPr>
          <p:nvPr userDrawn="1"/>
        </p:nvSpPr>
        <p:spPr bwMode="auto">
          <a:xfrm>
            <a:off x="-2622010" y="1957199"/>
            <a:ext cx="25439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Top text box with title content 4.56 cm (1.80 in)</a:t>
            </a:r>
          </a:p>
        </p:txBody>
      </p:sp>
      <p:sp>
        <p:nvSpPr>
          <p:cNvPr id="12" name="TextBox 54"/>
          <p:cNvSpPr txBox="1">
            <a:spLocks noChangeArrowheads="1"/>
          </p:cNvSpPr>
          <p:nvPr userDrawn="1"/>
        </p:nvSpPr>
        <p:spPr bwMode="auto">
          <a:xfrm>
            <a:off x="-1878211" y="1068202"/>
            <a:ext cx="18001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Title box bottom 7.03 cm (2.77 in)</a:t>
            </a:r>
          </a:p>
        </p:txBody>
      </p:sp>
      <p:sp>
        <p:nvSpPr>
          <p:cNvPr id="13" name="TextBox 54"/>
          <p:cNvSpPr txBox="1">
            <a:spLocks noChangeArrowheads="1"/>
          </p:cNvSpPr>
          <p:nvPr userDrawn="1"/>
        </p:nvSpPr>
        <p:spPr bwMode="auto">
          <a:xfrm>
            <a:off x="-1849359" y="6276788"/>
            <a:ext cx="17713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Bottom text box 7.44 cm (2.93 in)</a:t>
            </a:r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48777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0" y="504005"/>
            <a:ext cx="8489367" cy="564197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400" b="1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76654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83458"/>
            <a:ext cx="8242490" cy="66158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2400" b="1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88296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149" y="423272"/>
            <a:ext cx="7762491" cy="367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4" b="0" i="0">
                <a:solidFill>
                  <a:schemeClr val="bg1"/>
                </a:solidFill>
                <a:latin typeface="Cambria" panose="02040503050406030204" pitchFamily="18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6618" y="4246754"/>
            <a:ext cx="707755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0342" y="7120548"/>
            <a:ext cx="1964474" cy="240963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62">
              <a:lnSpc>
                <a:spcPts val="929"/>
              </a:lnSpc>
            </a:pP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www.neueda.com</a:t>
            </a:r>
          </a:p>
          <a:p>
            <a:pPr marL="12962"/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© </a:t>
            </a: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Neueda 2017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– For </a:t>
            </a: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use within Citi</a:t>
            </a:r>
            <a:r>
              <a:rPr lang="en-US" spc="-61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Pune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5540" y="7125580"/>
            <a:ext cx="2325481" cy="30623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sz="1990" kern="1200" smtClean="0">
                <a:solidFill>
                  <a:prstClr val="black">
                    <a:tint val="75000"/>
                  </a:prstClr>
                </a:solidFill>
              </a:rPr>
              <a:pPr>
                <a:buClrTx/>
                <a:buFontTx/>
                <a:buNone/>
              </a:pPr>
              <a:t>11/4/2022</a:t>
            </a:fld>
            <a:endParaRPr lang="en-US" sz="1990" kern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41" y="7072775"/>
            <a:ext cx="672109" cy="140435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9997">
              <a:lnSpc>
                <a:spcPts val="929"/>
              </a:lnSpc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Page </a:t>
            </a:r>
            <a:fld id="{81D60167-4931-47E6-BA6A-407CBD079E47}" type="slidenum">
              <a:rPr smtClean="0">
                <a:solidFill>
                  <a:prstClr val="black"/>
                </a:solidFill>
                <a:latin typeface="Cambria" panose="02040503050406030204" pitchFamily="18" charset="0"/>
              </a:rPr>
              <a:pPr marL="69997">
                <a:lnSpc>
                  <a:spcPts val="929"/>
                </a:lnSpc>
              </a:pPr>
              <a:t>‹#›</a:t>
            </a:fld>
            <a:r>
              <a:rPr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spc="-6">
                <a:solidFill>
                  <a:prstClr val="black"/>
                </a:solidFill>
                <a:latin typeface="Cambria" panose="02040503050406030204" pitchFamily="18" charset="0"/>
              </a:rPr>
              <a:t>of</a:t>
            </a:r>
            <a:r>
              <a:rPr spc="-97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spc="-6">
                <a:solidFill>
                  <a:prstClr val="black"/>
                </a:solidFill>
                <a:latin typeface="Cambria" panose="02040503050406030204" pitchFamily="18" charset="0"/>
              </a:rPr>
              <a:t>89</a:t>
            </a:r>
            <a:endParaRPr spc="-6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2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4" y="3951027"/>
            <a:ext cx="8242491" cy="1001597"/>
          </a:xfrm>
        </p:spPr>
        <p:txBody>
          <a:bodyPr bIns="125874" anchor="b"/>
          <a:lstStyle>
            <a:lvl1pPr>
              <a:tabLst/>
              <a:defRPr sz="3200" b="0" baseline="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64" y="4952610"/>
            <a:ext cx="8242491" cy="647014"/>
          </a:xfrm>
        </p:spPr>
        <p:txBody>
          <a:bodyPr bIns="27692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c" descr="For internal use only"/>
          <p:cNvSpPr txBox="1"/>
          <p:nvPr userDrawn="1"/>
        </p:nvSpPr>
        <p:spPr bwMode="ltGray">
          <a:xfrm>
            <a:off x="0" y="7390447"/>
            <a:ext cx="10110788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72302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51" y="2149491"/>
            <a:ext cx="8242500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5874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000000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51" y="3151070"/>
            <a:ext cx="8242500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692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rgbClr val="00000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74418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80157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41788" y="1641889"/>
            <a:ext cx="9029774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1" y="341777"/>
            <a:ext cx="8489367" cy="75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400" b="1" kern="1200" noProof="0" smtClean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00671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486404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9944" y="2149202"/>
            <a:ext cx="9029774" cy="4320000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7" y="327029"/>
            <a:ext cx="8487988" cy="756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400" kern="1200" baseline="0" dirty="0" smtClean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0352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1361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35652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4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931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91308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371273"/>
            <a:ext cx="8487988" cy="7564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400" b="1" kern="1200" noProof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508" y="1729456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1728003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7774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0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24761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" y="7042166"/>
            <a:ext cx="1676564" cy="542925"/>
            <a:chOff x="1" y="7040563"/>
            <a:chExt cx="1670364" cy="542925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1" y="7212339"/>
              <a:ext cx="1491492" cy="371149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92D0"/>
                  </a:solidFill>
                  <a:latin typeface="Trebuchet MS" panose="020B0603020202020204" pitchFamily="34" charset="0"/>
                  <a:cs typeface="+mn-cs"/>
                </a:rPr>
                <a:t>Human Resources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" y="7040563"/>
              <a:ext cx="1670364" cy="178486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18A8"/>
                  </a:solidFill>
                  <a:latin typeface="Trebuchet MS" panose="020B0603020202020204" pitchFamily="34" charset="0"/>
                </a:rPr>
                <a:t>Deutsche Bank Group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6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795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21"/>
          </p:nvPr>
        </p:nvSpPr>
        <p:spPr>
          <a:xfrm>
            <a:off x="2065806" y="7446587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4818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20x1080_holding generic.jpg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0788" cy="7583488"/>
          </a:xfrm>
          <a:prstGeom prst="rect">
            <a:avLst/>
          </a:prstGeom>
        </p:spPr>
      </p:pic>
      <p:sp>
        <p:nvSpPr>
          <p:cNvPr id="3" name="fc" descr="For internal use only"/>
          <p:cNvSpPr txBox="1"/>
          <p:nvPr userDrawn="1"/>
        </p:nvSpPr>
        <p:spPr>
          <a:xfrm>
            <a:off x="0" y="7390447"/>
            <a:ext cx="10110788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 dirty="0">
                <a:solidFill>
                  <a:schemeClr val="tx1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474937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45" r:id="rId1"/>
    <p:sldLayoutId id="2147485813" r:id="rId2"/>
  </p:sldLayoutIdLst>
  <p:transition>
    <p:wipe dir="r"/>
  </p:transition>
  <p:hf hdr="0" ftr="0" dt="0"/>
  <p:txStyles>
    <p:titleStyle>
      <a:lvl1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+mj-cs"/>
        </a:defRPr>
      </a:lvl1pPr>
      <a:lvl2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159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6pPr>
      <a:lvl7pPr marL="63190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7pPr>
      <a:lvl8pPr marL="9478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8pPr>
      <a:lvl9pPr marL="12638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9pPr>
    </p:titleStyle>
    <p:bodyStyle>
      <a:lvl1pPr marL="338989" indent="-338989" algn="l" defTabSz="902873" rtl="0" eaLnBrk="1" fontAlgn="base" hangingPunct="1">
        <a:spcBef>
          <a:spcPct val="20000"/>
        </a:spcBef>
        <a:spcAft>
          <a:spcPct val="0"/>
        </a:spcAft>
        <a:defRPr sz="2004">
          <a:solidFill>
            <a:srgbClr val="0098DB"/>
          </a:solidFill>
          <a:latin typeface="Deutsche Bank Text"/>
          <a:ea typeface="MS PGothic" panose="020B0600070205080204" pitchFamily="34" charset="-128"/>
          <a:cs typeface="Deutsche Bank Text"/>
        </a:defRPr>
      </a:lvl1pPr>
      <a:lvl2pPr marL="1097" indent="-1097" algn="l" defTabSz="902873" rtl="0" eaLnBrk="1" fontAlgn="base" hangingPunct="1">
        <a:spcBef>
          <a:spcPct val="20000"/>
        </a:spcBef>
        <a:spcAft>
          <a:spcPct val="20000"/>
        </a:spcAft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2pPr>
      <a:lvl3pPr marL="273166" indent="-269874" algn="l" defTabSz="902873" rtl="0" eaLnBrk="1" fontAlgn="base" hangingPunct="1">
        <a:spcBef>
          <a:spcPct val="20000"/>
        </a:spcBef>
        <a:spcAft>
          <a:spcPts val="1088"/>
        </a:spcAft>
        <a:buClr>
          <a:schemeClr val="tx1"/>
        </a:buClr>
        <a:buFont typeface="Arial" panose="020B0604020202020204" pitchFamily="34" charset="0"/>
        <a:buChar char="–"/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3pPr>
      <a:lvl4pPr marL="536458" indent="-262196" algn="l" defTabSz="902873" rtl="0" eaLnBrk="1" fontAlgn="base" hangingPunct="1">
        <a:spcBef>
          <a:spcPct val="0"/>
        </a:spcBef>
        <a:spcAft>
          <a:spcPts val="984"/>
        </a:spcAft>
        <a:buClr>
          <a:schemeClr val="tx1"/>
        </a:buClr>
        <a:buFont typeface="Arial" panose="020B0604020202020204" pitchFamily="34" charset="0"/>
        <a:buChar char="–"/>
        <a:defRPr sz="1797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4pPr>
      <a:lvl5pPr marL="790974" indent="-253419" algn="l" defTabSz="902873" rtl="0" eaLnBrk="1" fontAlgn="base" hangingPunct="1">
        <a:spcBef>
          <a:spcPct val="0"/>
        </a:spcBef>
        <a:spcAft>
          <a:spcPts val="786"/>
        </a:spcAft>
        <a:buClr>
          <a:schemeClr val="tx1"/>
        </a:buClr>
        <a:buFont typeface="Arial" panose="020B0604020202020204" pitchFamily="34" charset="0"/>
        <a:buChar char="–"/>
        <a:defRPr sz="1590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5pPr>
      <a:lvl6pPr marL="815109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6pPr>
      <a:lvl7pPr marL="1131060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7pPr>
      <a:lvl8pPr marL="144701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8pPr>
      <a:lvl9pPr marL="176296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1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0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5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0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5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0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65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05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15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74"/>
            <a:ext cx="8846350" cy="63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9" y="240405"/>
            <a:ext cx="8073107" cy="58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474" y="1492823"/>
            <a:ext cx="9029308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65447" y="7444994"/>
            <a:ext cx="2317454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c" descr="For internal use only"/>
          <p:cNvSpPr txBox="1"/>
          <p:nvPr userDrawn="1"/>
        </p:nvSpPr>
        <p:spPr bwMode="ltGray">
          <a:xfrm>
            <a:off x="44244" y="7390447"/>
            <a:ext cx="10110788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630029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1" name="Slide Number Placeholder 7"/>
          <p:cNvSpPr txBox="1">
            <a:spLocks/>
          </p:cNvSpPr>
          <p:nvPr userDrawn="1"/>
        </p:nvSpPr>
        <p:spPr>
          <a:xfrm>
            <a:off x="4873916" y="7064283"/>
            <a:ext cx="541536" cy="3127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2734" indent="-45993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7048" indent="-93569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1370" indent="-141147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5687" indent="-188724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706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0445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7187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929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14B9CBE-E2BF-4D02-A5BE-9A98A21C9C67}" type="slidenum">
              <a:rPr lang="en-US" sz="1600" smtClean="0">
                <a:latin typeface="Trebuchet MS" panose="020B0603020202020204" pitchFamily="34" charset="0"/>
              </a:rPr>
              <a:pPr>
                <a:defRPr/>
              </a:pPr>
              <a:t>‹#›</a:t>
            </a:fld>
            <a:endParaRPr lang="en-US" sz="16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E68F88-DCEC-8640-B403-CD4E6C6A79E9}"/>
              </a:ext>
            </a:extLst>
          </p:cNvPr>
          <p:cNvPicPr/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9353" y="220252"/>
            <a:ext cx="782955" cy="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393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759" r:id="rId1"/>
    <p:sldLayoutId id="2147485760" r:id="rId2"/>
    <p:sldLayoutId id="2147485761" r:id="rId3"/>
    <p:sldLayoutId id="2147485762" r:id="rId4"/>
    <p:sldLayoutId id="2147485763" r:id="rId5"/>
    <p:sldLayoutId id="2147485764" r:id="rId6"/>
    <p:sldLayoutId id="2147485765" r:id="rId7"/>
    <p:sldLayoutId id="2147485766" r:id="rId8"/>
    <p:sldLayoutId id="2147485767" r:id="rId9"/>
    <p:sldLayoutId id="2147485768" r:id="rId10"/>
    <p:sldLayoutId id="2147485769" r:id="rId11"/>
    <p:sldLayoutId id="2147485806" r:id="rId12"/>
    <p:sldLayoutId id="2147485814" r:id="rId13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Trebuchet MS" panose="020B0603020202020204" pitchFamily="34" charset="0"/>
          <a:ea typeface="ＭＳ Ｐゴシック" pitchFamily="34" charset="-128"/>
          <a:cs typeface="Trebuchet MS" panose="020B0603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03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6pPr>
      <a:lvl7pPr marL="10080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7pPr>
      <a:lvl8pPr marL="15120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8pPr>
      <a:lvl9pPr marL="20161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000" kern="1200">
          <a:solidFill>
            <a:srgbClr val="0092D0"/>
          </a:solidFill>
          <a:latin typeface="Trebuchet MS" panose="020B0603020202020204" pitchFamily="34" charset="0"/>
          <a:ea typeface="ＭＳ Ｐゴシック" pitchFamily="-109" charset="-128"/>
          <a:cs typeface="Trebuchet MS" panose="020B0603020202020204" pitchFamily="34" charset="0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2pPr>
      <a:lvl3pPr marL="447203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3pPr>
      <a:lvl4pPr marL="894402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4pPr>
      <a:lvl5pPr marL="1341606" indent="-44720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5pPr>
      <a:lvl6pPr marL="130033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436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08393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2426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3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6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95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158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9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224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2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8" userDrawn="1">
          <p15:clr>
            <a:srgbClr val="F26B43"/>
          </p15:clr>
        </p15:guide>
        <p15:guide id="2" pos="31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8835" y="2496197"/>
            <a:ext cx="5674414" cy="646113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2800" b="1" dirty="0"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Barclays Post Grad Induction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defTabSz="913430" eaLnBrk="0" hangingPunct="0">
              <a:spcBef>
                <a:spcPts val="300"/>
              </a:spcBef>
              <a:defRPr/>
            </a:pPr>
            <a:r>
              <a:rPr lang="en-GB" sz="2800" dirty="0">
                <a:solidFill>
                  <a:srgbClr val="FFFFFF"/>
                </a:solidFill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Group : PB1B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851B39-C7CF-4BB2-9A9B-43FECE83BF36}"/>
              </a:ext>
            </a:extLst>
          </p:cNvPr>
          <p:cNvSpPr txBox="1">
            <a:spLocks/>
          </p:cNvSpPr>
          <p:nvPr/>
        </p:nvSpPr>
        <p:spPr>
          <a:xfrm>
            <a:off x="178835" y="1432469"/>
            <a:ext cx="4694790" cy="696412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4000" b="1" dirty="0"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PAYMENT SYSTEM</a:t>
            </a:r>
            <a:endParaRPr lang="en-GB" sz="4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4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ltGray">
          <a:xfrm>
            <a:off x="642938" y="1100138"/>
            <a:ext cx="4657725" cy="7174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US" dirty="0">
                <a:latin typeface="+mn-lt"/>
              </a:rPr>
              <a:t>User </a:t>
            </a:r>
            <a:r>
              <a:rPr lang="en-US" dirty="0" err="1">
                <a:latin typeface="+mn-lt"/>
              </a:rPr>
              <a:t>Registration:POST</a:t>
            </a:r>
            <a:r>
              <a:rPr lang="en-US" dirty="0">
                <a:latin typeface="+mn-lt"/>
              </a:rPr>
              <a:t> API http://localhost:8900/users/register-user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33089-84F7-08AA-AC6A-9129650B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25367"/>
            <a:ext cx="8273273" cy="43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187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ltGray">
          <a:xfrm>
            <a:off x="642938" y="1100138"/>
            <a:ext cx="4657725" cy="7174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US" dirty="0">
                <a:latin typeface="+mn-lt"/>
              </a:rPr>
              <a:t>Get all user: GET API http://localhost:8900/users/get-all-user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ACEFE-5750-1E63-CA10-489750B2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894030"/>
            <a:ext cx="7658100" cy="51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6048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597825" y="216589"/>
            <a:ext cx="6456054" cy="57219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Features</a:t>
            </a:r>
            <a:endParaRPr lang="en-US" sz="2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612113" y="1539198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Bank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Add New Bill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Manage Master Biller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Update Bills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View All Bills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Email Notification to Account holder</a:t>
            </a:r>
            <a:endParaRPr lang="en-US" altLang="en-US" sz="2800" dirty="0">
              <a:latin typeface="Trebuchet MS" panose="020B0703020202090204" pitchFamily="34" charset="0"/>
            </a:endParaRPr>
          </a:p>
          <a:p>
            <a:endParaRPr lang="en-US" altLang="en-US" sz="2400" dirty="0">
              <a:solidFill>
                <a:schemeClr val="accent2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157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1212188" y="2982236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703020202090204" pitchFamily="34" charset="0"/>
              </a:rPr>
              <a:t>Bank Manager and Account Holder already exists</a:t>
            </a:r>
            <a:r>
              <a:rPr lang="en-US" dirty="0">
                <a:latin typeface="Trebuchet MS" panose="020B070302020209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dirty="0">
              <a:latin typeface="Trebuchet MS" panose="020B0703020202090204" pitchFamily="34" charset="0"/>
            </a:endParaRPr>
          </a:p>
          <a:p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387780" y="216588"/>
            <a:ext cx="6456054" cy="57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7522483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473173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287772" y="245164"/>
            <a:ext cx="6456054" cy="57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Architecture of the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8F862-A674-6AA5-8D83-0186687B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94" y="1018520"/>
            <a:ext cx="7569200" cy="60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66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287772" y="245164"/>
            <a:ext cx="6456054" cy="57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Implementation of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90" y="2471739"/>
            <a:ext cx="7476512" cy="24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073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171575"/>
            <a:ext cx="8846213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Requirement  analysis –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latin typeface="Trebuchet MS" panose="020B0603020202020204" pitchFamily="34" charset="0"/>
              </a:rPr>
              <a:t>	</a:t>
            </a:r>
            <a:r>
              <a:rPr lang="en-IN" dirty="0">
                <a:latin typeface="Trebuchet MS" panose="020B0603020202020204" pitchFamily="34" charset="0"/>
              </a:rPr>
              <a:t>Gathered all the requirements for payment system like the system roles and what kind of operations are going to be performed by each entity.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2. Technical Design discussion –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  <a:r>
              <a:rPr lang="en-IN" dirty="0">
                <a:latin typeface="Trebuchet MS" panose="020B0603020202020204" pitchFamily="34" charset="0"/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Use case Diagram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rebuchet MS" panose="020B0603020202020204" pitchFamily="34" charset="0"/>
              </a:rPr>
              <a:t>	2. Class Diagram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rebuchet MS" panose="020B0603020202020204" pitchFamily="34" charset="0"/>
              </a:rPr>
              <a:t>	3. Database model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rebuchet MS" panose="020B0603020202020204" pitchFamily="34" charset="0"/>
              </a:rPr>
              <a:t>	4. System Architecture</a:t>
            </a:r>
          </a:p>
          <a:p>
            <a:pPr>
              <a:lnSpc>
                <a:spcPct val="160000"/>
              </a:lnSpc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287767" y="233153"/>
            <a:ext cx="6456054" cy="57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The Process</a:t>
            </a:r>
            <a:endParaRPr lang="en-US" sz="2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167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69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3.  Designing Project Structure and Entities –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  <a:r>
              <a:rPr lang="en-IN" dirty="0">
                <a:latin typeface="Trebuchet MS" panose="020B0603020202020204" pitchFamily="34" charset="0"/>
              </a:rPr>
              <a:t>Here Entities created using the hibernate.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4.  Implementation of API -</a:t>
            </a:r>
          </a:p>
          <a:p>
            <a:pPr>
              <a:lnSpc>
                <a:spcPct val="160000"/>
              </a:lnSpc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  <a:r>
              <a:rPr lang="en-IN" dirty="0">
                <a:latin typeface="Trebuchet MS" panose="020B0603020202020204" pitchFamily="34" charset="0"/>
              </a:rPr>
              <a:t>Designed and Tested API using the postman client.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5.  Creating Unit tests –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rebuchet MS" panose="020B0603020202020204" pitchFamily="34" charset="0"/>
              </a:rPr>
              <a:t>	Using Junit created the test cases in spring boot application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6. Updating the Repository 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  <a:r>
              <a:rPr lang="en-IN" dirty="0">
                <a:latin typeface="Trebuchet MS" panose="020B0603020202020204" pitchFamily="34" charset="0"/>
              </a:rPr>
              <a:t>Updating the git repository.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pPr>
              <a:lnSpc>
                <a:spcPct val="160000"/>
              </a:lnSpc>
            </a:pPr>
            <a:endParaRPr lang="en-IN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  <p:sp>
        <p:nvSpPr>
          <p:cNvPr id="5" name="Shape 37"/>
          <p:cNvSpPr/>
          <p:nvPr/>
        </p:nvSpPr>
        <p:spPr>
          <a:xfrm>
            <a:off x="287767" y="233153"/>
            <a:ext cx="6456054" cy="57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The Process</a:t>
            </a:r>
            <a:endParaRPr lang="en-US" sz="2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614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12575" y="174216"/>
            <a:ext cx="66565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Additional enhancements</a:t>
            </a:r>
            <a:endParaRPr lang="en-US" sz="3200" b="1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ltGray">
          <a:xfrm>
            <a:off x="985837" y="1828800"/>
            <a:ext cx="8272463" cy="305655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rebuchet MS" panose="020B0603020202020204" pitchFamily="34" charset="0"/>
              </a:rPr>
              <a:t>Email notification on bill generation and bill payment.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rebuchet MS" panose="020B0603020202020204" pitchFamily="34" charset="0"/>
              </a:rPr>
              <a:t>Manual bill payment.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rebuchet MS" panose="020B0603020202020204" pitchFamily="34" charset="0"/>
              </a:rPr>
              <a:t>Integrating all API’s with swagger.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rebuchet MS" panose="020B0603020202020204" pitchFamily="34" charset="0"/>
            </a:endParaRPr>
          </a:p>
          <a:p>
            <a:pPr eaLnBrk="0" hangingPunct="0"/>
            <a:endParaRPr lang="en-IN" sz="2400" dirty="0"/>
          </a:p>
          <a:p>
            <a:pPr eaLnBrk="0" hangingPunct="0"/>
            <a:endParaRPr lang="en-US" sz="24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51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1011078" y="1289680"/>
            <a:ext cx="8361521" cy="6120073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1: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	Worked on Swagger Integration and Implementation of Get all registered billers.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2: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	Designed User Login, implementation of Registered user.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3: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	Created user entity and user service for Get all users.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4: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	Done the part of Adding New biller API to the master biller. 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5: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	Keeping the all bill payment records in transaction table and manual payment method implementation.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83989" y="210732"/>
            <a:ext cx="66438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3200" b="1" dirty="0">
                <a:solidFill>
                  <a:schemeClr val="bg1"/>
                </a:solidFill>
              </a:rPr>
              <a:t>Project Dynamics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85762" y="-137245"/>
            <a:ext cx="4772025" cy="10015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85762" y="1593732"/>
            <a:ext cx="8242500" cy="53785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Himanshu Tiwari 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Team Leader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Khushi Singh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Komal </a:t>
            </a:r>
            <a:r>
              <a:rPr lang="en-US" dirty="0" err="1"/>
              <a:t>Khator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Mukul Pahuja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Neha Pal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Padmini Yadav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Sai Krishna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Keshav </a:t>
            </a:r>
            <a:r>
              <a:rPr lang="en-US" dirty="0" err="1"/>
              <a:t>Jagdamni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Saurabh Ashutosh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3413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900117" y="1432560"/>
            <a:ext cx="8643938" cy="5175712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6: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	Worked on Account holder part to view the list of billers.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7: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	Done the part of converting the payment details to CSV file.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8: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	Account holder can View uploaded bills and scheduled payment.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Team member 9: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	Documentation Part of Project as well as entity creation and implementation of triggers.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83989" y="210732"/>
            <a:ext cx="66438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3200" b="1" dirty="0">
                <a:solidFill>
                  <a:schemeClr val="bg1"/>
                </a:solidFill>
              </a:rPr>
              <a:t>Project Dynamics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5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700088" y="1432560"/>
            <a:ext cx="8915400" cy="3985706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altLang="en-US" sz="1800" i="1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Lesson 1: Agile Work Environment helps to manage the time for working on individual module of project.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Lesson 2: 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Defining the team and the process for decision-making.</a:t>
            </a:r>
            <a:endParaRPr lang="en-US" altLang="en-US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Lesson 3: 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Set goals that can be achieved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26860" y="232952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32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Lessons Learned</a:t>
            </a:r>
            <a:endParaRPr lang="en-US" sz="3200" b="1" dirty="0">
              <a:solidFill>
                <a:prstClr val="black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2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0986" y="231032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32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Product Demo</a:t>
            </a:r>
          </a:p>
        </p:txBody>
      </p:sp>
      <p:sp>
        <p:nvSpPr>
          <p:cNvPr id="2" name="TextBox 1"/>
          <p:cNvSpPr txBox="1"/>
          <p:nvPr/>
        </p:nvSpPr>
        <p:spPr bwMode="ltGray">
          <a:xfrm>
            <a:off x="1014413" y="2314575"/>
            <a:ext cx="7158038" cy="120989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Now we will demonstrate the full working of our application – Payments Systems.</a:t>
            </a:r>
          </a:p>
          <a:p>
            <a:pPr eaLnBrk="0" hangingPunct="0"/>
            <a:endParaRPr lang="en-US" sz="2400" dirty="0" err="1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6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344918" y="245164"/>
            <a:ext cx="6456054" cy="57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Application Overview</a:t>
            </a:r>
          </a:p>
        </p:txBody>
      </p:sp>
      <p:sp>
        <p:nvSpPr>
          <p:cNvPr id="2" name="TextBox 1"/>
          <p:cNvSpPr txBox="1"/>
          <p:nvPr/>
        </p:nvSpPr>
        <p:spPr bwMode="ltGray">
          <a:xfrm>
            <a:off x="700087" y="1614485"/>
            <a:ext cx="8143875" cy="487243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marL="342900" indent="-342900" eaLnBrk="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Payment systems are tools designed to make monetary and other financial transactions easier to clear and settle.</a:t>
            </a:r>
          </a:p>
          <a:p>
            <a:pPr marL="342900" indent="-342900" eaLnBrk="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This application enables account holder to pay their electricity or mobile bills.</a:t>
            </a:r>
          </a:p>
          <a:p>
            <a:pPr marL="342900" indent="-342900" eaLnBrk="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This application has mail provision. (facility to send notification about the new bill, bill status like is it pending or success to account holder via Email.)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8299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13951" y="200025"/>
            <a:ext cx="8242500" cy="65077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Database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056889" y="1665170"/>
            <a:ext cx="8242500" cy="43070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Account Transaction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Master billers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Registered Billers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2213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71089" y="-107934"/>
            <a:ext cx="8242500" cy="10015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Entity-Relationship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F9C83-18C0-847A-FA12-B34A5EB8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0" y="900503"/>
            <a:ext cx="955490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3579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71089" y="-107934"/>
            <a:ext cx="8242500" cy="10015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7D218-57B0-3CAA-7C97-58975545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2" y="893663"/>
            <a:ext cx="9669224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1557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71089" y="-107934"/>
            <a:ext cx="8242500" cy="10015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0A069-B3F2-7664-842B-71EEE7DE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3663"/>
            <a:ext cx="7330698" cy="60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1948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597825" y="216589"/>
            <a:ext cx="6456054" cy="57219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Features</a:t>
            </a:r>
            <a:endParaRPr lang="en-US" sz="2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597825" y="1539198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accent2">
                    <a:lumMod val="50000"/>
                  </a:schemeClr>
                </a:solidFill>
                <a:latin typeface="Trebuchet MS" panose="020B0703020202090204" pitchFamily="34" charset="0"/>
              </a:rPr>
              <a:t>Account Holder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Subscribe a new biller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View list of all billers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View uploaded bills and scheduled payment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Manual Pay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View Past Payment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703020202090204" pitchFamily="34" charset="0"/>
              </a:rPr>
              <a:t>Export all payments done into CSV </a:t>
            </a:r>
          </a:p>
          <a:p>
            <a:endParaRPr lang="en-US" altLang="en-US" sz="24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448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ltGray">
          <a:xfrm>
            <a:off x="642938" y="1100138"/>
            <a:ext cx="4657725" cy="40967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US" dirty="0">
                <a:latin typeface="+mn-lt"/>
              </a:rPr>
              <a:t>Swagger UI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2C7B5-78A9-5A36-D0B5-6C52A2E7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27" y="1591190"/>
            <a:ext cx="8182133" cy="53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5631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6x9 Holding slides 2">
  <a:themeElements>
    <a:clrScheme name="9kld0551_New CS3">
      <a:dk1>
        <a:srgbClr val="FFC766"/>
      </a:dk1>
      <a:lt1>
        <a:srgbClr val="FFFFFF"/>
      </a:lt1>
      <a:dk2>
        <a:srgbClr val="002244"/>
      </a:dk2>
      <a:lt2>
        <a:srgbClr val="EC6685"/>
      </a:lt2>
      <a:accent1>
        <a:srgbClr val="002244"/>
      </a:accent1>
      <a:accent2>
        <a:srgbClr val="0092D0"/>
      </a:accent2>
      <a:accent3>
        <a:srgbClr val="FFA100"/>
      </a:accent3>
      <a:accent4>
        <a:srgbClr val="E00034"/>
      </a:accent4>
      <a:accent5>
        <a:srgbClr val="334E69"/>
      </a:accent5>
      <a:accent6>
        <a:srgbClr val="66C1E9"/>
      </a:accent6>
      <a:hlink>
        <a:srgbClr val="961414"/>
      </a:hlink>
      <a:folHlink>
        <a:srgbClr val="379B6E"/>
      </a:folHlink>
    </a:clrScheme>
    <a:fontScheme name="3_CIB Industry Groups">
      <a:majorFont>
        <a:latin typeface=""/>
        <a:ea typeface=""/>
        <a:cs typeface="ＭＳ Ｐゴシック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009BCD"/>
        </a:lt2>
        <a:accent1>
          <a:srgbClr val="E1EBFF"/>
        </a:accent1>
        <a:accent2>
          <a:srgbClr val="C3D7F0"/>
        </a:accent2>
        <a:accent3>
          <a:srgbClr val="FFFFFF"/>
        </a:accent3>
        <a:accent4>
          <a:srgbClr val="000000"/>
        </a:accent4>
        <a:accent5>
          <a:srgbClr val="EEF3FF"/>
        </a:accent5>
        <a:accent6>
          <a:srgbClr val="B0C3D9"/>
        </a:accent6>
        <a:hlink>
          <a:srgbClr val="82A0CD"/>
        </a:hlink>
        <a:folHlink>
          <a:srgbClr val="0A41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0,0,0">
      <a:srgbClr val="000000"/>
    </a:custClr>
    <a:custClr name="165,184,224">
      <a:srgbClr val="A5B8E0"/>
    </a:custClr>
    <a:custClr name="102,102,153">
      <a:srgbClr val="666699"/>
    </a:custClr>
    <a:custClr name="153,51,102">
      <a:srgbClr val="993366"/>
    </a:custClr>
    <a:custClr name="204,153,255">
      <a:srgbClr val="CC99FF"/>
    </a:custClr>
    <a:custClr name="51,51,51">
      <a:srgbClr val="333333"/>
    </a:custClr>
    <a:custClr name="150,150,150">
      <a:srgbClr val="969696"/>
    </a:custClr>
    <a:custClr name="0,51,102">
      <a:srgbClr val="003366"/>
    </a:custClr>
    <a:custClr name="128,128,0">
      <a:srgbClr val="808000"/>
    </a:custClr>
    <a:custClr name="255,204,0">
      <a:srgbClr val="FFCC00"/>
    </a:custClr>
    <a:custClr name="0,51,0">
      <a:srgbClr val="003300"/>
    </a:custClr>
    <a:custClr name="0,204,255">
      <a:srgbClr val="00CCFF"/>
    </a:custClr>
    <a:custClr name="0,0,114">
      <a:srgbClr val="000072"/>
    </a:custClr>
    <a:custClr name="255,255,255">
      <a:srgbClr val="FFFFFF"/>
    </a:custClr>
    <a:custClr name="0,25,155">
      <a:srgbClr val="00199B"/>
    </a:custClr>
    <a:custClr name="120,155,235">
      <a:srgbClr val="789BEB"/>
    </a:custClr>
    <a:custClr name="50,75,185">
      <a:srgbClr val="324BB9"/>
    </a:custClr>
    <a:custClr name="210,110,20">
      <a:srgbClr val="D26E14"/>
    </a:custClr>
    <a:custClr name="150,20,20">
      <a:srgbClr val="961414"/>
    </a:custClr>
    <a:custClr name="55,155,110">
      <a:srgbClr val="379B6E"/>
    </a:custClr>
  </a:custClrLst>
  <a:extLst>
    <a:ext uri="{05A4C25C-085E-4340-85A3-A5531E510DB2}">
      <thm15:themeFamily xmlns:thm15="http://schemas.microsoft.com/office/thememl/2012/main" name="Barclays" id="{E85579BA-4785-C74A-88C1-7E105512A80E}" vid="{838FAB96-803C-034B-AB6A-F18BB50D32B1}"/>
    </a:ext>
  </a:extLst>
</a:theme>
</file>

<file path=ppt/theme/theme2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  <a:extLst>
    <a:ext uri="{05A4C25C-085E-4340-85A3-A5531E510DB2}">
      <thm15:themeFamily xmlns:thm15="http://schemas.microsoft.com/office/thememl/2012/main" name="Barclays" id="{E85579BA-4785-C74A-88C1-7E105512A80E}" vid="{68342624-05AC-AC4D-AF22-ACC7FFAE8C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usinessDivision xmlns="D394501B-BDBB-424E-B5E9-622762117F7A" xsi:nil="true"/>
    <Email xmlns="D394501B-BDBB-424E-B5E9-622762117F7A" xsi:nil="true"/>
    <Team xmlns="D394501B-BDBB-424E-B5E9-622762117F7A" xsi:nil="true"/>
    <BusinessLine xmlns="D394501B-BDBB-424E-B5E9-622762117F7A" xsi:nil="true"/>
    <UserName xmlns="D394501B-BDBB-424E-B5E9-622762117F7A">, </UserName>
    <CorporateDivision xmlns="D394501B-BDBB-424E-B5E9-622762117F7A" xsi:nil="true"/>
    <DBDirID xmlns="D394501B-BDBB-424E-B5E9-622762117F7A" xsi:nil="true"/>
    <Department xmlns="D394501B-BDBB-424E-B5E9-622762117F7A" xsi:nil="true"/>
    <Country xmlns="D394501B-BDBB-424E-B5E9-622762117F7A" xsi:nil="true"/>
    <GroupDivision xmlns="D394501B-BDBB-424E-B5E9-622762117F7A" xsi:nil="true"/>
    <_dlc_DocId xmlns="08cb0f59-b58a-410a-8fde-00fb0eef9b53">EAY6WXRV32KZ-1864152586-176</_dlc_DocId>
    <_dlc_DocIdUrl xmlns="08cb0f59-b58a-410a-8fde-00fb0eef9b53">
      <Url>https://dspace.de.intranet.db.com/site4361/_layouts/DocIdRedir.aspx?ID=EAY6WXRV32KZ-1864152586-176</Url>
      <Description>EAY6WXRV32KZ-1864152586-176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B Base Content Type" ma:contentTypeID="0x010100C777E5E4CC2845A982076CBB472177EA001C5F85888F34AE42BEC45E4FBA3732BD" ma:contentTypeVersion="1" ma:contentTypeDescription="DB Base Content Type" ma:contentTypeScope="" ma:versionID="011cb27e84e7470b595fb04fe671438b">
  <xsd:schema xmlns:xsd="http://www.w3.org/2001/XMLSchema" xmlns:xs="http://www.w3.org/2001/XMLSchema" xmlns:p="http://schemas.microsoft.com/office/2006/metadata/properties" xmlns:ns2="D394501B-BDBB-424E-B5E9-622762117F7A" xmlns:ns3="08cb0f59-b58a-410a-8fde-00fb0eef9b53" targetNamespace="http://schemas.microsoft.com/office/2006/metadata/properties" ma:root="true" ma:fieldsID="8847ca4af6abc549e6aff0abcb45fe5a" ns2:_="" ns3:_="">
    <xsd:import namespace="D394501B-BDBB-424E-B5E9-622762117F7A"/>
    <xsd:import namespace="08cb0f59-b58a-410a-8fde-00fb0eef9b53"/>
    <xsd:element name="properties">
      <xsd:complexType>
        <xsd:sequence>
          <xsd:element name="documentManagement">
            <xsd:complexType>
              <xsd:all>
                <xsd:element ref="ns2:UserName" minOccurs="0"/>
                <xsd:element ref="ns2:Email" minOccurs="0"/>
                <xsd:element ref="ns2:DBDirID" minOccurs="0"/>
                <xsd:element ref="ns2:BusinessDivision" minOccurs="0"/>
                <xsd:element ref="ns2:BusinessLine" minOccurs="0"/>
                <xsd:element ref="ns2:Department" minOccurs="0"/>
                <xsd:element ref="ns2:Team" minOccurs="0"/>
                <xsd:element ref="ns2:Country" minOccurs="0"/>
                <xsd:element ref="ns2:GroupDivision" minOccurs="0"/>
                <xsd:element ref="ns2:CorporateDivis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501B-BDBB-424E-B5E9-622762117F7A" elementFormDefault="qualified">
    <xsd:import namespace="http://schemas.microsoft.com/office/2006/documentManagement/types"/>
    <xsd:import namespace="http://schemas.microsoft.com/office/infopath/2007/PartnerControls"/>
    <xsd:element name="UserName" ma:index="8" nillable="true" ma:displayName="UserName" ma:internalName="UserName" ma:readOnly="false">
      <xsd:simpleType>
        <xsd:restriction base="dms:Text"/>
      </xsd:simpleType>
    </xsd:element>
    <xsd:element name="Email" ma:index="9" nillable="true" ma:displayName="Email" ma:internalName="Email" ma:readOnly="false">
      <xsd:simpleType>
        <xsd:restriction base="dms:Text"/>
      </xsd:simpleType>
    </xsd:element>
    <xsd:element name="DBDirID" ma:index="10" nillable="true" ma:displayName="DBDirID" ma:internalName="DBDirID" ma:readOnly="false">
      <xsd:simpleType>
        <xsd:restriction base="dms:Text"/>
      </xsd:simpleType>
    </xsd:element>
    <xsd:element name="BusinessDivision" ma:index="11" nillable="true" ma:displayName="Business Division" ma:internalName="BusinessDivision" ma:readOnly="false">
      <xsd:simpleType>
        <xsd:restriction base="dms:Text"/>
      </xsd:simpleType>
    </xsd:element>
    <xsd:element name="BusinessLine" ma:index="12" nillable="true" ma:displayName="Business Line" ma:internalName="BusinessLine" ma:readOnly="false">
      <xsd:simpleType>
        <xsd:restriction base="dms:Text"/>
      </xsd:simpleType>
    </xsd:element>
    <xsd:element name="Department" ma:index="13" nillable="true" ma:displayName="Department" ma:internalName="Department" ma:readOnly="false">
      <xsd:simpleType>
        <xsd:restriction base="dms:Text"/>
      </xsd:simpleType>
    </xsd:element>
    <xsd:element name="Team" ma:index="14" nillable="true" ma:displayName="Team" ma:internalName="Team" ma:readOnly="false">
      <xsd:simpleType>
        <xsd:restriction base="dms:Text"/>
      </xsd:simpleType>
    </xsd:element>
    <xsd:element name="Country" ma:index="15" nillable="true" ma:displayName="Country" ma:internalName="Country" ma:readOnly="false">
      <xsd:simpleType>
        <xsd:restriction base="dms:Text"/>
      </xsd:simpleType>
    </xsd:element>
    <xsd:element name="GroupDivision" ma:index="16" nillable="true" ma:displayName="Group Division" ma:internalName="GroupDivision" ma:readOnly="false">
      <xsd:simpleType>
        <xsd:restriction base="dms:Text"/>
      </xsd:simpleType>
    </xsd:element>
    <xsd:element name="CorporateDivision" ma:index="17" nillable="true" ma:displayName="Corporate Division" ma:internalName="CorporateDivis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b0f59-b58a-410a-8fde-00fb0eef9b53" elementFormDefault="qualified">
    <xsd:import namespace="http://schemas.microsoft.com/office/2006/documentManagement/types"/>
    <xsd:import namespace="http://schemas.microsoft.com/office/infopath/2007/PartnerControls"/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9858757-D8A2-4985-800E-DB0819CBC3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8DFF60-FD90-4DB3-9E89-8B4174AFCB71}">
  <ds:schemaRefs>
    <ds:schemaRef ds:uri="D394501B-BDBB-424E-B5E9-622762117F7A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08cb0f59-b58a-410a-8fde-00fb0eef9b5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881EE5-0D93-4845-B64F-7EC15427F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4501B-BDBB-424E-B5E9-622762117F7A"/>
    <ds:schemaRef ds:uri="08cb0f59-b58a-410a-8fde-00fb0eef9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7351DF-47F5-40C1-8C3C-6B350C77D0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 Holding slides 2</Template>
  <TotalTime>751</TotalTime>
  <Words>572</Words>
  <Application>Microsoft Office PowerPoint</Application>
  <PresentationFormat>Custom</PresentationFormat>
  <Paragraphs>104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Cambria</vt:lpstr>
      <vt:lpstr>Deutsche Bank Text</vt:lpstr>
      <vt:lpstr>Trebuchet MS</vt:lpstr>
      <vt:lpstr>16x9 Holding slides 2</vt:lpstr>
      <vt:lpstr>DB Screenshow White</vt:lpstr>
      <vt:lpstr>PowerPoint Presentation</vt:lpstr>
      <vt:lpstr>Team Members</vt:lpstr>
      <vt:lpstr>PowerPoint Presentation</vt:lpstr>
      <vt:lpstr>Database Structure</vt:lpstr>
      <vt:lpstr>Entity-Relationship Diagram</vt:lpstr>
      <vt:lpstr>Class Diagram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>For internal use only</cp:keywords>
  <cp:lastModifiedBy>mukul pahuja</cp:lastModifiedBy>
  <cp:revision>57</cp:revision>
  <cp:lastPrinted>2010-03-16T19:12:47Z</cp:lastPrinted>
  <dcterms:created xsi:type="dcterms:W3CDTF">2019-08-20T09:03:44Z</dcterms:created>
  <dcterms:modified xsi:type="dcterms:W3CDTF">2022-11-04T05:39:33Z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e951d408-65dc-48b8-aac8-a17dc4d30e45</vt:lpwstr>
  </property>
  <property fmtid="{D5CDD505-2E9C-101B-9397-08002B2CF9AE}" pid="3" name="ContentTypeId">
    <vt:lpwstr>0x010100C777E5E4CC2845A982076CBB472177EA001C5F85888F34AE42BEC45E4FBA3732BD</vt:lpwstr>
  </property>
  <property fmtid="{D5CDD505-2E9C-101B-9397-08002B2CF9AE}" pid="4" name="_dlc_DocIdItemGuid">
    <vt:lpwstr>e7b62917-f810-4886-86e3-7b6ce045e08f</vt:lpwstr>
  </property>
  <property fmtid="{D5CDD505-2E9C-101B-9397-08002B2CF9AE}" pid="5" name="db.comClassification">
    <vt:lpwstr>For internal use only</vt:lpwstr>
  </property>
  <property fmtid="{D5CDD505-2E9C-101B-9397-08002B2CF9AE}" pid="6" name="aliashDocumentMarking">
    <vt:lpwstr>For internal use only</vt:lpwstr>
  </property>
</Properties>
</file>