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113" d="100"/>
          <a:sy n="113" d="100"/>
        </p:scale>
        <p:origin x="3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Friday, February 18,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906905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Friday, February 18,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536152859"/>
      </p:ext>
    </p:extLst>
  </p:cSld>
  <p:clrMap bg1="dk1" tx1="lt1" bg2="dk2" tx2="lt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ylladb.com/glossary/eventual-consistency/" TargetMode="External"/><Relationship Id="rId2" Type="http://schemas.openxmlformats.org/officeDocument/2006/relationships/hyperlink" Target="https://hackernoon.com/eventual-vs-strong-consistency-in-distributed-databases-282fdad37cf7"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57987-0577-487D-90E9-EE5A8CE864DC}"/>
              </a:ext>
            </a:extLst>
          </p:cNvPr>
          <p:cNvSpPr>
            <a:spLocks noGrp="1"/>
          </p:cNvSpPr>
          <p:nvPr>
            <p:ph type="ctrTitle"/>
          </p:nvPr>
        </p:nvSpPr>
        <p:spPr>
          <a:xfrm>
            <a:off x="550864" y="1051551"/>
            <a:ext cx="3565524" cy="2384898"/>
          </a:xfrm>
        </p:spPr>
        <p:txBody>
          <a:bodyPr anchor="b">
            <a:normAutofit/>
          </a:bodyPr>
          <a:lstStyle/>
          <a:p>
            <a:r>
              <a:rPr lang="en-US" sz="4800" dirty="0"/>
              <a:t>Jeffry Richter</a:t>
            </a:r>
          </a:p>
        </p:txBody>
      </p:sp>
      <p:sp>
        <p:nvSpPr>
          <p:cNvPr id="3" name="Subtitle 2">
            <a:extLst>
              <a:ext uri="{FF2B5EF4-FFF2-40B4-BE49-F238E27FC236}">
                <a16:creationId xmlns:a16="http://schemas.microsoft.com/office/drawing/2014/main" id="{367D0D22-9972-4180-B043-E1AC69942B92}"/>
              </a:ext>
            </a:extLst>
          </p:cNvPr>
          <p:cNvSpPr>
            <a:spLocks noGrp="1"/>
          </p:cNvSpPr>
          <p:nvPr>
            <p:ph type="subTitle" idx="1"/>
          </p:nvPr>
        </p:nvSpPr>
        <p:spPr>
          <a:xfrm>
            <a:off x="550863" y="3569008"/>
            <a:ext cx="3565525" cy="1731656"/>
          </a:xfrm>
        </p:spPr>
        <p:txBody>
          <a:bodyPr>
            <a:normAutofit/>
          </a:bodyPr>
          <a:lstStyle/>
          <a:p>
            <a:pPr algn="ctr"/>
            <a:r>
              <a:rPr lang="en-US" sz="2000" dirty="0">
                <a:solidFill>
                  <a:schemeClr val="tx1">
                    <a:alpha val="60000"/>
                  </a:schemeClr>
                </a:solidFill>
              </a:rPr>
              <a:t>Distributed Cloud Apps</a:t>
            </a: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212CEA4A-1A60-4BAF-982A-712F7683368D}"/>
              </a:ext>
            </a:extLst>
          </p:cNvPr>
          <p:cNvPicPr>
            <a:picLocks noChangeAspect="1"/>
          </p:cNvPicPr>
          <p:nvPr/>
        </p:nvPicPr>
        <p:blipFill rotWithShape="1">
          <a:blip r:embed="rId2"/>
          <a:srcRect r="27501"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6920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47C-017B-4481-A18C-59D8B07B1F35}"/>
              </a:ext>
            </a:extLst>
          </p:cNvPr>
          <p:cNvSpPr>
            <a:spLocks noGrp="1"/>
          </p:cNvSpPr>
          <p:nvPr>
            <p:ph type="ctrTitle"/>
          </p:nvPr>
        </p:nvSpPr>
        <p:spPr>
          <a:xfrm>
            <a:off x="3359149" y="389840"/>
            <a:ext cx="8281987" cy="1735293"/>
          </a:xfrm>
        </p:spPr>
        <p:txBody>
          <a:bodyPr/>
          <a:lstStyle/>
          <a:p>
            <a:r>
              <a:rPr lang="en-US" dirty="0"/>
              <a:t>1.7 Machine Loss</a:t>
            </a:r>
          </a:p>
        </p:txBody>
      </p:sp>
      <p:sp>
        <p:nvSpPr>
          <p:cNvPr id="3" name="Subtitle 2">
            <a:extLst>
              <a:ext uri="{FF2B5EF4-FFF2-40B4-BE49-F238E27FC236}">
                <a16:creationId xmlns:a16="http://schemas.microsoft.com/office/drawing/2014/main" id="{567A6B3B-950A-4951-8F1C-9E1351BAB022}"/>
              </a:ext>
            </a:extLst>
          </p:cNvPr>
          <p:cNvSpPr>
            <a:spLocks noGrp="1"/>
          </p:cNvSpPr>
          <p:nvPr>
            <p:ph type="subTitle" idx="1"/>
          </p:nvPr>
        </p:nvSpPr>
        <p:spPr>
          <a:xfrm>
            <a:off x="3359149" y="1549400"/>
            <a:ext cx="8281989" cy="5046133"/>
          </a:xfrm>
        </p:spPr>
        <p:txBody>
          <a:bodyPr>
            <a:normAutofit fontScale="92500" lnSpcReduction="10000"/>
          </a:bodyPr>
          <a:lstStyle/>
          <a:p>
            <a:pPr marL="457200" indent="-457200" algn="just">
              <a:buAutoNum type="arabicParenR"/>
            </a:pPr>
            <a:r>
              <a:rPr lang="en-US" dirty="0"/>
              <a:t>Fleet of standardized machine may let you replace your down machine with a new one. It’s especially important for mission-critical applications which have to run 24\7.</a:t>
            </a:r>
          </a:p>
          <a:p>
            <a:pPr marL="457200" indent="-457200" algn="just">
              <a:buAutoNum type="arabicParenR"/>
            </a:pPr>
            <a:endParaRPr lang="en-US" dirty="0"/>
          </a:p>
          <a:p>
            <a:pPr algn="just"/>
            <a:r>
              <a:rPr lang="en-US" dirty="0"/>
              <a:t>Options you have here:</a:t>
            </a:r>
          </a:p>
          <a:p>
            <a:pPr algn="just"/>
            <a:r>
              <a:rPr lang="en-US" dirty="0"/>
              <a:t>IaaS – replace your machine (AWS EC2 \ AWS ECS \ Azure Virtual Machine) in a moment;</a:t>
            </a:r>
          </a:p>
          <a:p>
            <a:pPr algn="just"/>
            <a:r>
              <a:rPr lang="en-US" dirty="0"/>
              <a:t>PaaS-SaaS-CaaS – have you application instances on several machines which let you improve your availability;</a:t>
            </a:r>
          </a:p>
          <a:p>
            <a:pPr algn="just"/>
            <a:r>
              <a:rPr lang="en-US" dirty="0"/>
              <a:t>Hint:</a:t>
            </a:r>
          </a:p>
          <a:p>
            <a:pPr algn="just"/>
            <a:r>
              <a:rPr lang="en-US" dirty="0"/>
              <a:t>Think about it like about application\data availability. </a:t>
            </a:r>
          </a:p>
          <a:p>
            <a:pPr algn="just"/>
            <a:endParaRPr lang="en-US" dirty="0"/>
          </a:p>
        </p:txBody>
      </p:sp>
    </p:spTree>
    <p:extLst>
      <p:ext uri="{BB962C8B-B14F-4D97-AF65-F5344CB8AC3E}">
        <p14:creationId xmlns:p14="http://schemas.microsoft.com/office/powerpoint/2010/main" val="427856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47C-017B-4481-A18C-59D8B07B1F35}"/>
              </a:ext>
            </a:extLst>
          </p:cNvPr>
          <p:cNvSpPr>
            <a:spLocks noGrp="1"/>
          </p:cNvSpPr>
          <p:nvPr>
            <p:ph type="ctrTitle"/>
          </p:nvPr>
        </p:nvSpPr>
        <p:spPr>
          <a:xfrm>
            <a:off x="3359149" y="389840"/>
            <a:ext cx="8281987" cy="1735293"/>
          </a:xfrm>
        </p:spPr>
        <p:txBody>
          <a:bodyPr/>
          <a:lstStyle/>
          <a:p>
            <a:r>
              <a:rPr lang="en-US" dirty="0"/>
              <a:t>2. Embracing Failures</a:t>
            </a:r>
          </a:p>
        </p:txBody>
      </p:sp>
      <p:sp>
        <p:nvSpPr>
          <p:cNvPr id="3" name="Subtitle 2">
            <a:extLst>
              <a:ext uri="{FF2B5EF4-FFF2-40B4-BE49-F238E27FC236}">
                <a16:creationId xmlns:a16="http://schemas.microsoft.com/office/drawing/2014/main" id="{567A6B3B-950A-4951-8F1C-9E1351BAB022}"/>
              </a:ext>
            </a:extLst>
          </p:cNvPr>
          <p:cNvSpPr>
            <a:spLocks noGrp="1"/>
          </p:cNvSpPr>
          <p:nvPr>
            <p:ph type="subTitle" idx="1"/>
          </p:nvPr>
        </p:nvSpPr>
        <p:spPr>
          <a:xfrm>
            <a:off x="550865" y="1845733"/>
            <a:ext cx="11090274" cy="4749800"/>
          </a:xfrm>
        </p:spPr>
        <p:txBody>
          <a:bodyPr>
            <a:normAutofit/>
          </a:bodyPr>
          <a:lstStyle/>
          <a:p>
            <a:pPr algn="just"/>
            <a:r>
              <a:rPr lang="en-US" dirty="0"/>
              <a:t>Richter splits Reasons (or factors) of service failing onto three groups:</a:t>
            </a:r>
          </a:p>
          <a:p>
            <a:pPr marL="457200" indent="-457200" algn="just">
              <a:buAutoNum type="arabicParenR"/>
            </a:pPr>
            <a:r>
              <a:rPr lang="en-US" dirty="0"/>
              <a:t>Code issues: Developer errors and unhandled events</a:t>
            </a:r>
          </a:p>
          <a:p>
            <a:pPr marL="457200" indent="-457200" algn="just">
              <a:buAutoNum type="arabicParenR"/>
            </a:pPr>
            <a:r>
              <a:rPr lang="en-US" dirty="0"/>
              <a:t>We may operate with our production application wrong: </a:t>
            </a:r>
          </a:p>
          <a:p>
            <a:pPr marL="457200" indent="-457200" algn="just">
              <a:buFont typeface="Arial" panose="020B0604020202020204" pitchFamily="34" charset="0"/>
              <a:buChar char="•"/>
            </a:pPr>
            <a:r>
              <a:rPr lang="en-US" dirty="0"/>
              <a:t>DevOps activities, Scale-In;</a:t>
            </a:r>
          </a:p>
          <a:p>
            <a:pPr marL="457200" indent="-457200" algn="just">
              <a:buFont typeface="Arial" panose="020B0604020202020204" pitchFamily="34" charset="0"/>
              <a:buChar char="•"/>
            </a:pPr>
            <a:r>
              <a:rPr lang="en-US" dirty="0"/>
              <a:t>Running 2+ versions of application in parallel but not willing to support the previous version of code</a:t>
            </a:r>
          </a:p>
          <a:p>
            <a:pPr marL="457200" indent="-457200" algn="just">
              <a:buFont typeface="+mj-lt"/>
              <a:buAutoNum type="arabicParenR" startAt="3"/>
            </a:pPr>
            <a:r>
              <a:rPr lang="en-US" dirty="0"/>
              <a:t>Orchestration: moving your running code from one machine to another may happen not seamlessly.</a:t>
            </a:r>
          </a:p>
          <a:p>
            <a:pPr marL="457200" indent="-457200" algn="just">
              <a:buFont typeface="+mj-lt"/>
              <a:buAutoNum type="arabicParenR" startAt="3"/>
            </a:pPr>
            <a:r>
              <a:rPr lang="en-US" dirty="0"/>
              <a:t>Hardware issues</a:t>
            </a:r>
          </a:p>
        </p:txBody>
      </p:sp>
    </p:spTree>
    <p:extLst>
      <p:ext uri="{BB962C8B-B14F-4D97-AF65-F5344CB8AC3E}">
        <p14:creationId xmlns:p14="http://schemas.microsoft.com/office/powerpoint/2010/main" val="38578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47C-017B-4481-A18C-59D8B07B1F35}"/>
              </a:ext>
            </a:extLst>
          </p:cNvPr>
          <p:cNvSpPr>
            <a:spLocks noGrp="1"/>
          </p:cNvSpPr>
          <p:nvPr>
            <p:ph type="ctrTitle"/>
          </p:nvPr>
        </p:nvSpPr>
        <p:spPr>
          <a:xfrm>
            <a:off x="3359149" y="389840"/>
            <a:ext cx="8281987" cy="1735293"/>
          </a:xfrm>
        </p:spPr>
        <p:txBody>
          <a:bodyPr/>
          <a:lstStyle/>
          <a:p>
            <a:r>
              <a:rPr lang="en-US" dirty="0"/>
              <a:t>2. Embracing Failures</a:t>
            </a:r>
          </a:p>
        </p:txBody>
      </p:sp>
      <p:sp>
        <p:nvSpPr>
          <p:cNvPr id="3" name="Subtitle 2">
            <a:extLst>
              <a:ext uri="{FF2B5EF4-FFF2-40B4-BE49-F238E27FC236}">
                <a16:creationId xmlns:a16="http://schemas.microsoft.com/office/drawing/2014/main" id="{567A6B3B-950A-4951-8F1C-9E1351BAB022}"/>
              </a:ext>
            </a:extLst>
          </p:cNvPr>
          <p:cNvSpPr>
            <a:spLocks noGrp="1"/>
          </p:cNvSpPr>
          <p:nvPr>
            <p:ph type="subTitle" idx="1"/>
          </p:nvPr>
        </p:nvSpPr>
        <p:spPr>
          <a:xfrm>
            <a:off x="2654135" y="1845733"/>
            <a:ext cx="8888680" cy="4749800"/>
          </a:xfrm>
        </p:spPr>
        <p:txBody>
          <a:bodyPr>
            <a:normAutofit fontScale="70000" lnSpcReduction="20000"/>
          </a:bodyPr>
          <a:lstStyle/>
          <a:p>
            <a:pPr algn="just"/>
            <a:r>
              <a:rPr lang="en-US" dirty="0"/>
              <a:t>What to do:</a:t>
            </a:r>
          </a:p>
          <a:p>
            <a:pPr marL="457200" indent="-457200" algn="just">
              <a:buAutoNum type="arabicParenR"/>
            </a:pPr>
            <a:r>
              <a:rPr lang="en-US" dirty="0"/>
              <a:t>Assuming failures on application design  level, handling them</a:t>
            </a:r>
          </a:p>
          <a:p>
            <a:pPr marL="457200" indent="-457200" algn="just">
              <a:buAutoNum type="arabicParenR"/>
            </a:pPr>
            <a:r>
              <a:rPr lang="en-US" dirty="0"/>
              <a:t>Orchestrate the virtual level, not physical. </a:t>
            </a:r>
          </a:p>
          <a:p>
            <a:pPr marL="342900" indent="-342900" algn="just">
              <a:buFont typeface="Arial" panose="020B0604020202020204" pitchFamily="34" charset="0"/>
              <a:buChar char="•"/>
            </a:pPr>
            <a:r>
              <a:rPr lang="en-US" dirty="0"/>
              <a:t>Automatic retry policy for operations;</a:t>
            </a:r>
          </a:p>
          <a:p>
            <a:pPr marL="342900" indent="-342900" algn="just">
              <a:buFont typeface="Arial" panose="020B0604020202020204" pitchFamily="34" charset="0"/>
              <a:buChar char="•"/>
            </a:pPr>
            <a:r>
              <a:rPr lang="en-US" dirty="0"/>
              <a:t>Handling dead-letters in messaging systems;</a:t>
            </a:r>
          </a:p>
          <a:p>
            <a:pPr marL="342900" indent="-342900" algn="just">
              <a:buFont typeface="Arial" panose="020B0604020202020204" pitchFamily="34" charset="0"/>
              <a:buChar char="•"/>
            </a:pPr>
            <a:r>
              <a:rPr lang="en-US" dirty="0"/>
              <a:t>Select proper strategy for messaging (Exact Once, At Least Once, At Most Once);</a:t>
            </a:r>
          </a:p>
          <a:p>
            <a:pPr marL="457200" indent="-457200" algn="just">
              <a:buFont typeface="+mj-lt"/>
              <a:buAutoNum type="arabicParenR" startAt="3"/>
            </a:pPr>
            <a:r>
              <a:rPr lang="en-US" dirty="0"/>
              <a:t>No single point of failure</a:t>
            </a:r>
          </a:p>
          <a:p>
            <a:pPr marL="457200" indent="-457200" algn="just">
              <a:buFont typeface="+mj-lt"/>
              <a:buAutoNum type="arabicParenR" startAt="3"/>
            </a:pPr>
            <a:r>
              <a:rPr lang="en-US" dirty="0"/>
              <a:t>Run multiple instances and replicate the data ( select the proper consistency as well: Strong vs Eventual vs Basic)</a:t>
            </a:r>
          </a:p>
          <a:p>
            <a:pPr algn="just"/>
            <a:r>
              <a:rPr lang="en-US" dirty="0">
                <a:hlinkClick r:id="rId2"/>
              </a:rPr>
              <a:t>https://hackernoon.com/eventual-vs-strong-consistency-in-distributed-databases-282fdad37cf7</a:t>
            </a:r>
            <a:endParaRPr lang="en-US" dirty="0"/>
          </a:p>
          <a:p>
            <a:pPr algn="just"/>
            <a:r>
              <a:rPr lang="en-US" dirty="0">
                <a:hlinkClick r:id="rId3"/>
              </a:rPr>
              <a:t>https://www.scylladb.com/glossary/eventual-consistency/</a:t>
            </a:r>
            <a:endParaRPr lang="en-US" dirty="0"/>
          </a:p>
          <a:p>
            <a:pPr algn="just"/>
            <a:endParaRPr lang="en-US" dirty="0"/>
          </a:p>
        </p:txBody>
      </p:sp>
    </p:spTree>
    <p:extLst>
      <p:ext uri="{BB962C8B-B14F-4D97-AF65-F5344CB8AC3E}">
        <p14:creationId xmlns:p14="http://schemas.microsoft.com/office/powerpoint/2010/main" val="375595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47C-017B-4481-A18C-59D8B07B1F35}"/>
              </a:ext>
            </a:extLst>
          </p:cNvPr>
          <p:cNvSpPr>
            <a:spLocks noGrp="1"/>
          </p:cNvSpPr>
          <p:nvPr>
            <p:ph type="ctrTitle"/>
          </p:nvPr>
        </p:nvSpPr>
        <p:spPr>
          <a:xfrm>
            <a:off x="3359149" y="389840"/>
            <a:ext cx="8281987" cy="1735293"/>
          </a:xfrm>
        </p:spPr>
        <p:txBody>
          <a:bodyPr/>
          <a:lstStyle/>
          <a:p>
            <a:r>
              <a:rPr lang="en-US" dirty="0"/>
              <a:t>3. Orchestrating</a:t>
            </a:r>
          </a:p>
        </p:txBody>
      </p:sp>
      <p:sp>
        <p:nvSpPr>
          <p:cNvPr id="3" name="Subtitle 2">
            <a:extLst>
              <a:ext uri="{FF2B5EF4-FFF2-40B4-BE49-F238E27FC236}">
                <a16:creationId xmlns:a16="http://schemas.microsoft.com/office/drawing/2014/main" id="{567A6B3B-950A-4951-8F1C-9E1351BAB022}"/>
              </a:ext>
            </a:extLst>
          </p:cNvPr>
          <p:cNvSpPr>
            <a:spLocks noGrp="1"/>
          </p:cNvSpPr>
          <p:nvPr>
            <p:ph type="subTitle" idx="1"/>
          </p:nvPr>
        </p:nvSpPr>
        <p:spPr>
          <a:xfrm>
            <a:off x="3359149" y="1845733"/>
            <a:ext cx="7351184" cy="4749800"/>
          </a:xfrm>
        </p:spPr>
        <p:txBody>
          <a:bodyPr>
            <a:normAutofit/>
          </a:bodyPr>
          <a:lstStyle/>
          <a:p>
            <a:pPr algn="just"/>
            <a:r>
              <a:rPr lang="en-US" dirty="0"/>
              <a:t>To start speaking about (virtual) orchestrating we need to understand what virtualization options we have:</a:t>
            </a:r>
          </a:p>
          <a:p>
            <a:pPr marL="457200" indent="-457200" algn="just">
              <a:buAutoNum type="arabicParenR"/>
            </a:pPr>
            <a:r>
              <a:rPr lang="en-US" dirty="0"/>
              <a:t>Hardware virtualization</a:t>
            </a:r>
          </a:p>
          <a:p>
            <a:pPr marL="457200" indent="-457200" algn="just">
              <a:buAutoNum type="arabicParenR"/>
            </a:pPr>
            <a:r>
              <a:rPr lang="en-US" dirty="0"/>
              <a:t>Hardware Box</a:t>
            </a:r>
          </a:p>
          <a:p>
            <a:pPr marL="457200" indent="-457200" algn="just">
              <a:buAutoNum type="arabicParenR"/>
            </a:pPr>
            <a:r>
              <a:rPr lang="en-US" dirty="0"/>
              <a:t>Containerized Application</a:t>
            </a:r>
          </a:p>
          <a:p>
            <a:pPr marL="457200" indent="-457200" algn="just">
              <a:buAutoNum type="arabicParenR"/>
            </a:pPr>
            <a:r>
              <a:rPr lang="en-US" dirty="0"/>
              <a:t>Containerized Application with Orchestrator</a:t>
            </a:r>
          </a:p>
        </p:txBody>
      </p:sp>
    </p:spTree>
    <p:extLst>
      <p:ext uri="{BB962C8B-B14F-4D97-AF65-F5344CB8AC3E}">
        <p14:creationId xmlns:p14="http://schemas.microsoft.com/office/powerpoint/2010/main" val="94694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01EFA-B4F7-4E80-B946-6ADB51C2C5DE}"/>
              </a:ext>
            </a:extLst>
          </p:cNvPr>
          <p:cNvSpPr>
            <a:spLocks noGrp="1"/>
          </p:cNvSpPr>
          <p:nvPr>
            <p:ph type="ctrTitle"/>
          </p:nvPr>
        </p:nvSpPr>
        <p:spPr>
          <a:xfrm>
            <a:off x="550863" y="549275"/>
            <a:ext cx="5437187" cy="1908917"/>
          </a:xfrm>
        </p:spPr>
        <p:txBody>
          <a:bodyPr anchor="b">
            <a:normAutofit fontScale="90000"/>
          </a:bodyPr>
          <a:lstStyle/>
          <a:p>
            <a:r>
              <a:rPr lang="en-US" dirty="0"/>
              <a:t>3.1 Hardware Virtualization</a:t>
            </a:r>
          </a:p>
        </p:txBody>
      </p:sp>
      <p:sp>
        <p:nvSpPr>
          <p:cNvPr id="12" name="Oval 11">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01312960-2C13-46B5-93A2-8BB99B87549E}"/>
              </a:ext>
            </a:extLst>
          </p:cNvPr>
          <p:cNvPicPr>
            <a:picLocks noChangeAspect="1"/>
          </p:cNvPicPr>
          <p:nvPr/>
        </p:nvPicPr>
        <p:blipFill>
          <a:blip r:embed="rId2"/>
          <a:stretch>
            <a:fillRect/>
          </a:stretch>
        </p:blipFill>
        <p:spPr>
          <a:xfrm>
            <a:off x="6203952" y="1544902"/>
            <a:ext cx="5437187" cy="3769783"/>
          </a:xfrm>
          <a:custGeom>
            <a:avLst/>
            <a:gdLst/>
            <a:ahLst/>
            <a:cxnLst/>
            <a:rect l="l" t="t" r="r" b="b"/>
            <a:pathLst>
              <a:path w="5437187" h="5761037">
                <a:moveTo>
                  <a:pt x="0" y="0"/>
                </a:moveTo>
                <a:lnTo>
                  <a:pt x="5437187" y="0"/>
                </a:lnTo>
                <a:lnTo>
                  <a:pt x="5437187" y="5761037"/>
                </a:lnTo>
                <a:lnTo>
                  <a:pt x="0" y="5761037"/>
                </a:lnTo>
                <a:close/>
              </a:path>
            </a:pathLst>
          </a:custGeom>
        </p:spPr>
      </p:pic>
      <p:sp>
        <p:nvSpPr>
          <p:cNvPr id="6" name="TextBox 5">
            <a:extLst>
              <a:ext uri="{FF2B5EF4-FFF2-40B4-BE49-F238E27FC236}">
                <a16:creationId xmlns:a16="http://schemas.microsoft.com/office/drawing/2014/main" id="{757D1718-B13A-44B0-B820-F5B5058CD6B6}"/>
              </a:ext>
            </a:extLst>
          </p:cNvPr>
          <p:cNvSpPr txBox="1"/>
          <p:nvPr/>
        </p:nvSpPr>
        <p:spPr>
          <a:xfrm>
            <a:off x="383383" y="2580604"/>
            <a:ext cx="5437187" cy="4154984"/>
          </a:xfrm>
          <a:prstGeom prst="rect">
            <a:avLst/>
          </a:prstGeom>
          <a:noFill/>
        </p:spPr>
        <p:txBody>
          <a:bodyPr wrap="square" rtlCol="0">
            <a:spAutoFit/>
          </a:bodyPr>
          <a:lstStyle/>
          <a:p>
            <a:pPr algn="just"/>
            <a:r>
              <a:rPr lang="en-US" sz="2400" dirty="0"/>
              <a:t>The oldest type of virtualization.  It lets you run your virtual machines and each of them is under Hypervisor control of your HOST Operational System.</a:t>
            </a:r>
          </a:p>
          <a:p>
            <a:pPr algn="just"/>
            <a:endParaRPr lang="en-US" sz="2400" dirty="0"/>
          </a:p>
          <a:p>
            <a:pPr algn="just"/>
            <a:r>
              <a:rPr lang="en-US" sz="2400" dirty="0"/>
              <a:t>Each VM has its own OS. Full or cut version, but fully operational.</a:t>
            </a:r>
          </a:p>
          <a:p>
            <a:pPr algn="just"/>
            <a:endParaRPr lang="en-US" sz="2400" dirty="0"/>
          </a:p>
          <a:p>
            <a:pPr algn="just"/>
            <a:r>
              <a:rPr lang="en-US" sz="2400" dirty="0"/>
              <a:t>Level 1 of virtualization. </a:t>
            </a:r>
          </a:p>
          <a:p>
            <a:pPr algn="just"/>
            <a:endParaRPr lang="en-US" sz="2400" dirty="0"/>
          </a:p>
          <a:p>
            <a:pPr algn="just"/>
            <a:r>
              <a:rPr lang="en-US" sz="2400" u="sng" dirty="0"/>
              <a:t>Example: VMWare.</a:t>
            </a:r>
          </a:p>
        </p:txBody>
      </p:sp>
    </p:spTree>
    <p:extLst>
      <p:ext uri="{BB962C8B-B14F-4D97-AF65-F5344CB8AC3E}">
        <p14:creationId xmlns:p14="http://schemas.microsoft.com/office/powerpoint/2010/main" val="282284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2" name="Freeform: Shape 21">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A2801EFA-B4F7-4E80-B946-6ADB51C2C5DE}"/>
              </a:ext>
            </a:extLst>
          </p:cNvPr>
          <p:cNvSpPr>
            <a:spLocks noGrp="1"/>
          </p:cNvSpPr>
          <p:nvPr>
            <p:ph type="ctrTitle"/>
          </p:nvPr>
        </p:nvSpPr>
        <p:spPr>
          <a:xfrm>
            <a:off x="-15002" y="139480"/>
            <a:ext cx="4696906" cy="898525"/>
          </a:xfrm>
        </p:spPr>
        <p:txBody>
          <a:bodyPr anchor="b">
            <a:normAutofit/>
          </a:bodyPr>
          <a:lstStyle/>
          <a:p>
            <a:r>
              <a:rPr lang="en-US" sz="4800" dirty="0"/>
              <a:t>3.2 Hardware Box</a:t>
            </a:r>
          </a:p>
        </p:txBody>
      </p:sp>
      <p:grpSp>
        <p:nvGrpSpPr>
          <p:cNvPr id="25" name="Group 24">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6"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1489E0F0-EF59-4299-B170-56C01F658469}"/>
              </a:ext>
            </a:extLst>
          </p:cNvPr>
          <p:cNvPicPr>
            <a:picLocks noChangeAspect="1"/>
          </p:cNvPicPr>
          <p:nvPr/>
        </p:nvPicPr>
        <p:blipFill>
          <a:blip r:embed="rId2"/>
          <a:stretch>
            <a:fillRect/>
          </a:stretch>
        </p:blipFill>
        <p:spPr>
          <a:xfrm>
            <a:off x="4686942" y="135921"/>
            <a:ext cx="7345363" cy="2864690"/>
          </a:xfrm>
          <a:custGeom>
            <a:avLst/>
            <a:gdLst/>
            <a:ahLst/>
            <a:cxnLst/>
            <a:rect l="l" t="t" r="r" b="b"/>
            <a:pathLst>
              <a:path w="7345363" h="5761037">
                <a:moveTo>
                  <a:pt x="0" y="0"/>
                </a:moveTo>
                <a:lnTo>
                  <a:pt x="7345363" y="0"/>
                </a:lnTo>
                <a:lnTo>
                  <a:pt x="7345363" y="5761037"/>
                </a:lnTo>
                <a:lnTo>
                  <a:pt x="0" y="5761037"/>
                </a:lnTo>
                <a:close/>
              </a:path>
            </a:pathLst>
          </a:custGeom>
        </p:spPr>
      </p:pic>
      <p:sp>
        <p:nvSpPr>
          <p:cNvPr id="6" name="TextBox 5">
            <a:extLst>
              <a:ext uri="{FF2B5EF4-FFF2-40B4-BE49-F238E27FC236}">
                <a16:creationId xmlns:a16="http://schemas.microsoft.com/office/drawing/2014/main" id="{B6BC5770-44AE-4ED9-913C-00C60DAD2AB3}"/>
              </a:ext>
            </a:extLst>
          </p:cNvPr>
          <p:cNvSpPr txBox="1"/>
          <p:nvPr/>
        </p:nvSpPr>
        <p:spPr>
          <a:xfrm>
            <a:off x="185510" y="2057066"/>
            <a:ext cx="4104563" cy="4401205"/>
          </a:xfrm>
          <a:prstGeom prst="rect">
            <a:avLst/>
          </a:prstGeom>
          <a:noFill/>
        </p:spPr>
        <p:txBody>
          <a:bodyPr wrap="square" rtlCol="0">
            <a:spAutoFit/>
          </a:bodyPr>
          <a:lstStyle/>
          <a:p>
            <a:pPr algn="just"/>
            <a:r>
              <a:rPr lang="en-US" sz="2800" dirty="0"/>
              <a:t>This concept is about application isolation. How to isolate applications from one another, on which level.</a:t>
            </a:r>
          </a:p>
          <a:p>
            <a:pPr algn="just"/>
            <a:endParaRPr lang="en-US" sz="2800" dirty="0"/>
          </a:p>
          <a:p>
            <a:pPr algn="just"/>
            <a:r>
              <a:rPr lang="en-US" sz="2800" dirty="0"/>
              <a:t>Level 1.5 of virtualization.</a:t>
            </a:r>
          </a:p>
          <a:p>
            <a:pPr algn="just"/>
            <a:endParaRPr lang="en-US" sz="2800" dirty="0"/>
          </a:p>
          <a:p>
            <a:pPr algn="just"/>
            <a:r>
              <a:rPr lang="en-US" sz="2800" u="sng" dirty="0"/>
              <a:t>Example: </a:t>
            </a:r>
            <a:r>
              <a:rPr lang="en-US" sz="2800" u="sng" dirty="0" err="1"/>
              <a:t>VMMare</a:t>
            </a:r>
            <a:r>
              <a:rPr lang="en-US" sz="2800" u="sng" dirty="0"/>
              <a:t> + Dropbox</a:t>
            </a:r>
          </a:p>
        </p:txBody>
      </p:sp>
      <p:pic>
        <p:nvPicPr>
          <p:cNvPr id="8" name="Picture 7">
            <a:extLst>
              <a:ext uri="{FF2B5EF4-FFF2-40B4-BE49-F238E27FC236}">
                <a16:creationId xmlns:a16="http://schemas.microsoft.com/office/drawing/2014/main" id="{A4217A2C-6086-4828-BDD0-C18A3F64B459}"/>
              </a:ext>
            </a:extLst>
          </p:cNvPr>
          <p:cNvPicPr>
            <a:picLocks noChangeAspect="1"/>
          </p:cNvPicPr>
          <p:nvPr/>
        </p:nvPicPr>
        <p:blipFill>
          <a:blip r:embed="rId3"/>
          <a:stretch>
            <a:fillRect/>
          </a:stretch>
        </p:blipFill>
        <p:spPr>
          <a:xfrm>
            <a:off x="4686942" y="3938005"/>
            <a:ext cx="7345363" cy="2715004"/>
          </a:xfrm>
          <a:prstGeom prst="rect">
            <a:avLst/>
          </a:prstGeom>
        </p:spPr>
      </p:pic>
      <p:sp>
        <p:nvSpPr>
          <p:cNvPr id="9" name="TextBox 8">
            <a:extLst>
              <a:ext uri="{FF2B5EF4-FFF2-40B4-BE49-F238E27FC236}">
                <a16:creationId xmlns:a16="http://schemas.microsoft.com/office/drawing/2014/main" id="{B34A67D2-DE58-4DC9-A9F5-37A359C5686E}"/>
              </a:ext>
            </a:extLst>
          </p:cNvPr>
          <p:cNvSpPr txBox="1"/>
          <p:nvPr/>
        </p:nvSpPr>
        <p:spPr>
          <a:xfrm>
            <a:off x="7418895" y="3337089"/>
            <a:ext cx="2007909" cy="369332"/>
          </a:xfrm>
          <a:prstGeom prst="rect">
            <a:avLst/>
          </a:prstGeom>
          <a:noFill/>
        </p:spPr>
        <p:txBody>
          <a:bodyPr wrap="square" rtlCol="0">
            <a:spAutoFit/>
          </a:bodyPr>
          <a:lstStyle/>
          <a:p>
            <a:pPr algn="ctr"/>
            <a:r>
              <a:rPr lang="en-US" dirty="0"/>
              <a:t>OR</a:t>
            </a:r>
          </a:p>
        </p:txBody>
      </p:sp>
    </p:spTree>
    <p:extLst>
      <p:ext uri="{BB962C8B-B14F-4D97-AF65-F5344CB8AC3E}">
        <p14:creationId xmlns:p14="http://schemas.microsoft.com/office/powerpoint/2010/main" val="389723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2" name="Freeform: Shape 21">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A2801EFA-B4F7-4E80-B946-6ADB51C2C5DE}"/>
              </a:ext>
            </a:extLst>
          </p:cNvPr>
          <p:cNvSpPr>
            <a:spLocks noGrp="1"/>
          </p:cNvSpPr>
          <p:nvPr>
            <p:ph type="ctrTitle"/>
          </p:nvPr>
        </p:nvSpPr>
        <p:spPr>
          <a:xfrm>
            <a:off x="281170" y="549275"/>
            <a:ext cx="4526500" cy="1463879"/>
          </a:xfrm>
        </p:spPr>
        <p:txBody>
          <a:bodyPr anchor="b">
            <a:normAutofit/>
          </a:bodyPr>
          <a:lstStyle/>
          <a:p>
            <a:r>
              <a:rPr lang="en-US" sz="4800" dirty="0"/>
              <a:t>3.3 Containerized Application</a:t>
            </a:r>
          </a:p>
        </p:txBody>
      </p:sp>
      <p:grpSp>
        <p:nvGrpSpPr>
          <p:cNvPr id="25" name="Group 24">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6"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TextBox 5">
            <a:extLst>
              <a:ext uri="{FF2B5EF4-FFF2-40B4-BE49-F238E27FC236}">
                <a16:creationId xmlns:a16="http://schemas.microsoft.com/office/drawing/2014/main" id="{B6BC5770-44AE-4ED9-913C-00C60DAD2AB3}"/>
              </a:ext>
            </a:extLst>
          </p:cNvPr>
          <p:cNvSpPr txBox="1"/>
          <p:nvPr/>
        </p:nvSpPr>
        <p:spPr>
          <a:xfrm>
            <a:off x="476194" y="2368970"/>
            <a:ext cx="4136451" cy="3416320"/>
          </a:xfrm>
          <a:prstGeom prst="rect">
            <a:avLst/>
          </a:prstGeom>
          <a:noFill/>
        </p:spPr>
        <p:txBody>
          <a:bodyPr wrap="square" rtlCol="0">
            <a:spAutoFit/>
          </a:bodyPr>
          <a:lstStyle/>
          <a:p>
            <a:pPr algn="just"/>
            <a:r>
              <a:rPr lang="en-US" sz="2400" dirty="0"/>
              <a:t>You may get rid of hosting OS for each application. Instead, you need a mechanism to interact with your Host OS:</a:t>
            </a:r>
          </a:p>
          <a:p>
            <a:pPr marL="457200" indent="-457200" algn="just">
              <a:buAutoNum type="arabicParenR"/>
            </a:pPr>
            <a:r>
              <a:rPr lang="en-US" sz="2400" dirty="0"/>
              <a:t>Through Hypervisor</a:t>
            </a:r>
          </a:p>
          <a:p>
            <a:pPr marL="457200" indent="-457200" algn="just">
              <a:buAutoNum type="arabicParenR"/>
            </a:pPr>
            <a:r>
              <a:rPr lang="en-US" sz="2400" dirty="0"/>
              <a:t>Avoiding Hypervisor</a:t>
            </a:r>
          </a:p>
          <a:p>
            <a:pPr marL="457200" indent="-457200" algn="just">
              <a:buAutoNum type="arabicParenR"/>
            </a:pPr>
            <a:endParaRPr lang="en-US" sz="2400" u="sng" dirty="0"/>
          </a:p>
          <a:p>
            <a:pPr algn="just"/>
            <a:r>
              <a:rPr lang="en-US" sz="2400" dirty="0"/>
              <a:t>Level-2 of Virtualization</a:t>
            </a:r>
          </a:p>
          <a:p>
            <a:pPr algn="just"/>
            <a:r>
              <a:rPr lang="en-US" sz="2400" u="sng" dirty="0"/>
              <a:t>Example: Docker</a:t>
            </a:r>
          </a:p>
        </p:txBody>
      </p:sp>
      <p:pic>
        <p:nvPicPr>
          <p:cNvPr id="5" name="Picture 4">
            <a:extLst>
              <a:ext uri="{FF2B5EF4-FFF2-40B4-BE49-F238E27FC236}">
                <a16:creationId xmlns:a16="http://schemas.microsoft.com/office/drawing/2014/main" id="{95BB9A44-081F-4C3B-81A1-4DB288FEBE70}"/>
              </a:ext>
            </a:extLst>
          </p:cNvPr>
          <p:cNvPicPr>
            <a:picLocks noChangeAspect="1"/>
          </p:cNvPicPr>
          <p:nvPr/>
        </p:nvPicPr>
        <p:blipFill>
          <a:blip r:embed="rId2"/>
          <a:stretch>
            <a:fillRect/>
          </a:stretch>
        </p:blipFill>
        <p:spPr>
          <a:xfrm>
            <a:off x="5010947" y="1748266"/>
            <a:ext cx="6899882" cy="3046988"/>
          </a:xfrm>
          <a:prstGeom prst="rect">
            <a:avLst/>
          </a:prstGeom>
        </p:spPr>
      </p:pic>
      <p:sp>
        <p:nvSpPr>
          <p:cNvPr id="3" name="TextBox 2">
            <a:extLst>
              <a:ext uri="{FF2B5EF4-FFF2-40B4-BE49-F238E27FC236}">
                <a16:creationId xmlns:a16="http://schemas.microsoft.com/office/drawing/2014/main" id="{B715EA79-86DC-402A-8403-E37B7395589C}"/>
              </a:ext>
            </a:extLst>
          </p:cNvPr>
          <p:cNvSpPr txBox="1"/>
          <p:nvPr/>
        </p:nvSpPr>
        <p:spPr>
          <a:xfrm>
            <a:off x="5393267" y="5741360"/>
            <a:ext cx="6011333" cy="923330"/>
          </a:xfrm>
          <a:prstGeom prst="rect">
            <a:avLst/>
          </a:prstGeom>
          <a:noFill/>
        </p:spPr>
        <p:txBody>
          <a:bodyPr wrap="square" rtlCol="0">
            <a:spAutoFit/>
          </a:bodyPr>
          <a:lstStyle/>
          <a:p>
            <a:pPr algn="just"/>
            <a:r>
              <a:rPr lang="en-US" dirty="0"/>
              <a:t>PS: We still have an issue here. We are hosting our application on Physical devices. And our application are not able to use additional processor time if our processor is busy</a:t>
            </a:r>
          </a:p>
        </p:txBody>
      </p:sp>
    </p:spTree>
    <p:extLst>
      <p:ext uri="{BB962C8B-B14F-4D97-AF65-F5344CB8AC3E}">
        <p14:creationId xmlns:p14="http://schemas.microsoft.com/office/powerpoint/2010/main" val="253114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2" name="Freeform: Shape 21">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A2801EFA-B4F7-4E80-B946-6ADB51C2C5DE}"/>
              </a:ext>
            </a:extLst>
          </p:cNvPr>
          <p:cNvSpPr>
            <a:spLocks noGrp="1"/>
          </p:cNvSpPr>
          <p:nvPr>
            <p:ph type="ctrTitle"/>
          </p:nvPr>
        </p:nvSpPr>
        <p:spPr>
          <a:xfrm>
            <a:off x="281170" y="549275"/>
            <a:ext cx="4526500" cy="2118511"/>
          </a:xfrm>
        </p:spPr>
        <p:txBody>
          <a:bodyPr anchor="b">
            <a:normAutofit/>
          </a:bodyPr>
          <a:lstStyle/>
          <a:p>
            <a:r>
              <a:rPr lang="en-US" sz="4800" dirty="0"/>
              <a:t>3.3 Orchestrator</a:t>
            </a:r>
          </a:p>
        </p:txBody>
      </p:sp>
      <p:grpSp>
        <p:nvGrpSpPr>
          <p:cNvPr id="25" name="Group 24">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6"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TextBox 5">
            <a:extLst>
              <a:ext uri="{FF2B5EF4-FFF2-40B4-BE49-F238E27FC236}">
                <a16:creationId xmlns:a16="http://schemas.microsoft.com/office/drawing/2014/main" id="{B6BC5770-44AE-4ED9-913C-00C60DAD2AB3}"/>
              </a:ext>
            </a:extLst>
          </p:cNvPr>
          <p:cNvSpPr txBox="1"/>
          <p:nvPr/>
        </p:nvSpPr>
        <p:spPr>
          <a:xfrm>
            <a:off x="281170" y="3128806"/>
            <a:ext cx="3835217" cy="3046988"/>
          </a:xfrm>
          <a:prstGeom prst="rect">
            <a:avLst/>
          </a:prstGeom>
          <a:noFill/>
        </p:spPr>
        <p:txBody>
          <a:bodyPr wrap="square" rtlCol="0">
            <a:spAutoFit/>
          </a:bodyPr>
          <a:lstStyle/>
          <a:p>
            <a:r>
              <a:rPr lang="en-US" sz="2400" dirty="0"/>
              <a:t>You may Orchestrate your applications on the container’s level. Run them, kill them etc.</a:t>
            </a:r>
          </a:p>
          <a:p>
            <a:endParaRPr lang="en-US" sz="2400" u="sng" dirty="0"/>
          </a:p>
          <a:p>
            <a:r>
              <a:rPr lang="en-US" sz="2400" dirty="0"/>
              <a:t>Level 2.5 of Virtualization</a:t>
            </a:r>
          </a:p>
          <a:p>
            <a:endParaRPr lang="en-US" sz="2400" u="sng" dirty="0"/>
          </a:p>
          <a:p>
            <a:r>
              <a:rPr lang="en-US" sz="2400" u="sng" dirty="0"/>
              <a:t>Example: Docker Swarm</a:t>
            </a:r>
          </a:p>
        </p:txBody>
      </p:sp>
      <p:pic>
        <p:nvPicPr>
          <p:cNvPr id="7" name="Picture 6">
            <a:extLst>
              <a:ext uri="{FF2B5EF4-FFF2-40B4-BE49-F238E27FC236}">
                <a16:creationId xmlns:a16="http://schemas.microsoft.com/office/drawing/2014/main" id="{BA695680-A485-4C87-8BE8-1A3E5DF4EC28}"/>
              </a:ext>
            </a:extLst>
          </p:cNvPr>
          <p:cNvPicPr>
            <a:picLocks noChangeAspect="1"/>
          </p:cNvPicPr>
          <p:nvPr/>
        </p:nvPicPr>
        <p:blipFill>
          <a:blip r:embed="rId2"/>
          <a:stretch>
            <a:fillRect/>
          </a:stretch>
        </p:blipFill>
        <p:spPr>
          <a:xfrm>
            <a:off x="5003797" y="1290477"/>
            <a:ext cx="6972124" cy="3188390"/>
          </a:xfrm>
          <a:prstGeom prst="rect">
            <a:avLst/>
          </a:prstGeom>
        </p:spPr>
      </p:pic>
    </p:spTree>
    <p:extLst>
      <p:ext uri="{BB962C8B-B14F-4D97-AF65-F5344CB8AC3E}">
        <p14:creationId xmlns:p14="http://schemas.microsoft.com/office/powerpoint/2010/main" val="1636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2" name="Freeform: Shape 21">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A2801EFA-B4F7-4E80-B946-6ADB51C2C5DE}"/>
              </a:ext>
            </a:extLst>
          </p:cNvPr>
          <p:cNvSpPr>
            <a:spLocks noGrp="1"/>
          </p:cNvSpPr>
          <p:nvPr>
            <p:ph type="ctrTitle"/>
          </p:nvPr>
        </p:nvSpPr>
        <p:spPr>
          <a:xfrm>
            <a:off x="281170" y="549276"/>
            <a:ext cx="4526500" cy="1006148"/>
          </a:xfrm>
        </p:spPr>
        <p:txBody>
          <a:bodyPr anchor="b">
            <a:normAutofit/>
          </a:bodyPr>
          <a:lstStyle/>
          <a:p>
            <a:r>
              <a:rPr lang="en-US" sz="4800" dirty="0"/>
              <a:t>3.3 Orchestrator</a:t>
            </a:r>
          </a:p>
        </p:txBody>
      </p:sp>
      <p:grpSp>
        <p:nvGrpSpPr>
          <p:cNvPr id="25" name="Group 24">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6"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TextBox 5">
            <a:extLst>
              <a:ext uri="{FF2B5EF4-FFF2-40B4-BE49-F238E27FC236}">
                <a16:creationId xmlns:a16="http://schemas.microsoft.com/office/drawing/2014/main" id="{B6BC5770-44AE-4ED9-913C-00C60DAD2AB3}"/>
              </a:ext>
            </a:extLst>
          </p:cNvPr>
          <p:cNvSpPr txBox="1"/>
          <p:nvPr/>
        </p:nvSpPr>
        <p:spPr>
          <a:xfrm>
            <a:off x="267706" y="1748266"/>
            <a:ext cx="4210026" cy="3785652"/>
          </a:xfrm>
          <a:prstGeom prst="rect">
            <a:avLst/>
          </a:prstGeom>
          <a:noFill/>
        </p:spPr>
        <p:txBody>
          <a:bodyPr wrap="square" rtlCol="0">
            <a:spAutoFit/>
          </a:bodyPr>
          <a:lstStyle/>
          <a:p>
            <a:r>
              <a:rPr lang="en-US" sz="2400" dirty="0"/>
              <a:t>You may Orchestrate your applications and operate with orchestrator through API. You may add the state control of your application pool. </a:t>
            </a:r>
          </a:p>
          <a:p>
            <a:endParaRPr lang="en-US" sz="2400" u="sng" dirty="0"/>
          </a:p>
          <a:p>
            <a:r>
              <a:rPr lang="en-US" sz="2400" dirty="0"/>
              <a:t>Level 3 of Virtualization</a:t>
            </a:r>
          </a:p>
          <a:p>
            <a:endParaRPr lang="en-US" sz="2400" u="sng" dirty="0"/>
          </a:p>
          <a:p>
            <a:r>
              <a:rPr lang="en-US" sz="2400" u="sng" dirty="0"/>
              <a:t>Examples:</a:t>
            </a:r>
          </a:p>
          <a:p>
            <a:r>
              <a:rPr lang="en-US" sz="2400" u="sng" dirty="0"/>
              <a:t>Kubernetes, </a:t>
            </a:r>
            <a:r>
              <a:rPr lang="en-US" sz="2400" u="sng" dirty="0" err="1"/>
              <a:t>Openshift</a:t>
            </a:r>
            <a:endParaRPr lang="en-US" sz="2400" u="sng" dirty="0"/>
          </a:p>
        </p:txBody>
      </p:sp>
      <p:pic>
        <p:nvPicPr>
          <p:cNvPr id="4" name="Picture 3">
            <a:extLst>
              <a:ext uri="{FF2B5EF4-FFF2-40B4-BE49-F238E27FC236}">
                <a16:creationId xmlns:a16="http://schemas.microsoft.com/office/drawing/2014/main" id="{1A0C54F0-EDE8-4B7C-8CD9-A59D41753B78}"/>
              </a:ext>
            </a:extLst>
          </p:cNvPr>
          <p:cNvPicPr>
            <a:picLocks noChangeAspect="1"/>
          </p:cNvPicPr>
          <p:nvPr/>
        </p:nvPicPr>
        <p:blipFill>
          <a:blip r:embed="rId2"/>
          <a:stretch>
            <a:fillRect/>
          </a:stretch>
        </p:blipFill>
        <p:spPr>
          <a:xfrm>
            <a:off x="6789216" y="169122"/>
            <a:ext cx="5260521" cy="2772604"/>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B4E8B8BC-E085-4ED9-8E81-513688BB6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332" y="3107676"/>
            <a:ext cx="3914404" cy="1988635"/>
          </a:xfrm>
          <a:prstGeom prst="rect">
            <a:avLst/>
          </a:prstGeom>
        </p:spPr>
      </p:pic>
      <p:pic>
        <p:nvPicPr>
          <p:cNvPr id="10" name="Picture 9" descr="Diagram&#10;&#10;Description automatically generated">
            <a:extLst>
              <a:ext uri="{FF2B5EF4-FFF2-40B4-BE49-F238E27FC236}">
                <a16:creationId xmlns:a16="http://schemas.microsoft.com/office/drawing/2014/main" id="{027256CB-7351-45FC-A08B-3CD919EC6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205" y="4201766"/>
            <a:ext cx="4694548" cy="2549279"/>
          </a:xfrm>
          <a:prstGeom prst="rect">
            <a:avLst/>
          </a:prstGeom>
        </p:spPr>
      </p:pic>
    </p:spTree>
    <p:extLst>
      <p:ext uri="{BB962C8B-B14F-4D97-AF65-F5344CB8AC3E}">
        <p14:creationId xmlns:p14="http://schemas.microsoft.com/office/powerpoint/2010/main" val="368429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D361-33A1-4206-B4CD-87CE26F094EC}"/>
              </a:ext>
            </a:extLst>
          </p:cNvPr>
          <p:cNvSpPr>
            <a:spLocks noGrp="1"/>
          </p:cNvSpPr>
          <p:nvPr>
            <p:ph type="ctrTitle"/>
          </p:nvPr>
        </p:nvSpPr>
        <p:spPr>
          <a:xfrm>
            <a:off x="3359149" y="389840"/>
            <a:ext cx="8281987" cy="2463427"/>
          </a:xfrm>
        </p:spPr>
        <p:txBody>
          <a:bodyPr/>
          <a:lstStyle/>
          <a:p>
            <a:pPr algn="r"/>
            <a:r>
              <a:rPr lang="en-US" dirty="0"/>
              <a:t>Agenda</a:t>
            </a:r>
          </a:p>
        </p:txBody>
      </p:sp>
      <p:sp>
        <p:nvSpPr>
          <p:cNvPr id="3" name="Subtitle 2">
            <a:extLst>
              <a:ext uri="{FF2B5EF4-FFF2-40B4-BE49-F238E27FC236}">
                <a16:creationId xmlns:a16="http://schemas.microsoft.com/office/drawing/2014/main" id="{A9F93D77-8243-4575-A694-86F04E44FA8B}"/>
              </a:ext>
            </a:extLst>
          </p:cNvPr>
          <p:cNvSpPr>
            <a:spLocks noGrp="1"/>
          </p:cNvSpPr>
          <p:nvPr>
            <p:ph type="subTitle" idx="1"/>
          </p:nvPr>
        </p:nvSpPr>
        <p:spPr>
          <a:xfrm>
            <a:off x="2150533" y="2853267"/>
            <a:ext cx="9490606" cy="2328333"/>
          </a:xfrm>
        </p:spPr>
        <p:txBody>
          <a:bodyPr>
            <a:normAutofit/>
          </a:bodyPr>
          <a:lstStyle/>
          <a:p>
            <a:pPr algn="r"/>
            <a:r>
              <a:rPr lang="en-US" sz="3600" dirty="0"/>
              <a:t>Why Cloud Apps</a:t>
            </a:r>
          </a:p>
          <a:p>
            <a:pPr algn="r"/>
            <a:r>
              <a:rPr lang="en-US" sz="3600" dirty="0"/>
              <a:t>Embracing Failure</a:t>
            </a:r>
          </a:p>
          <a:p>
            <a:pPr algn="r"/>
            <a:r>
              <a:rPr lang="en-US" sz="3600" dirty="0"/>
              <a:t>Orchestrators</a:t>
            </a:r>
          </a:p>
          <a:p>
            <a:endParaRPr lang="en-US" sz="3600" dirty="0"/>
          </a:p>
        </p:txBody>
      </p:sp>
    </p:spTree>
    <p:extLst>
      <p:ext uri="{BB962C8B-B14F-4D97-AF65-F5344CB8AC3E}">
        <p14:creationId xmlns:p14="http://schemas.microsoft.com/office/powerpoint/2010/main" val="205859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43884-7739-4810-9735-CCC4A7F95572}"/>
              </a:ext>
            </a:extLst>
          </p:cNvPr>
          <p:cNvSpPr>
            <a:spLocks noGrp="1"/>
          </p:cNvSpPr>
          <p:nvPr>
            <p:ph type="ctrTitle"/>
          </p:nvPr>
        </p:nvSpPr>
        <p:spPr>
          <a:xfrm>
            <a:off x="550864" y="549275"/>
            <a:ext cx="6373812" cy="1449207"/>
          </a:xfrm>
        </p:spPr>
        <p:txBody>
          <a:bodyPr wrap="square" anchor="ctr">
            <a:normAutofit/>
          </a:bodyPr>
          <a:lstStyle/>
          <a:p>
            <a:r>
              <a:rPr lang="en-US" sz="4800" dirty="0"/>
              <a:t>1. Why Cloud Apps</a:t>
            </a:r>
          </a:p>
        </p:txBody>
      </p:sp>
      <p:sp>
        <p:nvSpPr>
          <p:cNvPr id="3" name="Subtitle 2">
            <a:extLst>
              <a:ext uri="{FF2B5EF4-FFF2-40B4-BE49-F238E27FC236}">
                <a16:creationId xmlns:a16="http://schemas.microsoft.com/office/drawing/2014/main" id="{5EB3C4C9-281F-419E-AD2C-DA1EE62276B2}"/>
              </a:ext>
            </a:extLst>
          </p:cNvPr>
          <p:cNvSpPr>
            <a:spLocks noGrp="1"/>
          </p:cNvSpPr>
          <p:nvPr>
            <p:ph type="subTitle" idx="1"/>
          </p:nvPr>
        </p:nvSpPr>
        <p:spPr>
          <a:xfrm>
            <a:off x="7260913" y="1324557"/>
            <a:ext cx="4498976" cy="1347850"/>
          </a:xfrm>
        </p:spPr>
        <p:txBody>
          <a:bodyPr anchor="ctr">
            <a:normAutofit/>
          </a:bodyPr>
          <a:lstStyle/>
          <a:p>
            <a:pPr algn="just">
              <a:lnSpc>
                <a:spcPct val="90000"/>
              </a:lnSpc>
            </a:pPr>
            <a:r>
              <a:rPr lang="en-US" sz="2000" dirty="0">
                <a:solidFill>
                  <a:schemeClr val="tx1">
                    <a:alpha val="60000"/>
                  </a:schemeClr>
                </a:solidFill>
              </a:rPr>
              <a:t>	In this section we are discussing the necessity to change our kind of thinking about applications.</a:t>
            </a:r>
          </a:p>
          <a:p>
            <a:pPr algn="r">
              <a:lnSpc>
                <a:spcPct val="90000"/>
              </a:lnSpc>
            </a:pPr>
            <a:endParaRPr lang="en-US" sz="2000" dirty="0">
              <a:solidFill>
                <a:schemeClr val="tx1">
                  <a:alpha val="60000"/>
                </a:schemeClr>
              </a:solidFill>
            </a:endParaRPr>
          </a:p>
        </p:txBody>
      </p:sp>
      <p:sp>
        <p:nvSpPr>
          <p:cNvPr id="12" name="Rectangle 11">
            <a:extLst>
              <a:ext uri="{FF2B5EF4-FFF2-40B4-BE49-F238E27FC236}">
                <a16:creationId xmlns:a16="http://schemas.microsoft.com/office/drawing/2014/main" id="{31ACE9CC-FA52-49A8-A8CB-4C6772C48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4"/>
            <a:ext cx="12192000" cy="4774566"/>
          </a:xfrm>
          <a:prstGeom prst="rect">
            <a:avLst/>
          </a:prstGeom>
          <a:solidFill>
            <a:schemeClr val="bg2">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7F8C2F-BDC5-4D83-81B6-658333DDCFD0}"/>
              </a:ext>
            </a:extLst>
          </p:cNvPr>
          <p:cNvPicPr>
            <a:picLocks noChangeAspect="1"/>
          </p:cNvPicPr>
          <p:nvPr/>
        </p:nvPicPr>
        <p:blipFill>
          <a:blip r:embed="rId2"/>
          <a:stretch>
            <a:fillRect/>
          </a:stretch>
        </p:blipFill>
        <p:spPr>
          <a:xfrm>
            <a:off x="383356" y="2571263"/>
            <a:ext cx="11425287" cy="3798908"/>
          </a:xfrm>
          <a:custGeom>
            <a:avLst/>
            <a:gdLst/>
            <a:ahLst/>
            <a:cxnLst/>
            <a:rect l="l" t="t" r="r" b="b"/>
            <a:pathLst>
              <a:path w="12192000" h="4225290">
                <a:moveTo>
                  <a:pt x="0" y="0"/>
                </a:moveTo>
                <a:lnTo>
                  <a:pt x="12192000" y="0"/>
                </a:lnTo>
                <a:lnTo>
                  <a:pt x="12192000" y="4225290"/>
                </a:lnTo>
                <a:lnTo>
                  <a:pt x="0" y="4225290"/>
                </a:lnTo>
                <a:close/>
              </a:path>
            </a:pathLst>
          </a:custGeom>
        </p:spPr>
      </p:pic>
      <p:sp>
        <p:nvSpPr>
          <p:cNvPr id="14" name="Rectangle 13">
            <a:extLst>
              <a:ext uri="{FF2B5EF4-FFF2-40B4-BE49-F238E27FC236}">
                <a16:creationId xmlns:a16="http://schemas.microsoft.com/office/drawing/2014/main" id="{28B56926-F216-4281-9196-1495BD30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64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E4DA-8378-4E40-9244-962B2533DF14}"/>
              </a:ext>
            </a:extLst>
          </p:cNvPr>
          <p:cNvSpPr>
            <a:spLocks noGrp="1"/>
          </p:cNvSpPr>
          <p:nvPr>
            <p:ph type="ctrTitle"/>
          </p:nvPr>
        </p:nvSpPr>
        <p:spPr/>
        <p:txBody>
          <a:bodyPr/>
          <a:lstStyle/>
          <a:p>
            <a:r>
              <a:rPr lang="en-US" dirty="0"/>
              <a:t>1.1 Client</a:t>
            </a:r>
            <a:br>
              <a:rPr lang="en-US" dirty="0"/>
            </a:br>
            <a:r>
              <a:rPr lang="en-US" dirty="0"/>
              <a:t>1.2 Demand</a:t>
            </a:r>
          </a:p>
        </p:txBody>
      </p:sp>
      <p:sp>
        <p:nvSpPr>
          <p:cNvPr id="3" name="Subtitle 2">
            <a:extLst>
              <a:ext uri="{FF2B5EF4-FFF2-40B4-BE49-F238E27FC236}">
                <a16:creationId xmlns:a16="http://schemas.microsoft.com/office/drawing/2014/main" id="{A713D0E8-B238-42A6-8505-07387D2F1223}"/>
              </a:ext>
            </a:extLst>
          </p:cNvPr>
          <p:cNvSpPr>
            <a:spLocks noGrp="1"/>
          </p:cNvSpPr>
          <p:nvPr>
            <p:ph type="subTitle" idx="1"/>
          </p:nvPr>
        </p:nvSpPr>
        <p:spPr>
          <a:xfrm>
            <a:off x="3359149" y="2802467"/>
            <a:ext cx="8281989" cy="3290358"/>
          </a:xfrm>
        </p:spPr>
        <p:txBody>
          <a:bodyPr>
            <a:normAutofit fontScale="70000" lnSpcReduction="20000"/>
          </a:bodyPr>
          <a:lstStyle/>
          <a:p>
            <a:pPr algn="just"/>
            <a:r>
              <a:rPr lang="en-US" dirty="0"/>
              <a:t>These two paragraphs are self-explanatory.</a:t>
            </a:r>
          </a:p>
          <a:p>
            <a:pPr algn="just"/>
            <a:r>
              <a:rPr lang="en-US" dirty="0"/>
              <a:t>Last years business transformed significantly. And new rules are coming to software world as well.</a:t>
            </a:r>
          </a:p>
          <a:p>
            <a:pPr algn="just"/>
            <a:r>
              <a:rPr lang="en-US" dirty="0"/>
              <a:t>You need to start considering your application not like an isolated application for internal usage in a prepared (sterile) environment, but like an application which works with different demand with different kind of clients.</a:t>
            </a:r>
          </a:p>
          <a:p>
            <a:pPr algn="just"/>
            <a:r>
              <a:rPr lang="en-US" dirty="0"/>
              <a:t>Hints:</a:t>
            </a:r>
          </a:p>
          <a:p>
            <a:pPr marL="457200" indent="-457200" algn="just">
              <a:buAutoNum type="arabicParenR"/>
            </a:pPr>
            <a:r>
              <a:rPr lang="en-US" dirty="0"/>
              <a:t>Different clients, different authorization and integration types, different needs;</a:t>
            </a:r>
          </a:p>
          <a:p>
            <a:pPr marL="457200" indent="-457200" algn="just">
              <a:buAutoNum type="arabicParenR"/>
            </a:pPr>
            <a:r>
              <a:rPr lang="en-US" dirty="0"/>
              <a:t>Different demand in different time zones, you need to run and warm your apps BEFORE your clients start using your app;</a:t>
            </a:r>
          </a:p>
        </p:txBody>
      </p:sp>
    </p:spTree>
    <p:extLst>
      <p:ext uri="{BB962C8B-B14F-4D97-AF65-F5344CB8AC3E}">
        <p14:creationId xmlns:p14="http://schemas.microsoft.com/office/powerpoint/2010/main" val="12819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08350C-98C7-4229-BA7F-01679EA73335}"/>
              </a:ext>
            </a:extLst>
          </p:cNvPr>
          <p:cNvPicPr>
            <a:picLocks noChangeAspect="1"/>
          </p:cNvPicPr>
          <p:nvPr/>
        </p:nvPicPr>
        <p:blipFill rotWithShape="1">
          <a:blip r:embed="rId2"/>
          <a:srcRect l="13358" r="8420"/>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2" name="Rectangle 11">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5E4DA-8378-4E40-9244-962B2533DF14}"/>
              </a:ext>
            </a:extLst>
          </p:cNvPr>
          <p:cNvSpPr>
            <a:spLocks noGrp="1"/>
          </p:cNvSpPr>
          <p:nvPr>
            <p:ph type="ctrTitle"/>
          </p:nvPr>
        </p:nvSpPr>
        <p:spPr>
          <a:xfrm>
            <a:off x="550864" y="549275"/>
            <a:ext cx="3565524" cy="2287058"/>
          </a:xfrm>
        </p:spPr>
        <p:txBody>
          <a:bodyPr anchor="b">
            <a:normAutofit/>
          </a:bodyPr>
          <a:lstStyle/>
          <a:p>
            <a:r>
              <a:rPr lang="en-US" sz="4800" dirty="0"/>
              <a:t>1.3 Data Center</a:t>
            </a:r>
            <a:br>
              <a:rPr lang="en-US" sz="4800" dirty="0"/>
            </a:br>
            <a:endParaRPr lang="en-US" sz="4800" dirty="0"/>
          </a:p>
        </p:txBody>
      </p:sp>
      <p:sp>
        <p:nvSpPr>
          <p:cNvPr id="14" name="Rectangle 1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713D0E8-B238-42A6-8505-07387D2F1223}"/>
              </a:ext>
            </a:extLst>
          </p:cNvPr>
          <p:cNvSpPr>
            <a:spLocks noGrp="1"/>
          </p:cNvSpPr>
          <p:nvPr>
            <p:ph type="subTitle" idx="1"/>
          </p:nvPr>
        </p:nvSpPr>
        <p:spPr>
          <a:xfrm>
            <a:off x="142363" y="3428999"/>
            <a:ext cx="4505838" cy="3315616"/>
          </a:xfrm>
        </p:spPr>
        <p:txBody>
          <a:bodyPr>
            <a:noAutofit/>
          </a:bodyPr>
          <a:lstStyle/>
          <a:p>
            <a:pPr algn="just">
              <a:lnSpc>
                <a:spcPct val="90000"/>
              </a:lnSpc>
            </a:pPr>
            <a:r>
              <a:rPr lang="en-US" sz="1800" dirty="0">
                <a:solidFill>
                  <a:schemeClr val="tx1">
                    <a:alpha val="60000"/>
                  </a:schemeClr>
                </a:solidFill>
              </a:rPr>
              <a:t>On-premise Data Centers are no longer fit you in a long term.</a:t>
            </a:r>
          </a:p>
          <a:p>
            <a:pPr marL="457200" indent="-457200" algn="just">
              <a:lnSpc>
                <a:spcPct val="90000"/>
              </a:lnSpc>
              <a:buAutoNum type="arabicParenR"/>
            </a:pPr>
            <a:r>
              <a:rPr lang="en-US" sz="1800" dirty="0">
                <a:solidFill>
                  <a:schemeClr val="tx1">
                    <a:alpha val="60000"/>
                  </a:schemeClr>
                </a:solidFill>
              </a:rPr>
              <a:t>Security Standards (also known as Perimeter)</a:t>
            </a:r>
          </a:p>
          <a:p>
            <a:pPr marL="457200" indent="-457200" algn="just">
              <a:lnSpc>
                <a:spcPct val="90000"/>
              </a:lnSpc>
              <a:buAutoNum type="arabicParenR"/>
            </a:pPr>
            <a:r>
              <a:rPr lang="en-US" sz="1800" dirty="0">
                <a:solidFill>
                  <a:schemeClr val="tx1">
                    <a:alpha val="60000"/>
                  </a:schemeClr>
                </a:solidFill>
              </a:rPr>
              <a:t>Infrastructure resilience(Tier1 – Tier2 </a:t>
            </a:r>
            <a:r>
              <a:rPr lang="en-US" sz="1800">
                <a:solidFill>
                  <a:schemeClr val="tx1">
                    <a:alpha val="60000"/>
                  </a:schemeClr>
                </a:solidFill>
              </a:rPr>
              <a:t>– Tier3)</a:t>
            </a:r>
            <a:endParaRPr lang="en-US" sz="1800" dirty="0">
              <a:solidFill>
                <a:schemeClr val="tx1">
                  <a:alpha val="60000"/>
                </a:schemeClr>
              </a:solidFill>
            </a:endParaRPr>
          </a:p>
          <a:p>
            <a:pPr marL="457200" indent="-457200" algn="just">
              <a:lnSpc>
                <a:spcPct val="90000"/>
              </a:lnSpc>
              <a:buAutoNum type="arabicParenR"/>
            </a:pPr>
            <a:r>
              <a:rPr lang="en-US" sz="1800" dirty="0">
                <a:solidFill>
                  <a:schemeClr val="tx1">
                    <a:alpha val="60000"/>
                  </a:schemeClr>
                </a:solidFill>
              </a:rPr>
              <a:t>For all business-critical applications. You shouldn’t worry about infrastructure at all, but you have to have an ability to influence on your DC and infrastructure.</a:t>
            </a:r>
          </a:p>
        </p:txBody>
      </p:sp>
    </p:spTree>
    <p:extLst>
      <p:ext uri="{BB962C8B-B14F-4D97-AF65-F5344CB8AC3E}">
        <p14:creationId xmlns:p14="http://schemas.microsoft.com/office/powerpoint/2010/main" val="113658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5" name="Group 7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76" name="Freeform: Shape 7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3C85E4DA-8378-4E40-9244-962B2533DF14}"/>
              </a:ext>
            </a:extLst>
          </p:cNvPr>
          <p:cNvSpPr>
            <a:spLocks noGrp="1"/>
          </p:cNvSpPr>
          <p:nvPr>
            <p:ph type="ctrTitle"/>
          </p:nvPr>
        </p:nvSpPr>
        <p:spPr>
          <a:xfrm>
            <a:off x="550864" y="238788"/>
            <a:ext cx="3565524" cy="3034657"/>
          </a:xfrm>
        </p:spPr>
        <p:txBody>
          <a:bodyPr anchor="b">
            <a:normAutofit/>
          </a:bodyPr>
          <a:lstStyle/>
          <a:p>
            <a:r>
              <a:rPr lang="en-US" sz="4800" dirty="0"/>
              <a:t>1.3 Data Center</a:t>
            </a:r>
            <a:br>
              <a:rPr lang="en-US" sz="4800" dirty="0"/>
            </a:br>
            <a:endParaRPr lang="en-US" sz="4800" dirty="0"/>
          </a:p>
        </p:txBody>
      </p:sp>
      <p:grpSp>
        <p:nvGrpSpPr>
          <p:cNvPr id="79" name="Group 7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8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Subtitle 2">
            <a:extLst>
              <a:ext uri="{FF2B5EF4-FFF2-40B4-BE49-F238E27FC236}">
                <a16:creationId xmlns:a16="http://schemas.microsoft.com/office/drawing/2014/main" id="{A713D0E8-B238-42A6-8505-07387D2F1223}"/>
              </a:ext>
            </a:extLst>
          </p:cNvPr>
          <p:cNvSpPr>
            <a:spLocks noGrp="1"/>
          </p:cNvSpPr>
          <p:nvPr>
            <p:ph type="subTitle" idx="1"/>
          </p:nvPr>
        </p:nvSpPr>
        <p:spPr>
          <a:xfrm>
            <a:off x="150829" y="3625787"/>
            <a:ext cx="3965559" cy="3034657"/>
          </a:xfrm>
        </p:spPr>
        <p:txBody>
          <a:bodyPr>
            <a:normAutofit/>
          </a:bodyPr>
          <a:lstStyle/>
          <a:p>
            <a:pPr algn="just"/>
            <a:r>
              <a:rPr lang="en-US" sz="2000" u="sng" dirty="0">
                <a:solidFill>
                  <a:schemeClr val="tx1">
                    <a:alpha val="60000"/>
                  </a:schemeClr>
                </a:solidFill>
              </a:rPr>
              <a:t>4) Control over Infrastructure </a:t>
            </a:r>
          </a:p>
          <a:p>
            <a:pPr marL="457200" indent="-457200" algn="just">
              <a:buFont typeface="Arial" panose="020B0604020202020204" pitchFamily="34" charset="0"/>
              <a:buChar char="•"/>
            </a:pPr>
            <a:r>
              <a:rPr lang="en-US" sz="2000" dirty="0">
                <a:solidFill>
                  <a:schemeClr val="tx1">
                    <a:alpha val="60000"/>
                  </a:schemeClr>
                </a:solidFill>
              </a:rPr>
              <a:t>Your neighbors hosted nearby shouldn’t affect your application anyhow</a:t>
            </a:r>
          </a:p>
          <a:p>
            <a:pPr algn="just"/>
            <a:r>
              <a:rPr lang="en-US" sz="2000" dirty="0">
                <a:solidFill>
                  <a:schemeClr val="tx1">
                    <a:alpha val="60000"/>
                  </a:schemeClr>
                </a:solidFill>
              </a:rPr>
              <a:t>5) </a:t>
            </a:r>
            <a:r>
              <a:rPr lang="en-US" sz="2000" dirty="0" err="1">
                <a:solidFill>
                  <a:schemeClr val="tx1">
                    <a:alpha val="60000"/>
                  </a:schemeClr>
                </a:solidFill>
              </a:rPr>
              <a:t>CapEx</a:t>
            </a:r>
            <a:r>
              <a:rPr lang="en-US" sz="2000" dirty="0">
                <a:solidFill>
                  <a:schemeClr val="tx1">
                    <a:alpha val="60000"/>
                  </a:schemeClr>
                </a:solidFill>
              </a:rPr>
              <a:t> vs </a:t>
            </a:r>
            <a:r>
              <a:rPr lang="en-US" sz="2000" dirty="0" err="1">
                <a:solidFill>
                  <a:schemeClr val="tx1">
                    <a:alpha val="60000"/>
                  </a:schemeClr>
                </a:solidFill>
              </a:rPr>
              <a:t>OpEx</a:t>
            </a:r>
            <a:r>
              <a:rPr lang="en-US" sz="2000" dirty="0">
                <a:solidFill>
                  <a:schemeClr val="tx1">
                    <a:alpha val="60000"/>
                  </a:schemeClr>
                </a:solidFill>
              </a:rPr>
              <a:t> (in other words – how to cut your costs for application running with a different demand)</a:t>
            </a:r>
          </a:p>
        </p:txBody>
      </p:sp>
      <p:pic>
        <p:nvPicPr>
          <p:cNvPr id="1026" name="Picture 2" descr="Cloud Computing - The costs - CapEx vs OpEx - Semantic Business and Digital  IT Transformation Consultancy">
            <a:extLst>
              <a:ext uri="{FF2B5EF4-FFF2-40B4-BE49-F238E27FC236}">
                <a16:creationId xmlns:a16="http://schemas.microsoft.com/office/drawing/2014/main" id="{34819BAF-9DD2-48FD-849D-DD1EB31420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5776" y="1070095"/>
            <a:ext cx="7345363" cy="4719396"/>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5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2EE5-B460-41BD-8441-7F19AA518CE6}"/>
              </a:ext>
            </a:extLst>
          </p:cNvPr>
          <p:cNvSpPr>
            <a:spLocks noGrp="1"/>
          </p:cNvSpPr>
          <p:nvPr>
            <p:ph type="ctrTitle"/>
          </p:nvPr>
        </p:nvSpPr>
        <p:spPr>
          <a:xfrm>
            <a:off x="3359149" y="389841"/>
            <a:ext cx="8281987" cy="1972360"/>
          </a:xfrm>
        </p:spPr>
        <p:txBody>
          <a:bodyPr/>
          <a:lstStyle/>
          <a:p>
            <a:r>
              <a:rPr lang="en-US" dirty="0"/>
              <a:t>1.4 Operation</a:t>
            </a:r>
          </a:p>
        </p:txBody>
      </p:sp>
      <p:sp>
        <p:nvSpPr>
          <p:cNvPr id="3" name="Subtitle 2">
            <a:extLst>
              <a:ext uri="{FF2B5EF4-FFF2-40B4-BE49-F238E27FC236}">
                <a16:creationId xmlns:a16="http://schemas.microsoft.com/office/drawing/2014/main" id="{31356D5C-9ADC-41BD-82AC-D49ADE9BFC1E}"/>
              </a:ext>
            </a:extLst>
          </p:cNvPr>
          <p:cNvSpPr>
            <a:spLocks noGrp="1"/>
          </p:cNvSpPr>
          <p:nvPr>
            <p:ph type="subTitle" idx="1"/>
          </p:nvPr>
        </p:nvSpPr>
        <p:spPr>
          <a:xfrm>
            <a:off x="3359149" y="1837266"/>
            <a:ext cx="8570384" cy="4893733"/>
          </a:xfrm>
        </p:spPr>
        <p:txBody>
          <a:bodyPr>
            <a:normAutofit lnSpcReduction="10000"/>
          </a:bodyPr>
          <a:lstStyle/>
          <a:p>
            <a:pPr algn="just"/>
            <a:r>
              <a:rPr lang="en-US" dirty="0"/>
              <a:t>Regarding operation you need to know only one thing: </a:t>
            </a:r>
          </a:p>
          <a:p>
            <a:pPr algn="just"/>
            <a:r>
              <a:rPr lang="en-US" dirty="0"/>
              <a:t>If you think development is the most expensive part of the application, you are totally wrong. The most expensive part is supporting.</a:t>
            </a:r>
          </a:p>
          <a:p>
            <a:pPr algn="just"/>
            <a:r>
              <a:rPr lang="en-US" dirty="0"/>
              <a:t>Hosting, updating, fixing. </a:t>
            </a:r>
          </a:p>
          <a:p>
            <a:pPr algn="just"/>
            <a:r>
              <a:rPr lang="en-US" u="sng" dirty="0"/>
              <a:t>The more you can automate – the cheaper application will be.</a:t>
            </a:r>
          </a:p>
          <a:p>
            <a:pPr algn="just"/>
            <a:r>
              <a:rPr lang="en-US" dirty="0"/>
              <a:t>Hints:</a:t>
            </a:r>
          </a:p>
          <a:p>
            <a:pPr marL="457200" indent="-457200" algn="just">
              <a:buAutoNum type="arabicParenR"/>
            </a:pPr>
            <a:r>
              <a:rPr lang="en-US" dirty="0"/>
              <a:t>CI\CD;</a:t>
            </a:r>
          </a:p>
          <a:p>
            <a:pPr marL="457200" indent="-457200" algn="just">
              <a:buAutoNum type="arabicParenR"/>
            </a:pPr>
            <a:r>
              <a:rPr lang="en-US" dirty="0"/>
              <a:t>Automatic testing;</a:t>
            </a:r>
          </a:p>
          <a:p>
            <a:pPr marL="457200" indent="-457200" algn="just">
              <a:buAutoNum type="arabicParenR"/>
            </a:pPr>
            <a:r>
              <a:rPr lang="en-US" dirty="0"/>
              <a:t>Environment control (Azure Insights, AWS CloudWatch).</a:t>
            </a:r>
          </a:p>
        </p:txBody>
      </p:sp>
    </p:spTree>
    <p:extLst>
      <p:ext uri="{BB962C8B-B14F-4D97-AF65-F5344CB8AC3E}">
        <p14:creationId xmlns:p14="http://schemas.microsoft.com/office/powerpoint/2010/main" val="20567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58" name="Freeform: Shape 7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Oval 7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Oval 7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Freeform: Shape 7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77" name="Rectangle 7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D092C-3ED1-40E9-A79C-529B67872540}"/>
              </a:ext>
            </a:extLst>
          </p:cNvPr>
          <p:cNvSpPr>
            <a:spLocks noGrp="1"/>
          </p:cNvSpPr>
          <p:nvPr>
            <p:ph type="ctrTitle"/>
          </p:nvPr>
        </p:nvSpPr>
        <p:spPr>
          <a:xfrm>
            <a:off x="550864" y="549275"/>
            <a:ext cx="3565524" cy="902453"/>
          </a:xfrm>
        </p:spPr>
        <p:txBody>
          <a:bodyPr vert="horz" wrap="square" lIns="0" tIns="0" rIns="0" bIns="0" rtlCol="0" anchor="b" anchorCtr="0">
            <a:normAutofit/>
          </a:bodyPr>
          <a:lstStyle/>
          <a:p>
            <a:r>
              <a:rPr lang="en-US" sz="4800" dirty="0"/>
              <a:t>1.5 Scale</a:t>
            </a:r>
          </a:p>
        </p:txBody>
      </p:sp>
      <p:grpSp>
        <p:nvGrpSpPr>
          <p:cNvPr id="79" name="Group 78">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80"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4" name="Oval 83">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ubtitle 2">
            <a:extLst>
              <a:ext uri="{FF2B5EF4-FFF2-40B4-BE49-F238E27FC236}">
                <a16:creationId xmlns:a16="http://schemas.microsoft.com/office/drawing/2014/main" id="{AFD52724-98A9-4106-8082-5ABCAFB8E349}"/>
              </a:ext>
            </a:extLst>
          </p:cNvPr>
          <p:cNvSpPr>
            <a:spLocks noGrp="1"/>
          </p:cNvSpPr>
          <p:nvPr>
            <p:ph type="subTitle" idx="1"/>
          </p:nvPr>
        </p:nvSpPr>
        <p:spPr>
          <a:xfrm>
            <a:off x="550863" y="1781666"/>
            <a:ext cx="3785467" cy="4311159"/>
          </a:xfrm>
        </p:spPr>
        <p:txBody>
          <a:bodyPr vert="horz" wrap="square" lIns="0" tIns="0" rIns="0" bIns="0" rtlCol="0" anchor="t">
            <a:normAutofit/>
          </a:bodyPr>
          <a:lstStyle/>
          <a:p>
            <a:pPr indent="-228600" algn="just">
              <a:buFont typeface="Arial" panose="020B0604020202020204" pitchFamily="34" charset="0"/>
              <a:buChar char="•"/>
            </a:pPr>
            <a:r>
              <a:rPr lang="en-US" sz="1800" dirty="0">
                <a:solidFill>
                  <a:schemeClr val="tx1">
                    <a:alpha val="60000"/>
                  </a:schemeClr>
                </a:solidFill>
              </a:rPr>
              <a:t>Two kinds of scaling you need to support.</a:t>
            </a:r>
          </a:p>
          <a:p>
            <a:pPr marL="457200" indent="-228600" algn="just">
              <a:buFont typeface="Arial" panose="020B0604020202020204" pitchFamily="34" charset="0"/>
              <a:buChar char="•"/>
            </a:pPr>
            <a:r>
              <a:rPr lang="en-US" sz="1800" dirty="0">
                <a:solidFill>
                  <a:schemeClr val="tx1">
                    <a:alpha val="60000"/>
                  </a:schemeClr>
                </a:solidFill>
              </a:rPr>
              <a:t>Vertical Scaling (Up-Down scaling)</a:t>
            </a:r>
          </a:p>
          <a:p>
            <a:pPr marL="457200" indent="-228600" algn="just">
              <a:buFont typeface="Arial" panose="020B0604020202020204" pitchFamily="34" charset="0"/>
              <a:buChar char="•"/>
            </a:pPr>
            <a:r>
              <a:rPr lang="en-US" sz="1800" dirty="0">
                <a:solidFill>
                  <a:schemeClr val="tx1">
                    <a:alpha val="60000"/>
                  </a:schemeClr>
                </a:solidFill>
              </a:rPr>
              <a:t>Horizontal Scaling (In-Out scaling)</a:t>
            </a:r>
          </a:p>
          <a:p>
            <a:pPr algn="just"/>
            <a:r>
              <a:rPr lang="en-US" sz="1800" dirty="0">
                <a:solidFill>
                  <a:schemeClr val="tx1">
                    <a:alpha val="60000"/>
                  </a:schemeClr>
                </a:solidFill>
              </a:rPr>
              <a:t>  Nowadays you need to consider and use both to meet business requirements and constrains.</a:t>
            </a:r>
          </a:p>
          <a:p>
            <a:pPr algn="just"/>
            <a:r>
              <a:rPr lang="en-US" sz="1800" dirty="0">
                <a:solidFill>
                  <a:schemeClr val="tx1">
                    <a:alpha val="60000"/>
                  </a:schemeClr>
                </a:solidFill>
              </a:rPr>
              <a:t>  Think about it like about the minimum of performance you need to keep for spikes (in a certain day timeframe)</a:t>
            </a:r>
          </a:p>
        </p:txBody>
      </p:sp>
      <p:pic>
        <p:nvPicPr>
          <p:cNvPr id="2050" name="Picture 2" descr="Horizontal and Vertical Scaling - WebAiry">
            <a:extLst>
              <a:ext uri="{FF2B5EF4-FFF2-40B4-BE49-F238E27FC236}">
                <a16:creationId xmlns:a16="http://schemas.microsoft.com/office/drawing/2014/main" id="{C01570B8-33C3-4679-8A77-D0713EE517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50900" y="1239890"/>
            <a:ext cx="7090237" cy="4378221"/>
          </a:xfrm>
          <a:custGeom>
            <a:avLst/>
            <a:gdLst/>
            <a:ahLst/>
            <a:cxnLst/>
            <a:rect l="l" t="t" r="r" b="b"/>
            <a:pathLst>
              <a:path w="7090237" h="5759451">
                <a:moveTo>
                  <a:pt x="0" y="0"/>
                </a:moveTo>
                <a:lnTo>
                  <a:pt x="7090237" y="0"/>
                </a:lnTo>
                <a:lnTo>
                  <a:pt x="709023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2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077" name="Freeform: Shape 7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78" name="Oval 7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79" name="Oval 7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0" name="Freeform: Shape 7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3081" name="Rectangle 7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02EE5-B460-41BD-8441-7F19AA518CE6}"/>
              </a:ext>
            </a:extLst>
          </p:cNvPr>
          <p:cNvSpPr>
            <a:spLocks noGrp="1"/>
          </p:cNvSpPr>
          <p:nvPr>
            <p:ph type="ctrTitle"/>
          </p:nvPr>
        </p:nvSpPr>
        <p:spPr>
          <a:xfrm>
            <a:off x="550863" y="549276"/>
            <a:ext cx="5437185" cy="845892"/>
          </a:xfrm>
        </p:spPr>
        <p:txBody>
          <a:bodyPr vert="horz" wrap="square" lIns="0" tIns="0" rIns="0" bIns="0" rtlCol="0" anchor="b" anchorCtr="0">
            <a:normAutofit/>
          </a:bodyPr>
          <a:lstStyle/>
          <a:p>
            <a:r>
              <a:rPr lang="en-US" sz="4800" dirty="0"/>
              <a:t>1.6 Failure</a:t>
            </a:r>
          </a:p>
        </p:txBody>
      </p:sp>
      <p:sp>
        <p:nvSpPr>
          <p:cNvPr id="3" name="Subtitle 2">
            <a:extLst>
              <a:ext uri="{FF2B5EF4-FFF2-40B4-BE49-F238E27FC236}">
                <a16:creationId xmlns:a16="http://schemas.microsoft.com/office/drawing/2014/main" id="{31356D5C-9ADC-41BD-82AC-D49ADE9BFC1E}"/>
              </a:ext>
            </a:extLst>
          </p:cNvPr>
          <p:cNvSpPr>
            <a:spLocks noGrp="1"/>
          </p:cNvSpPr>
          <p:nvPr>
            <p:ph type="subTitle" idx="1"/>
          </p:nvPr>
        </p:nvSpPr>
        <p:spPr>
          <a:xfrm>
            <a:off x="363887" y="1602558"/>
            <a:ext cx="6253729" cy="5033912"/>
          </a:xfrm>
        </p:spPr>
        <p:txBody>
          <a:bodyPr vert="horz" wrap="square" lIns="0" tIns="0" rIns="0" bIns="0" rtlCol="0" anchor="t">
            <a:normAutofit/>
          </a:bodyPr>
          <a:lstStyle/>
          <a:p>
            <a:pPr algn="just"/>
            <a:r>
              <a:rPr lang="en-US" sz="1800" dirty="0">
                <a:solidFill>
                  <a:schemeClr val="tx1">
                    <a:alpha val="60000"/>
                  </a:schemeClr>
                </a:solidFill>
              </a:rPr>
              <a:t>	Richter mentioned about our old tradition to handle all exceptions;</a:t>
            </a:r>
          </a:p>
          <a:p>
            <a:pPr indent="-228600" algn="just">
              <a:buFont typeface="Arial" panose="020B0604020202020204" pitchFamily="34" charset="0"/>
              <a:buChar char="•"/>
            </a:pPr>
            <a:r>
              <a:rPr lang="en-US" sz="1800" dirty="0">
                <a:solidFill>
                  <a:schemeClr val="tx1">
                    <a:alpha val="60000"/>
                  </a:schemeClr>
                </a:solidFill>
              </a:rPr>
              <a:t>We are handling all our exceptions trying to collect the information about happened event. (Rare negative events)</a:t>
            </a:r>
          </a:p>
          <a:p>
            <a:pPr indent="-228600" algn="just">
              <a:buFont typeface="Arial" panose="020B0604020202020204" pitchFamily="34" charset="0"/>
              <a:buChar char="•"/>
            </a:pPr>
            <a:r>
              <a:rPr lang="en-US" sz="1800" dirty="0">
                <a:solidFill>
                  <a:schemeClr val="tx1">
                    <a:alpha val="60000"/>
                  </a:schemeClr>
                </a:solidFill>
              </a:rPr>
              <a:t>Nowadays we need along with that we need to control the data corruption and state. (Negative events will highly likely happen and you need not to rollback your data but to be prepared for that)</a:t>
            </a:r>
          </a:p>
          <a:p>
            <a:pPr algn="just"/>
            <a:r>
              <a:rPr lang="en-US" sz="1800" dirty="0">
                <a:solidFill>
                  <a:schemeClr val="tx1">
                    <a:alpha val="60000"/>
                  </a:schemeClr>
                </a:solidFill>
              </a:rPr>
              <a:t>Example:</a:t>
            </a:r>
          </a:p>
          <a:p>
            <a:pPr marL="457200" indent="-228600" algn="just">
              <a:buFont typeface="Arial" panose="020B0604020202020204" pitchFamily="34" charset="0"/>
              <a:buChar char="•"/>
            </a:pPr>
            <a:r>
              <a:rPr lang="en-US" sz="1800" dirty="0">
                <a:solidFill>
                  <a:schemeClr val="tx1">
                    <a:alpha val="60000"/>
                  </a:schemeClr>
                </a:solidFill>
              </a:rPr>
              <a:t>Messaging system with HA (Kafka) and your master is down</a:t>
            </a:r>
          </a:p>
          <a:p>
            <a:pPr marL="457200" indent="-228600" algn="just">
              <a:buFont typeface="Arial" panose="020B0604020202020204" pitchFamily="34" charset="0"/>
              <a:buChar char="•"/>
            </a:pPr>
            <a:r>
              <a:rPr lang="en-US" sz="1800" dirty="0">
                <a:solidFill>
                  <a:schemeClr val="tx1">
                    <a:alpha val="60000"/>
                  </a:schemeClr>
                </a:solidFill>
              </a:rPr>
              <a:t>In distributed system your message weren’t handled properly on the previous step.</a:t>
            </a:r>
          </a:p>
          <a:p>
            <a:pPr marL="457200" indent="-228600" algn="just">
              <a:buFont typeface="Arial" panose="020B0604020202020204" pitchFamily="34" charset="0"/>
              <a:buChar char="•"/>
            </a:pPr>
            <a:r>
              <a:rPr lang="en-US" sz="1800" dirty="0">
                <a:solidFill>
                  <a:schemeClr val="tx1">
                    <a:alpha val="60000"/>
                  </a:schemeClr>
                </a:solidFill>
              </a:rPr>
              <a:t>Data consistency (CAP Theorem), RTO &amp; RPO</a:t>
            </a:r>
          </a:p>
        </p:txBody>
      </p:sp>
      <p:pic>
        <p:nvPicPr>
          <p:cNvPr id="3074" name="Picture 2" descr="Install Kafka Cluster and Zookeeper with High Availability | by Hakim |  Medium">
            <a:extLst>
              <a:ext uri="{FF2B5EF4-FFF2-40B4-BE49-F238E27FC236}">
                <a16:creationId xmlns:a16="http://schemas.microsoft.com/office/drawing/2014/main" id="{8D6069A4-3C7C-4F3E-9C37-1A4E8046CC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4675" y="1254703"/>
            <a:ext cx="4713922" cy="4348593"/>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362949"/>
      </p:ext>
    </p:extLst>
  </p:cSld>
  <p:clrMapOvr>
    <a:masterClrMapping/>
  </p:clrMapOvr>
</p:sld>
</file>

<file path=ppt/theme/theme1.xml><?xml version="1.0" encoding="utf-8"?>
<a:theme xmlns:a="http://schemas.openxmlformats.org/drawingml/2006/main" name="3DFloatVTI">
  <a:themeElements>
    <a:clrScheme name="AnalogousFromRegularSeedRightStep">
      <a:dk1>
        <a:srgbClr val="000000"/>
      </a:dk1>
      <a:lt1>
        <a:srgbClr val="FFFFFF"/>
      </a:lt1>
      <a:dk2>
        <a:srgbClr val="3C3522"/>
      </a:dk2>
      <a:lt2>
        <a:srgbClr val="E2E6E8"/>
      </a:lt2>
      <a:accent1>
        <a:srgbClr val="C3704D"/>
      </a:accent1>
      <a:accent2>
        <a:srgbClr val="B18F3B"/>
      </a:accent2>
      <a:accent3>
        <a:srgbClr val="9DAA43"/>
      </a:accent3>
      <a:accent4>
        <a:srgbClr val="71B13B"/>
      </a:accent4>
      <a:accent5>
        <a:srgbClr val="4CB748"/>
      </a:accent5>
      <a:accent6>
        <a:srgbClr val="3BB168"/>
      </a:accent6>
      <a:hlink>
        <a:srgbClr val="3A8BAE"/>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208</TotalTime>
  <Words>994</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Sitka Heading</vt:lpstr>
      <vt:lpstr>Source Sans Pro</vt:lpstr>
      <vt:lpstr>3DFloatVTI</vt:lpstr>
      <vt:lpstr>Jeffry Richter</vt:lpstr>
      <vt:lpstr>Agenda</vt:lpstr>
      <vt:lpstr>1. Why Cloud Apps</vt:lpstr>
      <vt:lpstr>1.1 Client 1.2 Demand</vt:lpstr>
      <vt:lpstr>1.3 Data Center </vt:lpstr>
      <vt:lpstr>1.3 Data Center </vt:lpstr>
      <vt:lpstr>1.4 Operation</vt:lpstr>
      <vt:lpstr>1.5 Scale</vt:lpstr>
      <vt:lpstr>1.6 Failure</vt:lpstr>
      <vt:lpstr>1.7 Machine Loss</vt:lpstr>
      <vt:lpstr>2. Embracing Failures</vt:lpstr>
      <vt:lpstr>2. Embracing Failures</vt:lpstr>
      <vt:lpstr>3. Orchestrating</vt:lpstr>
      <vt:lpstr>3.1 Hardware Virtualization</vt:lpstr>
      <vt:lpstr>3.2 Hardware Box</vt:lpstr>
      <vt:lpstr>3.3 Containerized Application</vt:lpstr>
      <vt:lpstr>3.3 Orchestrator</vt:lpstr>
      <vt:lpstr>3.3 Orchestrator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Jeffry Richter</dc:title>
  <dc:creator>Aleksey Kolesnikov</dc:creator>
  <cp:lastModifiedBy>Aleksey Kolesnikov</cp:lastModifiedBy>
  <cp:revision>13</cp:revision>
  <dcterms:created xsi:type="dcterms:W3CDTF">2022-02-16T17:10:00Z</dcterms:created>
  <dcterms:modified xsi:type="dcterms:W3CDTF">2022-02-18T08:24:50Z</dcterms:modified>
</cp:coreProperties>
</file>