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7" r:id="rId3"/>
    <p:sldId id="258" r:id="rId4"/>
    <p:sldId id="261" r:id="rId5"/>
    <p:sldId id="260" r:id="rId6"/>
    <p:sldId id="262" r:id="rId7"/>
    <p:sldId id="267" r:id="rId8"/>
    <p:sldId id="270" r:id="rId9"/>
    <p:sldId id="276" r:id="rId10"/>
    <p:sldId id="277" r:id="rId11"/>
    <p:sldId id="278" r:id="rId12"/>
    <p:sldId id="263" r:id="rId13"/>
    <p:sldId id="280" r:id="rId14"/>
    <p:sldId id="275" r:id="rId15"/>
    <p:sldId id="264" r:id="rId16"/>
    <p:sldId id="272" r:id="rId17"/>
    <p:sldId id="283" r:id="rId18"/>
    <p:sldId id="284" r:id="rId19"/>
    <p:sldId id="286" r:id="rId20"/>
    <p:sldId id="287" r:id="rId21"/>
    <p:sldId id="288" r:id="rId22"/>
    <p:sldId id="289" r:id="rId23"/>
    <p:sldId id="281" r:id="rId24"/>
    <p:sldId id="282"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84" userDrawn="1">
          <p15:clr>
            <a:srgbClr val="A4A3A4"/>
          </p15:clr>
        </p15:guide>
        <p15:guide id="2" pos="600" userDrawn="1">
          <p15:clr>
            <a:srgbClr val="A4A3A4"/>
          </p15:clr>
        </p15:guide>
        <p15:guide id="3" orient="horz" pos="648" userDrawn="1">
          <p15:clr>
            <a:srgbClr val="A4A3A4"/>
          </p15:clr>
        </p15:guide>
        <p15:guide id="4" orient="horz" pos="2496" userDrawn="1">
          <p15:clr>
            <a:srgbClr val="A4A3A4"/>
          </p15:clr>
        </p15:guide>
        <p15:guide id="5" orient="horz" pos="302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3577F83-1FC9-4475-9BA7-400CF98AF3BC}" v="11" dt="2023-06-19T11:02:01.740"/>
    <p1510:client id="{ACA95ED7-8617-48E1-B7F4-C4ED95B77AC7}" v="2" dt="2023-06-19T11:01:35.1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151" d="100"/>
          <a:sy n="151" d="100"/>
        </p:scale>
        <p:origin x="576" y="144"/>
      </p:cViewPr>
      <p:guideLst>
        <p:guide orient="horz" pos="984"/>
        <p:guide pos="600"/>
        <p:guide orient="horz" pos="648"/>
        <p:guide orient="horz" pos="2496"/>
        <p:guide orient="horz" pos="30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hyperlink" Target="https://github.com/cocktailpeanut/dalai" TargetMode="Externa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diagrams/_rels/data2.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hyperlink" Target="https://martinfowler.com/articles/2023-chatgpt-xu-hao.html" TargetMode="External"/><Relationship Id="rId5" Type="http://schemas.openxmlformats.org/officeDocument/2006/relationships/image" Target="../media/image20.svg"/><Relationship Id="rId4" Type="http://schemas.openxmlformats.org/officeDocument/2006/relationships/image" Target="../media/image19.png"/></Relationships>
</file>

<file path=ppt/diagrams/_rels/drawing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6.svg"/><Relationship Id="rId11" Type="http://schemas.openxmlformats.org/officeDocument/2006/relationships/hyperlink" Target="https://github.com/cocktailpeanut/dalai" TargetMode="External"/><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5" Type="http://schemas.openxmlformats.org/officeDocument/2006/relationships/hyperlink" Target="https://martinfowler.com/articles/2023-chatgpt-xu-hao.html" TargetMode="External"/><Relationship Id="rId4" Type="http://schemas.openxmlformats.org/officeDocument/2006/relationships/image" Target="../media/image20.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100CE1-8F93-4371-A994-C3546FDD1B4B}"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0247EDC7-326A-4271-9FE7-4627659482F6}">
      <dgm:prSet/>
      <dgm:spPr/>
      <dgm:t>
        <a:bodyPr/>
        <a:lstStyle/>
        <a:p>
          <a:pPr>
            <a:defRPr cap="all"/>
          </a:pPr>
          <a:r>
            <a:rPr lang="en-US"/>
            <a:t>ChatGPT (Ada, Davinci, Curie, Babbage, etc.)</a:t>
          </a:r>
        </a:p>
      </dgm:t>
    </dgm:pt>
    <dgm:pt modelId="{87C7E699-6EB7-4493-A8E3-BF72B0BBA0CB}" type="parTrans" cxnId="{88B1D925-9916-4B49-BCEC-CEE8CDFDA8B6}">
      <dgm:prSet/>
      <dgm:spPr/>
      <dgm:t>
        <a:bodyPr/>
        <a:lstStyle/>
        <a:p>
          <a:endParaRPr lang="en-US"/>
        </a:p>
      </dgm:t>
    </dgm:pt>
    <dgm:pt modelId="{5CC9C545-56B2-44BF-868C-410054B71856}" type="sibTrans" cxnId="{88B1D925-9916-4B49-BCEC-CEE8CDFDA8B6}">
      <dgm:prSet/>
      <dgm:spPr/>
      <dgm:t>
        <a:bodyPr/>
        <a:lstStyle/>
        <a:p>
          <a:endParaRPr lang="en-US"/>
        </a:p>
      </dgm:t>
    </dgm:pt>
    <dgm:pt modelId="{17E518EA-0AF4-4331-A31F-CBC5E17BA825}">
      <dgm:prSet/>
      <dgm:spPr/>
      <dgm:t>
        <a:bodyPr/>
        <a:lstStyle/>
        <a:p>
          <a:pPr>
            <a:defRPr cap="all"/>
          </a:pPr>
          <a:r>
            <a:rPr lang="en-US"/>
            <a:t>Codex (create &amp; analyze code)</a:t>
          </a:r>
        </a:p>
      </dgm:t>
    </dgm:pt>
    <dgm:pt modelId="{2B4F0947-610C-4BAC-AE01-95E3E51ED980}" type="parTrans" cxnId="{74141EEF-E865-4752-9EDB-C7E089D6288A}">
      <dgm:prSet/>
      <dgm:spPr/>
      <dgm:t>
        <a:bodyPr/>
        <a:lstStyle/>
        <a:p>
          <a:endParaRPr lang="en-US"/>
        </a:p>
      </dgm:t>
    </dgm:pt>
    <dgm:pt modelId="{CCD1CC2A-2030-44B2-8DEC-796A6A0B6B26}" type="sibTrans" cxnId="{74141EEF-E865-4752-9EDB-C7E089D6288A}">
      <dgm:prSet/>
      <dgm:spPr/>
      <dgm:t>
        <a:bodyPr/>
        <a:lstStyle/>
        <a:p>
          <a:endParaRPr lang="en-US"/>
        </a:p>
      </dgm:t>
    </dgm:pt>
    <dgm:pt modelId="{CD4812CF-9548-4B9A-9882-157DA8994F4B}">
      <dgm:prSet/>
      <dgm:spPr/>
      <dgm:t>
        <a:bodyPr/>
        <a:lstStyle/>
        <a:p>
          <a:pPr>
            <a:defRPr cap="all"/>
          </a:pPr>
          <a:r>
            <a:rPr lang="en-US"/>
            <a:t>Dall-e (create images using prompt)</a:t>
          </a:r>
        </a:p>
      </dgm:t>
    </dgm:pt>
    <dgm:pt modelId="{89C0EE32-579D-4786-8E0F-650851100F2A}" type="parTrans" cxnId="{ED9DD61B-C676-49F5-AAC3-B9226EEF7D44}">
      <dgm:prSet/>
      <dgm:spPr/>
      <dgm:t>
        <a:bodyPr/>
        <a:lstStyle/>
        <a:p>
          <a:endParaRPr lang="en-US"/>
        </a:p>
      </dgm:t>
    </dgm:pt>
    <dgm:pt modelId="{18ED928D-195E-4873-9259-A5AC910D06EE}" type="sibTrans" cxnId="{ED9DD61B-C676-49F5-AAC3-B9226EEF7D44}">
      <dgm:prSet/>
      <dgm:spPr/>
      <dgm:t>
        <a:bodyPr/>
        <a:lstStyle/>
        <a:p>
          <a:endParaRPr lang="en-US"/>
        </a:p>
      </dgm:t>
    </dgm:pt>
    <dgm:pt modelId="{BDBC97A3-5FEE-41FD-A204-40B9005A7AC7}">
      <dgm:prSet/>
      <dgm:spPr/>
      <dgm:t>
        <a:bodyPr/>
        <a:lstStyle/>
        <a:p>
          <a:pPr>
            <a:defRPr cap="all"/>
          </a:pPr>
          <a:r>
            <a:rPr lang="en-US"/>
            <a:t>Midjourney (create images using prompt)</a:t>
          </a:r>
        </a:p>
      </dgm:t>
    </dgm:pt>
    <dgm:pt modelId="{8A3E4394-A1DE-4320-913E-7086697148A5}" type="parTrans" cxnId="{5E547A24-E5A4-474E-941B-78BDF0AF8011}">
      <dgm:prSet/>
      <dgm:spPr/>
      <dgm:t>
        <a:bodyPr/>
        <a:lstStyle/>
        <a:p>
          <a:endParaRPr lang="en-US"/>
        </a:p>
      </dgm:t>
    </dgm:pt>
    <dgm:pt modelId="{AEEEDEFE-D2E6-4656-BA57-693EE77FF689}" type="sibTrans" cxnId="{5E547A24-E5A4-474E-941B-78BDF0AF8011}">
      <dgm:prSet/>
      <dgm:spPr/>
      <dgm:t>
        <a:bodyPr/>
        <a:lstStyle/>
        <a:p>
          <a:endParaRPr lang="en-US"/>
        </a:p>
      </dgm:t>
    </dgm:pt>
    <dgm:pt modelId="{17355763-4CBE-4403-8254-95E7394E26E1}">
      <dgm:prSet/>
      <dgm:spPr/>
      <dgm:t>
        <a:bodyPr/>
        <a:lstStyle/>
        <a:p>
          <a:pPr>
            <a:defRPr cap="all"/>
          </a:pPr>
          <a:r>
            <a:rPr lang="en-US"/>
            <a:t>OpenSource models </a:t>
          </a:r>
          <a:r>
            <a:rPr lang="en-US">
              <a:hlinkClick xmlns:r="http://schemas.openxmlformats.org/officeDocument/2006/relationships" r:id="rId1"/>
            </a:rPr>
            <a:t>https://github.com/cocktailpeanut/dalai</a:t>
          </a:r>
          <a:r>
            <a:rPr lang="en-US"/>
            <a:t> </a:t>
          </a:r>
        </a:p>
      </dgm:t>
    </dgm:pt>
    <dgm:pt modelId="{067E4947-4463-4EA9-9B4F-4482FC80364C}" type="parTrans" cxnId="{BF640145-250B-4BBF-AB9E-083B4E31D667}">
      <dgm:prSet/>
      <dgm:spPr/>
      <dgm:t>
        <a:bodyPr/>
        <a:lstStyle/>
        <a:p>
          <a:endParaRPr lang="en-US"/>
        </a:p>
      </dgm:t>
    </dgm:pt>
    <dgm:pt modelId="{623A2E3D-8089-41CB-80D0-952E031472DA}" type="sibTrans" cxnId="{BF640145-250B-4BBF-AB9E-083B4E31D667}">
      <dgm:prSet/>
      <dgm:spPr/>
      <dgm:t>
        <a:bodyPr/>
        <a:lstStyle/>
        <a:p>
          <a:endParaRPr lang="en-US"/>
        </a:p>
      </dgm:t>
    </dgm:pt>
    <dgm:pt modelId="{C295E6CC-0776-4DD2-B78E-598679B1A207}" type="pres">
      <dgm:prSet presAssocID="{93100CE1-8F93-4371-A994-C3546FDD1B4B}" presName="root" presStyleCnt="0">
        <dgm:presLayoutVars>
          <dgm:dir/>
          <dgm:resizeHandles val="exact"/>
        </dgm:presLayoutVars>
      </dgm:prSet>
      <dgm:spPr/>
    </dgm:pt>
    <dgm:pt modelId="{F06944CA-C6B0-467E-96D4-87CD5073E932}" type="pres">
      <dgm:prSet presAssocID="{0247EDC7-326A-4271-9FE7-4627659482F6}" presName="compNode" presStyleCnt="0"/>
      <dgm:spPr/>
    </dgm:pt>
    <dgm:pt modelId="{B4C216C3-FE97-4359-B678-9D8486ADC933}" type="pres">
      <dgm:prSet presAssocID="{0247EDC7-326A-4271-9FE7-4627659482F6}" presName="iconBgRect" presStyleLbl="bgShp" presStyleIdx="0" presStyleCnt="5"/>
      <dgm:spPr/>
    </dgm:pt>
    <dgm:pt modelId="{9A0F97E7-D988-44F9-9AD9-427C3FD05714}" type="pres">
      <dgm:prSet presAssocID="{0247EDC7-326A-4271-9FE7-4627659482F6}" presName="iconRect" presStyleLbl="node1" presStyleIdx="0" presStyleCnt="5"/>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Microscope"/>
        </a:ext>
      </dgm:extLst>
    </dgm:pt>
    <dgm:pt modelId="{E1D20F70-ECE4-4451-AD61-7A48CF257EFC}" type="pres">
      <dgm:prSet presAssocID="{0247EDC7-326A-4271-9FE7-4627659482F6}" presName="spaceRect" presStyleCnt="0"/>
      <dgm:spPr/>
    </dgm:pt>
    <dgm:pt modelId="{71B3B32A-8468-49CA-BD3B-1EBEB06DE1FF}" type="pres">
      <dgm:prSet presAssocID="{0247EDC7-326A-4271-9FE7-4627659482F6}" presName="textRect" presStyleLbl="revTx" presStyleIdx="0" presStyleCnt="5">
        <dgm:presLayoutVars>
          <dgm:chMax val="1"/>
          <dgm:chPref val="1"/>
        </dgm:presLayoutVars>
      </dgm:prSet>
      <dgm:spPr/>
    </dgm:pt>
    <dgm:pt modelId="{265D4B3C-0DC1-48EB-A6C3-F9A4E29DFAFF}" type="pres">
      <dgm:prSet presAssocID="{5CC9C545-56B2-44BF-868C-410054B71856}" presName="sibTrans" presStyleCnt="0"/>
      <dgm:spPr/>
    </dgm:pt>
    <dgm:pt modelId="{5D9AA85A-3437-4364-97C8-984D6064AF05}" type="pres">
      <dgm:prSet presAssocID="{17E518EA-0AF4-4331-A31F-CBC5E17BA825}" presName="compNode" presStyleCnt="0"/>
      <dgm:spPr/>
    </dgm:pt>
    <dgm:pt modelId="{C02C3F5B-A75E-4F02-B24D-70577C636662}" type="pres">
      <dgm:prSet presAssocID="{17E518EA-0AF4-4331-A31F-CBC5E17BA825}" presName="iconBgRect" presStyleLbl="bgShp" presStyleIdx="1" presStyleCnt="5"/>
      <dgm:spPr/>
    </dgm:pt>
    <dgm:pt modelId="{79751D13-4D45-4C2C-9E10-EC74442988BF}" type="pres">
      <dgm:prSet presAssocID="{17E518EA-0AF4-4331-A31F-CBC5E17BA825}" presName="iconRect" presStyleLbl="node1" presStyleIdx="1" presStyleCnt="5"/>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Research"/>
        </a:ext>
      </dgm:extLst>
    </dgm:pt>
    <dgm:pt modelId="{7AA8CE5E-6972-459A-81EC-C44D9C180D47}" type="pres">
      <dgm:prSet presAssocID="{17E518EA-0AF4-4331-A31F-CBC5E17BA825}" presName="spaceRect" presStyleCnt="0"/>
      <dgm:spPr/>
    </dgm:pt>
    <dgm:pt modelId="{748FF7F4-C9ED-4D57-811F-929D56E26F64}" type="pres">
      <dgm:prSet presAssocID="{17E518EA-0AF4-4331-A31F-CBC5E17BA825}" presName="textRect" presStyleLbl="revTx" presStyleIdx="1" presStyleCnt="5">
        <dgm:presLayoutVars>
          <dgm:chMax val="1"/>
          <dgm:chPref val="1"/>
        </dgm:presLayoutVars>
      </dgm:prSet>
      <dgm:spPr/>
    </dgm:pt>
    <dgm:pt modelId="{644E4FB1-9CA9-4671-8C96-11DBC40BCA95}" type="pres">
      <dgm:prSet presAssocID="{CCD1CC2A-2030-44B2-8DEC-796A6A0B6B26}" presName="sibTrans" presStyleCnt="0"/>
      <dgm:spPr/>
    </dgm:pt>
    <dgm:pt modelId="{DCFFC4D6-5C97-4C2F-A591-1D92419944A8}" type="pres">
      <dgm:prSet presAssocID="{CD4812CF-9548-4B9A-9882-157DA8994F4B}" presName="compNode" presStyleCnt="0"/>
      <dgm:spPr/>
    </dgm:pt>
    <dgm:pt modelId="{802F2F6E-8EF4-4867-9D82-99567E5634CC}" type="pres">
      <dgm:prSet presAssocID="{CD4812CF-9548-4B9A-9882-157DA8994F4B}" presName="iconBgRect" presStyleLbl="bgShp" presStyleIdx="2" presStyleCnt="5"/>
      <dgm:spPr/>
    </dgm:pt>
    <dgm:pt modelId="{7B8B6318-7CE9-4BC4-B5CA-9E77849BD1BA}" type="pres">
      <dgm:prSet presAssocID="{CD4812CF-9548-4B9A-9882-157DA8994F4B}" presName="iconRect" presStyleLbl="node1" presStyleIdx="2" presStyleCnt="5"/>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Subtitles"/>
        </a:ext>
      </dgm:extLst>
    </dgm:pt>
    <dgm:pt modelId="{A3D56C57-93F2-477D-983D-0E3CA710375D}" type="pres">
      <dgm:prSet presAssocID="{CD4812CF-9548-4B9A-9882-157DA8994F4B}" presName="spaceRect" presStyleCnt="0"/>
      <dgm:spPr/>
    </dgm:pt>
    <dgm:pt modelId="{45096EA9-D33C-4251-9D75-7F396D73F3B1}" type="pres">
      <dgm:prSet presAssocID="{CD4812CF-9548-4B9A-9882-157DA8994F4B}" presName="textRect" presStyleLbl="revTx" presStyleIdx="2" presStyleCnt="5">
        <dgm:presLayoutVars>
          <dgm:chMax val="1"/>
          <dgm:chPref val="1"/>
        </dgm:presLayoutVars>
      </dgm:prSet>
      <dgm:spPr/>
    </dgm:pt>
    <dgm:pt modelId="{2A8B9F12-E86C-47CC-AB1F-021BE12A4CCC}" type="pres">
      <dgm:prSet presAssocID="{18ED928D-195E-4873-9259-A5AC910D06EE}" presName="sibTrans" presStyleCnt="0"/>
      <dgm:spPr/>
    </dgm:pt>
    <dgm:pt modelId="{319E3260-69EA-4D99-B6D2-97B72AF79143}" type="pres">
      <dgm:prSet presAssocID="{BDBC97A3-5FEE-41FD-A204-40B9005A7AC7}" presName="compNode" presStyleCnt="0"/>
      <dgm:spPr/>
    </dgm:pt>
    <dgm:pt modelId="{0B42EDA5-512C-439D-9749-7D214530ABEB}" type="pres">
      <dgm:prSet presAssocID="{BDBC97A3-5FEE-41FD-A204-40B9005A7AC7}" presName="iconBgRect" presStyleLbl="bgShp" presStyleIdx="3" presStyleCnt="5"/>
      <dgm:spPr/>
    </dgm:pt>
    <dgm:pt modelId="{76C6153C-CB4C-4764-AE73-6CC54866AA8D}" type="pres">
      <dgm:prSet presAssocID="{BDBC97A3-5FEE-41FD-A204-40B9005A7AC7}" presName="iconRect" presStyleLbl="node1" presStyleIdx="3" presStyleCnt="5"/>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dgm:spPr>
      <dgm:extLst>
        <a:ext uri="{E40237B7-FDA0-4F09-8148-C483321AD2D9}">
          <dgm14:cNvPr xmlns:dgm14="http://schemas.microsoft.com/office/drawing/2010/diagram" id="0" name="" descr="Funny Face Outline"/>
        </a:ext>
      </dgm:extLst>
    </dgm:pt>
    <dgm:pt modelId="{F28F9968-65A9-4F46-95A4-433B031B7163}" type="pres">
      <dgm:prSet presAssocID="{BDBC97A3-5FEE-41FD-A204-40B9005A7AC7}" presName="spaceRect" presStyleCnt="0"/>
      <dgm:spPr/>
    </dgm:pt>
    <dgm:pt modelId="{0F074F9E-14A0-4FA7-9323-A564F8C47DD9}" type="pres">
      <dgm:prSet presAssocID="{BDBC97A3-5FEE-41FD-A204-40B9005A7AC7}" presName="textRect" presStyleLbl="revTx" presStyleIdx="3" presStyleCnt="5">
        <dgm:presLayoutVars>
          <dgm:chMax val="1"/>
          <dgm:chPref val="1"/>
        </dgm:presLayoutVars>
      </dgm:prSet>
      <dgm:spPr/>
    </dgm:pt>
    <dgm:pt modelId="{8BBB5E87-BDE2-4271-85D5-C06E64B1EDFC}" type="pres">
      <dgm:prSet presAssocID="{AEEEDEFE-D2E6-4656-BA57-693EE77FF689}" presName="sibTrans" presStyleCnt="0"/>
      <dgm:spPr/>
    </dgm:pt>
    <dgm:pt modelId="{A6DCFB0D-48DF-46CB-82AD-3F7151BFFA1B}" type="pres">
      <dgm:prSet presAssocID="{17355763-4CBE-4403-8254-95E7394E26E1}" presName="compNode" presStyleCnt="0"/>
      <dgm:spPr/>
    </dgm:pt>
    <dgm:pt modelId="{6D3B377A-AA7C-4BCC-B1BB-59933C1484CA}" type="pres">
      <dgm:prSet presAssocID="{17355763-4CBE-4403-8254-95E7394E26E1}" presName="iconBgRect" presStyleLbl="bgShp" presStyleIdx="4" presStyleCnt="5"/>
      <dgm:spPr/>
    </dgm:pt>
    <dgm:pt modelId="{2C0F5C35-8B00-4954-9AFF-8AFA0CFE1B99}" type="pres">
      <dgm:prSet presAssocID="{17355763-4CBE-4403-8254-95E7394E26E1}" presName="iconRect" presStyleLbl="node1" presStyleIdx="4" presStyleCnt="5"/>
      <dgm:spPr>
        <a:blipFill>
          <a:blip xmlns:r="http://schemas.openxmlformats.org/officeDocument/2006/relationships"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a:ln>
          <a:noFill/>
        </a:ln>
      </dgm:spPr>
      <dgm:extLst>
        <a:ext uri="{E40237B7-FDA0-4F09-8148-C483321AD2D9}">
          <dgm14:cNvPr xmlns:dgm14="http://schemas.microsoft.com/office/drawing/2010/diagram" id="0" name="" descr="Marker"/>
        </a:ext>
      </dgm:extLst>
    </dgm:pt>
    <dgm:pt modelId="{CF52E673-D5CA-4BD6-9960-B495ACA72F6E}" type="pres">
      <dgm:prSet presAssocID="{17355763-4CBE-4403-8254-95E7394E26E1}" presName="spaceRect" presStyleCnt="0"/>
      <dgm:spPr/>
    </dgm:pt>
    <dgm:pt modelId="{331B5A9D-8D6B-4298-9350-4D41052ACF16}" type="pres">
      <dgm:prSet presAssocID="{17355763-4CBE-4403-8254-95E7394E26E1}" presName="textRect" presStyleLbl="revTx" presStyleIdx="4" presStyleCnt="5">
        <dgm:presLayoutVars>
          <dgm:chMax val="1"/>
          <dgm:chPref val="1"/>
        </dgm:presLayoutVars>
      </dgm:prSet>
      <dgm:spPr/>
    </dgm:pt>
  </dgm:ptLst>
  <dgm:cxnLst>
    <dgm:cxn modelId="{B5E37503-99FB-41B1-9BFD-C2038B26FE58}" type="presOf" srcId="{BDBC97A3-5FEE-41FD-A204-40B9005A7AC7}" destId="{0F074F9E-14A0-4FA7-9323-A564F8C47DD9}" srcOrd="0" destOrd="0" presId="urn:microsoft.com/office/officeart/2018/5/layout/IconCircleLabelList"/>
    <dgm:cxn modelId="{ED9DD61B-C676-49F5-AAC3-B9226EEF7D44}" srcId="{93100CE1-8F93-4371-A994-C3546FDD1B4B}" destId="{CD4812CF-9548-4B9A-9882-157DA8994F4B}" srcOrd="2" destOrd="0" parTransId="{89C0EE32-579D-4786-8E0F-650851100F2A}" sibTransId="{18ED928D-195E-4873-9259-A5AC910D06EE}"/>
    <dgm:cxn modelId="{5E547A24-E5A4-474E-941B-78BDF0AF8011}" srcId="{93100CE1-8F93-4371-A994-C3546FDD1B4B}" destId="{BDBC97A3-5FEE-41FD-A204-40B9005A7AC7}" srcOrd="3" destOrd="0" parTransId="{8A3E4394-A1DE-4320-913E-7086697148A5}" sibTransId="{AEEEDEFE-D2E6-4656-BA57-693EE77FF689}"/>
    <dgm:cxn modelId="{88B1D925-9916-4B49-BCEC-CEE8CDFDA8B6}" srcId="{93100CE1-8F93-4371-A994-C3546FDD1B4B}" destId="{0247EDC7-326A-4271-9FE7-4627659482F6}" srcOrd="0" destOrd="0" parTransId="{87C7E699-6EB7-4493-A8E3-BF72B0BBA0CB}" sibTransId="{5CC9C545-56B2-44BF-868C-410054B71856}"/>
    <dgm:cxn modelId="{BF640145-250B-4BBF-AB9E-083B4E31D667}" srcId="{93100CE1-8F93-4371-A994-C3546FDD1B4B}" destId="{17355763-4CBE-4403-8254-95E7394E26E1}" srcOrd="4" destOrd="0" parTransId="{067E4947-4463-4EA9-9B4F-4482FC80364C}" sibTransId="{623A2E3D-8089-41CB-80D0-952E031472DA}"/>
    <dgm:cxn modelId="{391FBB6F-7F29-494D-A884-E7C64BAB625D}" type="presOf" srcId="{17E518EA-0AF4-4331-A31F-CBC5E17BA825}" destId="{748FF7F4-C9ED-4D57-811F-929D56E26F64}" srcOrd="0" destOrd="0" presId="urn:microsoft.com/office/officeart/2018/5/layout/IconCircleLabelList"/>
    <dgm:cxn modelId="{20EF3D8F-F9E5-4485-9349-323F48BE6455}" type="presOf" srcId="{17355763-4CBE-4403-8254-95E7394E26E1}" destId="{331B5A9D-8D6B-4298-9350-4D41052ACF16}" srcOrd="0" destOrd="0" presId="urn:microsoft.com/office/officeart/2018/5/layout/IconCircleLabelList"/>
    <dgm:cxn modelId="{C2316A90-14A4-4A5B-AF41-30930FB70857}" type="presOf" srcId="{93100CE1-8F93-4371-A994-C3546FDD1B4B}" destId="{C295E6CC-0776-4DD2-B78E-598679B1A207}" srcOrd="0" destOrd="0" presId="urn:microsoft.com/office/officeart/2018/5/layout/IconCircleLabelList"/>
    <dgm:cxn modelId="{74141EEF-E865-4752-9EDB-C7E089D6288A}" srcId="{93100CE1-8F93-4371-A994-C3546FDD1B4B}" destId="{17E518EA-0AF4-4331-A31F-CBC5E17BA825}" srcOrd="1" destOrd="0" parTransId="{2B4F0947-610C-4BAC-AE01-95E3E51ED980}" sibTransId="{CCD1CC2A-2030-44B2-8DEC-796A6A0B6B26}"/>
    <dgm:cxn modelId="{CFBF40FB-CD7B-45C9-AA4D-7CDBCE3F6B3B}" type="presOf" srcId="{CD4812CF-9548-4B9A-9882-157DA8994F4B}" destId="{45096EA9-D33C-4251-9D75-7F396D73F3B1}" srcOrd="0" destOrd="0" presId="urn:microsoft.com/office/officeart/2018/5/layout/IconCircleLabelList"/>
    <dgm:cxn modelId="{BA7DECFE-FA4A-45C7-9279-1C6BDDEA4A98}" type="presOf" srcId="{0247EDC7-326A-4271-9FE7-4627659482F6}" destId="{71B3B32A-8468-49CA-BD3B-1EBEB06DE1FF}" srcOrd="0" destOrd="0" presId="urn:microsoft.com/office/officeart/2018/5/layout/IconCircleLabelList"/>
    <dgm:cxn modelId="{61A65542-D746-435F-A721-96852EA81181}" type="presParOf" srcId="{C295E6CC-0776-4DD2-B78E-598679B1A207}" destId="{F06944CA-C6B0-467E-96D4-87CD5073E932}" srcOrd="0" destOrd="0" presId="urn:microsoft.com/office/officeart/2018/5/layout/IconCircleLabelList"/>
    <dgm:cxn modelId="{1FD83388-5E9B-4BA9-ADF2-781E466903C8}" type="presParOf" srcId="{F06944CA-C6B0-467E-96D4-87CD5073E932}" destId="{B4C216C3-FE97-4359-B678-9D8486ADC933}" srcOrd="0" destOrd="0" presId="urn:microsoft.com/office/officeart/2018/5/layout/IconCircleLabelList"/>
    <dgm:cxn modelId="{202531EB-ACF8-458F-8C06-10F66B181E2F}" type="presParOf" srcId="{F06944CA-C6B0-467E-96D4-87CD5073E932}" destId="{9A0F97E7-D988-44F9-9AD9-427C3FD05714}" srcOrd="1" destOrd="0" presId="urn:microsoft.com/office/officeart/2018/5/layout/IconCircleLabelList"/>
    <dgm:cxn modelId="{E4C4858F-7476-4A31-AE97-279D4ABD0DCC}" type="presParOf" srcId="{F06944CA-C6B0-467E-96D4-87CD5073E932}" destId="{E1D20F70-ECE4-4451-AD61-7A48CF257EFC}" srcOrd="2" destOrd="0" presId="urn:microsoft.com/office/officeart/2018/5/layout/IconCircleLabelList"/>
    <dgm:cxn modelId="{602D2137-0743-4A1F-B2CF-A3B9C677420F}" type="presParOf" srcId="{F06944CA-C6B0-467E-96D4-87CD5073E932}" destId="{71B3B32A-8468-49CA-BD3B-1EBEB06DE1FF}" srcOrd="3" destOrd="0" presId="urn:microsoft.com/office/officeart/2018/5/layout/IconCircleLabelList"/>
    <dgm:cxn modelId="{1F61EEB7-9EBE-4291-9D70-D44184F6DB4A}" type="presParOf" srcId="{C295E6CC-0776-4DD2-B78E-598679B1A207}" destId="{265D4B3C-0DC1-48EB-A6C3-F9A4E29DFAFF}" srcOrd="1" destOrd="0" presId="urn:microsoft.com/office/officeart/2018/5/layout/IconCircleLabelList"/>
    <dgm:cxn modelId="{17B6297D-DECE-4D94-9703-A865570BFE39}" type="presParOf" srcId="{C295E6CC-0776-4DD2-B78E-598679B1A207}" destId="{5D9AA85A-3437-4364-97C8-984D6064AF05}" srcOrd="2" destOrd="0" presId="urn:microsoft.com/office/officeart/2018/5/layout/IconCircleLabelList"/>
    <dgm:cxn modelId="{B70B7045-A7BA-4DC4-AE46-485DC40062F5}" type="presParOf" srcId="{5D9AA85A-3437-4364-97C8-984D6064AF05}" destId="{C02C3F5B-A75E-4F02-B24D-70577C636662}" srcOrd="0" destOrd="0" presId="urn:microsoft.com/office/officeart/2018/5/layout/IconCircleLabelList"/>
    <dgm:cxn modelId="{B47C2E3D-5E76-4D62-B563-7C6D0989078F}" type="presParOf" srcId="{5D9AA85A-3437-4364-97C8-984D6064AF05}" destId="{79751D13-4D45-4C2C-9E10-EC74442988BF}" srcOrd="1" destOrd="0" presId="urn:microsoft.com/office/officeart/2018/5/layout/IconCircleLabelList"/>
    <dgm:cxn modelId="{945B5D75-2EA0-40AE-82E7-AE2A41DD5F75}" type="presParOf" srcId="{5D9AA85A-3437-4364-97C8-984D6064AF05}" destId="{7AA8CE5E-6972-459A-81EC-C44D9C180D47}" srcOrd="2" destOrd="0" presId="urn:microsoft.com/office/officeart/2018/5/layout/IconCircleLabelList"/>
    <dgm:cxn modelId="{F625DE44-5AED-450D-B0C3-078310708390}" type="presParOf" srcId="{5D9AA85A-3437-4364-97C8-984D6064AF05}" destId="{748FF7F4-C9ED-4D57-811F-929D56E26F64}" srcOrd="3" destOrd="0" presId="urn:microsoft.com/office/officeart/2018/5/layout/IconCircleLabelList"/>
    <dgm:cxn modelId="{31737C2B-B7FC-4CF7-AAA1-B7500126FE09}" type="presParOf" srcId="{C295E6CC-0776-4DD2-B78E-598679B1A207}" destId="{644E4FB1-9CA9-4671-8C96-11DBC40BCA95}" srcOrd="3" destOrd="0" presId="urn:microsoft.com/office/officeart/2018/5/layout/IconCircleLabelList"/>
    <dgm:cxn modelId="{D3FC9ED1-89B5-4CD2-915A-D5BCC93D1950}" type="presParOf" srcId="{C295E6CC-0776-4DD2-B78E-598679B1A207}" destId="{DCFFC4D6-5C97-4C2F-A591-1D92419944A8}" srcOrd="4" destOrd="0" presId="urn:microsoft.com/office/officeart/2018/5/layout/IconCircleLabelList"/>
    <dgm:cxn modelId="{35543C59-A163-4E06-9961-A42E658BB041}" type="presParOf" srcId="{DCFFC4D6-5C97-4C2F-A591-1D92419944A8}" destId="{802F2F6E-8EF4-4867-9D82-99567E5634CC}" srcOrd="0" destOrd="0" presId="urn:microsoft.com/office/officeart/2018/5/layout/IconCircleLabelList"/>
    <dgm:cxn modelId="{8E2E8A89-9B9C-4EC0-8AA1-1B8CBAB0D2A5}" type="presParOf" srcId="{DCFFC4D6-5C97-4C2F-A591-1D92419944A8}" destId="{7B8B6318-7CE9-4BC4-B5CA-9E77849BD1BA}" srcOrd="1" destOrd="0" presId="urn:microsoft.com/office/officeart/2018/5/layout/IconCircleLabelList"/>
    <dgm:cxn modelId="{DF58A81C-A9EE-4B7D-86C9-A389E1542BC5}" type="presParOf" srcId="{DCFFC4D6-5C97-4C2F-A591-1D92419944A8}" destId="{A3D56C57-93F2-477D-983D-0E3CA710375D}" srcOrd="2" destOrd="0" presId="urn:microsoft.com/office/officeart/2018/5/layout/IconCircleLabelList"/>
    <dgm:cxn modelId="{2F805572-A9AB-47BD-99BF-063C7506C0A6}" type="presParOf" srcId="{DCFFC4D6-5C97-4C2F-A591-1D92419944A8}" destId="{45096EA9-D33C-4251-9D75-7F396D73F3B1}" srcOrd="3" destOrd="0" presId="urn:microsoft.com/office/officeart/2018/5/layout/IconCircleLabelList"/>
    <dgm:cxn modelId="{BFA8E938-E0DB-4DC9-83CA-100FC2C56694}" type="presParOf" srcId="{C295E6CC-0776-4DD2-B78E-598679B1A207}" destId="{2A8B9F12-E86C-47CC-AB1F-021BE12A4CCC}" srcOrd="5" destOrd="0" presId="urn:microsoft.com/office/officeart/2018/5/layout/IconCircleLabelList"/>
    <dgm:cxn modelId="{CDF9863E-7598-4A24-9AD5-974A39A3CDD2}" type="presParOf" srcId="{C295E6CC-0776-4DD2-B78E-598679B1A207}" destId="{319E3260-69EA-4D99-B6D2-97B72AF79143}" srcOrd="6" destOrd="0" presId="urn:microsoft.com/office/officeart/2018/5/layout/IconCircleLabelList"/>
    <dgm:cxn modelId="{9FDC6143-68AD-4581-816E-72B38C1ECD37}" type="presParOf" srcId="{319E3260-69EA-4D99-B6D2-97B72AF79143}" destId="{0B42EDA5-512C-439D-9749-7D214530ABEB}" srcOrd="0" destOrd="0" presId="urn:microsoft.com/office/officeart/2018/5/layout/IconCircleLabelList"/>
    <dgm:cxn modelId="{68E47E91-1C89-4ED6-A6A8-8F59E2C1A1B7}" type="presParOf" srcId="{319E3260-69EA-4D99-B6D2-97B72AF79143}" destId="{76C6153C-CB4C-4764-AE73-6CC54866AA8D}" srcOrd="1" destOrd="0" presId="urn:microsoft.com/office/officeart/2018/5/layout/IconCircleLabelList"/>
    <dgm:cxn modelId="{C475A92D-BA49-40F2-A350-59DF0679328A}" type="presParOf" srcId="{319E3260-69EA-4D99-B6D2-97B72AF79143}" destId="{F28F9968-65A9-4F46-95A4-433B031B7163}" srcOrd="2" destOrd="0" presId="urn:microsoft.com/office/officeart/2018/5/layout/IconCircleLabelList"/>
    <dgm:cxn modelId="{2C941047-05C7-4099-A47D-97DF3358A808}" type="presParOf" srcId="{319E3260-69EA-4D99-B6D2-97B72AF79143}" destId="{0F074F9E-14A0-4FA7-9323-A564F8C47DD9}" srcOrd="3" destOrd="0" presId="urn:microsoft.com/office/officeart/2018/5/layout/IconCircleLabelList"/>
    <dgm:cxn modelId="{D3D64C4D-2852-4595-858B-025E194E4E0B}" type="presParOf" srcId="{C295E6CC-0776-4DD2-B78E-598679B1A207}" destId="{8BBB5E87-BDE2-4271-85D5-C06E64B1EDFC}" srcOrd="7" destOrd="0" presId="urn:microsoft.com/office/officeart/2018/5/layout/IconCircleLabelList"/>
    <dgm:cxn modelId="{21433B84-7D3C-4D6B-8D01-9163C0515729}" type="presParOf" srcId="{C295E6CC-0776-4DD2-B78E-598679B1A207}" destId="{A6DCFB0D-48DF-46CB-82AD-3F7151BFFA1B}" srcOrd="8" destOrd="0" presId="urn:microsoft.com/office/officeart/2018/5/layout/IconCircleLabelList"/>
    <dgm:cxn modelId="{27EE1953-37C1-41A6-AF63-43AEFC2CF8F8}" type="presParOf" srcId="{A6DCFB0D-48DF-46CB-82AD-3F7151BFFA1B}" destId="{6D3B377A-AA7C-4BCC-B1BB-59933C1484CA}" srcOrd="0" destOrd="0" presId="urn:microsoft.com/office/officeart/2018/5/layout/IconCircleLabelList"/>
    <dgm:cxn modelId="{66D0F796-A414-4A16-BF6A-84A5FCD17DF0}" type="presParOf" srcId="{A6DCFB0D-48DF-46CB-82AD-3F7151BFFA1B}" destId="{2C0F5C35-8B00-4954-9AFF-8AFA0CFE1B99}" srcOrd="1" destOrd="0" presId="urn:microsoft.com/office/officeart/2018/5/layout/IconCircleLabelList"/>
    <dgm:cxn modelId="{71189E29-E5CF-415D-A849-137FA1C420A3}" type="presParOf" srcId="{A6DCFB0D-48DF-46CB-82AD-3F7151BFFA1B}" destId="{CF52E673-D5CA-4BD6-9960-B495ACA72F6E}" srcOrd="2" destOrd="0" presId="urn:microsoft.com/office/officeart/2018/5/layout/IconCircleLabelList"/>
    <dgm:cxn modelId="{572DB3F5-17D4-4061-BB94-2B4DB17EA73D}" type="presParOf" srcId="{A6DCFB0D-48DF-46CB-82AD-3F7151BFFA1B}" destId="{331B5A9D-8D6B-4298-9350-4D41052ACF16}"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EF0C5A8-C6FF-4C70-AF7F-0304C77C9D6B}"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216E34DB-F67E-4D59-8B57-B78407A94EE5}">
      <dgm:prSet/>
      <dgm:spPr/>
      <dgm:t>
        <a:bodyPr/>
        <a:lstStyle/>
        <a:p>
          <a:r>
            <a:rPr lang="en-US" dirty="0"/>
            <a:t>Try to follow step by step guide and generate your React MVVM structure and functions:</a:t>
          </a:r>
        </a:p>
      </dgm:t>
    </dgm:pt>
    <dgm:pt modelId="{6157806B-9F22-46FB-A791-BE092A85E33A}" type="parTrans" cxnId="{C682FEED-A60C-4C4C-B12E-C792816D9DD4}">
      <dgm:prSet/>
      <dgm:spPr/>
      <dgm:t>
        <a:bodyPr/>
        <a:lstStyle/>
        <a:p>
          <a:endParaRPr lang="en-US"/>
        </a:p>
      </dgm:t>
    </dgm:pt>
    <dgm:pt modelId="{8BF6FB6B-6CF3-40A2-B3AE-AA8279C69E8F}" type="sibTrans" cxnId="{C682FEED-A60C-4C4C-B12E-C792816D9DD4}">
      <dgm:prSet/>
      <dgm:spPr/>
      <dgm:t>
        <a:bodyPr/>
        <a:lstStyle/>
        <a:p>
          <a:endParaRPr lang="en-US"/>
        </a:p>
      </dgm:t>
    </dgm:pt>
    <dgm:pt modelId="{68D24A9A-D11F-4513-8FE3-E56FB32CB0DC}">
      <dgm:prSet/>
      <dgm:spPr/>
      <dgm:t>
        <a:bodyPr/>
        <a:lstStyle/>
        <a:p>
          <a:r>
            <a:rPr lang="en-US">
              <a:hlinkClick xmlns:r="http://schemas.openxmlformats.org/officeDocument/2006/relationships" r:id="rId1"/>
            </a:rPr>
            <a:t>https://martinfowler.com/articles/2023-chatgpt-xu-hao.html</a:t>
          </a:r>
          <a:r>
            <a:rPr lang="en-US"/>
            <a:t> </a:t>
          </a:r>
        </a:p>
      </dgm:t>
    </dgm:pt>
    <dgm:pt modelId="{55B94AAD-F933-46DA-B1B6-69751BE8C3C0}" type="parTrans" cxnId="{993F2D76-3CA3-4FDB-9BE3-77693B1AB046}">
      <dgm:prSet/>
      <dgm:spPr/>
      <dgm:t>
        <a:bodyPr/>
        <a:lstStyle/>
        <a:p>
          <a:endParaRPr lang="en-US"/>
        </a:p>
      </dgm:t>
    </dgm:pt>
    <dgm:pt modelId="{AC65B221-7CC0-45EF-9DF7-36C132766CEE}" type="sibTrans" cxnId="{993F2D76-3CA3-4FDB-9BE3-77693B1AB046}">
      <dgm:prSet/>
      <dgm:spPr/>
      <dgm:t>
        <a:bodyPr/>
        <a:lstStyle/>
        <a:p>
          <a:endParaRPr lang="en-US"/>
        </a:p>
      </dgm:t>
    </dgm:pt>
    <dgm:pt modelId="{87A7E37D-E39F-4BF3-8E96-4F0BA310CC8D}" type="pres">
      <dgm:prSet presAssocID="{EEF0C5A8-C6FF-4C70-AF7F-0304C77C9D6B}" presName="root" presStyleCnt="0">
        <dgm:presLayoutVars>
          <dgm:dir/>
          <dgm:resizeHandles val="exact"/>
        </dgm:presLayoutVars>
      </dgm:prSet>
      <dgm:spPr/>
    </dgm:pt>
    <dgm:pt modelId="{01E20CB7-9305-4D5F-AB5A-9000939644D3}" type="pres">
      <dgm:prSet presAssocID="{216E34DB-F67E-4D59-8B57-B78407A94EE5}" presName="compNode" presStyleCnt="0"/>
      <dgm:spPr/>
    </dgm:pt>
    <dgm:pt modelId="{8E6AFE36-862D-4742-8978-752811F2B51A}" type="pres">
      <dgm:prSet presAssocID="{216E34DB-F67E-4D59-8B57-B78407A94EE5}" presName="iconRect" presStyleLbl="node1" presStyleIdx="0" presStyleCnt="2"/>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Workflow"/>
        </a:ext>
      </dgm:extLst>
    </dgm:pt>
    <dgm:pt modelId="{6EB8B881-7C2A-46E6-8126-E343DE903D79}" type="pres">
      <dgm:prSet presAssocID="{216E34DB-F67E-4D59-8B57-B78407A94EE5}" presName="spaceRect" presStyleCnt="0"/>
      <dgm:spPr/>
    </dgm:pt>
    <dgm:pt modelId="{3F80799E-2F6B-4978-9267-405481BC84A2}" type="pres">
      <dgm:prSet presAssocID="{216E34DB-F67E-4D59-8B57-B78407A94EE5}" presName="textRect" presStyleLbl="revTx" presStyleIdx="0" presStyleCnt="2">
        <dgm:presLayoutVars>
          <dgm:chMax val="1"/>
          <dgm:chPref val="1"/>
        </dgm:presLayoutVars>
      </dgm:prSet>
      <dgm:spPr/>
    </dgm:pt>
    <dgm:pt modelId="{E4210168-950B-453A-9E6F-E448D2765026}" type="pres">
      <dgm:prSet presAssocID="{8BF6FB6B-6CF3-40A2-B3AE-AA8279C69E8F}" presName="sibTrans" presStyleCnt="0"/>
      <dgm:spPr/>
    </dgm:pt>
    <dgm:pt modelId="{AB88EE7C-9F45-49BD-AF10-28076C319039}" type="pres">
      <dgm:prSet presAssocID="{68D24A9A-D11F-4513-8FE3-E56FB32CB0DC}" presName="compNode" presStyleCnt="0"/>
      <dgm:spPr/>
    </dgm:pt>
    <dgm:pt modelId="{F04D63AC-413E-49BB-92B2-3FC7FE3AA2D6}" type="pres">
      <dgm:prSet presAssocID="{68D24A9A-D11F-4513-8FE3-E56FB32CB0DC}" presName="iconRect" presStyleLbl="node1" presStyleIdx="1" presStyleCnt="2"/>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Earth Globe Americas"/>
        </a:ext>
      </dgm:extLst>
    </dgm:pt>
    <dgm:pt modelId="{C103345B-0DA6-4DB7-A966-7344D284FD6E}" type="pres">
      <dgm:prSet presAssocID="{68D24A9A-D11F-4513-8FE3-E56FB32CB0DC}" presName="spaceRect" presStyleCnt="0"/>
      <dgm:spPr/>
    </dgm:pt>
    <dgm:pt modelId="{7C62A945-9033-4325-B00A-E13DD714B3C3}" type="pres">
      <dgm:prSet presAssocID="{68D24A9A-D11F-4513-8FE3-E56FB32CB0DC}" presName="textRect" presStyleLbl="revTx" presStyleIdx="1" presStyleCnt="2">
        <dgm:presLayoutVars>
          <dgm:chMax val="1"/>
          <dgm:chPref val="1"/>
        </dgm:presLayoutVars>
      </dgm:prSet>
      <dgm:spPr/>
    </dgm:pt>
  </dgm:ptLst>
  <dgm:cxnLst>
    <dgm:cxn modelId="{2A6D5806-C9EA-4AA2-B69F-D23C1EED9BEB}" type="presOf" srcId="{EEF0C5A8-C6FF-4C70-AF7F-0304C77C9D6B}" destId="{87A7E37D-E39F-4BF3-8E96-4F0BA310CC8D}" srcOrd="0" destOrd="0" presId="urn:microsoft.com/office/officeart/2018/2/layout/IconLabelList"/>
    <dgm:cxn modelId="{68F58B1D-3C75-4B1B-9F37-8F3594EA9751}" type="presOf" srcId="{216E34DB-F67E-4D59-8B57-B78407A94EE5}" destId="{3F80799E-2F6B-4978-9267-405481BC84A2}" srcOrd="0" destOrd="0" presId="urn:microsoft.com/office/officeart/2018/2/layout/IconLabelList"/>
    <dgm:cxn modelId="{993F2D76-3CA3-4FDB-9BE3-77693B1AB046}" srcId="{EEF0C5A8-C6FF-4C70-AF7F-0304C77C9D6B}" destId="{68D24A9A-D11F-4513-8FE3-E56FB32CB0DC}" srcOrd="1" destOrd="0" parTransId="{55B94AAD-F933-46DA-B1B6-69751BE8C3C0}" sibTransId="{AC65B221-7CC0-45EF-9DF7-36C132766CEE}"/>
    <dgm:cxn modelId="{F273E2EB-CAA4-4307-9C2A-F2D32463241E}" type="presOf" srcId="{68D24A9A-D11F-4513-8FE3-E56FB32CB0DC}" destId="{7C62A945-9033-4325-B00A-E13DD714B3C3}" srcOrd="0" destOrd="0" presId="urn:microsoft.com/office/officeart/2018/2/layout/IconLabelList"/>
    <dgm:cxn modelId="{C682FEED-A60C-4C4C-B12E-C792816D9DD4}" srcId="{EEF0C5A8-C6FF-4C70-AF7F-0304C77C9D6B}" destId="{216E34DB-F67E-4D59-8B57-B78407A94EE5}" srcOrd="0" destOrd="0" parTransId="{6157806B-9F22-46FB-A791-BE092A85E33A}" sibTransId="{8BF6FB6B-6CF3-40A2-B3AE-AA8279C69E8F}"/>
    <dgm:cxn modelId="{C6791869-5D8C-405D-9B5D-147D2709D70C}" type="presParOf" srcId="{87A7E37D-E39F-4BF3-8E96-4F0BA310CC8D}" destId="{01E20CB7-9305-4D5F-AB5A-9000939644D3}" srcOrd="0" destOrd="0" presId="urn:microsoft.com/office/officeart/2018/2/layout/IconLabelList"/>
    <dgm:cxn modelId="{AF040C11-E25B-4B74-90F0-8068B5807EFD}" type="presParOf" srcId="{01E20CB7-9305-4D5F-AB5A-9000939644D3}" destId="{8E6AFE36-862D-4742-8978-752811F2B51A}" srcOrd="0" destOrd="0" presId="urn:microsoft.com/office/officeart/2018/2/layout/IconLabelList"/>
    <dgm:cxn modelId="{BB8879BE-FD06-40EC-A231-636DEAE591DD}" type="presParOf" srcId="{01E20CB7-9305-4D5F-AB5A-9000939644D3}" destId="{6EB8B881-7C2A-46E6-8126-E343DE903D79}" srcOrd="1" destOrd="0" presId="urn:microsoft.com/office/officeart/2018/2/layout/IconLabelList"/>
    <dgm:cxn modelId="{3FA3EB7B-7416-454F-888B-05F9892BD10D}" type="presParOf" srcId="{01E20CB7-9305-4D5F-AB5A-9000939644D3}" destId="{3F80799E-2F6B-4978-9267-405481BC84A2}" srcOrd="2" destOrd="0" presId="urn:microsoft.com/office/officeart/2018/2/layout/IconLabelList"/>
    <dgm:cxn modelId="{461B2372-D162-4FB5-AED6-22A71FC59E8B}" type="presParOf" srcId="{87A7E37D-E39F-4BF3-8E96-4F0BA310CC8D}" destId="{E4210168-950B-453A-9E6F-E448D2765026}" srcOrd="1" destOrd="0" presId="urn:microsoft.com/office/officeart/2018/2/layout/IconLabelList"/>
    <dgm:cxn modelId="{B2059F19-4118-4901-9AD5-2EE6E941ABDC}" type="presParOf" srcId="{87A7E37D-E39F-4BF3-8E96-4F0BA310CC8D}" destId="{AB88EE7C-9F45-49BD-AF10-28076C319039}" srcOrd="2" destOrd="0" presId="urn:microsoft.com/office/officeart/2018/2/layout/IconLabelList"/>
    <dgm:cxn modelId="{5531B707-7C0B-466B-8879-4408F11FD28B}" type="presParOf" srcId="{AB88EE7C-9F45-49BD-AF10-28076C319039}" destId="{F04D63AC-413E-49BB-92B2-3FC7FE3AA2D6}" srcOrd="0" destOrd="0" presId="urn:microsoft.com/office/officeart/2018/2/layout/IconLabelList"/>
    <dgm:cxn modelId="{175E7D31-ED83-4329-86D4-6FC739446073}" type="presParOf" srcId="{AB88EE7C-9F45-49BD-AF10-28076C319039}" destId="{C103345B-0DA6-4DB7-A966-7344D284FD6E}" srcOrd="1" destOrd="0" presId="urn:microsoft.com/office/officeart/2018/2/layout/IconLabelList"/>
    <dgm:cxn modelId="{44BECF27-37ED-4F46-8D7F-A71B31073531}" type="presParOf" srcId="{AB88EE7C-9F45-49BD-AF10-28076C319039}" destId="{7C62A945-9033-4325-B00A-E13DD714B3C3}"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C216C3-FE97-4359-B678-9D8486ADC933}">
      <dsp:nvSpPr>
        <dsp:cNvPr id="0" name=""/>
        <dsp:cNvSpPr/>
      </dsp:nvSpPr>
      <dsp:spPr>
        <a:xfrm>
          <a:off x="380103" y="1025"/>
          <a:ext cx="867462" cy="867462"/>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A0F97E7-D988-44F9-9AD9-427C3FD05714}">
      <dsp:nvSpPr>
        <dsp:cNvPr id="0" name=""/>
        <dsp:cNvSpPr/>
      </dsp:nvSpPr>
      <dsp:spPr>
        <a:xfrm>
          <a:off x="564972" y="185894"/>
          <a:ext cx="497724" cy="49772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1B3B32A-8468-49CA-BD3B-1EBEB06DE1FF}">
      <dsp:nvSpPr>
        <dsp:cNvPr id="0" name=""/>
        <dsp:cNvSpPr/>
      </dsp:nvSpPr>
      <dsp:spPr>
        <a:xfrm>
          <a:off x="102800" y="1138681"/>
          <a:ext cx="1422070" cy="5688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ChatGPT (Ada, Davinci, Curie, Babbage, etc.)</a:t>
          </a:r>
        </a:p>
      </dsp:txBody>
      <dsp:txXfrm>
        <a:off x="102800" y="1138681"/>
        <a:ext cx="1422070" cy="568828"/>
      </dsp:txXfrm>
    </dsp:sp>
    <dsp:sp modelId="{C02C3F5B-A75E-4F02-B24D-70577C636662}">
      <dsp:nvSpPr>
        <dsp:cNvPr id="0" name=""/>
        <dsp:cNvSpPr/>
      </dsp:nvSpPr>
      <dsp:spPr>
        <a:xfrm>
          <a:off x="2051036" y="1025"/>
          <a:ext cx="867462" cy="867462"/>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9751D13-4D45-4C2C-9E10-EC74442988BF}">
      <dsp:nvSpPr>
        <dsp:cNvPr id="0" name=""/>
        <dsp:cNvSpPr/>
      </dsp:nvSpPr>
      <dsp:spPr>
        <a:xfrm>
          <a:off x="2235905" y="185894"/>
          <a:ext cx="497724" cy="49772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48FF7F4-C9ED-4D57-811F-929D56E26F64}">
      <dsp:nvSpPr>
        <dsp:cNvPr id="0" name=""/>
        <dsp:cNvSpPr/>
      </dsp:nvSpPr>
      <dsp:spPr>
        <a:xfrm>
          <a:off x="1773732" y="1138681"/>
          <a:ext cx="1422070" cy="5688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Codex (create &amp; analyze code)</a:t>
          </a:r>
        </a:p>
      </dsp:txBody>
      <dsp:txXfrm>
        <a:off x="1773732" y="1138681"/>
        <a:ext cx="1422070" cy="568828"/>
      </dsp:txXfrm>
    </dsp:sp>
    <dsp:sp modelId="{802F2F6E-8EF4-4867-9D82-99567E5634CC}">
      <dsp:nvSpPr>
        <dsp:cNvPr id="0" name=""/>
        <dsp:cNvSpPr/>
      </dsp:nvSpPr>
      <dsp:spPr>
        <a:xfrm>
          <a:off x="3721969" y="1025"/>
          <a:ext cx="867462" cy="867462"/>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B8B6318-7CE9-4BC4-B5CA-9E77849BD1BA}">
      <dsp:nvSpPr>
        <dsp:cNvPr id="0" name=""/>
        <dsp:cNvSpPr/>
      </dsp:nvSpPr>
      <dsp:spPr>
        <a:xfrm>
          <a:off x="3906838" y="185894"/>
          <a:ext cx="497724" cy="49772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5096EA9-D33C-4251-9D75-7F396D73F3B1}">
      <dsp:nvSpPr>
        <dsp:cNvPr id="0" name=""/>
        <dsp:cNvSpPr/>
      </dsp:nvSpPr>
      <dsp:spPr>
        <a:xfrm>
          <a:off x="3444665" y="1138681"/>
          <a:ext cx="1422070" cy="5688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Dall-e (create images using prompt)</a:t>
          </a:r>
        </a:p>
      </dsp:txBody>
      <dsp:txXfrm>
        <a:off x="3444665" y="1138681"/>
        <a:ext cx="1422070" cy="568828"/>
      </dsp:txXfrm>
    </dsp:sp>
    <dsp:sp modelId="{0B42EDA5-512C-439D-9749-7D214530ABEB}">
      <dsp:nvSpPr>
        <dsp:cNvPr id="0" name=""/>
        <dsp:cNvSpPr/>
      </dsp:nvSpPr>
      <dsp:spPr>
        <a:xfrm>
          <a:off x="5392901" y="1025"/>
          <a:ext cx="867462" cy="867462"/>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6C6153C-CB4C-4764-AE73-6CC54866AA8D}">
      <dsp:nvSpPr>
        <dsp:cNvPr id="0" name=""/>
        <dsp:cNvSpPr/>
      </dsp:nvSpPr>
      <dsp:spPr>
        <a:xfrm>
          <a:off x="5577770" y="185894"/>
          <a:ext cx="497724" cy="49772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F074F9E-14A0-4FA7-9323-A564F8C47DD9}">
      <dsp:nvSpPr>
        <dsp:cNvPr id="0" name=""/>
        <dsp:cNvSpPr/>
      </dsp:nvSpPr>
      <dsp:spPr>
        <a:xfrm>
          <a:off x="5115597" y="1138681"/>
          <a:ext cx="1422070" cy="5688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Midjourney (create images using prompt)</a:t>
          </a:r>
        </a:p>
      </dsp:txBody>
      <dsp:txXfrm>
        <a:off x="5115597" y="1138681"/>
        <a:ext cx="1422070" cy="568828"/>
      </dsp:txXfrm>
    </dsp:sp>
    <dsp:sp modelId="{6D3B377A-AA7C-4BCC-B1BB-59933C1484CA}">
      <dsp:nvSpPr>
        <dsp:cNvPr id="0" name=""/>
        <dsp:cNvSpPr/>
      </dsp:nvSpPr>
      <dsp:spPr>
        <a:xfrm>
          <a:off x="7063834" y="1025"/>
          <a:ext cx="867462" cy="867462"/>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C0F5C35-8B00-4954-9AFF-8AFA0CFE1B99}">
      <dsp:nvSpPr>
        <dsp:cNvPr id="0" name=""/>
        <dsp:cNvSpPr/>
      </dsp:nvSpPr>
      <dsp:spPr>
        <a:xfrm>
          <a:off x="7248703" y="185894"/>
          <a:ext cx="497724" cy="49772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31B5A9D-8D6B-4298-9350-4D41052ACF16}">
      <dsp:nvSpPr>
        <dsp:cNvPr id="0" name=""/>
        <dsp:cNvSpPr/>
      </dsp:nvSpPr>
      <dsp:spPr>
        <a:xfrm>
          <a:off x="6786530" y="1138681"/>
          <a:ext cx="1422070" cy="5688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OpenSource models </a:t>
          </a:r>
          <a:r>
            <a:rPr lang="en-US" sz="1100" kern="1200">
              <a:hlinkClick xmlns:r="http://schemas.openxmlformats.org/officeDocument/2006/relationships" r:id="rId11"/>
            </a:rPr>
            <a:t>https://github.com/cocktailpeanut/dalai</a:t>
          </a:r>
          <a:r>
            <a:rPr lang="en-US" sz="1100" kern="1200"/>
            <a:t> </a:t>
          </a:r>
        </a:p>
      </dsp:txBody>
      <dsp:txXfrm>
        <a:off x="6786530" y="1138681"/>
        <a:ext cx="1422070" cy="5688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6AFE36-862D-4742-8978-752811F2B51A}">
      <dsp:nvSpPr>
        <dsp:cNvPr id="0" name=""/>
        <dsp:cNvSpPr/>
      </dsp:nvSpPr>
      <dsp:spPr>
        <a:xfrm>
          <a:off x="1953914" y="529294"/>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F80799E-2F6B-4978-9267-405481BC84A2}">
      <dsp:nvSpPr>
        <dsp:cNvPr id="0" name=""/>
        <dsp:cNvSpPr/>
      </dsp:nvSpPr>
      <dsp:spPr>
        <a:xfrm>
          <a:off x="765914" y="2943510"/>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US" sz="1800" kern="1200" dirty="0"/>
            <a:t>Try to follow step by step guide and generate your React MVVM structure and functions:</a:t>
          </a:r>
        </a:p>
      </dsp:txBody>
      <dsp:txXfrm>
        <a:off x="765914" y="2943510"/>
        <a:ext cx="4320000" cy="720000"/>
      </dsp:txXfrm>
    </dsp:sp>
    <dsp:sp modelId="{F04D63AC-413E-49BB-92B2-3FC7FE3AA2D6}">
      <dsp:nvSpPr>
        <dsp:cNvPr id="0" name=""/>
        <dsp:cNvSpPr/>
      </dsp:nvSpPr>
      <dsp:spPr>
        <a:xfrm>
          <a:off x="7029914" y="529294"/>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C62A945-9033-4325-B00A-E13DD714B3C3}">
      <dsp:nvSpPr>
        <dsp:cNvPr id="0" name=""/>
        <dsp:cNvSpPr/>
      </dsp:nvSpPr>
      <dsp:spPr>
        <a:xfrm>
          <a:off x="5841914" y="2943510"/>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US" sz="1800" kern="1200">
              <a:hlinkClick xmlns:r="http://schemas.openxmlformats.org/officeDocument/2006/relationships" r:id="rId5"/>
            </a:rPr>
            <a:t>https://martinfowler.com/articles/2023-chatgpt-xu-hao.html</a:t>
          </a:r>
          <a:r>
            <a:rPr lang="en-US" sz="1800" kern="1200"/>
            <a:t> </a:t>
          </a:r>
        </a:p>
      </dsp:txBody>
      <dsp:txXfrm>
        <a:off x="5841914" y="2943510"/>
        <a:ext cx="4320000" cy="720000"/>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27B394-2D49-4876-8599-20691F6E1CBA}" type="datetimeFigureOut">
              <a:rPr lang="en-US" smtClean="0"/>
              <a:t>6/22/2023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48FD60-CA87-453A-9B04-7A88348B9E12}" type="slidenum">
              <a:rPr lang="en-US" smtClean="0"/>
              <a:t>‹#›</a:t>
            </a:fld>
            <a:endParaRPr lang="en-US"/>
          </a:p>
        </p:txBody>
      </p:sp>
    </p:spTree>
    <p:extLst>
      <p:ext uri="{BB962C8B-B14F-4D97-AF65-F5344CB8AC3E}">
        <p14:creationId xmlns:p14="http://schemas.microsoft.com/office/powerpoint/2010/main" val="17448569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D2F1A-DA15-0587-5106-C05CEC9E5F6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072DF3C-A66A-F76B-ABE0-4B00860F8F6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A291720-1E51-C4A9-F7B4-F11CE1F8CE0C}"/>
              </a:ext>
            </a:extLst>
          </p:cNvPr>
          <p:cNvSpPr>
            <a:spLocks noGrp="1"/>
          </p:cNvSpPr>
          <p:nvPr>
            <p:ph type="dt" sz="half" idx="10"/>
          </p:nvPr>
        </p:nvSpPr>
        <p:spPr/>
        <p:txBody>
          <a:bodyPr/>
          <a:lstStyle/>
          <a:p>
            <a:fld id="{C248772B-A66E-400B-ABF4-500AB911ED6D}" type="datetimeFigureOut">
              <a:rPr lang="en-US" smtClean="0"/>
              <a:t>6/22/2023</a:t>
            </a:fld>
            <a:endParaRPr lang="en-US"/>
          </a:p>
        </p:txBody>
      </p:sp>
      <p:sp>
        <p:nvSpPr>
          <p:cNvPr id="5" name="Footer Placeholder 4">
            <a:extLst>
              <a:ext uri="{FF2B5EF4-FFF2-40B4-BE49-F238E27FC236}">
                <a16:creationId xmlns:a16="http://schemas.microsoft.com/office/drawing/2014/main" id="{F06DC26F-6C49-6DA6-230D-27DC33F129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8DC346-8604-C2A2-1729-C5CFD46109E5}"/>
              </a:ext>
            </a:extLst>
          </p:cNvPr>
          <p:cNvSpPr>
            <a:spLocks noGrp="1"/>
          </p:cNvSpPr>
          <p:nvPr>
            <p:ph type="sldNum" sz="quarter" idx="12"/>
          </p:nvPr>
        </p:nvSpPr>
        <p:spPr/>
        <p:txBody>
          <a:bodyPr/>
          <a:lstStyle/>
          <a:p>
            <a:fld id="{02190270-A441-444C-B197-41550EC7C4D4}" type="slidenum">
              <a:rPr lang="en-US" smtClean="0"/>
              <a:t>‹#›</a:t>
            </a:fld>
            <a:endParaRPr lang="en-US"/>
          </a:p>
        </p:txBody>
      </p:sp>
    </p:spTree>
    <p:extLst>
      <p:ext uri="{BB962C8B-B14F-4D97-AF65-F5344CB8AC3E}">
        <p14:creationId xmlns:p14="http://schemas.microsoft.com/office/powerpoint/2010/main" val="10945633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472A2-B566-AAA3-7BFA-C635F94A255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3119B5E-A768-89D2-6614-A1691E31102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DA4FB8-CEF4-8E95-9417-AA3E0CAE4897}"/>
              </a:ext>
            </a:extLst>
          </p:cNvPr>
          <p:cNvSpPr>
            <a:spLocks noGrp="1"/>
          </p:cNvSpPr>
          <p:nvPr>
            <p:ph type="dt" sz="half" idx="10"/>
          </p:nvPr>
        </p:nvSpPr>
        <p:spPr/>
        <p:txBody>
          <a:bodyPr/>
          <a:lstStyle/>
          <a:p>
            <a:fld id="{C248772B-A66E-400B-ABF4-500AB911ED6D}" type="datetimeFigureOut">
              <a:rPr lang="en-US" smtClean="0"/>
              <a:t>6/22/2023</a:t>
            </a:fld>
            <a:endParaRPr lang="en-US"/>
          </a:p>
        </p:txBody>
      </p:sp>
      <p:sp>
        <p:nvSpPr>
          <p:cNvPr id="5" name="Footer Placeholder 4">
            <a:extLst>
              <a:ext uri="{FF2B5EF4-FFF2-40B4-BE49-F238E27FC236}">
                <a16:creationId xmlns:a16="http://schemas.microsoft.com/office/drawing/2014/main" id="{95EC41FE-D99A-087C-B42D-A53CF5488F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6BB739-B4B2-ED3B-9A61-7ABEB465A09F}"/>
              </a:ext>
            </a:extLst>
          </p:cNvPr>
          <p:cNvSpPr>
            <a:spLocks noGrp="1"/>
          </p:cNvSpPr>
          <p:nvPr>
            <p:ph type="sldNum" sz="quarter" idx="12"/>
          </p:nvPr>
        </p:nvSpPr>
        <p:spPr/>
        <p:txBody>
          <a:bodyPr/>
          <a:lstStyle/>
          <a:p>
            <a:fld id="{02190270-A441-444C-B197-41550EC7C4D4}" type="slidenum">
              <a:rPr lang="en-US" smtClean="0"/>
              <a:t>‹#›</a:t>
            </a:fld>
            <a:endParaRPr lang="en-US"/>
          </a:p>
        </p:txBody>
      </p:sp>
    </p:spTree>
    <p:extLst>
      <p:ext uri="{BB962C8B-B14F-4D97-AF65-F5344CB8AC3E}">
        <p14:creationId xmlns:p14="http://schemas.microsoft.com/office/powerpoint/2010/main" val="9418159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53BF9C9-98DB-8BD7-0855-F621E75BACE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6D23EF7-08D0-A8A0-F19C-879B13A705D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D298EF-6BA9-60DB-23A3-A3A8C263E6CB}"/>
              </a:ext>
            </a:extLst>
          </p:cNvPr>
          <p:cNvSpPr>
            <a:spLocks noGrp="1"/>
          </p:cNvSpPr>
          <p:nvPr>
            <p:ph type="dt" sz="half" idx="10"/>
          </p:nvPr>
        </p:nvSpPr>
        <p:spPr/>
        <p:txBody>
          <a:bodyPr/>
          <a:lstStyle/>
          <a:p>
            <a:fld id="{C248772B-A66E-400B-ABF4-500AB911ED6D}" type="datetimeFigureOut">
              <a:rPr lang="en-US" smtClean="0"/>
              <a:t>6/22/2023</a:t>
            </a:fld>
            <a:endParaRPr lang="en-US"/>
          </a:p>
        </p:txBody>
      </p:sp>
      <p:sp>
        <p:nvSpPr>
          <p:cNvPr id="5" name="Footer Placeholder 4">
            <a:extLst>
              <a:ext uri="{FF2B5EF4-FFF2-40B4-BE49-F238E27FC236}">
                <a16:creationId xmlns:a16="http://schemas.microsoft.com/office/drawing/2014/main" id="{1CB6E872-C833-29FF-23F3-19FBACD6E3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896D0A-A357-C2BE-A5DF-81B03638F01A}"/>
              </a:ext>
            </a:extLst>
          </p:cNvPr>
          <p:cNvSpPr>
            <a:spLocks noGrp="1"/>
          </p:cNvSpPr>
          <p:nvPr>
            <p:ph type="sldNum" sz="quarter" idx="12"/>
          </p:nvPr>
        </p:nvSpPr>
        <p:spPr/>
        <p:txBody>
          <a:bodyPr/>
          <a:lstStyle/>
          <a:p>
            <a:fld id="{02190270-A441-444C-B197-41550EC7C4D4}" type="slidenum">
              <a:rPr lang="en-US" smtClean="0"/>
              <a:t>‹#›</a:t>
            </a:fld>
            <a:endParaRPr lang="en-US"/>
          </a:p>
        </p:txBody>
      </p:sp>
    </p:spTree>
    <p:extLst>
      <p:ext uri="{BB962C8B-B14F-4D97-AF65-F5344CB8AC3E}">
        <p14:creationId xmlns:p14="http://schemas.microsoft.com/office/powerpoint/2010/main" val="625282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289D6-E7F2-0568-BBB3-FD7CAF61598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7766BA0-66EB-AC04-F6A2-0FBDF78F81F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379F01-11BB-830A-93FD-8FE223C6C9B2}"/>
              </a:ext>
            </a:extLst>
          </p:cNvPr>
          <p:cNvSpPr>
            <a:spLocks noGrp="1"/>
          </p:cNvSpPr>
          <p:nvPr>
            <p:ph type="dt" sz="half" idx="10"/>
          </p:nvPr>
        </p:nvSpPr>
        <p:spPr/>
        <p:txBody>
          <a:bodyPr/>
          <a:lstStyle/>
          <a:p>
            <a:fld id="{C248772B-A66E-400B-ABF4-500AB911ED6D}" type="datetimeFigureOut">
              <a:rPr lang="en-US" smtClean="0"/>
              <a:t>6/22/2023</a:t>
            </a:fld>
            <a:endParaRPr lang="en-US"/>
          </a:p>
        </p:txBody>
      </p:sp>
      <p:sp>
        <p:nvSpPr>
          <p:cNvPr id="5" name="Footer Placeholder 4">
            <a:extLst>
              <a:ext uri="{FF2B5EF4-FFF2-40B4-BE49-F238E27FC236}">
                <a16:creationId xmlns:a16="http://schemas.microsoft.com/office/drawing/2014/main" id="{08735D4B-0342-6492-7E6D-5ED8866528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EE8946-8E4B-485B-C14D-71EA7AA76DEF}"/>
              </a:ext>
            </a:extLst>
          </p:cNvPr>
          <p:cNvSpPr>
            <a:spLocks noGrp="1"/>
          </p:cNvSpPr>
          <p:nvPr>
            <p:ph type="sldNum" sz="quarter" idx="12"/>
          </p:nvPr>
        </p:nvSpPr>
        <p:spPr/>
        <p:txBody>
          <a:bodyPr/>
          <a:lstStyle/>
          <a:p>
            <a:fld id="{02190270-A441-444C-B197-41550EC7C4D4}" type="slidenum">
              <a:rPr lang="en-US" smtClean="0"/>
              <a:t>‹#›</a:t>
            </a:fld>
            <a:endParaRPr lang="en-US"/>
          </a:p>
        </p:txBody>
      </p:sp>
    </p:spTree>
    <p:extLst>
      <p:ext uri="{BB962C8B-B14F-4D97-AF65-F5344CB8AC3E}">
        <p14:creationId xmlns:p14="http://schemas.microsoft.com/office/powerpoint/2010/main" val="12317626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4B22A-FF2D-C6F3-F02A-A211A87FB9C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B42E372-7329-3CCC-7F5D-69E50A077ED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5A4AD22-3C9B-6B99-7F5E-5269F8EFCD52}"/>
              </a:ext>
            </a:extLst>
          </p:cNvPr>
          <p:cNvSpPr>
            <a:spLocks noGrp="1"/>
          </p:cNvSpPr>
          <p:nvPr>
            <p:ph type="dt" sz="half" idx="10"/>
          </p:nvPr>
        </p:nvSpPr>
        <p:spPr/>
        <p:txBody>
          <a:bodyPr/>
          <a:lstStyle/>
          <a:p>
            <a:fld id="{C248772B-A66E-400B-ABF4-500AB911ED6D}" type="datetimeFigureOut">
              <a:rPr lang="en-US" smtClean="0"/>
              <a:t>6/22/2023</a:t>
            </a:fld>
            <a:endParaRPr lang="en-US"/>
          </a:p>
        </p:txBody>
      </p:sp>
      <p:sp>
        <p:nvSpPr>
          <p:cNvPr id="5" name="Footer Placeholder 4">
            <a:extLst>
              <a:ext uri="{FF2B5EF4-FFF2-40B4-BE49-F238E27FC236}">
                <a16:creationId xmlns:a16="http://schemas.microsoft.com/office/drawing/2014/main" id="{CF784D67-D65B-59AD-E2FC-906FDC3E9D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B05CD3-7054-1CAD-CAB7-BFF9B3A23A63}"/>
              </a:ext>
            </a:extLst>
          </p:cNvPr>
          <p:cNvSpPr>
            <a:spLocks noGrp="1"/>
          </p:cNvSpPr>
          <p:nvPr>
            <p:ph type="sldNum" sz="quarter" idx="12"/>
          </p:nvPr>
        </p:nvSpPr>
        <p:spPr/>
        <p:txBody>
          <a:bodyPr/>
          <a:lstStyle/>
          <a:p>
            <a:fld id="{02190270-A441-444C-B197-41550EC7C4D4}" type="slidenum">
              <a:rPr lang="en-US" smtClean="0"/>
              <a:t>‹#›</a:t>
            </a:fld>
            <a:endParaRPr lang="en-US"/>
          </a:p>
        </p:txBody>
      </p:sp>
    </p:spTree>
    <p:extLst>
      <p:ext uri="{BB962C8B-B14F-4D97-AF65-F5344CB8AC3E}">
        <p14:creationId xmlns:p14="http://schemas.microsoft.com/office/powerpoint/2010/main" val="1055919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A9F10-7B9C-27E4-BB72-D9DF9A04997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7C783AD-3C35-6216-F4B8-FF99139E01C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137A88D-7358-5D10-B812-CDD6383B5CA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D1C7701-92CD-30A0-9243-6021A7CF61E1}"/>
              </a:ext>
            </a:extLst>
          </p:cNvPr>
          <p:cNvSpPr>
            <a:spLocks noGrp="1"/>
          </p:cNvSpPr>
          <p:nvPr>
            <p:ph type="dt" sz="half" idx="10"/>
          </p:nvPr>
        </p:nvSpPr>
        <p:spPr/>
        <p:txBody>
          <a:bodyPr/>
          <a:lstStyle/>
          <a:p>
            <a:fld id="{C248772B-A66E-400B-ABF4-500AB911ED6D}" type="datetimeFigureOut">
              <a:rPr lang="en-US" smtClean="0"/>
              <a:t>6/22/2023</a:t>
            </a:fld>
            <a:endParaRPr lang="en-US"/>
          </a:p>
        </p:txBody>
      </p:sp>
      <p:sp>
        <p:nvSpPr>
          <p:cNvPr id="6" name="Footer Placeholder 5">
            <a:extLst>
              <a:ext uri="{FF2B5EF4-FFF2-40B4-BE49-F238E27FC236}">
                <a16:creationId xmlns:a16="http://schemas.microsoft.com/office/drawing/2014/main" id="{0D78B227-8C93-7E2A-7052-30D78C8A57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E72D0A-F222-EC00-38E5-DA7CE6C7AEBF}"/>
              </a:ext>
            </a:extLst>
          </p:cNvPr>
          <p:cNvSpPr>
            <a:spLocks noGrp="1"/>
          </p:cNvSpPr>
          <p:nvPr>
            <p:ph type="sldNum" sz="quarter" idx="12"/>
          </p:nvPr>
        </p:nvSpPr>
        <p:spPr/>
        <p:txBody>
          <a:bodyPr/>
          <a:lstStyle/>
          <a:p>
            <a:fld id="{02190270-A441-444C-B197-41550EC7C4D4}" type="slidenum">
              <a:rPr lang="en-US" smtClean="0"/>
              <a:t>‹#›</a:t>
            </a:fld>
            <a:endParaRPr lang="en-US"/>
          </a:p>
        </p:txBody>
      </p:sp>
    </p:spTree>
    <p:extLst>
      <p:ext uri="{BB962C8B-B14F-4D97-AF65-F5344CB8AC3E}">
        <p14:creationId xmlns:p14="http://schemas.microsoft.com/office/powerpoint/2010/main" val="1224218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2FC81-5772-91B4-1BF1-B0028EFBF9B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72E7935-48D0-1EA3-FD9F-B5C8C9B728B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3E08C34-47CA-55D0-2EE4-22A0BDF6DB0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C57B2FE-2136-7BDC-E05A-428437C4191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C8098E1-7DE5-97AA-68A5-9A0C8A71559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DC424B7-4B17-02EF-1F54-19546BFF19B4}"/>
              </a:ext>
            </a:extLst>
          </p:cNvPr>
          <p:cNvSpPr>
            <a:spLocks noGrp="1"/>
          </p:cNvSpPr>
          <p:nvPr>
            <p:ph type="dt" sz="half" idx="10"/>
          </p:nvPr>
        </p:nvSpPr>
        <p:spPr/>
        <p:txBody>
          <a:bodyPr/>
          <a:lstStyle/>
          <a:p>
            <a:fld id="{C248772B-A66E-400B-ABF4-500AB911ED6D}" type="datetimeFigureOut">
              <a:rPr lang="en-US" smtClean="0"/>
              <a:t>6/22/2023</a:t>
            </a:fld>
            <a:endParaRPr lang="en-US"/>
          </a:p>
        </p:txBody>
      </p:sp>
      <p:sp>
        <p:nvSpPr>
          <p:cNvPr id="8" name="Footer Placeholder 7">
            <a:extLst>
              <a:ext uri="{FF2B5EF4-FFF2-40B4-BE49-F238E27FC236}">
                <a16:creationId xmlns:a16="http://schemas.microsoft.com/office/drawing/2014/main" id="{21C8D0FC-EC14-7E8B-9611-D26AA72C1D8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45B64B1-BFF6-846D-9962-20C75ACF6495}"/>
              </a:ext>
            </a:extLst>
          </p:cNvPr>
          <p:cNvSpPr>
            <a:spLocks noGrp="1"/>
          </p:cNvSpPr>
          <p:nvPr>
            <p:ph type="sldNum" sz="quarter" idx="12"/>
          </p:nvPr>
        </p:nvSpPr>
        <p:spPr/>
        <p:txBody>
          <a:bodyPr/>
          <a:lstStyle/>
          <a:p>
            <a:fld id="{02190270-A441-444C-B197-41550EC7C4D4}" type="slidenum">
              <a:rPr lang="en-US" smtClean="0"/>
              <a:t>‹#›</a:t>
            </a:fld>
            <a:endParaRPr lang="en-US"/>
          </a:p>
        </p:txBody>
      </p:sp>
    </p:spTree>
    <p:extLst>
      <p:ext uri="{BB962C8B-B14F-4D97-AF65-F5344CB8AC3E}">
        <p14:creationId xmlns:p14="http://schemas.microsoft.com/office/powerpoint/2010/main" val="172250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08395-47C6-079F-3BBF-C19D6792DB1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D1F1120-D37B-7883-C8EF-0A2A774CF7A1}"/>
              </a:ext>
            </a:extLst>
          </p:cNvPr>
          <p:cNvSpPr>
            <a:spLocks noGrp="1"/>
          </p:cNvSpPr>
          <p:nvPr>
            <p:ph type="dt" sz="half" idx="10"/>
          </p:nvPr>
        </p:nvSpPr>
        <p:spPr/>
        <p:txBody>
          <a:bodyPr/>
          <a:lstStyle/>
          <a:p>
            <a:fld id="{C248772B-A66E-400B-ABF4-500AB911ED6D}" type="datetimeFigureOut">
              <a:rPr lang="en-US" smtClean="0"/>
              <a:t>6/22/2023</a:t>
            </a:fld>
            <a:endParaRPr lang="en-US"/>
          </a:p>
        </p:txBody>
      </p:sp>
      <p:sp>
        <p:nvSpPr>
          <p:cNvPr id="4" name="Footer Placeholder 3">
            <a:extLst>
              <a:ext uri="{FF2B5EF4-FFF2-40B4-BE49-F238E27FC236}">
                <a16:creationId xmlns:a16="http://schemas.microsoft.com/office/drawing/2014/main" id="{51A9FE32-4E71-B780-7A91-A388D8283AA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0F9F729-BDE6-9C03-CC33-DC13AC1EDBEB}"/>
              </a:ext>
            </a:extLst>
          </p:cNvPr>
          <p:cNvSpPr>
            <a:spLocks noGrp="1"/>
          </p:cNvSpPr>
          <p:nvPr>
            <p:ph type="sldNum" sz="quarter" idx="12"/>
          </p:nvPr>
        </p:nvSpPr>
        <p:spPr/>
        <p:txBody>
          <a:bodyPr/>
          <a:lstStyle/>
          <a:p>
            <a:fld id="{02190270-A441-444C-B197-41550EC7C4D4}" type="slidenum">
              <a:rPr lang="en-US" smtClean="0"/>
              <a:t>‹#›</a:t>
            </a:fld>
            <a:endParaRPr lang="en-US"/>
          </a:p>
        </p:txBody>
      </p:sp>
    </p:spTree>
    <p:extLst>
      <p:ext uri="{BB962C8B-B14F-4D97-AF65-F5344CB8AC3E}">
        <p14:creationId xmlns:p14="http://schemas.microsoft.com/office/powerpoint/2010/main" val="3959345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26EC0F-A47F-D856-9570-07CA6E79F9C3}"/>
              </a:ext>
            </a:extLst>
          </p:cNvPr>
          <p:cNvSpPr>
            <a:spLocks noGrp="1"/>
          </p:cNvSpPr>
          <p:nvPr>
            <p:ph type="dt" sz="half" idx="10"/>
          </p:nvPr>
        </p:nvSpPr>
        <p:spPr/>
        <p:txBody>
          <a:bodyPr/>
          <a:lstStyle/>
          <a:p>
            <a:fld id="{C248772B-A66E-400B-ABF4-500AB911ED6D}" type="datetimeFigureOut">
              <a:rPr lang="en-US" smtClean="0"/>
              <a:t>6/22/2023</a:t>
            </a:fld>
            <a:endParaRPr lang="en-US"/>
          </a:p>
        </p:txBody>
      </p:sp>
      <p:sp>
        <p:nvSpPr>
          <p:cNvPr id="3" name="Footer Placeholder 2">
            <a:extLst>
              <a:ext uri="{FF2B5EF4-FFF2-40B4-BE49-F238E27FC236}">
                <a16:creationId xmlns:a16="http://schemas.microsoft.com/office/drawing/2014/main" id="{503BE307-2CD0-B007-CAAC-254927B06BD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364BDEB-228D-7056-3465-7A21A406BB96}"/>
              </a:ext>
            </a:extLst>
          </p:cNvPr>
          <p:cNvSpPr>
            <a:spLocks noGrp="1"/>
          </p:cNvSpPr>
          <p:nvPr>
            <p:ph type="sldNum" sz="quarter" idx="12"/>
          </p:nvPr>
        </p:nvSpPr>
        <p:spPr/>
        <p:txBody>
          <a:bodyPr/>
          <a:lstStyle/>
          <a:p>
            <a:fld id="{02190270-A441-444C-B197-41550EC7C4D4}" type="slidenum">
              <a:rPr lang="en-US" smtClean="0"/>
              <a:t>‹#›</a:t>
            </a:fld>
            <a:endParaRPr lang="en-US"/>
          </a:p>
        </p:txBody>
      </p:sp>
    </p:spTree>
    <p:extLst>
      <p:ext uri="{BB962C8B-B14F-4D97-AF65-F5344CB8AC3E}">
        <p14:creationId xmlns:p14="http://schemas.microsoft.com/office/powerpoint/2010/main" val="2466389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97D3B-A157-06D5-EC18-C24CBEE4A4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EB7C959-3719-B585-280F-FED17E37749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61BD57C-A685-45EA-C6E3-658277C045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7433E1-59B8-1DA1-FFDC-496A5B46926A}"/>
              </a:ext>
            </a:extLst>
          </p:cNvPr>
          <p:cNvSpPr>
            <a:spLocks noGrp="1"/>
          </p:cNvSpPr>
          <p:nvPr>
            <p:ph type="dt" sz="half" idx="10"/>
          </p:nvPr>
        </p:nvSpPr>
        <p:spPr/>
        <p:txBody>
          <a:bodyPr/>
          <a:lstStyle/>
          <a:p>
            <a:fld id="{C248772B-A66E-400B-ABF4-500AB911ED6D}" type="datetimeFigureOut">
              <a:rPr lang="en-US" smtClean="0"/>
              <a:t>6/22/2023</a:t>
            </a:fld>
            <a:endParaRPr lang="en-US"/>
          </a:p>
        </p:txBody>
      </p:sp>
      <p:sp>
        <p:nvSpPr>
          <p:cNvPr id="6" name="Footer Placeholder 5">
            <a:extLst>
              <a:ext uri="{FF2B5EF4-FFF2-40B4-BE49-F238E27FC236}">
                <a16:creationId xmlns:a16="http://schemas.microsoft.com/office/drawing/2014/main" id="{FB377211-3AD6-8997-7550-476BE5B92C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FBE474-0024-3DA6-33A1-4B67330847A6}"/>
              </a:ext>
            </a:extLst>
          </p:cNvPr>
          <p:cNvSpPr>
            <a:spLocks noGrp="1"/>
          </p:cNvSpPr>
          <p:nvPr>
            <p:ph type="sldNum" sz="quarter" idx="12"/>
          </p:nvPr>
        </p:nvSpPr>
        <p:spPr/>
        <p:txBody>
          <a:bodyPr/>
          <a:lstStyle/>
          <a:p>
            <a:fld id="{02190270-A441-444C-B197-41550EC7C4D4}" type="slidenum">
              <a:rPr lang="en-US" smtClean="0"/>
              <a:t>‹#›</a:t>
            </a:fld>
            <a:endParaRPr lang="en-US"/>
          </a:p>
        </p:txBody>
      </p:sp>
    </p:spTree>
    <p:extLst>
      <p:ext uri="{BB962C8B-B14F-4D97-AF65-F5344CB8AC3E}">
        <p14:creationId xmlns:p14="http://schemas.microsoft.com/office/powerpoint/2010/main" val="7218605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28353-CF08-BFAD-2CC1-9C06F5A809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D432BCE-B17D-4310-0424-8461401456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266531B-4117-ADA2-0F03-30D3620067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816DDA-B490-9F49-425A-5EF1FA241C75}"/>
              </a:ext>
            </a:extLst>
          </p:cNvPr>
          <p:cNvSpPr>
            <a:spLocks noGrp="1"/>
          </p:cNvSpPr>
          <p:nvPr>
            <p:ph type="dt" sz="half" idx="10"/>
          </p:nvPr>
        </p:nvSpPr>
        <p:spPr/>
        <p:txBody>
          <a:bodyPr/>
          <a:lstStyle/>
          <a:p>
            <a:fld id="{C248772B-A66E-400B-ABF4-500AB911ED6D}" type="datetimeFigureOut">
              <a:rPr lang="en-US" smtClean="0"/>
              <a:t>6/22/2023</a:t>
            </a:fld>
            <a:endParaRPr lang="en-US"/>
          </a:p>
        </p:txBody>
      </p:sp>
      <p:sp>
        <p:nvSpPr>
          <p:cNvPr id="6" name="Footer Placeholder 5">
            <a:extLst>
              <a:ext uri="{FF2B5EF4-FFF2-40B4-BE49-F238E27FC236}">
                <a16:creationId xmlns:a16="http://schemas.microsoft.com/office/drawing/2014/main" id="{7A55A468-1884-614E-1295-F7D5A7AB45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4D4596-4F63-123A-865C-1ABF5C4B7FB7}"/>
              </a:ext>
            </a:extLst>
          </p:cNvPr>
          <p:cNvSpPr>
            <a:spLocks noGrp="1"/>
          </p:cNvSpPr>
          <p:nvPr>
            <p:ph type="sldNum" sz="quarter" idx="12"/>
          </p:nvPr>
        </p:nvSpPr>
        <p:spPr/>
        <p:txBody>
          <a:bodyPr/>
          <a:lstStyle/>
          <a:p>
            <a:fld id="{02190270-A441-444C-B197-41550EC7C4D4}" type="slidenum">
              <a:rPr lang="en-US" smtClean="0"/>
              <a:t>‹#›</a:t>
            </a:fld>
            <a:endParaRPr lang="en-US"/>
          </a:p>
        </p:txBody>
      </p:sp>
    </p:spTree>
    <p:extLst>
      <p:ext uri="{BB962C8B-B14F-4D97-AF65-F5344CB8AC3E}">
        <p14:creationId xmlns:p14="http://schemas.microsoft.com/office/powerpoint/2010/main" val="23876343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98F577-5A65-8724-5ABB-5B3527E897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4C1F8A4-A152-ED71-7A49-7CC4EC0EE0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4F9E79-95AE-7993-FF45-43673A848D7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48772B-A66E-400B-ABF4-500AB911ED6D}" type="datetimeFigureOut">
              <a:rPr lang="en-US" smtClean="0"/>
              <a:t>6/22/2023</a:t>
            </a:fld>
            <a:endParaRPr lang="en-US"/>
          </a:p>
        </p:txBody>
      </p:sp>
      <p:sp>
        <p:nvSpPr>
          <p:cNvPr id="5" name="Footer Placeholder 4">
            <a:extLst>
              <a:ext uri="{FF2B5EF4-FFF2-40B4-BE49-F238E27FC236}">
                <a16:creationId xmlns:a16="http://schemas.microsoft.com/office/drawing/2014/main" id="{67B941E4-94B3-6091-A97B-25B075C7C2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00B2BAD-0B67-ECF2-A875-BA74739539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190270-A441-444C-B197-41550EC7C4D4}" type="slidenum">
              <a:rPr lang="en-US" smtClean="0"/>
              <a:t>‹#›</a:t>
            </a:fld>
            <a:endParaRPr lang="en-US"/>
          </a:p>
        </p:txBody>
      </p:sp>
    </p:spTree>
    <p:extLst>
      <p:ext uri="{BB962C8B-B14F-4D97-AF65-F5344CB8AC3E}">
        <p14:creationId xmlns:p14="http://schemas.microsoft.com/office/powerpoint/2010/main" val="37539329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hyperlink" Target="https://github.com/Glareone/OpenAI-and-ChatGPT-meet-.Net/tree/main/ChatGPT" TargetMode="Externa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hyperlink" Target="https://github.com/Glareone/OpenAI-and-ChatGPT-meet-.Net/blob/main/ChatGPT.AzureFunction/ChatGPT.AzureFunction/ChatGPT.AzureFunction/HttpTrigger.cs" TargetMode="Externa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make.powerautomate.com/" TargetMode="Externa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hyperlink" Target="https://writings.stephenwolfram.com/2023/02/what-is-chatgpt-doing-and-why-does-it-work/?fbclid=IwAR0eV1C7bPYQeEX0BbmqR_8zAFTgf4S5q-bEXoG3ZK7fmxgMICj-QqW6ZWM" TargetMode="External"/><Relationship Id="rId2" Type="http://schemas.openxmlformats.org/officeDocument/2006/relationships/hyperlink" Target="https://github.com/stephentoub/Tokenizer" TargetMode="External"/><Relationship Id="rId1" Type="http://schemas.openxmlformats.org/officeDocument/2006/relationships/slideLayout" Target="../slideLayouts/slideLayout6.xml"/><Relationship Id="rId4" Type="http://schemas.openxmlformats.org/officeDocument/2006/relationships/hyperlink" Target="https://www.cloudskillsboost.google/paths/118"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hyperlink" Target="https://make.powerautomate.com/" TargetMode="External"/><Relationship Id="rId2" Type="http://schemas.openxmlformats.org/officeDocument/2006/relationships/hyperlink" Target="https://www.microsoft.com/en/microsoft-teams/log-in" TargetMode="External"/><Relationship Id="rId1" Type="http://schemas.openxmlformats.org/officeDocument/2006/relationships/slideLayout" Target="../slideLayouts/slideLayout6.xml"/><Relationship Id="rId5" Type="http://schemas.openxmlformats.org/officeDocument/2006/relationships/hyperlink" Target="https://platform.openai.com/docs/api-reference" TargetMode="External"/><Relationship Id="rId4" Type="http://schemas.openxmlformats.org/officeDocument/2006/relationships/hyperlink" Target="https://platform.openai.com/account/api-keys"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platform.openai.com/account/api-keys" TargetMode="External"/><Relationship Id="rId2" Type="http://schemas.openxmlformats.org/officeDocument/2006/relationships/hyperlink" Target="https://openai.com/" TargetMode="External"/><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hyperlink" Target="https://platform.openai.com/playground"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make.powerautomate.com/" TargetMode="Externa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51062CBC-B8FE-5CC3-040A-151433E2A16A}"/>
              </a:ext>
            </a:extLst>
          </p:cNvPr>
          <p:cNvSpPr>
            <a:spLocks noGrp="1"/>
          </p:cNvSpPr>
          <p:nvPr>
            <p:ph type="ctrTitle"/>
          </p:nvPr>
        </p:nvSpPr>
        <p:spPr>
          <a:xfrm>
            <a:off x="946150" y="1028700"/>
            <a:ext cx="9702800" cy="2008094"/>
          </a:xfrm>
        </p:spPr>
        <p:txBody>
          <a:bodyPr anchor="b">
            <a:normAutofit/>
          </a:bodyPr>
          <a:lstStyle/>
          <a:p>
            <a:r>
              <a:rPr lang="en-US" sz="4800" dirty="0" err="1">
                <a:solidFill>
                  <a:srgbClr val="FFFFFF"/>
                </a:solidFill>
              </a:rPr>
              <a:t>OpenAI</a:t>
            </a:r>
            <a:br>
              <a:rPr lang="en-US" sz="4800" dirty="0">
                <a:solidFill>
                  <a:srgbClr val="FFFFFF"/>
                </a:solidFill>
              </a:rPr>
            </a:br>
            <a:r>
              <a:rPr lang="en-US" sz="4800" dirty="0">
                <a:solidFill>
                  <a:srgbClr val="FFFFFF"/>
                </a:solidFill>
              </a:rPr>
              <a:t> as a part of a business-critical mission</a:t>
            </a:r>
          </a:p>
        </p:txBody>
      </p:sp>
      <p:sp>
        <p:nvSpPr>
          <p:cNvPr id="3" name="Subtitle 2">
            <a:extLst>
              <a:ext uri="{FF2B5EF4-FFF2-40B4-BE49-F238E27FC236}">
                <a16:creationId xmlns:a16="http://schemas.microsoft.com/office/drawing/2014/main" id="{C38D02F1-A9D9-D67E-F828-6B49669DDD26}"/>
              </a:ext>
            </a:extLst>
          </p:cNvPr>
          <p:cNvSpPr>
            <a:spLocks noGrp="1"/>
          </p:cNvSpPr>
          <p:nvPr>
            <p:ph type="subTitle" idx="1"/>
          </p:nvPr>
        </p:nvSpPr>
        <p:spPr>
          <a:xfrm>
            <a:off x="10255249" y="4800221"/>
            <a:ext cx="1797051" cy="1458258"/>
          </a:xfrm>
        </p:spPr>
        <p:txBody>
          <a:bodyPr anchor="ctr">
            <a:normAutofit/>
          </a:bodyPr>
          <a:lstStyle/>
          <a:p>
            <a:pPr algn="r"/>
            <a:r>
              <a:rPr lang="en-US" dirty="0"/>
              <a:t>Introduction </a:t>
            </a:r>
          </a:p>
          <a:p>
            <a:pPr algn="r"/>
            <a:r>
              <a:rPr lang="en-US" dirty="0"/>
              <a:t>Workshop</a:t>
            </a:r>
          </a:p>
          <a:p>
            <a:pPr algn="r"/>
            <a:r>
              <a:rPr lang="en-US" dirty="0"/>
              <a:t>Guidance</a:t>
            </a:r>
          </a:p>
        </p:txBody>
      </p:sp>
      <p:sp>
        <p:nvSpPr>
          <p:cNvPr id="5" name="TextBox 4">
            <a:extLst>
              <a:ext uri="{FF2B5EF4-FFF2-40B4-BE49-F238E27FC236}">
                <a16:creationId xmlns:a16="http://schemas.microsoft.com/office/drawing/2014/main" id="{17A54811-8595-D4DB-90B9-F0E46588B584}"/>
              </a:ext>
            </a:extLst>
          </p:cNvPr>
          <p:cNvSpPr txBox="1"/>
          <p:nvPr/>
        </p:nvSpPr>
        <p:spPr>
          <a:xfrm>
            <a:off x="7268479" y="6462432"/>
            <a:ext cx="4783821" cy="246221"/>
          </a:xfrm>
          <a:prstGeom prst="rect">
            <a:avLst/>
          </a:prstGeom>
          <a:noFill/>
        </p:spPr>
        <p:txBody>
          <a:bodyPr wrap="square">
            <a:spAutoFit/>
          </a:bodyPr>
          <a:lstStyle/>
          <a:p>
            <a:pPr algn="r"/>
            <a:r>
              <a:rPr lang="en-US" sz="1000" dirty="0"/>
              <a:t>Generated by </a:t>
            </a:r>
            <a:r>
              <a:rPr lang="en-US" sz="1000" dirty="0" err="1"/>
              <a:t>ChatGPT</a:t>
            </a:r>
            <a:r>
              <a:rPr lang="en-US" sz="1000" dirty="0"/>
              <a:t> on 75%</a:t>
            </a:r>
          </a:p>
        </p:txBody>
      </p:sp>
    </p:spTree>
    <p:extLst>
      <p:ext uri="{BB962C8B-B14F-4D97-AF65-F5344CB8AC3E}">
        <p14:creationId xmlns:p14="http://schemas.microsoft.com/office/powerpoint/2010/main" val="23040623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AC2530-0424-76B0-8939-6CFE1FF63564}"/>
              </a:ext>
            </a:extLst>
          </p:cNvPr>
          <p:cNvSpPr>
            <a:spLocks noGrp="1"/>
          </p:cNvSpPr>
          <p:nvPr>
            <p:ph type="title"/>
          </p:nvPr>
        </p:nvSpPr>
        <p:spPr>
          <a:xfrm>
            <a:off x="952500" y="11596"/>
            <a:ext cx="9895951" cy="1033669"/>
          </a:xfrm>
        </p:spPr>
        <p:txBody>
          <a:bodyPr vert="horz" lIns="91440" tIns="45720" rIns="91440" bIns="45720" rtlCol="0" anchor="ctr">
            <a:normAutofit/>
          </a:bodyPr>
          <a:lstStyle/>
          <a:p>
            <a:r>
              <a:rPr lang="en-US" sz="4000" kern="1200" dirty="0">
                <a:solidFill>
                  <a:srgbClr val="FFFFFF"/>
                </a:solidFill>
                <a:latin typeface="+mj-lt"/>
                <a:ea typeface="+mj-ea"/>
                <a:cs typeface="+mj-cs"/>
              </a:rPr>
              <a:t>Poco API</a:t>
            </a:r>
          </a:p>
        </p:txBody>
      </p:sp>
      <p:sp>
        <p:nvSpPr>
          <p:cNvPr id="4" name="TextBox 3">
            <a:extLst>
              <a:ext uri="{FF2B5EF4-FFF2-40B4-BE49-F238E27FC236}">
                <a16:creationId xmlns:a16="http://schemas.microsoft.com/office/drawing/2014/main" id="{D8DA0ED8-E1D0-D035-C32C-EA94DB82F051}"/>
              </a:ext>
            </a:extLst>
          </p:cNvPr>
          <p:cNvSpPr txBox="1"/>
          <p:nvPr/>
        </p:nvSpPr>
        <p:spPr>
          <a:xfrm>
            <a:off x="952500" y="1562100"/>
            <a:ext cx="10220534" cy="4838700"/>
          </a:xfrm>
          <a:prstGeom prst="rect">
            <a:avLst/>
          </a:prstGeom>
        </p:spPr>
        <p:txBody>
          <a:bodyPr vert="horz" lIns="91440" tIns="45720" rIns="91440" bIns="45720" rtlCol="0" anchor="ctr">
            <a:normAutofit/>
          </a:bodyPr>
          <a:lstStyle/>
          <a:p>
            <a:pPr algn="just">
              <a:lnSpc>
                <a:spcPct val="90000"/>
              </a:lnSpc>
              <a:spcAft>
                <a:spcPts val="600"/>
              </a:spcAft>
            </a:pPr>
            <a:r>
              <a:rPr lang="en-US" sz="1400" b="0" i="0" dirty="0">
                <a:effectLst/>
              </a:rPr>
              <a:t>Prompt: </a:t>
            </a:r>
          </a:p>
          <a:p>
            <a:pPr indent="-228600" algn="just">
              <a:lnSpc>
                <a:spcPct val="90000"/>
              </a:lnSpc>
              <a:spcAft>
                <a:spcPts val="600"/>
              </a:spcAft>
              <a:buFont typeface="Arial" panose="020B0604020202020204" pitchFamily="34" charset="0"/>
              <a:buChar char="•"/>
            </a:pPr>
            <a:endParaRPr lang="en-US" sz="1400" dirty="0"/>
          </a:p>
          <a:p>
            <a:pPr algn="just">
              <a:lnSpc>
                <a:spcPct val="90000"/>
              </a:lnSpc>
              <a:spcAft>
                <a:spcPts val="600"/>
              </a:spcAft>
            </a:pPr>
            <a:r>
              <a:rPr lang="en-US" sz="1400" b="0" i="0" dirty="0">
                <a:effectLst/>
              </a:rPr>
              <a:t>&gt; I am a software engineer, and I am willing to create an API which meets the following criteria: </a:t>
            </a:r>
          </a:p>
          <a:p>
            <a:pPr algn="just">
              <a:lnSpc>
                <a:spcPct val="90000"/>
              </a:lnSpc>
              <a:spcAft>
                <a:spcPts val="600"/>
              </a:spcAft>
            </a:pPr>
            <a:r>
              <a:rPr lang="en-US" sz="1400" b="0" i="0" dirty="0">
                <a:effectLst/>
              </a:rPr>
              <a:t>API web-service application exposes three endpoints: </a:t>
            </a:r>
          </a:p>
          <a:p>
            <a:pPr marL="571500" indent="-342900" algn="just">
              <a:lnSpc>
                <a:spcPct val="90000"/>
              </a:lnSpc>
              <a:spcAft>
                <a:spcPts val="600"/>
              </a:spcAft>
              <a:buFont typeface="+mj-lt"/>
              <a:buAutoNum type="arabicPeriod"/>
            </a:pPr>
            <a:r>
              <a:rPr lang="en-US" sz="1400" b="0" i="0" dirty="0">
                <a:effectLst/>
              </a:rPr>
              <a:t>get endpoint which returns the current date and time beautifully formatted</a:t>
            </a:r>
            <a:r>
              <a:rPr lang="en-US" sz="1400" dirty="0"/>
              <a:t>;</a:t>
            </a:r>
          </a:p>
          <a:p>
            <a:pPr marL="571500" indent="-342900" algn="just">
              <a:lnSpc>
                <a:spcPct val="90000"/>
              </a:lnSpc>
              <a:spcAft>
                <a:spcPts val="600"/>
              </a:spcAft>
              <a:buFont typeface="+mj-lt"/>
              <a:buAutoNum type="arabicPeriod"/>
            </a:pPr>
            <a:r>
              <a:rPr lang="en-US" sz="1400" b="0" i="0" dirty="0">
                <a:effectLst/>
              </a:rPr>
              <a:t>get endpoint which returns the current year;</a:t>
            </a:r>
          </a:p>
          <a:p>
            <a:pPr marL="571500" indent="-342900" algn="just">
              <a:lnSpc>
                <a:spcPct val="90000"/>
              </a:lnSpc>
              <a:spcAft>
                <a:spcPts val="600"/>
              </a:spcAft>
              <a:buFont typeface="+mj-lt"/>
              <a:buAutoNum type="arabicPeriod"/>
            </a:pPr>
            <a:r>
              <a:rPr lang="en-US" sz="1400" b="0" i="0" dirty="0">
                <a:effectLst/>
              </a:rPr>
              <a:t>get endpoint which return the current weekday;</a:t>
            </a:r>
          </a:p>
          <a:p>
            <a:pPr marL="571500" indent="-342900" algn="just">
              <a:lnSpc>
                <a:spcPct val="90000"/>
              </a:lnSpc>
              <a:spcAft>
                <a:spcPts val="600"/>
              </a:spcAft>
              <a:buFont typeface="+mj-lt"/>
              <a:buAutoNum type="arabicPeriod"/>
            </a:pPr>
            <a:r>
              <a:rPr lang="en-US" sz="1400" b="0" i="0" dirty="0">
                <a:effectLst/>
              </a:rPr>
              <a:t>post endpoint which echo posted message</a:t>
            </a:r>
            <a:endParaRPr lang="en-US" sz="1400" dirty="0"/>
          </a:p>
          <a:p>
            <a:pPr algn="just">
              <a:lnSpc>
                <a:spcPct val="90000"/>
              </a:lnSpc>
              <a:spcAft>
                <a:spcPts val="600"/>
              </a:spcAft>
            </a:pPr>
            <a:r>
              <a:rPr lang="en-US" sz="1400" b="0" i="0" dirty="0">
                <a:effectLst/>
              </a:rPr>
              <a:t>Application should log everything Use modern C# language. </a:t>
            </a:r>
          </a:p>
          <a:p>
            <a:pPr algn="just">
              <a:lnSpc>
                <a:spcPct val="90000"/>
              </a:lnSpc>
              <a:spcAft>
                <a:spcPts val="600"/>
              </a:spcAft>
            </a:pPr>
            <a:r>
              <a:rPr lang="en-US" sz="1400" b="0" i="0" dirty="0">
                <a:effectLst/>
              </a:rPr>
              <a:t>Don't miss importing datetime at the beginning of script! Don't use html-templates, all html code should be inside C# code as plain strings. Use dotnet core writing code. </a:t>
            </a:r>
          </a:p>
          <a:p>
            <a:pPr algn="just">
              <a:lnSpc>
                <a:spcPct val="90000"/>
              </a:lnSpc>
              <a:spcAft>
                <a:spcPts val="600"/>
              </a:spcAft>
            </a:pPr>
            <a:r>
              <a:rPr lang="en-US" sz="1400" b="0" i="0" dirty="0">
                <a:effectLst/>
              </a:rPr>
              <a:t>Make sure it doesn't have errors. Skip code explanation</a:t>
            </a:r>
          </a:p>
          <a:p>
            <a:pPr indent="-228600" algn="just">
              <a:lnSpc>
                <a:spcPct val="90000"/>
              </a:lnSpc>
              <a:spcAft>
                <a:spcPts val="600"/>
              </a:spcAft>
              <a:buFont typeface="Arial" panose="020B0604020202020204" pitchFamily="34" charset="0"/>
              <a:buChar char="•"/>
            </a:pPr>
            <a:endParaRPr lang="en-US" sz="1400" dirty="0"/>
          </a:p>
          <a:p>
            <a:pPr marL="285750" indent="-228600" algn="just">
              <a:lnSpc>
                <a:spcPct val="90000"/>
              </a:lnSpc>
              <a:spcAft>
                <a:spcPts val="600"/>
              </a:spcAft>
              <a:buFont typeface="Arial" panose="020B0604020202020204" pitchFamily="34" charset="0"/>
              <a:buChar char="•"/>
            </a:pPr>
            <a:r>
              <a:rPr lang="en-US" sz="1400" dirty="0"/>
              <a:t>PS: Didn’t satisfy with results? Ask </a:t>
            </a:r>
            <a:r>
              <a:rPr lang="en-US" sz="1400" dirty="0" err="1"/>
              <a:t>ChatGPT</a:t>
            </a:r>
            <a:r>
              <a:rPr lang="en-US" sz="1400" dirty="0"/>
              <a:t> to update your code, change the approach or something.</a:t>
            </a:r>
          </a:p>
        </p:txBody>
      </p:sp>
    </p:spTree>
    <p:extLst>
      <p:ext uri="{BB962C8B-B14F-4D97-AF65-F5344CB8AC3E}">
        <p14:creationId xmlns:p14="http://schemas.microsoft.com/office/powerpoint/2010/main" val="1764044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AC2530-0424-76B0-8939-6CFE1FF63564}"/>
              </a:ext>
            </a:extLst>
          </p:cNvPr>
          <p:cNvSpPr>
            <a:spLocks noGrp="1"/>
          </p:cNvSpPr>
          <p:nvPr>
            <p:ph type="title"/>
          </p:nvPr>
        </p:nvSpPr>
        <p:spPr>
          <a:xfrm>
            <a:off x="952500" y="-4969"/>
            <a:ext cx="9895951" cy="1033669"/>
          </a:xfrm>
        </p:spPr>
        <p:txBody>
          <a:bodyPr vert="horz" lIns="91440" tIns="45720" rIns="91440" bIns="45720" rtlCol="0" anchor="ctr">
            <a:normAutofit/>
          </a:bodyPr>
          <a:lstStyle/>
          <a:p>
            <a:r>
              <a:rPr lang="en-US" sz="4000" kern="1200" dirty="0">
                <a:solidFill>
                  <a:srgbClr val="FFFFFF"/>
                </a:solidFill>
                <a:latin typeface="+mj-lt"/>
                <a:ea typeface="+mj-ea"/>
                <a:cs typeface="+mj-cs"/>
              </a:rPr>
              <a:t>Testing Poco API</a:t>
            </a:r>
          </a:p>
        </p:txBody>
      </p:sp>
      <p:sp>
        <p:nvSpPr>
          <p:cNvPr id="4" name="TextBox 3">
            <a:extLst>
              <a:ext uri="{FF2B5EF4-FFF2-40B4-BE49-F238E27FC236}">
                <a16:creationId xmlns:a16="http://schemas.microsoft.com/office/drawing/2014/main" id="{D8DA0ED8-E1D0-D035-C32C-EA94DB82F051}"/>
              </a:ext>
            </a:extLst>
          </p:cNvPr>
          <p:cNvSpPr txBox="1"/>
          <p:nvPr/>
        </p:nvSpPr>
        <p:spPr>
          <a:xfrm>
            <a:off x="952500" y="1569626"/>
            <a:ext cx="9724031" cy="4777777"/>
          </a:xfrm>
          <a:prstGeom prst="rect">
            <a:avLst/>
          </a:prstGeom>
        </p:spPr>
        <p:txBody>
          <a:bodyPr vert="horz" lIns="91440" tIns="45720" rIns="91440" bIns="45720" rtlCol="0" anchor="ctr">
            <a:normAutofit/>
          </a:bodyPr>
          <a:lstStyle/>
          <a:p>
            <a:pPr algn="just">
              <a:lnSpc>
                <a:spcPct val="90000"/>
              </a:lnSpc>
              <a:spcAft>
                <a:spcPts val="600"/>
              </a:spcAft>
            </a:pPr>
            <a:r>
              <a:rPr lang="en-US" sz="2000" b="0" i="0" dirty="0">
                <a:effectLst/>
              </a:rPr>
              <a:t>Prompt:</a:t>
            </a:r>
          </a:p>
          <a:p>
            <a:pPr indent="-228600" algn="just">
              <a:lnSpc>
                <a:spcPct val="90000"/>
              </a:lnSpc>
              <a:spcAft>
                <a:spcPts val="600"/>
              </a:spcAft>
              <a:buFont typeface="Arial" panose="020B0604020202020204" pitchFamily="34" charset="0"/>
              <a:buChar char="•"/>
            </a:pPr>
            <a:endParaRPr lang="en-US" sz="2000" dirty="0"/>
          </a:p>
          <a:p>
            <a:pPr algn="just">
              <a:lnSpc>
                <a:spcPct val="90000"/>
              </a:lnSpc>
              <a:spcAft>
                <a:spcPts val="600"/>
              </a:spcAft>
            </a:pPr>
            <a:r>
              <a:rPr lang="en-US" sz="2000" b="0" i="0" dirty="0">
                <a:effectLst/>
              </a:rPr>
              <a:t>&gt; Considering previously </a:t>
            </a:r>
            <a:r>
              <a:rPr lang="en-US" sz="2000" dirty="0"/>
              <a:t>generated code, a</a:t>
            </a:r>
            <a:r>
              <a:rPr lang="en-US" sz="2000" b="0" i="0" dirty="0">
                <a:effectLst/>
              </a:rPr>
              <a:t>dd tests to this code using </a:t>
            </a:r>
            <a:r>
              <a:rPr lang="en-US" sz="2000" b="0" i="0" dirty="0" err="1">
                <a:effectLst/>
              </a:rPr>
              <a:t>nUnit</a:t>
            </a:r>
            <a:r>
              <a:rPr lang="en-US" sz="2000" b="0" i="0" dirty="0">
                <a:effectLst/>
              </a:rPr>
              <a:t> and Mock library. Put all needed mocks and stubs to the constructor of the test class. All test names should use modern naming notation with underscores and should explain what behavior is expected. </a:t>
            </a:r>
          </a:p>
          <a:p>
            <a:pPr algn="just">
              <a:lnSpc>
                <a:spcPct val="90000"/>
              </a:lnSpc>
              <a:spcAft>
                <a:spcPts val="600"/>
              </a:spcAft>
            </a:pPr>
            <a:endParaRPr lang="en-US" sz="2000" b="0" i="0" dirty="0">
              <a:effectLst/>
            </a:endParaRPr>
          </a:p>
          <a:p>
            <a:pPr indent="-228600" algn="just">
              <a:lnSpc>
                <a:spcPct val="90000"/>
              </a:lnSpc>
              <a:spcAft>
                <a:spcPts val="600"/>
              </a:spcAft>
              <a:buFont typeface="Arial" panose="020B0604020202020204" pitchFamily="34" charset="0"/>
              <a:buChar char="•"/>
            </a:pPr>
            <a:endParaRPr lang="en-US" sz="2000" dirty="0"/>
          </a:p>
          <a:p>
            <a:pPr indent="-228600" algn="just">
              <a:lnSpc>
                <a:spcPct val="90000"/>
              </a:lnSpc>
              <a:spcAft>
                <a:spcPts val="600"/>
              </a:spcAft>
              <a:buFont typeface="Arial" panose="020B0604020202020204" pitchFamily="34" charset="0"/>
              <a:buChar char="•"/>
            </a:pPr>
            <a:r>
              <a:rPr lang="en-US" sz="2000" dirty="0"/>
              <a:t>PS: You also may ask to put some changes to previously generated response or generate new one not considering previous attempt.</a:t>
            </a:r>
          </a:p>
        </p:txBody>
      </p:sp>
    </p:spTree>
    <p:extLst>
      <p:ext uri="{BB962C8B-B14F-4D97-AF65-F5344CB8AC3E}">
        <p14:creationId xmlns:p14="http://schemas.microsoft.com/office/powerpoint/2010/main" val="42515633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1AC2530-0424-76B0-8939-6CFE1FF63564}"/>
              </a:ext>
            </a:extLst>
          </p:cNvPr>
          <p:cNvSpPr>
            <a:spLocks noGrp="1"/>
          </p:cNvSpPr>
          <p:nvPr>
            <p:ph type="title"/>
          </p:nvPr>
        </p:nvSpPr>
        <p:spPr>
          <a:xfrm>
            <a:off x="952500" y="113751"/>
            <a:ext cx="10044023" cy="877729"/>
          </a:xfrm>
        </p:spPr>
        <p:txBody>
          <a:bodyPr vert="horz" lIns="91440" tIns="45720" rIns="91440" bIns="45720" rtlCol="0" anchor="ctr">
            <a:normAutofit/>
          </a:bodyPr>
          <a:lstStyle/>
          <a:p>
            <a:r>
              <a:rPr lang="en-US" sz="4000" kern="1200" dirty="0">
                <a:solidFill>
                  <a:srgbClr val="FFFFFF"/>
                </a:solidFill>
                <a:latin typeface="+mj-lt"/>
                <a:ea typeface="+mj-ea"/>
                <a:cs typeface="+mj-cs"/>
              </a:rPr>
              <a:t>React MVVM Builder</a:t>
            </a:r>
          </a:p>
        </p:txBody>
      </p:sp>
      <p:graphicFrame>
        <p:nvGraphicFramePr>
          <p:cNvPr id="22" name="TextBox 3">
            <a:extLst>
              <a:ext uri="{FF2B5EF4-FFF2-40B4-BE49-F238E27FC236}">
                <a16:creationId xmlns:a16="http://schemas.microsoft.com/office/drawing/2014/main" id="{C3464AC7-616F-90B3-BB00-F8E79FA273F3}"/>
              </a:ext>
            </a:extLst>
          </p:cNvPr>
          <p:cNvGraphicFramePr/>
          <p:nvPr>
            <p:extLst>
              <p:ext uri="{D42A27DB-BD31-4B8C-83A1-F6EECF244321}">
                <p14:modId xmlns:p14="http://schemas.microsoft.com/office/powerpoint/2010/main" val="516907409"/>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261939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AC2530-0424-76B0-8939-6CFE1FF63564}"/>
              </a:ext>
            </a:extLst>
          </p:cNvPr>
          <p:cNvSpPr>
            <a:spLocks noGrp="1"/>
          </p:cNvSpPr>
          <p:nvPr>
            <p:ph type="title"/>
          </p:nvPr>
        </p:nvSpPr>
        <p:spPr>
          <a:xfrm>
            <a:off x="1371599" y="294538"/>
            <a:ext cx="9895951" cy="1033669"/>
          </a:xfrm>
        </p:spPr>
        <p:txBody>
          <a:bodyPr vert="horz" lIns="91440" tIns="45720" rIns="91440" bIns="45720" rtlCol="0" anchor="ctr">
            <a:normAutofit/>
          </a:bodyPr>
          <a:lstStyle/>
          <a:p>
            <a:r>
              <a:rPr lang="en-US" sz="4000" kern="1200" dirty="0">
                <a:solidFill>
                  <a:srgbClr val="FFFFFF"/>
                </a:solidFill>
                <a:latin typeface="+mj-lt"/>
                <a:ea typeface="+mj-ea"/>
                <a:cs typeface="+mj-cs"/>
              </a:rPr>
              <a:t>React MVVM Builder</a:t>
            </a:r>
          </a:p>
        </p:txBody>
      </p:sp>
      <p:sp>
        <p:nvSpPr>
          <p:cNvPr id="4" name="TextBox 3">
            <a:extLst>
              <a:ext uri="{FF2B5EF4-FFF2-40B4-BE49-F238E27FC236}">
                <a16:creationId xmlns:a16="http://schemas.microsoft.com/office/drawing/2014/main" id="{B969BC14-778F-C3F1-F033-62898EDDAEB0}"/>
              </a:ext>
            </a:extLst>
          </p:cNvPr>
          <p:cNvSpPr txBox="1"/>
          <p:nvPr/>
        </p:nvSpPr>
        <p:spPr>
          <a:xfrm>
            <a:off x="952500" y="1622745"/>
            <a:ext cx="9724031" cy="3683358"/>
          </a:xfrm>
          <a:prstGeom prst="rect">
            <a:avLst/>
          </a:prstGeom>
        </p:spPr>
        <p:txBody>
          <a:bodyPr vert="horz" lIns="91440" tIns="45720" rIns="91440" bIns="45720" rtlCol="0" anchor="ctr">
            <a:normAutofit/>
          </a:bodyPr>
          <a:lstStyle/>
          <a:p>
            <a:pPr algn="just">
              <a:lnSpc>
                <a:spcPct val="90000"/>
              </a:lnSpc>
              <a:spcAft>
                <a:spcPts val="600"/>
              </a:spcAft>
            </a:pPr>
            <a:r>
              <a:rPr lang="en-US" sz="1700" b="0" i="0" dirty="0">
                <a:effectLst/>
              </a:rPr>
              <a:t>Recommendations</a:t>
            </a:r>
            <a:r>
              <a:rPr lang="en-US" sz="1700" dirty="0"/>
              <a:t>: </a:t>
            </a:r>
          </a:p>
          <a:p>
            <a:pPr indent="-228600" algn="just">
              <a:lnSpc>
                <a:spcPct val="90000"/>
              </a:lnSpc>
              <a:spcAft>
                <a:spcPts val="600"/>
              </a:spcAft>
              <a:buFont typeface="Arial" panose="020B0604020202020204" pitchFamily="34" charset="0"/>
              <a:buChar char="•"/>
            </a:pPr>
            <a:endParaRPr lang="en-US" sz="1700" dirty="0"/>
          </a:p>
          <a:p>
            <a:pPr marL="342900" indent="-228600" algn="just">
              <a:lnSpc>
                <a:spcPct val="90000"/>
              </a:lnSpc>
              <a:spcAft>
                <a:spcPts val="600"/>
              </a:spcAft>
              <a:buFont typeface="Arial" panose="020B0604020202020204" pitchFamily="34" charset="0"/>
              <a:buChar char="•"/>
            </a:pPr>
            <a:r>
              <a:rPr lang="en-US" sz="1700" dirty="0"/>
              <a:t>Split your task onto parts. Give him the full context of what you are building, what you expect and from what steps its job will </a:t>
            </a:r>
            <a:r>
              <a:rPr lang="en-US" sz="1700" dirty="0" err="1"/>
              <a:t>consisft</a:t>
            </a:r>
            <a:r>
              <a:rPr lang="en-US" sz="1700" dirty="0"/>
              <a:t> of.</a:t>
            </a:r>
          </a:p>
          <a:p>
            <a:pPr marL="342900" indent="-228600" algn="just">
              <a:lnSpc>
                <a:spcPct val="90000"/>
              </a:lnSpc>
              <a:spcAft>
                <a:spcPts val="600"/>
              </a:spcAft>
              <a:buFont typeface="Arial" panose="020B0604020202020204" pitchFamily="34" charset="0"/>
              <a:buChar char="•"/>
            </a:pPr>
            <a:r>
              <a:rPr lang="en-US" sz="1700" dirty="0"/>
              <a:t>Request Code and Tests separately. Otherwise, if answer does not satisfy you need to generate more information again which cost you more time and money.</a:t>
            </a:r>
          </a:p>
          <a:p>
            <a:pPr indent="-228600" algn="just">
              <a:lnSpc>
                <a:spcPct val="90000"/>
              </a:lnSpc>
              <a:spcAft>
                <a:spcPts val="600"/>
              </a:spcAft>
              <a:buFont typeface="Arial" panose="020B0604020202020204" pitchFamily="34" charset="0"/>
              <a:buChar char="•"/>
            </a:pPr>
            <a:endParaRPr lang="en-US" sz="1700" dirty="0"/>
          </a:p>
          <a:p>
            <a:pPr algn="just">
              <a:lnSpc>
                <a:spcPct val="90000"/>
              </a:lnSpc>
              <a:spcAft>
                <a:spcPts val="600"/>
              </a:spcAft>
            </a:pPr>
            <a:r>
              <a:rPr lang="en-US" sz="1700" dirty="0"/>
              <a:t>Limitations: </a:t>
            </a:r>
          </a:p>
          <a:p>
            <a:pPr indent="-228600" algn="just">
              <a:lnSpc>
                <a:spcPct val="90000"/>
              </a:lnSpc>
              <a:spcAft>
                <a:spcPts val="600"/>
              </a:spcAft>
              <a:buFont typeface="Arial" panose="020B0604020202020204" pitchFamily="34" charset="0"/>
              <a:buChar char="•"/>
            </a:pPr>
            <a:endParaRPr lang="en-US" sz="1700" dirty="0"/>
          </a:p>
          <a:p>
            <a:pPr indent="-228600" algn="just">
              <a:lnSpc>
                <a:spcPct val="90000"/>
              </a:lnSpc>
              <a:spcAft>
                <a:spcPts val="600"/>
              </a:spcAft>
              <a:buFont typeface="Arial" panose="020B0604020202020204" pitchFamily="34" charset="0"/>
              <a:buChar char="•"/>
            </a:pPr>
            <a:r>
              <a:rPr lang="en-US" sz="1700" dirty="0"/>
              <a:t>Using </a:t>
            </a:r>
            <a:r>
              <a:rPr lang="en-US" sz="1700" dirty="0" err="1"/>
              <a:t>ChatGPT</a:t>
            </a:r>
            <a:r>
              <a:rPr lang="en-US" sz="1700" dirty="0"/>
              <a:t> “complete” or “chat” variations you need to know that after some time </a:t>
            </a:r>
            <a:r>
              <a:rPr lang="en-US" sz="1700" dirty="0" err="1"/>
              <a:t>ChatGPT</a:t>
            </a:r>
            <a:r>
              <a:rPr lang="en-US" sz="1700" dirty="0"/>
              <a:t> loses the context. You must refresh the context saying to generate again already generated code or re-enter you entered previously. Might be useful if you make pauses in interactions with </a:t>
            </a:r>
            <a:r>
              <a:rPr lang="en-US" sz="1700" dirty="0" err="1"/>
              <a:t>ChatGPT</a:t>
            </a:r>
            <a:r>
              <a:rPr lang="en-US" sz="1700" dirty="0"/>
              <a:t>.</a:t>
            </a:r>
          </a:p>
        </p:txBody>
      </p:sp>
    </p:spTree>
    <p:extLst>
      <p:ext uri="{BB962C8B-B14F-4D97-AF65-F5344CB8AC3E}">
        <p14:creationId xmlns:p14="http://schemas.microsoft.com/office/powerpoint/2010/main" val="41724522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AC2530-0424-76B0-8939-6CFE1FF63564}"/>
              </a:ext>
            </a:extLst>
          </p:cNvPr>
          <p:cNvSpPr>
            <a:spLocks noGrp="1"/>
          </p:cNvSpPr>
          <p:nvPr>
            <p:ph type="title"/>
          </p:nvPr>
        </p:nvSpPr>
        <p:spPr>
          <a:xfrm>
            <a:off x="826394" y="574903"/>
            <a:ext cx="3201366" cy="3387497"/>
          </a:xfrm>
        </p:spPr>
        <p:txBody>
          <a:bodyPr vert="horz" lIns="91440" tIns="45720" rIns="91440" bIns="45720" rtlCol="0" anchor="b">
            <a:normAutofit/>
          </a:bodyPr>
          <a:lstStyle/>
          <a:p>
            <a:pPr algn="r"/>
            <a:r>
              <a:rPr lang="en-US" sz="4000" kern="1200" dirty="0">
                <a:solidFill>
                  <a:srgbClr val="FFFFFF"/>
                </a:solidFill>
                <a:latin typeface="+mj-lt"/>
                <a:ea typeface="+mj-ea"/>
                <a:cs typeface="+mj-cs"/>
              </a:rPr>
              <a:t>Application 2. Console App</a:t>
            </a:r>
          </a:p>
        </p:txBody>
      </p:sp>
      <p:sp>
        <p:nvSpPr>
          <p:cNvPr id="4" name="TextBox 3">
            <a:extLst>
              <a:ext uri="{FF2B5EF4-FFF2-40B4-BE49-F238E27FC236}">
                <a16:creationId xmlns:a16="http://schemas.microsoft.com/office/drawing/2014/main" id="{5E077656-E68A-9057-2E8C-657963033B2D}"/>
              </a:ext>
            </a:extLst>
          </p:cNvPr>
          <p:cNvSpPr txBox="1"/>
          <p:nvPr/>
        </p:nvSpPr>
        <p:spPr>
          <a:xfrm>
            <a:off x="4349722" y="465567"/>
            <a:ext cx="7464059" cy="6042024"/>
          </a:xfrm>
          <a:prstGeom prst="rect">
            <a:avLst/>
          </a:prstGeom>
        </p:spPr>
        <p:txBody>
          <a:bodyPr vert="horz" lIns="91440" tIns="45720" rIns="91440" bIns="45720" rtlCol="0" anchor="ctr">
            <a:normAutofit/>
          </a:bodyPr>
          <a:lstStyle/>
          <a:p>
            <a:pPr indent="-228600" algn="just">
              <a:lnSpc>
                <a:spcPct val="90000"/>
              </a:lnSpc>
              <a:spcAft>
                <a:spcPts val="600"/>
              </a:spcAft>
              <a:buFont typeface="Arial" panose="020B0604020202020204" pitchFamily="34" charset="0"/>
              <a:buChar char="•"/>
            </a:pPr>
            <a:r>
              <a:rPr lang="en-US" sz="2000" dirty="0"/>
              <a:t>Create Console App which sends request to </a:t>
            </a:r>
            <a:r>
              <a:rPr lang="en-US" sz="2000" dirty="0" err="1"/>
              <a:t>OpenAI</a:t>
            </a:r>
            <a:r>
              <a:rPr lang="en-US" sz="2000" dirty="0"/>
              <a:t> with prompts regarding command you need to apply and copies it to your buffer.</a:t>
            </a:r>
          </a:p>
          <a:p>
            <a:pPr indent="-228600" algn="just">
              <a:lnSpc>
                <a:spcPct val="90000"/>
              </a:lnSpc>
              <a:spcAft>
                <a:spcPts val="600"/>
              </a:spcAft>
              <a:buFont typeface="Arial" panose="020B0604020202020204" pitchFamily="34" charset="0"/>
              <a:buChar char="•"/>
            </a:pPr>
            <a:endParaRPr lang="en-US" sz="2000" dirty="0"/>
          </a:p>
          <a:p>
            <a:pPr algn="just">
              <a:lnSpc>
                <a:spcPct val="90000"/>
              </a:lnSpc>
              <a:spcAft>
                <a:spcPts val="600"/>
              </a:spcAft>
            </a:pPr>
            <a:r>
              <a:rPr lang="en-US" sz="2000" dirty="0"/>
              <a:t>Prompts structure: </a:t>
            </a:r>
          </a:p>
          <a:p>
            <a:pPr algn="just">
              <a:lnSpc>
                <a:spcPct val="90000"/>
              </a:lnSpc>
              <a:spcAft>
                <a:spcPts val="600"/>
              </a:spcAft>
            </a:pPr>
            <a:r>
              <a:rPr lang="en-US" sz="2000" dirty="0" err="1">
                <a:highlight>
                  <a:srgbClr val="C0C0C0"/>
                </a:highlight>
              </a:rPr>
              <a:t>httpClient.DefaultRequestHeaders.Add</a:t>
            </a:r>
            <a:r>
              <a:rPr lang="en-US" sz="2000" dirty="0">
                <a:highlight>
                  <a:srgbClr val="C0C0C0"/>
                </a:highlight>
              </a:rPr>
              <a:t>("Authorization", "Bearer &lt;INSERT YOUR OPENAPI TOKEN HERE&gt;");</a:t>
            </a:r>
          </a:p>
          <a:p>
            <a:pPr algn="just">
              <a:lnSpc>
                <a:spcPct val="90000"/>
              </a:lnSpc>
              <a:spcAft>
                <a:spcPts val="600"/>
              </a:spcAft>
            </a:pPr>
            <a:r>
              <a:rPr lang="en-US" sz="2000" dirty="0">
                <a:highlight>
                  <a:srgbClr val="C0C0C0"/>
                </a:highlight>
              </a:rPr>
              <a:t>var content = new </a:t>
            </a:r>
            <a:r>
              <a:rPr lang="en-US" sz="2000" dirty="0" err="1">
                <a:highlight>
                  <a:srgbClr val="C0C0C0"/>
                </a:highlight>
              </a:rPr>
              <a:t>StringContent</a:t>
            </a:r>
            <a:r>
              <a:rPr lang="en-US" sz="2000" dirty="0">
                <a:highlight>
                  <a:srgbClr val="C0C0C0"/>
                </a:highlight>
              </a:rPr>
              <a:t>("{\"model\": \"text-davinci-003\", \"prompt\": \"" + </a:t>
            </a:r>
            <a:r>
              <a:rPr lang="en-US" sz="2000" dirty="0" err="1">
                <a:highlight>
                  <a:srgbClr val="C0C0C0"/>
                </a:highlight>
              </a:rPr>
              <a:t>args</a:t>
            </a:r>
            <a:r>
              <a:rPr lang="en-US" sz="2000" dirty="0">
                <a:highlight>
                  <a:srgbClr val="C0C0C0"/>
                </a:highlight>
              </a:rPr>
              <a:t>[0] +</a:t>
            </a:r>
          </a:p>
          <a:p>
            <a:pPr algn="just">
              <a:lnSpc>
                <a:spcPct val="90000"/>
              </a:lnSpc>
              <a:spcAft>
                <a:spcPts val="600"/>
              </a:spcAft>
            </a:pPr>
            <a:r>
              <a:rPr lang="en-US" sz="2000" dirty="0">
                <a:highlight>
                  <a:srgbClr val="C0C0C0"/>
                </a:highlight>
              </a:rPr>
              <a:t>                                    "\", \"temperature\": 1, \"</a:t>
            </a:r>
            <a:r>
              <a:rPr lang="en-US" sz="2000" dirty="0" err="1">
                <a:highlight>
                  <a:srgbClr val="C0C0C0"/>
                </a:highlight>
              </a:rPr>
              <a:t>max_tokens</a:t>
            </a:r>
            <a:r>
              <a:rPr lang="en-US" sz="2000" dirty="0">
                <a:highlight>
                  <a:srgbClr val="C0C0C0"/>
                </a:highlight>
              </a:rPr>
              <a:t>\": 100}", Encoding.UTF8, "application/</a:t>
            </a:r>
            <a:r>
              <a:rPr lang="en-US" sz="2000" dirty="0" err="1">
                <a:highlight>
                  <a:srgbClr val="C0C0C0"/>
                </a:highlight>
              </a:rPr>
              <a:t>json</a:t>
            </a:r>
            <a:r>
              <a:rPr lang="en-US" sz="2000" dirty="0">
                <a:highlight>
                  <a:srgbClr val="C0C0C0"/>
                </a:highlight>
              </a:rPr>
              <a:t>");</a:t>
            </a:r>
          </a:p>
          <a:p>
            <a:pPr indent="-228600" algn="just">
              <a:lnSpc>
                <a:spcPct val="90000"/>
              </a:lnSpc>
              <a:spcAft>
                <a:spcPts val="600"/>
              </a:spcAft>
              <a:buFont typeface="Arial" panose="020B0604020202020204" pitchFamily="34" charset="0"/>
              <a:buChar char="•"/>
            </a:pPr>
            <a:endParaRPr lang="en-US" sz="2000" dirty="0"/>
          </a:p>
          <a:p>
            <a:pPr algn="just">
              <a:lnSpc>
                <a:spcPct val="90000"/>
              </a:lnSpc>
              <a:spcAft>
                <a:spcPts val="600"/>
              </a:spcAft>
            </a:pPr>
            <a:r>
              <a:rPr lang="en-US" sz="2000" dirty="0"/>
              <a:t>In addition:</a:t>
            </a:r>
          </a:p>
          <a:p>
            <a:pPr algn="just">
              <a:lnSpc>
                <a:spcPct val="90000"/>
              </a:lnSpc>
              <a:spcAft>
                <a:spcPts val="600"/>
              </a:spcAft>
            </a:pPr>
            <a:r>
              <a:rPr lang="en-US" sz="2000" b="1" dirty="0" err="1"/>
              <a:t>TextCopy.ClipboardService</a:t>
            </a:r>
            <a:r>
              <a:rPr lang="en-US" sz="2000" dirty="0"/>
              <a:t> will help you to put the </a:t>
            </a:r>
            <a:r>
              <a:rPr lang="en-US" sz="2000" dirty="0" err="1"/>
              <a:t>ChatGPT</a:t>
            </a:r>
            <a:r>
              <a:rPr lang="en-US" sz="2000" dirty="0"/>
              <a:t> answer to your clipboard</a:t>
            </a:r>
          </a:p>
          <a:p>
            <a:pPr algn="just">
              <a:lnSpc>
                <a:spcPct val="90000"/>
              </a:lnSpc>
              <a:spcAft>
                <a:spcPts val="600"/>
              </a:spcAft>
            </a:pPr>
            <a:r>
              <a:rPr lang="en-US" sz="2000" dirty="0"/>
              <a:t>Example: </a:t>
            </a:r>
            <a:r>
              <a:rPr lang="en-US" sz="2000" dirty="0">
                <a:hlinkClick r:id="rId2"/>
              </a:rPr>
              <a:t>https://github.com/Glareone/OpenAI-and-ChatGPT-meet-.Net/tree/main/ChatGPT</a:t>
            </a:r>
            <a:endParaRPr lang="en-US" sz="2000" dirty="0"/>
          </a:p>
          <a:p>
            <a:pPr indent="-228600" algn="just">
              <a:lnSpc>
                <a:spcPct val="90000"/>
              </a:lnSpc>
              <a:spcAft>
                <a:spcPts val="600"/>
              </a:spcAft>
              <a:buFont typeface="Arial" panose="020B0604020202020204" pitchFamily="34" charset="0"/>
              <a:buChar char="•"/>
            </a:pPr>
            <a:endParaRPr lang="en-US" sz="2000" dirty="0"/>
          </a:p>
        </p:txBody>
      </p:sp>
    </p:spTree>
    <p:extLst>
      <p:ext uri="{BB962C8B-B14F-4D97-AF65-F5344CB8AC3E}">
        <p14:creationId xmlns:p14="http://schemas.microsoft.com/office/powerpoint/2010/main" val="16772405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9CB3C6-16E7-8AF7-966E-A48634C3F3BA}"/>
              </a:ext>
            </a:extLst>
          </p:cNvPr>
          <p:cNvSpPr>
            <a:spLocks noGrp="1"/>
          </p:cNvSpPr>
          <p:nvPr>
            <p:ph type="title"/>
          </p:nvPr>
        </p:nvSpPr>
        <p:spPr>
          <a:xfrm>
            <a:off x="509439" y="574903"/>
            <a:ext cx="3528388" cy="3387497"/>
          </a:xfrm>
        </p:spPr>
        <p:txBody>
          <a:bodyPr vert="horz" lIns="91440" tIns="45720" rIns="91440" bIns="45720" rtlCol="0" anchor="b">
            <a:normAutofit/>
          </a:bodyPr>
          <a:lstStyle/>
          <a:p>
            <a:pPr algn="r"/>
            <a:r>
              <a:rPr lang="en-US" sz="4000" kern="1200" dirty="0">
                <a:solidFill>
                  <a:srgbClr val="FFFFFF"/>
                </a:solidFill>
                <a:latin typeface="+mj-lt"/>
                <a:ea typeface="+mj-ea"/>
                <a:cs typeface="+mj-cs"/>
              </a:rPr>
              <a:t>Application 3. Azure Function</a:t>
            </a:r>
          </a:p>
        </p:txBody>
      </p:sp>
      <p:sp>
        <p:nvSpPr>
          <p:cNvPr id="4" name="TextBox 3">
            <a:extLst>
              <a:ext uri="{FF2B5EF4-FFF2-40B4-BE49-F238E27FC236}">
                <a16:creationId xmlns:a16="http://schemas.microsoft.com/office/drawing/2014/main" id="{EF73C25C-C63B-847A-CF90-F6D35EFE8576}"/>
              </a:ext>
            </a:extLst>
          </p:cNvPr>
          <p:cNvSpPr txBox="1"/>
          <p:nvPr/>
        </p:nvSpPr>
        <p:spPr>
          <a:xfrm>
            <a:off x="4810259" y="649480"/>
            <a:ext cx="6555347" cy="5546047"/>
          </a:xfrm>
          <a:prstGeom prst="rect">
            <a:avLst/>
          </a:prstGeom>
        </p:spPr>
        <p:txBody>
          <a:bodyPr vert="horz" lIns="91440" tIns="45720" rIns="91440" bIns="45720" rtlCol="0" anchor="ctr">
            <a:normAutofit/>
          </a:bodyPr>
          <a:lstStyle/>
          <a:p>
            <a:pPr algn="just">
              <a:lnSpc>
                <a:spcPct val="90000"/>
              </a:lnSpc>
              <a:spcAft>
                <a:spcPts val="600"/>
              </a:spcAft>
            </a:pPr>
            <a:r>
              <a:rPr lang="en-US" sz="2000" dirty="0"/>
              <a:t>Transform you Console application into Azure Function and deploy it to Azure.</a:t>
            </a:r>
          </a:p>
          <a:p>
            <a:pPr indent="-228600" algn="just">
              <a:lnSpc>
                <a:spcPct val="90000"/>
              </a:lnSpc>
              <a:spcAft>
                <a:spcPts val="600"/>
              </a:spcAft>
              <a:buFont typeface="Arial" panose="020B0604020202020204" pitchFamily="34" charset="0"/>
              <a:buChar char="•"/>
            </a:pPr>
            <a:endParaRPr lang="en-US" sz="2000" dirty="0"/>
          </a:p>
          <a:p>
            <a:pPr indent="-228600" algn="just">
              <a:lnSpc>
                <a:spcPct val="90000"/>
              </a:lnSpc>
              <a:spcAft>
                <a:spcPts val="600"/>
              </a:spcAft>
              <a:buFont typeface="Arial" panose="020B0604020202020204" pitchFamily="34" charset="0"/>
              <a:buChar char="•"/>
            </a:pPr>
            <a:r>
              <a:rPr lang="en-US" sz="2000" dirty="0"/>
              <a:t>Example: </a:t>
            </a:r>
            <a:r>
              <a:rPr lang="en-US" sz="2000" dirty="0">
                <a:hlinkClick r:id="rId2"/>
              </a:rPr>
              <a:t>https://github.com/Glareone/OpenAI-and-ChatGPT-meet-.Net/blob/main/ChatGPT.AzureFunction/ChatGPT.AzureFunction/ChatGPT.AzureFunction/HttpTrigger.cs</a:t>
            </a:r>
            <a:r>
              <a:rPr lang="en-US" sz="2000" dirty="0"/>
              <a:t> </a:t>
            </a:r>
          </a:p>
          <a:p>
            <a:pPr indent="-228600" algn="just">
              <a:lnSpc>
                <a:spcPct val="90000"/>
              </a:lnSpc>
              <a:spcAft>
                <a:spcPts val="600"/>
              </a:spcAft>
              <a:buFont typeface="Arial" panose="020B0604020202020204" pitchFamily="34" charset="0"/>
              <a:buChar char="•"/>
            </a:pPr>
            <a:endParaRPr lang="en-US" sz="2000" dirty="0"/>
          </a:p>
          <a:p>
            <a:pPr algn="just">
              <a:lnSpc>
                <a:spcPct val="90000"/>
              </a:lnSpc>
              <a:spcAft>
                <a:spcPts val="600"/>
              </a:spcAft>
            </a:pPr>
            <a:r>
              <a:rPr lang="en-US" sz="2000" dirty="0"/>
              <a:t>PS: You may ask </a:t>
            </a:r>
            <a:r>
              <a:rPr lang="en-US" sz="2000" dirty="0" err="1"/>
              <a:t>ChatGPT</a:t>
            </a:r>
            <a:r>
              <a:rPr lang="en-US" sz="2000" dirty="0"/>
              <a:t> to write you all needed code and just deploy this code to Azure or AWS.</a:t>
            </a:r>
          </a:p>
        </p:txBody>
      </p:sp>
    </p:spTree>
    <p:extLst>
      <p:ext uri="{BB962C8B-B14F-4D97-AF65-F5344CB8AC3E}">
        <p14:creationId xmlns:p14="http://schemas.microsoft.com/office/powerpoint/2010/main" val="34623265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B712E947-0734-45F9-9C4F-41114EC3A3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F5553B-BDCE-6288-3D92-502FB0DF08C2}"/>
              </a:ext>
            </a:extLst>
          </p:cNvPr>
          <p:cNvSpPr>
            <a:spLocks noGrp="1"/>
          </p:cNvSpPr>
          <p:nvPr>
            <p:ph type="title"/>
          </p:nvPr>
        </p:nvSpPr>
        <p:spPr>
          <a:xfrm>
            <a:off x="952499" y="5230"/>
            <a:ext cx="8939039" cy="1023470"/>
          </a:xfrm>
        </p:spPr>
        <p:txBody>
          <a:bodyPr vert="horz" lIns="91440" tIns="45720" rIns="91440" bIns="45720" rtlCol="0" anchor="b">
            <a:normAutofit/>
          </a:bodyPr>
          <a:lstStyle/>
          <a:p>
            <a:r>
              <a:rPr lang="en-US" sz="4000" dirty="0"/>
              <a:t>Application 4. Integration with </a:t>
            </a:r>
            <a:r>
              <a:rPr lang="en-US" sz="4000" dirty="0" err="1"/>
              <a:t>PowerApp</a:t>
            </a:r>
            <a:endParaRPr lang="en-US" sz="4000" dirty="0"/>
          </a:p>
        </p:txBody>
      </p:sp>
      <p:sp>
        <p:nvSpPr>
          <p:cNvPr id="4" name="TextBox 3">
            <a:extLst>
              <a:ext uri="{FF2B5EF4-FFF2-40B4-BE49-F238E27FC236}">
                <a16:creationId xmlns:a16="http://schemas.microsoft.com/office/drawing/2014/main" id="{F7A241CB-265E-C5EF-5E85-4035671B0B17}"/>
              </a:ext>
            </a:extLst>
          </p:cNvPr>
          <p:cNvSpPr txBox="1"/>
          <p:nvPr/>
        </p:nvSpPr>
        <p:spPr>
          <a:xfrm>
            <a:off x="952499" y="1574240"/>
            <a:ext cx="6272960" cy="4272580"/>
          </a:xfrm>
          <a:prstGeom prst="rect">
            <a:avLst/>
          </a:prstGeom>
        </p:spPr>
        <p:txBody>
          <a:bodyPr vert="horz" lIns="91440" tIns="45720" rIns="91440" bIns="45720" rtlCol="0">
            <a:normAutofit/>
          </a:bodyPr>
          <a:lstStyle/>
          <a:p>
            <a:pPr indent="-228600" algn="just">
              <a:lnSpc>
                <a:spcPct val="90000"/>
              </a:lnSpc>
              <a:spcAft>
                <a:spcPts val="600"/>
              </a:spcAft>
              <a:buFont typeface="Arial" panose="020B0604020202020204" pitchFamily="34" charset="0"/>
              <a:buChar char="•"/>
            </a:pPr>
            <a:r>
              <a:rPr lang="en-US" b="0" i="0" dirty="0">
                <a:effectLst/>
              </a:rPr>
              <a:t>Power Automate (formerly known as Microsoft Flow) is a cloud-based automation tool used to create workflows that bridge different applications or services using a simple drag-and-drop interface. The tool can be used to automate processes such as creating a task when a customer record is modified, sending notifications of pending tasks, or copying data from one application to another. </a:t>
            </a:r>
          </a:p>
          <a:p>
            <a:pPr indent="-228600" algn="just">
              <a:lnSpc>
                <a:spcPct val="90000"/>
              </a:lnSpc>
              <a:spcAft>
                <a:spcPts val="600"/>
              </a:spcAft>
              <a:buFont typeface="Arial" panose="020B0604020202020204" pitchFamily="34" charset="0"/>
              <a:buChar char="•"/>
            </a:pPr>
            <a:endParaRPr lang="en-US" dirty="0"/>
          </a:p>
          <a:p>
            <a:pPr indent="-228600" algn="just">
              <a:lnSpc>
                <a:spcPct val="90000"/>
              </a:lnSpc>
              <a:spcAft>
                <a:spcPts val="600"/>
              </a:spcAft>
              <a:buFont typeface="Arial" panose="020B0604020202020204" pitchFamily="34" charset="0"/>
              <a:buChar char="•"/>
            </a:pPr>
            <a:r>
              <a:rPr lang="en-US" dirty="0"/>
              <a:t>Our goal for this task: Integrate recently created </a:t>
            </a:r>
            <a:r>
              <a:rPr lang="en-US" dirty="0" err="1"/>
              <a:t>AzureFunction</a:t>
            </a:r>
            <a:r>
              <a:rPr lang="en-US" dirty="0"/>
              <a:t> with </a:t>
            </a:r>
            <a:r>
              <a:rPr lang="en-US" dirty="0" err="1"/>
              <a:t>PowerAutomate</a:t>
            </a:r>
            <a:endParaRPr lang="en-US" dirty="0"/>
          </a:p>
          <a:p>
            <a:pPr indent="-228600" algn="just">
              <a:lnSpc>
                <a:spcPct val="90000"/>
              </a:lnSpc>
              <a:spcAft>
                <a:spcPts val="600"/>
              </a:spcAft>
              <a:buFont typeface="Arial" panose="020B0604020202020204" pitchFamily="34" charset="0"/>
              <a:buChar char="•"/>
            </a:pPr>
            <a:endParaRPr lang="en-US" dirty="0"/>
          </a:p>
          <a:p>
            <a:pPr indent="-228600" algn="just">
              <a:lnSpc>
                <a:spcPct val="90000"/>
              </a:lnSpc>
              <a:spcAft>
                <a:spcPts val="600"/>
              </a:spcAft>
              <a:buFont typeface="Arial" panose="020B0604020202020204" pitchFamily="34" charset="0"/>
              <a:buChar char="•"/>
            </a:pPr>
            <a:r>
              <a:rPr lang="en-US" dirty="0"/>
              <a:t>Visit: </a:t>
            </a:r>
            <a:r>
              <a:rPr lang="en-US" dirty="0">
                <a:hlinkClick r:id="rId2"/>
              </a:rPr>
              <a:t>https://make.powerautomate.com/</a:t>
            </a:r>
            <a:endParaRPr lang="en-US" dirty="0"/>
          </a:p>
          <a:p>
            <a:pPr indent="-228600" algn="just">
              <a:lnSpc>
                <a:spcPct val="90000"/>
              </a:lnSpc>
              <a:spcAft>
                <a:spcPts val="600"/>
              </a:spcAft>
              <a:buFont typeface="Arial" panose="020B0604020202020204" pitchFamily="34" charset="0"/>
              <a:buChar char="•"/>
            </a:pPr>
            <a:r>
              <a:rPr lang="en-US" dirty="0"/>
              <a:t>Click “+ Create” to create a new workflow</a:t>
            </a:r>
          </a:p>
        </p:txBody>
      </p:sp>
      <p:pic>
        <p:nvPicPr>
          <p:cNvPr id="10" name="Picture 9">
            <a:extLst>
              <a:ext uri="{FF2B5EF4-FFF2-40B4-BE49-F238E27FC236}">
                <a16:creationId xmlns:a16="http://schemas.microsoft.com/office/drawing/2014/main" id="{83CED500-1659-2E21-EC35-283D291CA81F}"/>
              </a:ext>
            </a:extLst>
          </p:cNvPr>
          <p:cNvPicPr>
            <a:picLocks noChangeAspect="1"/>
          </p:cNvPicPr>
          <p:nvPr/>
        </p:nvPicPr>
        <p:blipFill>
          <a:blip r:embed="rId3"/>
          <a:stretch>
            <a:fillRect/>
          </a:stretch>
        </p:blipFill>
        <p:spPr>
          <a:xfrm>
            <a:off x="7524316" y="3863549"/>
            <a:ext cx="4368827" cy="2343693"/>
          </a:xfrm>
          <a:prstGeom prst="rect">
            <a:avLst/>
          </a:prstGeom>
        </p:spPr>
      </p:pic>
      <p:pic>
        <p:nvPicPr>
          <p:cNvPr id="8" name="Picture 7">
            <a:extLst>
              <a:ext uri="{FF2B5EF4-FFF2-40B4-BE49-F238E27FC236}">
                <a16:creationId xmlns:a16="http://schemas.microsoft.com/office/drawing/2014/main" id="{D7611B69-11F3-0FD6-962B-035D587FE262}"/>
              </a:ext>
            </a:extLst>
          </p:cNvPr>
          <p:cNvPicPr>
            <a:picLocks noChangeAspect="1"/>
          </p:cNvPicPr>
          <p:nvPr/>
        </p:nvPicPr>
        <p:blipFill>
          <a:blip r:embed="rId4"/>
          <a:stretch>
            <a:fillRect/>
          </a:stretch>
        </p:blipFill>
        <p:spPr>
          <a:xfrm>
            <a:off x="7554806" y="1426729"/>
            <a:ext cx="2336732" cy="2243263"/>
          </a:xfrm>
          <a:prstGeom prst="rect">
            <a:avLst/>
          </a:prstGeom>
        </p:spPr>
      </p:pic>
      <p:sp>
        <p:nvSpPr>
          <p:cNvPr id="17" name="Rectangle 16">
            <a:extLst>
              <a:ext uri="{FF2B5EF4-FFF2-40B4-BE49-F238E27FC236}">
                <a16:creationId xmlns:a16="http://schemas.microsoft.com/office/drawing/2014/main" id="{5A65989E-BBD5-44D7-AA86-7AFD5D46BB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66000">
                <a:srgbClr val="000000"/>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231A2881-D8D7-4A7D-ACA3-E9F849F853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0800"/>
            <a:ext cx="8153398" cy="456772"/>
          </a:xfrm>
          <a:prstGeom prst="rect">
            <a:avLst/>
          </a:prstGeom>
          <a:gradFill>
            <a:gsLst>
              <a:gs pos="0">
                <a:srgbClr val="000000">
                  <a:alpha val="63000"/>
                </a:srgbClr>
              </a:gs>
              <a:gs pos="100000">
                <a:schemeClr val="accent1">
                  <a:lumMod val="7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8593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6" name="Rectangle 25">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92"/>
            <a:ext cx="12191998"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35"/>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D3539FEE-81D3-4406-802E-60B20B16F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8" y="-5307777"/>
            <a:ext cx="1576446" cy="12192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DC701763-729E-462F-A5A8-E0DEFEB1E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986"/>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F5553B-BDCE-6288-3D92-502FB0DF08C2}"/>
              </a:ext>
            </a:extLst>
          </p:cNvPr>
          <p:cNvSpPr>
            <a:spLocks noGrp="1"/>
          </p:cNvSpPr>
          <p:nvPr>
            <p:ph type="title"/>
          </p:nvPr>
        </p:nvSpPr>
        <p:spPr>
          <a:xfrm>
            <a:off x="952499" y="0"/>
            <a:ext cx="8667751" cy="1028700"/>
          </a:xfrm>
        </p:spPr>
        <p:txBody>
          <a:bodyPr vert="horz" lIns="91440" tIns="45720" rIns="91440" bIns="45720" rtlCol="0" anchor="ctr">
            <a:normAutofit/>
          </a:bodyPr>
          <a:lstStyle/>
          <a:p>
            <a:r>
              <a:rPr lang="en-US" sz="3100" dirty="0">
                <a:solidFill>
                  <a:srgbClr val="FFFFFF"/>
                </a:solidFill>
              </a:rPr>
              <a:t>Application 4. Integration with </a:t>
            </a:r>
            <a:r>
              <a:rPr lang="en-US" sz="3100" dirty="0" err="1">
                <a:solidFill>
                  <a:srgbClr val="FFFFFF"/>
                </a:solidFill>
              </a:rPr>
              <a:t>PowerApp</a:t>
            </a:r>
            <a:r>
              <a:rPr lang="en-US" sz="3100" dirty="0">
                <a:solidFill>
                  <a:srgbClr val="FFFFFF"/>
                </a:solidFill>
              </a:rPr>
              <a:t>. Part1</a:t>
            </a:r>
          </a:p>
        </p:txBody>
      </p:sp>
      <p:pic>
        <p:nvPicPr>
          <p:cNvPr id="12" name="Picture 11">
            <a:extLst>
              <a:ext uri="{FF2B5EF4-FFF2-40B4-BE49-F238E27FC236}">
                <a16:creationId xmlns:a16="http://schemas.microsoft.com/office/drawing/2014/main" id="{DF245CFB-132A-8832-6677-88A1C31B91F1}"/>
              </a:ext>
            </a:extLst>
          </p:cNvPr>
          <p:cNvPicPr>
            <a:picLocks noChangeAspect="1"/>
          </p:cNvPicPr>
          <p:nvPr/>
        </p:nvPicPr>
        <p:blipFill>
          <a:blip r:embed="rId2"/>
          <a:stretch>
            <a:fillRect/>
          </a:stretch>
        </p:blipFill>
        <p:spPr>
          <a:xfrm>
            <a:off x="1010409" y="2590308"/>
            <a:ext cx="3617861" cy="3997637"/>
          </a:xfrm>
          <a:prstGeom prst="rect">
            <a:avLst/>
          </a:prstGeom>
        </p:spPr>
      </p:pic>
      <p:sp>
        <p:nvSpPr>
          <p:cNvPr id="11" name="TextBox 10">
            <a:extLst>
              <a:ext uri="{FF2B5EF4-FFF2-40B4-BE49-F238E27FC236}">
                <a16:creationId xmlns:a16="http://schemas.microsoft.com/office/drawing/2014/main" id="{E63A72A5-6765-C88D-1253-EEE4E92C3614}"/>
              </a:ext>
            </a:extLst>
          </p:cNvPr>
          <p:cNvSpPr txBox="1"/>
          <p:nvPr/>
        </p:nvSpPr>
        <p:spPr>
          <a:xfrm>
            <a:off x="952499" y="1720543"/>
            <a:ext cx="9010651" cy="341632"/>
          </a:xfrm>
          <a:prstGeom prst="rect">
            <a:avLst/>
          </a:prstGeom>
          <a:noFill/>
        </p:spPr>
        <p:txBody>
          <a:bodyPr wrap="square">
            <a:spAutoFit/>
          </a:bodyPr>
          <a:lstStyle/>
          <a:p>
            <a:pPr indent="-228600">
              <a:lnSpc>
                <a:spcPct val="90000"/>
              </a:lnSpc>
              <a:spcAft>
                <a:spcPts val="600"/>
              </a:spcAft>
              <a:buFont typeface="Arial" panose="020B0604020202020204" pitchFamily="34" charset="0"/>
              <a:buChar char="•"/>
            </a:pPr>
            <a:r>
              <a:rPr lang="en-US" sz="1800" dirty="0"/>
              <a:t>First, we need to create Manually Triggered Flow which makes a call to our </a:t>
            </a:r>
            <a:r>
              <a:rPr lang="en-US" sz="1800" dirty="0" err="1"/>
              <a:t>AzureFunction</a:t>
            </a:r>
            <a:r>
              <a:rPr lang="en-US" sz="1800" dirty="0"/>
              <a:t>:</a:t>
            </a:r>
          </a:p>
        </p:txBody>
      </p:sp>
      <p:pic>
        <p:nvPicPr>
          <p:cNvPr id="14" name="Picture 13">
            <a:extLst>
              <a:ext uri="{FF2B5EF4-FFF2-40B4-BE49-F238E27FC236}">
                <a16:creationId xmlns:a16="http://schemas.microsoft.com/office/drawing/2014/main" id="{E87310A2-EE8F-6A48-BA64-D6DDDA372219}"/>
              </a:ext>
            </a:extLst>
          </p:cNvPr>
          <p:cNvPicPr>
            <a:picLocks noChangeAspect="1"/>
          </p:cNvPicPr>
          <p:nvPr/>
        </p:nvPicPr>
        <p:blipFill>
          <a:blip r:embed="rId3"/>
          <a:stretch>
            <a:fillRect/>
          </a:stretch>
        </p:blipFill>
        <p:spPr>
          <a:xfrm>
            <a:off x="5457824" y="2372104"/>
            <a:ext cx="4289313" cy="4175966"/>
          </a:xfrm>
          <a:prstGeom prst="rect">
            <a:avLst/>
          </a:prstGeom>
        </p:spPr>
      </p:pic>
    </p:spTree>
    <p:extLst>
      <p:ext uri="{BB962C8B-B14F-4D97-AF65-F5344CB8AC3E}">
        <p14:creationId xmlns:p14="http://schemas.microsoft.com/office/powerpoint/2010/main" val="37064107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6" name="Rectangle 25">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92"/>
            <a:ext cx="12191998"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35"/>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D3539FEE-81D3-4406-802E-60B20B16F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8" y="-5307777"/>
            <a:ext cx="1576446" cy="12192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DC701763-729E-462F-A5A8-E0DEFEB1E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986"/>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F5553B-BDCE-6288-3D92-502FB0DF08C2}"/>
              </a:ext>
            </a:extLst>
          </p:cNvPr>
          <p:cNvSpPr>
            <a:spLocks noGrp="1"/>
          </p:cNvSpPr>
          <p:nvPr>
            <p:ph type="title"/>
          </p:nvPr>
        </p:nvSpPr>
        <p:spPr>
          <a:xfrm>
            <a:off x="952499" y="0"/>
            <a:ext cx="8337551" cy="1028700"/>
          </a:xfrm>
        </p:spPr>
        <p:txBody>
          <a:bodyPr vert="horz" lIns="91440" tIns="45720" rIns="91440" bIns="45720" rtlCol="0" anchor="ctr">
            <a:normAutofit/>
          </a:bodyPr>
          <a:lstStyle/>
          <a:p>
            <a:r>
              <a:rPr lang="en-US" sz="3100" dirty="0">
                <a:solidFill>
                  <a:srgbClr val="FFFFFF"/>
                </a:solidFill>
              </a:rPr>
              <a:t>Application 4. Integration with </a:t>
            </a:r>
            <a:r>
              <a:rPr lang="en-US" sz="3100" dirty="0" err="1">
                <a:solidFill>
                  <a:srgbClr val="FFFFFF"/>
                </a:solidFill>
              </a:rPr>
              <a:t>PowerApp</a:t>
            </a:r>
            <a:r>
              <a:rPr lang="en-US" sz="3100" dirty="0">
                <a:solidFill>
                  <a:srgbClr val="FFFFFF"/>
                </a:solidFill>
              </a:rPr>
              <a:t>. Part1</a:t>
            </a:r>
          </a:p>
        </p:txBody>
      </p:sp>
      <p:pic>
        <p:nvPicPr>
          <p:cNvPr id="4" name="Picture 3">
            <a:extLst>
              <a:ext uri="{FF2B5EF4-FFF2-40B4-BE49-F238E27FC236}">
                <a16:creationId xmlns:a16="http://schemas.microsoft.com/office/drawing/2014/main" id="{E6E84ECF-5216-DA42-5245-97BB7165DE6F}"/>
              </a:ext>
            </a:extLst>
          </p:cNvPr>
          <p:cNvPicPr>
            <a:picLocks noChangeAspect="1"/>
          </p:cNvPicPr>
          <p:nvPr/>
        </p:nvPicPr>
        <p:blipFill>
          <a:blip r:embed="rId2"/>
          <a:stretch>
            <a:fillRect/>
          </a:stretch>
        </p:blipFill>
        <p:spPr>
          <a:xfrm>
            <a:off x="952499" y="2278757"/>
            <a:ext cx="3119345" cy="4467863"/>
          </a:xfrm>
          <a:prstGeom prst="rect">
            <a:avLst/>
          </a:prstGeom>
        </p:spPr>
      </p:pic>
      <p:sp>
        <p:nvSpPr>
          <p:cNvPr id="6" name="TextBox 5">
            <a:extLst>
              <a:ext uri="{FF2B5EF4-FFF2-40B4-BE49-F238E27FC236}">
                <a16:creationId xmlns:a16="http://schemas.microsoft.com/office/drawing/2014/main" id="{5AFC1377-47AF-B221-0203-B479E8F58880}"/>
              </a:ext>
            </a:extLst>
          </p:cNvPr>
          <p:cNvSpPr txBox="1"/>
          <p:nvPr/>
        </p:nvSpPr>
        <p:spPr>
          <a:xfrm>
            <a:off x="952500" y="1752083"/>
            <a:ext cx="6318250" cy="341632"/>
          </a:xfrm>
          <a:prstGeom prst="rect">
            <a:avLst/>
          </a:prstGeom>
          <a:noFill/>
        </p:spPr>
        <p:txBody>
          <a:bodyPr wrap="square">
            <a:spAutoFit/>
          </a:bodyPr>
          <a:lstStyle/>
          <a:p>
            <a:pPr indent="-228600">
              <a:lnSpc>
                <a:spcPct val="90000"/>
              </a:lnSpc>
              <a:spcAft>
                <a:spcPts val="600"/>
              </a:spcAft>
              <a:buFont typeface="Arial" panose="020B0604020202020204" pitchFamily="34" charset="0"/>
              <a:buChar char="•"/>
            </a:pPr>
            <a:r>
              <a:rPr lang="en-US" sz="1800" dirty="0"/>
              <a:t>After that we need to get response and put it into variable:</a:t>
            </a:r>
          </a:p>
        </p:txBody>
      </p:sp>
      <p:pic>
        <p:nvPicPr>
          <p:cNvPr id="14" name="Picture 13">
            <a:extLst>
              <a:ext uri="{FF2B5EF4-FFF2-40B4-BE49-F238E27FC236}">
                <a16:creationId xmlns:a16="http://schemas.microsoft.com/office/drawing/2014/main" id="{AB40C71B-C749-4E19-B057-13D3508D8672}"/>
              </a:ext>
            </a:extLst>
          </p:cNvPr>
          <p:cNvPicPr>
            <a:picLocks noChangeAspect="1"/>
          </p:cNvPicPr>
          <p:nvPr/>
        </p:nvPicPr>
        <p:blipFill>
          <a:blip r:embed="rId3"/>
          <a:stretch>
            <a:fillRect/>
          </a:stretch>
        </p:blipFill>
        <p:spPr>
          <a:xfrm>
            <a:off x="4448176" y="2762441"/>
            <a:ext cx="6791325" cy="2914650"/>
          </a:xfrm>
          <a:prstGeom prst="rect">
            <a:avLst/>
          </a:prstGeom>
        </p:spPr>
      </p:pic>
    </p:spTree>
    <p:extLst>
      <p:ext uri="{BB962C8B-B14F-4D97-AF65-F5344CB8AC3E}">
        <p14:creationId xmlns:p14="http://schemas.microsoft.com/office/powerpoint/2010/main" val="21870151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6" name="Rectangle 25">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92"/>
            <a:ext cx="12191998"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35"/>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D3539FEE-81D3-4406-802E-60B20B16F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8" y="-5307777"/>
            <a:ext cx="1576446" cy="12192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DC701763-729E-462F-A5A8-E0DEFEB1E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986"/>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F5553B-BDCE-6288-3D92-502FB0DF08C2}"/>
              </a:ext>
            </a:extLst>
          </p:cNvPr>
          <p:cNvSpPr>
            <a:spLocks noGrp="1"/>
          </p:cNvSpPr>
          <p:nvPr>
            <p:ph type="title"/>
          </p:nvPr>
        </p:nvSpPr>
        <p:spPr>
          <a:xfrm>
            <a:off x="952499" y="0"/>
            <a:ext cx="9119250" cy="1028700"/>
          </a:xfrm>
        </p:spPr>
        <p:txBody>
          <a:bodyPr vert="horz" lIns="91440" tIns="45720" rIns="91440" bIns="45720" rtlCol="0" anchor="ctr">
            <a:normAutofit/>
          </a:bodyPr>
          <a:lstStyle/>
          <a:p>
            <a:r>
              <a:rPr lang="en-US" sz="3100" dirty="0">
                <a:solidFill>
                  <a:srgbClr val="FFFFFF"/>
                </a:solidFill>
              </a:rPr>
              <a:t>Application 4. Integration with </a:t>
            </a:r>
            <a:r>
              <a:rPr lang="en-US" sz="3100" dirty="0" err="1">
                <a:solidFill>
                  <a:srgbClr val="FFFFFF"/>
                </a:solidFill>
              </a:rPr>
              <a:t>PowerApp</a:t>
            </a:r>
            <a:r>
              <a:rPr lang="en-US" sz="3100" dirty="0">
                <a:solidFill>
                  <a:srgbClr val="FFFFFF"/>
                </a:solidFill>
              </a:rPr>
              <a:t>. Part1</a:t>
            </a:r>
          </a:p>
        </p:txBody>
      </p:sp>
      <p:sp>
        <p:nvSpPr>
          <p:cNvPr id="6" name="TextBox 5">
            <a:extLst>
              <a:ext uri="{FF2B5EF4-FFF2-40B4-BE49-F238E27FC236}">
                <a16:creationId xmlns:a16="http://schemas.microsoft.com/office/drawing/2014/main" id="{5AFC1377-47AF-B221-0203-B479E8F58880}"/>
              </a:ext>
            </a:extLst>
          </p:cNvPr>
          <p:cNvSpPr txBox="1"/>
          <p:nvPr/>
        </p:nvSpPr>
        <p:spPr>
          <a:xfrm>
            <a:off x="1130726" y="1645520"/>
            <a:ext cx="4303422" cy="341632"/>
          </a:xfrm>
          <a:prstGeom prst="rect">
            <a:avLst/>
          </a:prstGeom>
          <a:noFill/>
        </p:spPr>
        <p:txBody>
          <a:bodyPr wrap="square">
            <a:spAutoFit/>
          </a:bodyPr>
          <a:lstStyle/>
          <a:p>
            <a:pPr indent="-228600">
              <a:lnSpc>
                <a:spcPct val="90000"/>
              </a:lnSpc>
              <a:spcAft>
                <a:spcPts val="600"/>
              </a:spcAft>
              <a:buFont typeface="Arial" panose="020B0604020202020204" pitchFamily="34" charset="0"/>
              <a:buChar char="•"/>
            </a:pPr>
            <a:r>
              <a:rPr lang="en-US" sz="1800" dirty="0"/>
              <a:t>Let’s Save and Test our integration!</a:t>
            </a:r>
          </a:p>
        </p:txBody>
      </p:sp>
      <p:pic>
        <p:nvPicPr>
          <p:cNvPr id="5" name="Picture 4">
            <a:extLst>
              <a:ext uri="{FF2B5EF4-FFF2-40B4-BE49-F238E27FC236}">
                <a16:creationId xmlns:a16="http://schemas.microsoft.com/office/drawing/2014/main" id="{48C7EA7A-2546-5CC7-0A0D-F073170402E2}"/>
              </a:ext>
            </a:extLst>
          </p:cNvPr>
          <p:cNvPicPr>
            <a:picLocks noChangeAspect="1"/>
          </p:cNvPicPr>
          <p:nvPr/>
        </p:nvPicPr>
        <p:blipFill>
          <a:blip r:embed="rId2"/>
          <a:stretch>
            <a:fillRect/>
          </a:stretch>
        </p:blipFill>
        <p:spPr>
          <a:xfrm>
            <a:off x="1130726" y="2124194"/>
            <a:ext cx="4991100" cy="2038350"/>
          </a:xfrm>
          <a:prstGeom prst="rect">
            <a:avLst/>
          </a:prstGeom>
        </p:spPr>
      </p:pic>
      <p:pic>
        <p:nvPicPr>
          <p:cNvPr id="8" name="Picture 7">
            <a:extLst>
              <a:ext uri="{FF2B5EF4-FFF2-40B4-BE49-F238E27FC236}">
                <a16:creationId xmlns:a16="http://schemas.microsoft.com/office/drawing/2014/main" id="{F13B90E3-3225-B9CA-2BAB-46DFA93F6869}"/>
              </a:ext>
            </a:extLst>
          </p:cNvPr>
          <p:cNvPicPr>
            <a:picLocks noChangeAspect="1"/>
          </p:cNvPicPr>
          <p:nvPr/>
        </p:nvPicPr>
        <p:blipFill>
          <a:blip r:embed="rId3"/>
          <a:stretch>
            <a:fillRect/>
          </a:stretch>
        </p:blipFill>
        <p:spPr>
          <a:xfrm>
            <a:off x="1130726" y="4616923"/>
            <a:ext cx="3181794" cy="1676634"/>
          </a:xfrm>
          <a:prstGeom prst="rect">
            <a:avLst/>
          </a:prstGeom>
        </p:spPr>
      </p:pic>
      <p:pic>
        <p:nvPicPr>
          <p:cNvPr id="10" name="Picture 9">
            <a:extLst>
              <a:ext uri="{FF2B5EF4-FFF2-40B4-BE49-F238E27FC236}">
                <a16:creationId xmlns:a16="http://schemas.microsoft.com/office/drawing/2014/main" id="{0AD406BC-64CE-B628-5FC9-8BF3261D501F}"/>
              </a:ext>
            </a:extLst>
          </p:cNvPr>
          <p:cNvPicPr>
            <a:picLocks noChangeAspect="1"/>
          </p:cNvPicPr>
          <p:nvPr/>
        </p:nvPicPr>
        <p:blipFill>
          <a:blip r:embed="rId4"/>
          <a:stretch>
            <a:fillRect/>
          </a:stretch>
        </p:blipFill>
        <p:spPr>
          <a:xfrm>
            <a:off x="6646347" y="2124194"/>
            <a:ext cx="5339884" cy="4350457"/>
          </a:xfrm>
          <a:prstGeom prst="rect">
            <a:avLst/>
          </a:prstGeom>
        </p:spPr>
      </p:pic>
    </p:spTree>
    <p:extLst>
      <p:ext uri="{BB962C8B-B14F-4D97-AF65-F5344CB8AC3E}">
        <p14:creationId xmlns:p14="http://schemas.microsoft.com/office/powerpoint/2010/main" val="31293274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8" name="Rectangle 67">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12C0326-0585-D8F0-2A01-620717A1B7A2}"/>
              </a:ext>
            </a:extLst>
          </p:cNvPr>
          <p:cNvSpPr>
            <a:spLocks noGrp="1"/>
          </p:cNvSpPr>
          <p:nvPr>
            <p:ph type="title"/>
          </p:nvPr>
        </p:nvSpPr>
        <p:spPr>
          <a:xfrm>
            <a:off x="1371597" y="348865"/>
            <a:ext cx="10044023" cy="877729"/>
          </a:xfrm>
        </p:spPr>
        <p:txBody>
          <a:bodyPr vert="horz" lIns="91440" tIns="45720" rIns="91440" bIns="45720" rtlCol="0" anchor="ctr">
            <a:normAutofit/>
          </a:bodyPr>
          <a:lstStyle/>
          <a:p>
            <a:r>
              <a:rPr lang="en-US" sz="4000" kern="1200">
                <a:solidFill>
                  <a:srgbClr val="FFFFFF"/>
                </a:solidFill>
                <a:latin typeface="+mj-lt"/>
                <a:ea typeface="+mj-ea"/>
                <a:cs typeface="+mj-cs"/>
              </a:rPr>
              <a:t>Table of content</a:t>
            </a:r>
          </a:p>
        </p:txBody>
      </p:sp>
      <p:sp>
        <p:nvSpPr>
          <p:cNvPr id="41" name="Text Placeholder 1">
            <a:extLst>
              <a:ext uri="{FF2B5EF4-FFF2-40B4-BE49-F238E27FC236}">
                <a16:creationId xmlns:a16="http://schemas.microsoft.com/office/drawing/2014/main" id="{3262740A-BD22-E447-9F5B-402191BBDE3D}"/>
              </a:ext>
            </a:extLst>
          </p:cNvPr>
          <p:cNvSpPr>
            <a:spLocks noGrp="1"/>
          </p:cNvSpPr>
          <p:nvPr/>
        </p:nvSpPr>
        <p:spPr>
          <a:xfrm>
            <a:off x="2934288" y="2112579"/>
            <a:ext cx="471215" cy="303763"/>
          </a:xfrm>
          <a:prstGeom prst="rect">
            <a:avLst/>
          </a:prstGeom>
        </p:spPr>
        <p:txBody>
          <a:bodyPr vert="horz" wrap="square" lIns="0" tIns="0" rIns="0" bIns="0" rtlCol="0" anchor="t" anchorCtr="0">
            <a:spAutoFit/>
          </a:bodyPr>
          <a:lstStyle>
            <a:lvl1pPr marL="0" indent="0" algn="r" defTabSz="914400" rtl="0" eaLnBrk="1" latinLnBrk="0" hangingPunct="1">
              <a:lnSpc>
                <a:spcPct val="110000"/>
              </a:lnSpc>
              <a:spcBef>
                <a:spcPts val="600"/>
              </a:spcBef>
              <a:spcAft>
                <a:spcPts val="0"/>
              </a:spcAft>
              <a:buFont typeface="Arial" panose="020B0604020202020204" pitchFamily="34" charset="0"/>
              <a:buNone/>
              <a:tabLst/>
              <a:defRPr lang="en-GB" sz="2000" b="1" i="0" kern="1200" baseline="0">
                <a:solidFill>
                  <a:schemeClr val="bg1"/>
                </a:solidFill>
                <a:latin typeface="Calibri Light" panose="020F0302020204030204" pitchFamily="34" charset="0"/>
                <a:ea typeface="Source Sans Pro" panose="020B0503030403020204" pitchFamily="34" charset="0"/>
                <a:cs typeface="Calibri Light" panose="020F0302020204030204" pitchFamily="34" charset="0"/>
              </a:defRPr>
            </a:lvl1pPr>
            <a:lvl2pPr marL="6350" indent="0" algn="l" defTabSz="914400" rtl="0" eaLnBrk="1" latinLnBrk="0" hangingPunct="1">
              <a:lnSpc>
                <a:spcPct val="110000"/>
              </a:lnSpc>
              <a:spcBef>
                <a:spcPts val="600"/>
              </a:spcBef>
              <a:spcAft>
                <a:spcPts val="0"/>
              </a:spcAft>
              <a:buFont typeface="Arial" panose="020B0604020202020204" pitchFamily="34" charset="0"/>
              <a:buNone/>
              <a:tabLst/>
              <a:defRPr lang="en-GB" sz="1200" b="0" i="0" kern="1200">
                <a:solidFill>
                  <a:schemeClr val="tx1"/>
                </a:solidFill>
                <a:latin typeface="Calibri Light" panose="020F0302020204030204" pitchFamily="34" charset="0"/>
                <a:ea typeface="Source Sans Pro" panose="020B0503030403020204" pitchFamily="34" charset="0"/>
                <a:cs typeface="Calibri Light" panose="020F0302020204030204" pitchFamily="34" charset="0"/>
              </a:defRPr>
            </a:lvl2pPr>
            <a:lvl3pPr marL="228600" indent="-228600" algn="l" defTabSz="914400" rtl="0" eaLnBrk="1" latinLnBrk="0" hangingPunct="1">
              <a:lnSpc>
                <a:spcPct val="110000"/>
              </a:lnSpc>
              <a:spcBef>
                <a:spcPts val="600"/>
              </a:spcBef>
              <a:spcAft>
                <a:spcPts val="0"/>
              </a:spcAft>
              <a:buFont typeface="Arial" panose="020B0604020202020204" pitchFamily="34" charset="0"/>
              <a:buChar char="•"/>
              <a:tabLst/>
              <a:defRPr lang="en-GB" sz="1200" b="0" i="0" kern="1200">
                <a:solidFill>
                  <a:schemeClr val="tx1"/>
                </a:solidFill>
                <a:latin typeface="Calibri Light" panose="020F0302020204030204" pitchFamily="34" charset="0"/>
                <a:ea typeface="Source Sans Pro" panose="020B0503030403020204" pitchFamily="34" charset="0"/>
                <a:cs typeface="Calibri Light" panose="020F0302020204030204" pitchFamily="34" charset="0"/>
              </a:defRPr>
            </a:lvl3pPr>
            <a:lvl4pPr marL="401638" indent="-228600" algn="l" defTabSz="914400" rtl="0" eaLnBrk="1" latinLnBrk="0" hangingPunct="1">
              <a:lnSpc>
                <a:spcPct val="110000"/>
              </a:lnSpc>
              <a:spcBef>
                <a:spcPts val="600"/>
              </a:spcBef>
              <a:spcAft>
                <a:spcPts val="0"/>
              </a:spcAft>
              <a:buFont typeface="Arial" panose="020B0604020202020204" pitchFamily="34" charset="0"/>
              <a:buChar char="•"/>
              <a:tabLst/>
              <a:defRPr lang="en-GB" sz="1200" b="0" i="0" kern="1200">
                <a:solidFill>
                  <a:schemeClr val="tx1"/>
                </a:solidFill>
                <a:latin typeface="Calibri Light" panose="020F0302020204030204" pitchFamily="34" charset="0"/>
                <a:ea typeface="Source Sans Pro" panose="020B0503030403020204" pitchFamily="34" charset="0"/>
                <a:cs typeface="Calibri Light" panose="020F0302020204030204" pitchFamily="34" charset="0"/>
              </a:defRPr>
            </a:lvl4pPr>
            <a:lvl5pPr marL="582613" indent="-228600" algn="l" defTabSz="914400" rtl="0" eaLnBrk="1" latinLnBrk="0" hangingPunct="1">
              <a:lnSpc>
                <a:spcPct val="110000"/>
              </a:lnSpc>
              <a:spcBef>
                <a:spcPts val="600"/>
              </a:spcBef>
              <a:spcAft>
                <a:spcPts val="0"/>
              </a:spcAft>
              <a:buFont typeface="Arial" panose="020B0604020202020204" pitchFamily="34" charset="0"/>
              <a:buChar char="•"/>
              <a:tabLst/>
              <a:defRPr lang="en-US" sz="1200" b="0" i="0" kern="1200" dirty="0">
                <a:solidFill>
                  <a:schemeClr val="tx1"/>
                </a:solidFill>
                <a:latin typeface="Calibri Light" panose="020F0302020204030204" pitchFamily="34" charset="0"/>
                <a:ea typeface="Source Sans Pro" panose="020B0503030403020204" pitchFamily="34" charset="0"/>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859536">
              <a:spcBef>
                <a:spcPts val="564"/>
              </a:spcBef>
            </a:pPr>
            <a:r>
              <a:rPr lang="en-UA" sz="1880" b="1" i="0" kern="1200" baseline="0" dirty="0">
                <a:solidFill>
                  <a:schemeClr val="tx1"/>
                </a:solidFill>
                <a:latin typeface="Calibri Light" panose="020F0302020204030204" pitchFamily="34" charset="0"/>
                <a:ea typeface="Source Sans Pro" panose="020B0503030403020204" pitchFamily="34" charset="0"/>
                <a:cs typeface="Calibri Light" panose="020F0302020204030204" pitchFamily="34" charset="0"/>
              </a:rPr>
              <a:t>01</a:t>
            </a:r>
            <a:endParaRPr lang="en-UA" dirty="0">
              <a:solidFill>
                <a:schemeClr val="tx1"/>
              </a:solidFill>
            </a:endParaRPr>
          </a:p>
        </p:txBody>
      </p:sp>
      <p:sp>
        <p:nvSpPr>
          <p:cNvPr id="42" name="Text Placeholder 3">
            <a:extLst>
              <a:ext uri="{FF2B5EF4-FFF2-40B4-BE49-F238E27FC236}">
                <a16:creationId xmlns:a16="http://schemas.microsoft.com/office/drawing/2014/main" id="{CC439081-B50D-984B-B4F3-142620DD32FF}"/>
              </a:ext>
            </a:extLst>
          </p:cNvPr>
          <p:cNvSpPr>
            <a:spLocks noGrp="1"/>
          </p:cNvSpPr>
          <p:nvPr/>
        </p:nvSpPr>
        <p:spPr>
          <a:xfrm>
            <a:off x="2934288" y="2767150"/>
            <a:ext cx="471215" cy="303763"/>
          </a:xfrm>
          <a:prstGeom prst="rect">
            <a:avLst/>
          </a:prstGeom>
        </p:spPr>
        <p:txBody>
          <a:bodyPr vert="horz" wrap="square" lIns="0" tIns="0" rIns="0" bIns="0" rtlCol="0" anchor="t" anchorCtr="0">
            <a:spAutoFit/>
          </a:bodyPr>
          <a:lstStyle>
            <a:lvl1pPr marL="0" indent="0" algn="r" defTabSz="914400" rtl="0" eaLnBrk="1" latinLnBrk="0" hangingPunct="1">
              <a:lnSpc>
                <a:spcPct val="110000"/>
              </a:lnSpc>
              <a:spcBef>
                <a:spcPts val="600"/>
              </a:spcBef>
              <a:spcAft>
                <a:spcPts val="0"/>
              </a:spcAft>
              <a:buFont typeface="Arial" panose="020B0604020202020204" pitchFamily="34" charset="0"/>
              <a:buNone/>
              <a:tabLst/>
              <a:defRPr lang="en-GB" sz="2000" b="1" i="0" kern="1200" baseline="0">
                <a:solidFill>
                  <a:schemeClr val="bg1"/>
                </a:solidFill>
                <a:latin typeface="Calibri Light" panose="020F0302020204030204" pitchFamily="34" charset="0"/>
                <a:ea typeface="Source Sans Pro" panose="020B0503030403020204" pitchFamily="34" charset="0"/>
                <a:cs typeface="Calibri Light" panose="020F0302020204030204" pitchFamily="34" charset="0"/>
              </a:defRPr>
            </a:lvl1pPr>
            <a:lvl2pPr marL="6350" indent="0" algn="l" defTabSz="914400" rtl="0" eaLnBrk="1" latinLnBrk="0" hangingPunct="1">
              <a:lnSpc>
                <a:spcPct val="110000"/>
              </a:lnSpc>
              <a:spcBef>
                <a:spcPts val="600"/>
              </a:spcBef>
              <a:spcAft>
                <a:spcPts val="0"/>
              </a:spcAft>
              <a:buFont typeface="Arial" panose="020B0604020202020204" pitchFamily="34" charset="0"/>
              <a:buNone/>
              <a:tabLst/>
              <a:defRPr lang="en-GB" sz="1200" b="0" i="0" kern="1200">
                <a:solidFill>
                  <a:schemeClr val="tx1"/>
                </a:solidFill>
                <a:latin typeface="Calibri Light" panose="020F0302020204030204" pitchFamily="34" charset="0"/>
                <a:ea typeface="Source Sans Pro" panose="020B0503030403020204" pitchFamily="34" charset="0"/>
                <a:cs typeface="Calibri Light" panose="020F0302020204030204" pitchFamily="34" charset="0"/>
              </a:defRPr>
            </a:lvl2pPr>
            <a:lvl3pPr marL="228600" indent="-228600" algn="l" defTabSz="914400" rtl="0" eaLnBrk="1" latinLnBrk="0" hangingPunct="1">
              <a:lnSpc>
                <a:spcPct val="110000"/>
              </a:lnSpc>
              <a:spcBef>
                <a:spcPts val="600"/>
              </a:spcBef>
              <a:spcAft>
                <a:spcPts val="0"/>
              </a:spcAft>
              <a:buFont typeface="Arial" panose="020B0604020202020204" pitchFamily="34" charset="0"/>
              <a:buChar char="•"/>
              <a:tabLst/>
              <a:defRPr lang="en-GB" sz="1200" b="0" i="0" kern="1200">
                <a:solidFill>
                  <a:schemeClr val="tx1"/>
                </a:solidFill>
                <a:latin typeface="Calibri Light" panose="020F0302020204030204" pitchFamily="34" charset="0"/>
                <a:ea typeface="Source Sans Pro" panose="020B0503030403020204" pitchFamily="34" charset="0"/>
                <a:cs typeface="Calibri Light" panose="020F0302020204030204" pitchFamily="34" charset="0"/>
              </a:defRPr>
            </a:lvl3pPr>
            <a:lvl4pPr marL="401638" indent="-228600" algn="l" defTabSz="914400" rtl="0" eaLnBrk="1" latinLnBrk="0" hangingPunct="1">
              <a:lnSpc>
                <a:spcPct val="110000"/>
              </a:lnSpc>
              <a:spcBef>
                <a:spcPts val="600"/>
              </a:spcBef>
              <a:spcAft>
                <a:spcPts val="0"/>
              </a:spcAft>
              <a:buFont typeface="Arial" panose="020B0604020202020204" pitchFamily="34" charset="0"/>
              <a:buChar char="•"/>
              <a:tabLst/>
              <a:defRPr lang="en-GB" sz="1200" b="0" i="0" kern="1200">
                <a:solidFill>
                  <a:schemeClr val="tx1"/>
                </a:solidFill>
                <a:latin typeface="Calibri Light" panose="020F0302020204030204" pitchFamily="34" charset="0"/>
                <a:ea typeface="Source Sans Pro" panose="020B0503030403020204" pitchFamily="34" charset="0"/>
                <a:cs typeface="Calibri Light" panose="020F0302020204030204" pitchFamily="34" charset="0"/>
              </a:defRPr>
            </a:lvl4pPr>
            <a:lvl5pPr marL="582613" indent="-228600" algn="l" defTabSz="914400" rtl="0" eaLnBrk="1" latinLnBrk="0" hangingPunct="1">
              <a:lnSpc>
                <a:spcPct val="110000"/>
              </a:lnSpc>
              <a:spcBef>
                <a:spcPts val="600"/>
              </a:spcBef>
              <a:spcAft>
                <a:spcPts val="0"/>
              </a:spcAft>
              <a:buFont typeface="Arial" panose="020B0604020202020204" pitchFamily="34" charset="0"/>
              <a:buChar char="•"/>
              <a:tabLst/>
              <a:defRPr lang="en-US" sz="1200" b="0" i="0" kern="1200" dirty="0">
                <a:solidFill>
                  <a:schemeClr val="tx1"/>
                </a:solidFill>
                <a:latin typeface="Calibri Light" panose="020F0302020204030204" pitchFamily="34" charset="0"/>
                <a:ea typeface="Source Sans Pro" panose="020B0503030403020204" pitchFamily="34" charset="0"/>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859536">
              <a:spcBef>
                <a:spcPts val="564"/>
              </a:spcBef>
            </a:pPr>
            <a:r>
              <a:rPr lang="en-UA" sz="1880" b="1" i="0" kern="1200" baseline="0" dirty="0">
                <a:solidFill>
                  <a:schemeClr val="tx1"/>
                </a:solidFill>
                <a:latin typeface="Calibri Light" panose="020F0302020204030204" pitchFamily="34" charset="0"/>
                <a:ea typeface="Source Sans Pro" panose="020B0503030403020204" pitchFamily="34" charset="0"/>
                <a:cs typeface="Calibri Light" panose="020F0302020204030204" pitchFamily="34" charset="0"/>
              </a:rPr>
              <a:t>02</a:t>
            </a:r>
            <a:endParaRPr lang="en-UA" dirty="0">
              <a:solidFill>
                <a:schemeClr val="tx1"/>
              </a:solidFill>
            </a:endParaRPr>
          </a:p>
        </p:txBody>
      </p:sp>
      <p:sp>
        <p:nvSpPr>
          <p:cNvPr id="43" name="Text Placeholder 4">
            <a:extLst>
              <a:ext uri="{FF2B5EF4-FFF2-40B4-BE49-F238E27FC236}">
                <a16:creationId xmlns:a16="http://schemas.microsoft.com/office/drawing/2014/main" id="{79F62141-C368-7C4B-A9EE-652C7288A381}"/>
              </a:ext>
            </a:extLst>
          </p:cNvPr>
          <p:cNvSpPr>
            <a:spLocks noGrp="1"/>
          </p:cNvSpPr>
          <p:nvPr/>
        </p:nvSpPr>
        <p:spPr>
          <a:xfrm>
            <a:off x="2934288" y="3412125"/>
            <a:ext cx="471215" cy="303763"/>
          </a:xfrm>
          <a:prstGeom prst="rect">
            <a:avLst/>
          </a:prstGeom>
        </p:spPr>
        <p:txBody>
          <a:bodyPr vert="horz" wrap="square" lIns="0" tIns="0" rIns="0" bIns="0" rtlCol="0" anchor="t" anchorCtr="0">
            <a:spAutoFit/>
          </a:bodyPr>
          <a:lstStyle>
            <a:lvl1pPr marL="0" indent="0" algn="r" defTabSz="914400" rtl="0" eaLnBrk="1" latinLnBrk="0" hangingPunct="1">
              <a:lnSpc>
                <a:spcPct val="110000"/>
              </a:lnSpc>
              <a:spcBef>
                <a:spcPts val="600"/>
              </a:spcBef>
              <a:spcAft>
                <a:spcPts val="0"/>
              </a:spcAft>
              <a:buFont typeface="Arial" panose="020B0604020202020204" pitchFamily="34" charset="0"/>
              <a:buNone/>
              <a:tabLst/>
              <a:defRPr lang="en-GB" sz="2000" b="1" i="0" kern="1200" baseline="0">
                <a:solidFill>
                  <a:schemeClr val="bg1"/>
                </a:solidFill>
                <a:latin typeface="Calibri Light" panose="020F0302020204030204" pitchFamily="34" charset="0"/>
                <a:ea typeface="Source Sans Pro" panose="020B0503030403020204" pitchFamily="34" charset="0"/>
                <a:cs typeface="Calibri Light" panose="020F0302020204030204" pitchFamily="34" charset="0"/>
              </a:defRPr>
            </a:lvl1pPr>
            <a:lvl2pPr marL="6350" indent="0" algn="l" defTabSz="914400" rtl="0" eaLnBrk="1" latinLnBrk="0" hangingPunct="1">
              <a:lnSpc>
                <a:spcPct val="110000"/>
              </a:lnSpc>
              <a:spcBef>
                <a:spcPts val="600"/>
              </a:spcBef>
              <a:spcAft>
                <a:spcPts val="0"/>
              </a:spcAft>
              <a:buFont typeface="Arial" panose="020B0604020202020204" pitchFamily="34" charset="0"/>
              <a:buNone/>
              <a:tabLst/>
              <a:defRPr lang="en-GB" sz="1200" b="0" i="0" kern="1200">
                <a:solidFill>
                  <a:schemeClr val="tx1"/>
                </a:solidFill>
                <a:latin typeface="Calibri Light" panose="020F0302020204030204" pitchFamily="34" charset="0"/>
                <a:ea typeface="Source Sans Pro" panose="020B0503030403020204" pitchFamily="34" charset="0"/>
                <a:cs typeface="Calibri Light" panose="020F0302020204030204" pitchFamily="34" charset="0"/>
              </a:defRPr>
            </a:lvl2pPr>
            <a:lvl3pPr marL="228600" indent="-228600" algn="l" defTabSz="914400" rtl="0" eaLnBrk="1" latinLnBrk="0" hangingPunct="1">
              <a:lnSpc>
                <a:spcPct val="110000"/>
              </a:lnSpc>
              <a:spcBef>
                <a:spcPts val="600"/>
              </a:spcBef>
              <a:spcAft>
                <a:spcPts val="0"/>
              </a:spcAft>
              <a:buFont typeface="Arial" panose="020B0604020202020204" pitchFamily="34" charset="0"/>
              <a:buChar char="•"/>
              <a:tabLst/>
              <a:defRPr lang="en-GB" sz="1200" b="0" i="0" kern="1200">
                <a:solidFill>
                  <a:schemeClr val="tx1"/>
                </a:solidFill>
                <a:latin typeface="Calibri Light" panose="020F0302020204030204" pitchFamily="34" charset="0"/>
                <a:ea typeface="Source Sans Pro" panose="020B0503030403020204" pitchFamily="34" charset="0"/>
                <a:cs typeface="Calibri Light" panose="020F0302020204030204" pitchFamily="34" charset="0"/>
              </a:defRPr>
            </a:lvl3pPr>
            <a:lvl4pPr marL="401638" indent="-228600" algn="l" defTabSz="914400" rtl="0" eaLnBrk="1" latinLnBrk="0" hangingPunct="1">
              <a:lnSpc>
                <a:spcPct val="110000"/>
              </a:lnSpc>
              <a:spcBef>
                <a:spcPts val="600"/>
              </a:spcBef>
              <a:spcAft>
                <a:spcPts val="0"/>
              </a:spcAft>
              <a:buFont typeface="Arial" panose="020B0604020202020204" pitchFamily="34" charset="0"/>
              <a:buChar char="•"/>
              <a:tabLst/>
              <a:defRPr lang="en-GB" sz="1200" b="0" i="0" kern="1200">
                <a:solidFill>
                  <a:schemeClr val="tx1"/>
                </a:solidFill>
                <a:latin typeface="Calibri Light" panose="020F0302020204030204" pitchFamily="34" charset="0"/>
                <a:ea typeface="Source Sans Pro" panose="020B0503030403020204" pitchFamily="34" charset="0"/>
                <a:cs typeface="Calibri Light" panose="020F0302020204030204" pitchFamily="34" charset="0"/>
              </a:defRPr>
            </a:lvl4pPr>
            <a:lvl5pPr marL="582613" indent="-228600" algn="l" defTabSz="914400" rtl="0" eaLnBrk="1" latinLnBrk="0" hangingPunct="1">
              <a:lnSpc>
                <a:spcPct val="110000"/>
              </a:lnSpc>
              <a:spcBef>
                <a:spcPts val="600"/>
              </a:spcBef>
              <a:spcAft>
                <a:spcPts val="0"/>
              </a:spcAft>
              <a:buFont typeface="Arial" panose="020B0604020202020204" pitchFamily="34" charset="0"/>
              <a:buChar char="•"/>
              <a:tabLst/>
              <a:defRPr lang="en-US" sz="1200" b="0" i="0" kern="1200" dirty="0">
                <a:solidFill>
                  <a:schemeClr val="tx1"/>
                </a:solidFill>
                <a:latin typeface="Calibri Light" panose="020F0302020204030204" pitchFamily="34" charset="0"/>
                <a:ea typeface="Source Sans Pro" panose="020B0503030403020204" pitchFamily="34" charset="0"/>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859536">
              <a:spcBef>
                <a:spcPts val="564"/>
              </a:spcBef>
            </a:pPr>
            <a:r>
              <a:rPr lang="en-UA" sz="1880" b="1" i="0" kern="1200" baseline="0">
                <a:solidFill>
                  <a:schemeClr val="tx1"/>
                </a:solidFill>
                <a:latin typeface="Calibri Light" panose="020F0302020204030204" pitchFamily="34" charset="0"/>
                <a:ea typeface="Source Sans Pro" panose="020B0503030403020204" pitchFamily="34" charset="0"/>
                <a:cs typeface="Calibri Light" panose="020F0302020204030204" pitchFamily="34" charset="0"/>
              </a:rPr>
              <a:t>03</a:t>
            </a:r>
            <a:endParaRPr lang="en-UA">
              <a:solidFill>
                <a:schemeClr val="tx1"/>
              </a:solidFill>
            </a:endParaRPr>
          </a:p>
        </p:txBody>
      </p:sp>
      <p:sp>
        <p:nvSpPr>
          <p:cNvPr id="44" name="Text Placeholder 6">
            <a:extLst>
              <a:ext uri="{FF2B5EF4-FFF2-40B4-BE49-F238E27FC236}">
                <a16:creationId xmlns:a16="http://schemas.microsoft.com/office/drawing/2014/main" id="{20FA753A-E56B-424A-BA18-9AEFC8E46C5B}"/>
              </a:ext>
            </a:extLst>
          </p:cNvPr>
          <p:cNvSpPr>
            <a:spLocks noGrp="1"/>
          </p:cNvSpPr>
          <p:nvPr/>
        </p:nvSpPr>
        <p:spPr>
          <a:xfrm>
            <a:off x="2934288" y="4066696"/>
            <a:ext cx="471215" cy="303763"/>
          </a:xfrm>
          <a:prstGeom prst="rect">
            <a:avLst/>
          </a:prstGeom>
        </p:spPr>
        <p:txBody>
          <a:bodyPr vert="horz" wrap="square" lIns="0" tIns="0" rIns="0" bIns="0" rtlCol="0" anchor="t" anchorCtr="0">
            <a:spAutoFit/>
          </a:bodyPr>
          <a:lstStyle>
            <a:lvl1pPr marL="0" indent="0" algn="r" defTabSz="914400" rtl="0" eaLnBrk="1" latinLnBrk="0" hangingPunct="1">
              <a:lnSpc>
                <a:spcPct val="110000"/>
              </a:lnSpc>
              <a:spcBef>
                <a:spcPts val="600"/>
              </a:spcBef>
              <a:spcAft>
                <a:spcPts val="0"/>
              </a:spcAft>
              <a:buFont typeface="Arial" panose="020B0604020202020204" pitchFamily="34" charset="0"/>
              <a:buNone/>
              <a:tabLst/>
              <a:defRPr lang="en-GB" sz="2000" b="1" i="0" kern="1200" baseline="0">
                <a:solidFill>
                  <a:schemeClr val="bg1"/>
                </a:solidFill>
                <a:latin typeface="Calibri Light" panose="020F0302020204030204" pitchFamily="34" charset="0"/>
                <a:ea typeface="Source Sans Pro" panose="020B0503030403020204" pitchFamily="34" charset="0"/>
                <a:cs typeface="Calibri Light" panose="020F0302020204030204" pitchFamily="34" charset="0"/>
              </a:defRPr>
            </a:lvl1pPr>
            <a:lvl2pPr marL="6350" indent="0" algn="l" defTabSz="914400" rtl="0" eaLnBrk="1" latinLnBrk="0" hangingPunct="1">
              <a:lnSpc>
                <a:spcPct val="110000"/>
              </a:lnSpc>
              <a:spcBef>
                <a:spcPts val="600"/>
              </a:spcBef>
              <a:spcAft>
                <a:spcPts val="0"/>
              </a:spcAft>
              <a:buFont typeface="Arial" panose="020B0604020202020204" pitchFamily="34" charset="0"/>
              <a:buNone/>
              <a:tabLst/>
              <a:defRPr lang="en-GB" sz="1200" b="0" i="0" kern="1200">
                <a:solidFill>
                  <a:schemeClr val="tx1"/>
                </a:solidFill>
                <a:latin typeface="Calibri Light" panose="020F0302020204030204" pitchFamily="34" charset="0"/>
                <a:ea typeface="Source Sans Pro" panose="020B0503030403020204" pitchFamily="34" charset="0"/>
                <a:cs typeface="Calibri Light" panose="020F0302020204030204" pitchFamily="34" charset="0"/>
              </a:defRPr>
            </a:lvl2pPr>
            <a:lvl3pPr marL="228600" indent="-228600" algn="l" defTabSz="914400" rtl="0" eaLnBrk="1" latinLnBrk="0" hangingPunct="1">
              <a:lnSpc>
                <a:spcPct val="110000"/>
              </a:lnSpc>
              <a:spcBef>
                <a:spcPts val="600"/>
              </a:spcBef>
              <a:spcAft>
                <a:spcPts val="0"/>
              </a:spcAft>
              <a:buFont typeface="Arial" panose="020B0604020202020204" pitchFamily="34" charset="0"/>
              <a:buChar char="•"/>
              <a:tabLst/>
              <a:defRPr lang="en-GB" sz="1200" b="0" i="0" kern="1200">
                <a:solidFill>
                  <a:schemeClr val="tx1"/>
                </a:solidFill>
                <a:latin typeface="Calibri Light" panose="020F0302020204030204" pitchFamily="34" charset="0"/>
                <a:ea typeface="Source Sans Pro" panose="020B0503030403020204" pitchFamily="34" charset="0"/>
                <a:cs typeface="Calibri Light" panose="020F0302020204030204" pitchFamily="34" charset="0"/>
              </a:defRPr>
            </a:lvl3pPr>
            <a:lvl4pPr marL="401638" indent="-228600" algn="l" defTabSz="914400" rtl="0" eaLnBrk="1" latinLnBrk="0" hangingPunct="1">
              <a:lnSpc>
                <a:spcPct val="110000"/>
              </a:lnSpc>
              <a:spcBef>
                <a:spcPts val="600"/>
              </a:spcBef>
              <a:spcAft>
                <a:spcPts val="0"/>
              </a:spcAft>
              <a:buFont typeface="Arial" panose="020B0604020202020204" pitchFamily="34" charset="0"/>
              <a:buChar char="•"/>
              <a:tabLst/>
              <a:defRPr lang="en-GB" sz="1200" b="0" i="0" kern="1200">
                <a:solidFill>
                  <a:schemeClr val="tx1"/>
                </a:solidFill>
                <a:latin typeface="Calibri Light" panose="020F0302020204030204" pitchFamily="34" charset="0"/>
                <a:ea typeface="Source Sans Pro" panose="020B0503030403020204" pitchFamily="34" charset="0"/>
                <a:cs typeface="Calibri Light" panose="020F0302020204030204" pitchFamily="34" charset="0"/>
              </a:defRPr>
            </a:lvl4pPr>
            <a:lvl5pPr marL="582613" indent="-228600" algn="l" defTabSz="914400" rtl="0" eaLnBrk="1" latinLnBrk="0" hangingPunct="1">
              <a:lnSpc>
                <a:spcPct val="110000"/>
              </a:lnSpc>
              <a:spcBef>
                <a:spcPts val="600"/>
              </a:spcBef>
              <a:spcAft>
                <a:spcPts val="0"/>
              </a:spcAft>
              <a:buFont typeface="Arial" panose="020B0604020202020204" pitchFamily="34" charset="0"/>
              <a:buChar char="•"/>
              <a:tabLst/>
              <a:defRPr lang="en-US" sz="1200" b="0" i="0" kern="1200" dirty="0">
                <a:solidFill>
                  <a:schemeClr val="tx1"/>
                </a:solidFill>
                <a:latin typeface="Calibri Light" panose="020F0302020204030204" pitchFamily="34" charset="0"/>
                <a:ea typeface="Source Sans Pro" panose="020B0503030403020204" pitchFamily="34" charset="0"/>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859536">
              <a:spcBef>
                <a:spcPts val="564"/>
              </a:spcBef>
            </a:pPr>
            <a:r>
              <a:rPr lang="en-UA" sz="1880" b="1" i="0" kern="1200" baseline="0">
                <a:solidFill>
                  <a:schemeClr val="tx1"/>
                </a:solidFill>
                <a:latin typeface="Calibri Light" panose="020F0302020204030204" pitchFamily="34" charset="0"/>
                <a:ea typeface="Source Sans Pro" panose="020B0503030403020204" pitchFamily="34" charset="0"/>
                <a:cs typeface="Calibri Light" panose="020F0302020204030204" pitchFamily="34" charset="0"/>
              </a:rPr>
              <a:t>04</a:t>
            </a:r>
            <a:endParaRPr lang="en-UA">
              <a:solidFill>
                <a:schemeClr val="tx1"/>
              </a:solidFill>
            </a:endParaRPr>
          </a:p>
        </p:txBody>
      </p:sp>
      <p:sp>
        <p:nvSpPr>
          <p:cNvPr id="45" name="Text Placeholder 17">
            <a:extLst>
              <a:ext uri="{FF2B5EF4-FFF2-40B4-BE49-F238E27FC236}">
                <a16:creationId xmlns:a16="http://schemas.microsoft.com/office/drawing/2014/main" id="{058E16BC-945A-8540-ADD3-DFF7BEDFD33A}"/>
              </a:ext>
            </a:extLst>
          </p:cNvPr>
          <p:cNvSpPr>
            <a:spLocks noGrp="1"/>
          </p:cNvSpPr>
          <p:nvPr/>
        </p:nvSpPr>
        <p:spPr>
          <a:xfrm>
            <a:off x="2934288" y="4711670"/>
            <a:ext cx="471215" cy="303763"/>
          </a:xfrm>
          <a:prstGeom prst="rect">
            <a:avLst/>
          </a:prstGeom>
        </p:spPr>
        <p:txBody>
          <a:bodyPr vert="horz" wrap="square" lIns="0" tIns="0" rIns="0" bIns="0" rtlCol="0" anchor="t" anchorCtr="0">
            <a:spAutoFit/>
          </a:bodyPr>
          <a:lstStyle>
            <a:lvl1pPr marL="0" indent="0" algn="r" defTabSz="914400" rtl="0" eaLnBrk="1" latinLnBrk="0" hangingPunct="1">
              <a:lnSpc>
                <a:spcPct val="110000"/>
              </a:lnSpc>
              <a:spcBef>
                <a:spcPts val="600"/>
              </a:spcBef>
              <a:spcAft>
                <a:spcPts val="0"/>
              </a:spcAft>
              <a:buFont typeface="Arial" panose="020B0604020202020204" pitchFamily="34" charset="0"/>
              <a:buNone/>
              <a:tabLst/>
              <a:defRPr lang="en-GB" sz="2000" b="1" i="0" kern="1200" baseline="0">
                <a:solidFill>
                  <a:schemeClr val="bg1"/>
                </a:solidFill>
                <a:latin typeface="Calibri Light" panose="020F0302020204030204" pitchFamily="34" charset="0"/>
                <a:ea typeface="Source Sans Pro" panose="020B0503030403020204" pitchFamily="34" charset="0"/>
                <a:cs typeface="Calibri Light" panose="020F0302020204030204" pitchFamily="34" charset="0"/>
              </a:defRPr>
            </a:lvl1pPr>
            <a:lvl2pPr marL="6350" indent="0" algn="l" defTabSz="914400" rtl="0" eaLnBrk="1" latinLnBrk="0" hangingPunct="1">
              <a:lnSpc>
                <a:spcPct val="110000"/>
              </a:lnSpc>
              <a:spcBef>
                <a:spcPts val="600"/>
              </a:spcBef>
              <a:spcAft>
                <a:spcPts val="0"/>
              </a:spcAft>
              <a:buFont typeface="Arial" panose="020B0604020202020204" pitchFamily="34" charset="0"/>
              <a:buNone/>
              <a:tabLst/>
              <a:defRPr lang="en-GB" sz="1200" b="0" i="0" kern="1200">
                <a:solidFill>
                  <a:schemeClr val="tx1"/>
                </a:solidFill>
                <a:latin typeface="Calibri Light" panose="020F0302020204030204" pitchFamily="34" charset="0"/>
                <a:ea typeface="Source Sans Pro" panose="020B0503030403020204" pitchFamily="34" charset="0"/>
                <a:cs typeface="Calibri Light" panose="020F0302020204030204" pitchFamily="34" charset="0"/>
              </a:defRPr>
            </a:lvl2pPr>
            <a:lvl3pPr marL="228600" indent="-228600" algn="l" defTabSz="914400" rtl="0" eaLnBrk="1" latinLnBrk="0" hangingPunct="1">
              <a:lnSpc>
                <a:spcPct val="110000"/>
              </a:lnSpc>
              <a:spcBef>
                <a:spcPts val="600"/>
              </a:spcBef>
              <a:spcAft>
                <a:spcPts val="0"/>
              </a:spcAft>
              <a:buFont typeface="Arial" panose="020B0604020202020204" pitchFamily="34" charset="0"/>
              <a:buChar char="•"/>
              <a:tabLst/>
              <a:defRPr lang="en-GB" sz="1200" b="0" i="0" kern="1200">
                <a:solidFill>
                  <a:schemeClr val="tx1"/>
                </a:solidFill>
                <a:latin typeface="Calibri Light" panose="020F0302020204030204" pitchFamily="34" charset="0"/>
                <a:ea typeface="Source Sans Pro" panose="020B0503030403020204" pitchFamily="34" charset="0"/>
                <a:cs typeface="Calibri Light" panose="020F0302020204030204" pitchFamily="34" charset="0"/>
              </a:defRPr>
            </a:lvl3pPr>
            <a:lvl4pPr marL="401638" indent="-228600" algn="l" defTabSz="914400" rtl="0" eaLnBrk="1" latinLnBrk="0" hangingPunct="1">
              <a:lnSpc>
                <a:spcPct val="110000"/>
              </a:lnSpc>
              <a:spcBef>
                <a:spcPts val="600"/>
              </a:spcBef>
              <a:spcAft>
                <a:spcPts val="0"/>
              </a:spcAft>
              <a:buFont typeface="Arial" panose="020B0604020202020204" pitchFamily="34" charset="0"/>
              <a:buChar char="•"/>
              <a:tabLst/>
              <a:defRPr lang="en-GB" sz="1200" b="0" i="0" kern="1200">
                <a:solidFill>
                  <a:schemeClr val="tx1"/>
                </a:solidFill>
                <a:latin typeface="Calibri Light" panose="020F0302020204030204" pitchFamily="34" charset="0"/>
                <a:ea typeface="Source Sans Pro" panose="020B0503030403020204" pitchFamily="34" charset="0"/>
                <a:cs typeface="Calibri Light" panose="020F0302020204030204" pitchFamily="34" charset="0"/>
              </a:defRPr>
            </a:lvl4pPr>
            <a:lvl5pPr marL="582613" indent="-228600" algn="l" defTabSz="914400" rtl="0" eaLnBrk="1" latinLnBrk="0" hangingPunct="1">
              <a:lnSpc>
                <a:spcPct val="110000"/>
              </a:lnSpc>
              <a:spcBef>
                <a:spcPts val="600"/>
              </a:spcBef>
              <a:spcAft>
                <a:spcPts val="0"/>
              </a:spcAft>
              <a:buFont typeface="Arial" panose="020B0604020202020204" pitchFamily="34" charset="0"/>
              <a:buChar char="•"/>
              <a:tabLst/>
              <a:defRPr lang="en-US" sz="1200" b="0" i="0" kern="1200" dirty="0">
                <a:solidFill>
                  <a:schemeClr val="tx1"/>
                </a:solidFill>
                <a:latin typeface="Calibri Light" panose="020F0302020204030204" pitchFamily="34" charset="0"/>
                <a:ea typeface="Source Sans Pro" panose="020B0503030403020204" pitchFamily="34" charset="0"/>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859536">
              <a:spcBef>
                <a:spcPts val="564"/>
              </a:spcBef>
            </a:pPr>
            <a:r>
              <a:rPr lang="en-KZ" sz="1880" b="1" i="0" kern="1200" baseline="0">
                <a:solidFill>
                  <a:schemeClr val="tx1"/>
                </a:solidFill>
                <a:latin typeface="Calibri Light" panose="020F0302020204030204" pitchFamily="34" charset="0"/>
                <a:ea typeface="Source Sans Pro" panose="020B0503030403020204" pitchFamily="34" charset="0"/>
                <a:cs typeface="Calibri Light" panose="020F0302020204030204" pitchFamily="34" charset="0"/>
              </a:rPr>
              <a:t>05</a:t>
            </a:r>
            <a:endParaRPr lang="en-KZ">
              <a:solidFill>
                <a:schemeClr val="tx1"/>
              </a:solidFill>
            </a:endParaRPr>
          </a:p>
        </p:txBody>
      </p:sp>
      <p:sp>
        <p:nvSpPr>
          <p:cNvPr id="46" name="Text Placeholder 12">
            <a:extLst>
              <a:ext uri="{FF2B5EF4-FFF2-40B4-BE49-F238E27FC236}">
                <a16:creationId xmlns:a16="http://schemas.microsoft.com/office/drawing/2014/main" id="{0198297B-68CB-0B42-AF14-967F82FC43BE}"/>
              </a:ext>
            </a:extLst>
          </p:cNvPr>
          <p:cNvSpPr>
            <a:spLocks noGrp="1"/>
          </p:cNvSpPr>
          <p:nvPr/>
        </p:nvSpPr>
        <p:spPr>
          <a:xfrm>
            <a:off x="2934288" y="5356646"/>
            <a:ext cx="471215" cy="303763"/>
          </a:xfrm>
          <a:prstGeom prst="rect">
            <a:avLst/>
          </a:prstGeom>
        </p:spPr>
        <p:txBody>
          <a:bodyPr vert="horz" wrap="square" lIns="0" tIns="0" rIns="0" bIns="0" rtlCol="0" anchor="t" anchorCtr="0">
            <a:spAutoFit/>
          </a:bodyPr>
          <a:lstStyle>
            <a:lvl1pPr marL="0" indent="0" algn="r" defTabSz="914400" rtl="0" eaLnBrk="1" latinLnBrk="0" hangingPunct="1">
              <a:lnSpc>
                <a:spcPct val="110000"/>
              </a:lnSpc>
              <a:spcBef>
                <a:spcPts val="600"/>
              </a:spcBef>
              <a:spcAft>
                <a:spcPts val="0"/>
              </a:spcAft>
              <a:buFont typeface="Arial" panose="020B0604020202020204" pitchFamily="34" charset="0"/>
              <a:buNone/>
              <a:tabLst/>
              <a:defRPr lang="en-GB" sz="2000" b="1" i="0" kern="1200" baseline="0">
                <a:solidFill>
                  <a:schemeClr val="bg1"/>
                </a:solidFill>
                <a:latin typeface="Calibri Light" panose="020F0302020204030204" pitchFamily="34" charset="0"/>
                <a:ea typeface="Source Sans Pro" panose="020B0503030403020204" pitchFamily="34" charset="0"/>
                <a:cs typeface="Calibri Light" panose="020F0302020204030204" pitchFamily="34" charset="0"/>
              </a:defRPr>
            </a:lvl1pPr>
            <a:lvl2pPr marL="6350" indent="0" algn="l" defTabSz="914400" rtl="0" eaLnBrk="1" latinLnBrk="0" hangingPunct="1">
              <a:lnSpc>
                <a:spcPct val="110000"/>
              </a:lnSpc>
              <a:spcBef>
                <a:spcPts val="600"/>
              </a:spcBef>
              <a:spcAft>
                <a:spcPts val="0"/>
              </a:spcAft>
              <a:buFont typeface="Arial" panose="020B0604020202020204" pitchFamily="34" charset="0"/>
              <a:buNone/>
              <a:tabLst/>
              <a:defRPr lang="en-GB" sz="1200" b="0" i="0" kern="1200">
                <a:solidFill>
                  <a:schemeClr val="tx1"/>
                </a:solidFill>
                <a:latin typeface="Calibri Light" panose="020F0302020204030204" pitchFamily="34" charset="0"/>
                <a:ea typeface="Source Sans Pro" panose="020B0503030403020204" pitchFamily="34" charset="0"/>
                <a:cs typeface="Calibri Light" panose="020F0302020204030204" pitchFamily="34" charset="0"/>
              </a:defRPr>
            </a:lvl2pPr>
            <a:lvl3pPr marL="228600" indent="-228600" algn="l" defTabSz="914400" rtl="0" eaLnBrk="1" latinLnBrk="0" hangingPunct="1">
              <a:lnSpc>
                <a:spcPct val="110000"/>
              </a:lnSpc>
              <a:spcBef>
                <a:spcPts val="600"/>
              </a:spcBef>
              <a:spcAft>
                <a:spcPts val="0"/>
              </a:spcAft>
              <a:buFont typeface="Arial" panose="020B0604020202020204" pitchFamily="34" charset="0"/>
              <a:buChar char="•"/>
              <a:tabLst/>
              <a:defRPr lang="en-GB" sz="1200" b="0" i="0" kern="1200">
                <a:solidFill>
                  <a:schemeClr val="tx1"/>
                </a:solidFill>
                <a:latin typeface="Calibri Light" panose="020F0302020204030204" pitchFamily="34" charset="0"/>
                <a:ea typeface="Source Sans Pro" panose="020B0503030403020204" pitchFamily="34" charset="0"/>
                <a:cs typeface="Calibri Light" panose="020F0302020204030204" pitchFamily="34" charset="0"/>
              </a:defRPr>
            </a:lvl3pPr>
            <a:lvl4pPr marL="401638" indent="-228600" algn="l" defTabSz="914400" rtl="0" eaLnBrk="1" latinLnBrk="0" hangingPunct="1">
              <a:lnSpc>
                <a:spcPct val="110000"/>
              </a:lnSpc>
              <a:spcBef>
                <a:spcPts val="600"/>
              </a:spcBef>
              <a:spcAft>
                <a:spcPts val="0"/>
              </a:spcAft>
              <a:buFont typeface="Arial" panose="020B0604020202020204" pitchFamily="34" charset="0"/>
              <a:buChar char="•"/>
              <a:tabLst/>
              <a:defRPr lang="en-GB" sz="1200" b="0" i="0" kern="1200">
                <a:solidFill>
                  <a:schemeClr val="tx1"/>
                </a:solidFill>
                <a:latin typeface="Calibri Light" panose="020F0302020204030204" pitchFamily="34" charset="0"/>
                <a:ea typeface="Source Sans Pro" panose="020B0503030403020204" pitchFamily="34" charset="0"/>
                <a:cs typeface="Calibri Light" panose="020F0302020204030204" pitchFamily="34" charset="0"/>
              </a:defRPr>
            </a:lvl4pPr>
            <a:lvl5pPr marL="582613" indent="-228600" algn="l" defTabSz="914400" rtl="0" eaLnBrk="1" latinLnBrk="0" hangingPunct="1">
              <a:lnSpc>
                <a:spcPct val="110000"/>
              </a:lnSpc>
              <a:spcBef>
                <a:spcPts val="600"/>
              </a:spcBef>
              <a:spcAft>
                <a:spcPts val="0"/>
              </a:spcAft>
              <a:buFont typeface="Arial" panose="020B0604020202020204" pitchFamily="34" charset="0"/>
              <a:buChar char="•"/>
              <a:tabLst/>
              <a:defRPr lang="en-US" sz="1200" b="0" i="0" kern="1200" dirty="0">
                <a:solidFill>
                  <a:schemeClr val="tx1"/>
                </a:solidFill>
                <a:latin typeface="Calibri Light" panose="020F0302020204030204" pitchFamily="34" charset="0"/>
                <a:ea typeface="Source Sans Pro" panose="020B0503030403020204" pitchFamily="34" charset="0"/>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859536">
              <a:spcBef>
                <a:spcPts val="564"/>
              </a:spcBef>
            </a:pPr>
            <a:r>
              <a:rPr lang="en-KZ" sz="1880" b="1" i="0" kern="1200" baseline="0">
                <a:solidFill>
                  <a:schemeClr val="tx1"/>
                </a:solidFill>
                <a:latin typeface="Calibri Light" panose="020F0302020204030204" pitchFamily="34" charset="0"/>
                <a:ea typeface="Source Sans Pro" panose="020B0503030403020204" pitchFamily="34" charset="0"/>
                <a:cs typeface="Calibri Light" panose="020F0302020204030204" pitchFamily="34" charset="0"/>
              </a:rPr>
              <a:t>06</a:t>
            </a:r>
            <a:endParaRPr lang="en-KZ">
              <a:solidFill>
                <a:schemeClr val="tx1"/>
              </a:solidFill>
            </a:endParaRPr>
          </a:p>
        </p:txBody>
      </p:sp>
      <p:sp>
        <p:nvSpPr>
          <p:cNvPr id="47" name="Text Placeholder 23">
            <a:extLst>
              <a:ext uri="{FF2B5EF4-FFF2-40B4-BE49-F238E27FC236}">
                <a16:creationId xmlns:a16="http://schemas.microsoft.com/office/drawing/2014/main" id="{E0C1409F-0F5F-BD4D-89C6-6B1A0E6C3905}"/>
              </a:ext>
            </a:extLst>
          </p:cNvPr>
          <p:cNvSpPr>
            <a:spLocks noGrp="1"/>
          </p:cNvSpPr>
          <p:nvPr/>
        </p:nvSpPr>
        <p:spPr>
          <a:xfrm>
            <a:off x="3625905" y="2112579"/>
            <a:ext cx="2350725" cy="303763"/>
          </a:xfrm>
          <a:prstGeom prst="rect">
            <a:avLst/>
          </a:prstGeom>
        </p:spPr>
        <p:txBody>
          <a:bodyPr vert="horz" wrap="square" lIns="0" tIns="0" rIns="0" bIns="0" rtlCol="0" anchor="t" anchorCtr="0">
            <a:spAutoFit/>
          </a:bodyPr>
          <a:lstStyle>
            <a:lvl1pPr marL="0" indent="0" algn="l" defTabSz="914400" rtl="0" eaLnBrk="1" latinLnBrk="0" hangingPunct="1">
              <a:lnSpc>
                <a:spcPct val="110000"/>
              </a:lnSpc>
              <a:spcBef>
                <a:spcPts val="600"/>
              </a:spcBef>
              <a:spcAft>
                <a:spcPts val="0"/>
              </a:spcAft>
              <a:buFont typeface="Arial" panose="020B0604020202020204" pitchFamily="34" charset="0"/>
              <a:buNone/>
              <a:tabLst/>
              <a:defRPr lang="en-GB" sz="2000" b="0" i="0" kern="1200" baseline="0">
                <a:solidFill>
                  <a:schemeClr val="bg1"/>
                </a:solidFill>
                <a:latin typeface="Calibri Light" panose="020F0302020204030204" pitchFamily="34" charset="0"/>
                <a:ea typeface="Source Sans Pro" panose="020B0503030403020204" pitchFamily="34" charset="0"/>
                <a:cs typeface="Calibri Light" panose="020F0302020204030204" pitchFamily="34" charset="0"/>
              </a:defRPr>
            </a:lvl1pPr>
            <a:lvl2pPr marL="6350" indent="0" algn="l" defTabSz="914400" rtl="0" eaLnBrk="1" latinLnBrk="0" hangingPunct="1">
              <a:lnSpc>
                <a:spcPct val="110000"/>
              </a:lnSpc>
              <a:spcBef>
                <a:spcPts val="600"/>
              </a:spcBef>
              <a:spcAft>
                <a:spcPts val="0"/>
              </a:spcAft>
              <a:buFont typeface="Arial" panose="020B0604020202020204" pitchFamily="34" charset="0"/>
              <a:buNone/>
              <a:tabLst/>
              <a:defRPr lang="en-GB" sz="1200" b="0" i="0" kern="1200">
                <a:solidFill>
                  <a:schemeClr val="tx1"/>
                </a:solidFill>
                <a:latin typeface="Calibri Light" panose="020F0302020204030204" pitchFamily="34" charset="0"/>
                <a:ea typeface="Source Sans Pro" panose="020B0503030403020204" pitchFamily="34" charset="0"/>
                <a:cs typeface="Calibri Light" panose="020F0302020204030204" pitchFamily="34" charset="0"/>
              </a:defRPr>
            </a:lvl2pPr>
            <a:lvl3pPr marL="228600" indent="-228600" algn="l" defTabSz="914400" rtl="0" eaLnBrk="1" latinLnBrk="0" hangingPunct="1">
              <a:lnSpc>
                <a:spcPct val="110000"/>
              </a:lnSpc>
              <a:spcBef>
                <a:spcPts val="600"/>
              </a:spcBef>
              <a:spcAft>
                <a:spcPts val="0"/>
              </a:spcAft>
              <a:buFont typeface="Arial" panose="020B0604020202020204" pitchFamily="34" charset="0"/>
              <a:buChar char="•"/>
              <a:tabLst/>
              <a:defRPr lang="en-GB" sz="1200" b="0" i="0" kern="1200">
                <a:solidFill>
                  <a:schemeClr val="tx1"/>
                </a:solidFill>
                <a:latin typeface="Calibri Light" panose="020F0302020204030204" pitchFamily="34" charset="0"/>
                <a:ea typeface="Source Sans Pro" panose="020B0503030403020204" pitchFamily="34" charset="0"/>
                <a:cs typeface="Calibri Light" panose="020F0302020204030204" pitchFamily="34" charset="0"/>
              </a:defRPr>
            </a:lvl3pPr>
            <a:lvl4pPr marL="401638" indent="-228600" algn="l" defTabSz="914400" rtl="0" eaLnBrk="1" latinLnBrk="0" hangingPunct="1">
              <a:lnSpc>
                <a:spcPct val="110000"/>
              </a:lnSpc>
              <a:spcBef>
                <a:spcPts val="600"/>
              </a:spcBef>
              <a:spcAft>
                <a:spcPts val="0"/>
              </a:spcAft>
              <a:buFont typeface="Arial" panose="020B0604020202020204" pitchFamily="34" charset="0"/>
              <a:buChar char="•"/>
              <a:tabLst/>
              <a:defRPr lang="en-GB" sz="1200" b="0" i="0" kern="1200">
                <a:solidFill>
                  <a:schemeClr val="tx1"/>
                </a:solidFill>
                <a:latin typeface="Calibri Light" panose="020F0302020204030204" pitchFamily="34" charset="0"/>
                <a:ea typeface="Source Sans Pro" panose="020B0503030403020204" pitchFamily="34" charset="0"/>
                <a:cs typeface="Calibri Light" panose="020F0302020204030204" pitchFamily="34" charset="0"/>
              </a:defRPr>
            </a:lvl4pPr>
            <a:lvl5pPr marL="582613" indent="-228600" algn="l" defTabSz="914400" rtl="0" eaLnBrk="1" latinLnBrk="0" hangingPunct="1">
              <a:lnSpc>
                <a:spcPct val="110000"/>
              </a:lnSpc>
              <a:spcBef>
                <a:spcPts val="600"/>
              </a:spcBef>
              <a:spcAft>
                <a:spcPts val="0"/>
              </a:spcAft>
              <a:buFont typeface="Arial" panose="020B0604020202020204" pitchFamily="34" charset="0"/>
              <a:buChar char="•"/>
              <a:tabLst/>
              <a:defRPr lang="en-US" sz="1200" b="0" i="0" kern="1200" dirty="0">
                <a:solidFill>
                  <a:schemeClr val="tx1"/>
                </a:solidFill>
                <a:latin typeface="Calibri Light" panose="020F0302020204030204" pitchFamily="34" charset="0"/>
                <a:ea typeface="Source Sans Pro" panose="020B0503030403020204" pitchFamily="34" charset="0"/>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859536">
              <a:spcBef>
                <a:spcPts val="564"/>
              </a:spcBef>
            </a:pPr>
            <a:r>
              <a:rPr lang="en-US" sz="1880" b="0" i="0" kern="1200" baseline="0" dirty="0">
                <a:solidFill>
                  <a:schemeClr val="tx1"/>
                </a:solidFill>
                <a:latin typeface="Calibri Light" panose="020F0302020204030204" pitchFamily="34" charset="0"/>
                <a:ea typeface="Source Sans Pro" panose="020B0503030403020204" pitchFamily="34" charset="0"/>
                <a:cs typeface="Calibri Light" panose="020F0302020204030204" pitchFamily="34" charset="0"/>
              </a:rPr>
              <a:t>Idea of this Workshop</a:t>
            </a:r>
            <a:endParaRPr lang="en-UA" dirty="0">
              <a:solidFill>
                <a:schemeClr val="tx1"/>
              </a:solidFill>
            </a:endParaRPr>
          </a:p>
        </p:txBody>
      </p:sp>
      <p:sp>
        <p:nvSpPr>
          <p:cNvPr id="48" name="Text Placeholder 24">
            <a:extLst>
              <a:ext uri="{FF2B5EF4-FFF2-40B4-BE49-F238E27FC236}">
                <a16:creationId xmlns:a16="http://schemas.microsoft.com/office/drawing/2014/main" id="{22F77CC5-F27F-054B-BAA4-51C43128B441}"/>
              </a:ext>
            </a:extLst>
          </p:cNvPr>
          <p:cNvSpPr>
            <a:spLocks noGrp="1"/>
          </p:cNvSpPr>
          <p:nvPr/>
        </p:nvSpPr>
        <p:spPr>
          <a:xfrm>
            <a:off x="3625905" y="2767150"/>
            <a:ext cx="2350725" cy="303763"/>
          </a:xfrm>
          <a:prstGeom prst="rect">
            <a:avLst/>
          </a:prstGeom>
        </p:spPr>
        <p:txBody>
          <a:bodyPr vert="horz" wrap="square" lIns="0" tIns="0" rIns="0" bIns="0" rtlCol="0" anchor="t" anchorCtr="0">
            <a:spAutoFit/>
          </a:bodyPr>
          <a:lstStyle>
            <a:lvl1pPr marL="0" indent="0" algn="l" defTabSz="914400" rtl="0" eaLnBrk="1" latinLnBrk="0" hangingPunct="1">
              <a:lnSpc>
                <a:spcPct val="110000"/>
              </a:lnSpc>
              <a:spcBef>
                <a:spcPts val="600"/>
              </a:spcBef>
              <a:spcAft>
                <a:spcPts val="0"/>
              </a:spcAft>
              <a:buFont typeface="Arial" panose="020B0604020202020204" pitchFamily="34" charset="0"/>
              <a:buNone/>
              <a:tabLst/>
              <a:defRPr lang="en-GB" sz="2000" b="0" i="0" kern="1200" baseline="0">
                <a:solidFill>
                  <a:schemeClr val="bg1"/>
                </a:solidFill>
                <a:latin typeface="Calibri Light" panose="020F0302020204030204" pitchFamily="34" charset="0"/>
                <a:ea typeface="Source Sans Pro" panose="020B0503030403020204" pitchFamily="34" charset="0"/>
                <a:cs typeface="Calibri Light" panose="020F0302020204030204" pitchFamily="34" charset="0"/>
              </a:defRPr>
            </a:lvl1pPr>
            <a:lvl2pPr marL="6350" indent="0" algn="l" defTabSz="914400" rtl="0" eaLnBrk="1" latinLnBrk="0" hangingPunct="1">
              <a:lnSpc>
                <a:spcPct val="110000"/>
              </a:lnSpc>
              <a:spcBef>
                <a:spcPts val="600"/>
              </a:spcBef>
              <a:spcAft>
                <a:spcPts val="0"/>
              </a:spcAft>
              <a:buFont typeface="Arial" panose="020B0604020202020204" pitchFamily="34" charset="0"/>
              <a:buNone/>
              <a:tabLst/>
              <a:defRPr lang="en-GB" sz="1200" b="0" i="0" kern="1200">
                <a:solidFill>
                  <a:schemeClr val="tx1"/>
                </a:solidFill>
                <a:latin typeface="Calibri Light" panose="020F0302020204030204" pitchFamily="34" charset="0"/>
                <a:ea typeface="Source Sans Pro" panose="020B0503030403020204" pitchFamily="34" charset="0"/>
                <a:cs typeface="Calibri Light" panose="020F0302020204030204" pitchFamily="34" charset="0"/>
              </a:defRPr>
            </a:lvl2pPr>
            <a:lvl3pPr marL="228600" indent="-228600" algn="l" defTabSz="914400" rtl="0" eaLnBrk="1" latinLnBrk="0" hangingPunct="1">
              <a:lnSpc>
                <a:spcPct val="110000"/>
              </a:lnSpc>
              <a:spcBef>
                <a:spcPts val="600"/>
              </a:spcBef>
              <a:spcAft>
                <a:spcPts val="0"/>
              </a:spcAft>
              <a:buFont typeface="Arial" panose="020B0604020202020204" pitchFamily="34" charset="0"/>
              <a:buChar char="•"/>
              <a:tabLst/>
              <a:defRPr lang="en-GB" sz="1200" b="0" i="0" kern="1200">
                <a:solidFill>
                  <a:schemeClr val="tx1"/>
                </a:solidFill>
                <a:latin typeface="Calibri Light" panose="020F0302020204030204" pitchFamily="34" charset="0"/>
                <a:ea typeface="Source Sans Pro" panose="020B0503030403020204" pitchFamily="34" charset="0"/>
                <a:cs typeface="Calibri Light" panose="020F0302020204030204" pitchFamily="34" charset="0"/>
              </a:defRPr>
            </a:lvl3pPr>
            <a:lvl4pPr marL="401638" indent="-228600" algn="l" defTabSz="914400" rtl="0" eaLnBrk="1" latinLnBrk="0" hangingPunct="1">
              <a:lnSpc>
                <a:spcPct val="110000"/>
              </a:lnSpc>
              <a:spcBef>
                <a:spcPts val="600"/>
              </a:spcBef>
              <a:spcAft>
                <a:spcPts val="0"/>
              </a:spcAft>
              <a:buFont typeface="Arial" panose="020B0604020202020204" pitchFamily="34" charset="0"/>
              <a:buChar char="•"/>
              <a:tabLst/>
              <a:defRPr lang="en-GB" sz="1200" b="0" i="0" kern="1200">
                <a:solidFill>
                  <a:schemeClr val="tx1"/>
                </a:solidFill>
                <a:latin typeface="Calibri Light" panose="020F0302020204030204" pitchFamily="34" charset="0"/>
                <a:ea typeface="Source Sans Pro" panose="020B0503030403020204" pitchFamily="34" charset="0"/>
                <a:cs typeface="Calibri Light" panose="020F0302020204030204" pitchFamily="34" charset="0"/>
              </a:defRPr>
            </a:lvl4pPr>
            <a:lvl5pPr marL="582613" indent="-228600" algn="l" defTabSz="914400" rtl="0" eaLnBrk="1" latinLnBrk="0" hangingPunct="1">
              <a:lnSpc>
                <a:spcPct val="110000"/>
              </a:lnSpc>
              <a:spcBef>
                <a:spcPts val="600"/>
              </a:spcBef>
              <a:spcAft>
                <a:spcPts val="0"/>
              </a:spcAft>
              <a:buFont typeface="Arial" panose="020B0604020202020204" pitchFamily="34" charset="0"/>
              <a:buChar char="•"/>
              <a:tabLst/>
              <a:defRPr lang="en-US" sz="1200" b="0" i="0" kern="1200" dirty="0">
                <a:solidFill>
                  <a:schemeClr val="tx1"/>
                </a:solidFill>
                <a:latin typeface="Calibri Light" panose="020F0302020204030204" pitchFamily="34" charset="0"/>
                <a:ea typeface="Source Sans Pro" panose="020B0503030403020204" pitchFamily="34" charset="0"/>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859536">
              <a:spcBef>
                <a:spcPts val="564"/>
              </a:spcBef>
            </a:pPr>
            <a:r>
              <a:rPr lang="en-US" sz="1880" b="0" i="0" kern="1200" baseline="0">
                <a:solidFill>
                  <a:schemeClr val="tx1"/>
                </a:solidFill>
                <a:latin typeface="Calibri Light" panose="020F0302020204030204" pitchFamily="34" charset="0"/>
                <a:ea typeface="Source Sans Pro" panose="020B0503030403020204" pitchFamily="34" charset="0"/>
                <a:cs typeface="Calibri Light" panose="020F0302020204030204" pitchFamily="34" charset="0"/>
              </a:rPr>
              <a:t>Target Audience</a:t>
            </a:r>
            <a:endParaRPr lang="en-UA">
              <a:solidFill>
                <a:schemeClr val="tx1"/>
              </a:solidFill>
            </a:endParaRPr>
          </a:p>
        </p:txBody>
      </p:sp>
      <p:sp>
        <p:nvSpPr>
          <p:cNvPr id="49" name="Text Placeholder 25">
            <a:extLst>
              <a:ext uri="{FF2B5EF4-FFF2-40B4-BE49-F238E27FC236}">
                <a16:creationId xmlns:a16="http://schemas.microsoft.com/office/drawing/2014/main" id="{D354F01E-2D09-264B-ADB4-65056A52DAEC}"/>
              </a:ext>
            </a:extLst>
          </p:cNvPr>
          <p:cNvSpPr>
            <a:spLocks noGrp="1"/>
          </p:cNvSpPr>
          <p:nvPr/>
        </p:nvSpPr>
        <p:spPr>
          <a:xfrm>
            <a:off x="3625905" y="3412125"/>
            <a:ext cx="2713886" cy="302390"/>
          </a:xfrm>
          <a:prstGeom prst="rect">
            <a:avLst/>
          </a:prstGeom>
        </p:spPr>
        <p:txBody>
          <a:bodyPr vert="horz" wrap="square" lIns="0" tIns="0" rIns="0" bIns="0" rtlCol="0" anchor="t" anchorCtr="0">
            <a:spAutoFit/>
          </a:bodyPr>
          <a:lstStyle>
            <a:lvl1pPr marL="0" indent="0" algn="l" defTabSz="914400" rtl="0" eaLnBrk="1" latinLnBrk="0" hangingPunct="1">
              <a:lnSpc>
                <a:spcPct val="110000"/>
              </a:lnSpc>
              <a:spcBef>
                <a:spcPts val="600"/>
              </a:spcBef>
              <a:spcAft>
                <a:spcPts val="0"/>
              </a:spcAft>
              <a:buFont typeface="Arial" panose="020B0604020202020204" pitchFamily="34" charset="0"/>
              <a:buNone/>
              <a:tabLst/>
              <a:defRPr lang="en-GB" sz="2000" b="0" i="0" kern="1200" baseline="0">
                <a:solidFill>
                  <a:schemeClr val="bg1"/>
                </a:solidFill>
                <a:latin typeface="Calibri Light" panose="020F0302020204030204" pitchFamily="34" charset="0"/>
                <a:ea typeface="Source Sans Pro" panose="020B0503030403020204" pitchFamily="34" charset="0"/>
                <a:cs typeface="Calibri Light" panose="020F0302020204030204" pitchFamily="34" charset="0"/>
              </a:defRPr>
            </a:lvl1pPr>
            <a:lvl2pPr marL="6350" indent="0" algn="l" defTabSz="914400" rtl="0" eaLnBrk="1" latinLnBrk="0" hangingPunct="1">
              <a:lnSpc>
                <a:spcPct val="110000"/>
              </a:lnSpc>
              <a:spcBef>
                <a:spcPts val="600"/>
              </a:spcBef>
              <a:spcAft>
                <a:spcPts val="0"/>
              </a:spcAft>
              <a:buFont typeface="Arial" panose="020B0604020202020204" pitchFamily="34" charset="0"/>
              <a:buNone/>
              <a:tabLst/>
              <a:defRPr lang="en-GB" sz="1200" b="0" i="0" kern="1200">
                <a:solidFill>
                  <a:schemeClr val="tx1"/>
                </a:solidFill>
                <a:latin typeface="Calibri Light" panose="020F0302020204030204" pitchFamily="34" charset="0"/>
                <a:ea typeface="Source Sans Pro" panose="020B0503030403020204" pitchFamily="34" charset="0"/>
                <a:cs typeface="Calibri Light" panose="020F0302020204030204" pitchFamily="34" charset="0"/>
              </a:defRPr>
            </a:lvl2pPr>
            <a:lvl3pPr marL="228600" indent="-228600" algn="l" defTabSz="914400" rtl="0" eaLnBrk="1" latinLnBrk="0" hangingPunct="1">
              <a:lnSpc>
                <a:spcPct val="110000"/>
              </a:lnSpc>
              <a:spcBef>
                <a:spcPts val="600"/>
              </a:spcBef>
              <a:spcAft>
                <a:spcPts val="0"/>
              </a:spcAft>
              <a:buFont typeface="Arial" panose="020B0604020202020204" pitchFamily="34" charset="0"/>
              <a:buChar char="•"/>
              <a:tabLst/>
              <a:defRPr lang="en-GB" sz="1200" b="0" i="0" kern="1200">
                <a:solidFill>
                  <a:schemeClr val="tx1"/>
                </a:solidFill>
                <a:latin typeface="Calibri Light" panose="020F0302020204030204" pitchFamily="34" charset="0"/>
                <a:ea typeface="Source Sans Pro" panose="020B0503030403020204" pitchFamily="34" charset="0"/>
                <a:cs typeface="Calibri Light" panose="020F0302020204030204" pitchFamily="34" charset="0"/>
              </a:defRPr>
            </a:lvl3pPr>
            <a:lvl4pPr marL="401638" indent="-228600" algn="l" defTabSz="914400" rtl="0" eaLnBrk="1" latinLnBrk="0" hangingPunct="1">
              <a:lnSpc>
                <a:spcPct val="110000"/>
              </a:lnSpc>
              <a:spcBef>
                <a:spcPts val="600"/>
              </a:spcBef>
              <a:spcAft>
                <a:spcPts val="0"/>
              </a:spcAft>
              <a:buFont typeface="Arial" panose="020B0604020202020204" pitchFamily="34" charset="0"/>
              <a:buChar char="•"/>
              <a:tabLst/>
              <a:defRPr lang="en-GB" sz="1200" b="0" i="0" kern="1200">
                <a:solidFill>
                  <a:schemeClr val="tx1"/>
                </a:solidFill>
                <a:latin typeface="Calibri Light" panose="020F0302020204030204" pitchFamily="34" charset="0"/>
                <a:ea typeface="Source Sans Pro" panose="020B0503030403020204" pitchFamily="34" charset="0"/>
                <a:cs typeface="Calibri Light" panose="020F0302020204030204" pitchFamily="34" charset="0"/>
              </a:defRPr>
            </a:lvl4pPr>
            <a:lvl5pPr marL="582613" indent="-228600" algn="l" defTabSz="914400" rtl="0" eaLnBrk="1" latinLnBrk="0" hangingPunct="1">
              <a:lnSpc>
                <a:spcPct val="110000"/>
              </a:lnSpc>
              <a:spcBef>
                <a:spcPts val="600"/>
              </a:spcBef>
              <a:spcAft>
                <a:spcPts val="0"/>
              </a:spcAft>
              <a:buFont typeface="Arial" panose="020B0604020202020204" pitchFamily="34" charset="0"/>
              <a:buChar char="•"/>
              <a:tabLst/>
              <a:defRPr lang="en-US" sz="1200" b="0" i="0" kern="1200" dirty="0">
                <a:solidFill>
                  <a:schemeClr val="tx1"/>
                </a:solidFill>
                <a:latin typeface="Calibri Light" panose="020F0302020204030204" pitchFamily="34" charset="0"/>
                <a:ea typeface="Source Sans Pro" panose="020B0503030403020204" pitchFamily="34" charset="0"/>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859536">
              <a:spcBef>
                <a:spcPts val="564"/>
              </a:spcBef>
            </a:pPr>
            <a:r>
              <a:rPr lang="en-US" sz="1880" b="0" i="0" kern="1200" baseline="0" dirty="0">
                <a:solidFill>
                  <a:schemeClr val="tx1"/>
                </a:solidFill>
                <a:latin typeface="Calibri Light" panose="020F0302020204030204" pitchFamily="34" charset="0"/>
                <a:ea typeface="Source Sans Pro" panose="020B0503030403020204" pitchFamily="34" charset="0"/>
                <a:cs typeface="Calibri Light" panose="020F0302020204030204" pitchFamily="34" charset="0"/>
              </a:rPr>
              <a:t>Applications we are building</a:t>
            </a:r>
            <a:endParaRPr lang="en-GB" dirty="0">
              <a:solidFill>
                <a:schemeClr val="tx1"/>
              </a:solidFill>
            </a:endParaRPr>
          </a:p>
        </p:txBody>
      </p:sp>
      <p:sp>
        <p:nvSpPr>
          <p:cNvPr id="50" name="Text Placeholder 15">
            <a:extLst>
              <a:ext uri="{FF2B5EF4-FFF2-40B4-BE49-F238E27FC236}">
                <a16:creationId xmlns:a16="http://schemas.microsoft.com/office/drawing/2014/main" id="{B9D1A3E8-85EF-D64A-BA33-4685D5FE34CF}"/>
              </a:ext>
            </a:extLst>
          </p:cNvPr>
          <p:cNvSpPr>
            <a:spLocks noGrp="1"/>
          </p:cNvSpPr>
          <p:nvPr/>
        </p:nvSpPr>
        <p:spPr>
          <a:xfrm>
            <a:off x="3625905" y="4066696"/>
            <a:ext cx="2350725" cy="302390"/>
          </a:xfrm>
          <a:prstGeom prst="rect">
            <a:avLst/>
          </a:prstGeom>
        </p:spPr>
        <p:txBody>
          <a:bodyPr vert="horz" wrap="square" lIns="0" tIns="0" rIns="0" bIns="0" rtlCol="0" anchor="t" anchorCtr="0">
            <a:spAutoFit/>
          </a:bodyPr>
          <a:lstStyle>
            <a:lvl1pPr marL="0" indent="0" algn="l" defTabSz="914400" rtl="0" eaLnBrk="1" latinLnBrk="0" hangingPunct="1">
              <a:lnSpc>
                <a:spcPct val="110000"/>
              </a:lnSpc>
              <a:spcBef>
                <a:spcPts val="600"/>
              </a:spcBef>
              <a:spcAft>
                <a:spcPts val="0"/>
              </a:spcAft>
              <a:buFont typeface="Arial" panose="020B0604020202020204" pitchFamily="34" charset="0"/>
              <a:buNone/>
              <a:tabLst/>
              <a:defRPr lang="en-GB" sz="2000" b="0" i="0" kern="1200" baseline="0">
                <a:solidFill>
                  <a:schemeClr val="bg1"/>
                </a:solidFill>
                <a:latin typeface="Calibri Light" panose="020F0302020204030204" pitchFamily="34" charset="0"/>
                <a:ea typeface="Source Sans Pro" panose="020B0503030403020204" pitchFamily="34" charset="0"/>
                <a:cs typeface="Calibri Light" panose="020F0302020204030204" pitchFamily="34" charset="0"/>
              </a:defRPr>
            </a:lvl1pPr>
            <a:lvl2pPr marL="6350" indent="0" algn="l" defTabSz="914400" rtl="0" eaLnBrk="1" latinLnBrk="0" hangingPunct="1">
              <a:lnSpc>
                <a:spcPct val="110000"/>
              </a:lnSpc>
              <a:spcBef>
                <a:spcPts val="600"/>
              </a:spcBef>
              <a:spcAft>
                <a:spcPts val="0"/>
              </a:spcAft>
              <a:buFont typeface="Arial" panose="020B0604020202020204" pitchFamily="34" charset="0"/>
              <a:buNone/>
              <a:tabLst/>
              <a:defRPr lang="en-GB" sz="1200" b="0" i="0" kern="1200">
                <a:solidFill>
                  <a:schemeClr val="tx1"/>
                </a:solidFill>
                <a:latin typeface="Calibri Light" panose="020F0302020204030204" pitchFamily="34" charset="0"/>
                <a:ea typeface="Source Sans Pro" panose="020B0503030403020204" pitchFamily="34" charset="0"/>
                <a:cs typeface="Calibri Light" panose="020F0302020204030204" pitchFamily="34" charset="0"/>
              </a:defRPr>
            </a:lvl2pPr>
            <a:lvl3pPr marL="228600" indent="-228600" algn="l" defTabSz="914400" rtl="0" eaLnBrk="1" latinLnBrk="0" hangingPunct="1">
              <a:lnSpc>
                <a:spcPct val="110000"/>
              </a:lnSpc>
              <a:spcBef>
                <a:spcPts val="600"/>
              </a:spcBef>
              <a:spcAft>
                <a:spcPts val="0"/>
              </a:spcAft>
              <a:buFont typeface="Arial" panose="020B0604020202020204" pitchFamily="34" charset="0"/>
              <a:buChar char="•"/>
              <a:tabLst/>
              <a:defRPr lang="en-GB" sz="1200" b="0" i="0" kern="1200">
                <a:solidFill>
                  <a:schemeClr val="tx1"/>
                </a:solidFill>
                <a:latin typeface="Calibri Light" panose="020F0302020204030204" pitchFamily="34" charset="0"/>
                <a:ea typeface="Source Sans Pro" panose="020B0503030403020204" pitchFamily="34" charset="0"/>
                <a:cs typeface="Calibri Light" panose="020F0302020204030204" pitchFamily="34" charset="0"/>
              </a:defRPr>
            </a:lvl3pPr>
            <a:lvl4pPr marL="401638" indent="-228600" algn="l" defTabSz="914400" rtl="0" eaLnBrk="1" latinLnBrk="0" hangingPunct="1">
              <a:lnSpc>
                <a:spcPct val="110000"/>
              </a:lnSpc>
              <a:spcBef>
                <a:spcPts val="600"/>
              </a:spcBef>
              <a:spcAft>
                <a:spcPts val="0"/>
              </a:spcAft>
              <a:buFont typeface="Arial" panose="020B0604020202020204" pitchFamily="34" charset="0"/>
              <a:buChar char="•"/>
              <a:tabLst/>
              <a:defRPr lang="en-GB" sz="1200" b="0" i="0" kern="1200">
                <a:solidFill>
                  <a:schemeClr val="tx1"/>
                </a:solidFill>
                <a:latin typeface="Calibri Light" panose="020F0302020204030204" pitchFamily="34" charset="0"/>
                <a:ea typeface="Source Sans Pro" panose="020B0503030403020204" pitchFamily="34" charset="0"/>
                <a:cs typeface="Calibri Light" panose="020F0302020204030204" pitchFamily="34" charset="0"/>
              </a:defRPr>
            </a:lvl4pPr>
            <a:lvl5pPr marL="582613" indent="-228600" algn="l" defTabSz="914400" rtl="0" eaLnBrk="1" latinLnBrk="0" hangingPunct="1">
              <a:lnSpc>
                <a:spcPct val="110000"/>
              </a:lnSpc>
              <a:spcBef>
                <a:spcPts val="600"/>
              </a:spcBef>
              <a:spcAft>
                <a:spcPts val="0"/>
              </a:spcAft>
              <a:buFont typeface="Arial" panose="020B0604020202020204" pitchFamily="34" charset="0"/>
              <a:buChar char="•"/>
              <a:tabLst/>
              <a:defRPr lang="en-US" sz="1200" b="0" i="0" kern="1200" dirty="0">
                <a:solidFill>
                  <a:schemeClr val="tx1"/>
                </a:solidFill>
                <a:latin typeface="Calibri Light" panose="020F0302020204030204" pitchFamily="34" charset="0"/>
                <a:ea typeface="Source Sans Pro" panose="020B0503030403020204" pitchFamily="34" charset="0"/>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859536">
              <a:spcBef>
                <a:spcPts val="564"/>
              </a:spcBef>
            </a:pPr>
            <a:r>
              <a:rPr lang="en-GB" sz="1880" b="0" i="0" kern="1200" baseline="0" dirty="0">
                <a:solidFill>
                  <a:schemeClr val="tx1"/>
                </a:solidFill>
                <a:latin typeface="Calibri Light" panose="020F0302020204030204" pitchFamily="34" charset="0"/>
                <a:ea typeface="Source Sans Pro" panose="020B0503030403020204" pitchFamily="34" charset="0"/>
                <a:cs typeface="Calibri Light" panose="020F0302020204030204" pitchFamily="34" charset="0"/>
              </a:rPr>
              <a:t>Intro to LLM models</a:t>
            </a:r>
            <a:endParaRPr lang="en-GB" dirty="0">
              <a:solidFill>
                <a:schemeClr val="tx1"/>
              </a:solidFill>
            </a:endParaRPr>
          </a:p>
        </p:txBody>
      </p:sp>
      <p:sp>
        <p:nvSpPr>
          <p:cNvPr id="51" name="Text Placeholder 9">
            <a:extLst>
              <a:ext uri="{FF2B5EF4-FFF2-40B4-BE49-F238E27FC236}">
                <a16:creationId xmlns:a16="http://schemas.microsoft.com/office/drawing/2014/main" id="{803B0572-C200-D047-9F03-9FCC8A02AD6C}"/>
              </a:ext>
            </a:extLst>
          </p:cNvPr>
          <p:cNvSpPr>
            <a:spLocks noGrp="1"/>
          </p:cNvSpPr>
          <p:nvPr/>
        </p:nvSpPr>
        <p:spPr>
          <a:xfrm>
            <a:off x="3625905" y="4711670"/>
            <a:ext cx="2350725" cy="303763"/>
          </a:xfrm>
          <a:prstGeom prst="rect">
            <a:avLst/>
          </a:prstGeom>
        </p:spPr>
        <p:txBody>
          <a:bodyPr vert="horz" wrap="square" lIns="0" tIns="0" rIns="0" bIns="0" rtlCol="0" anchor="t" anchorCtr="0">
            <a:spAutoFit/>
          </a:bodyPr>
          <a:lstStyle>
            <a:lvl1pPr marL="0" indent="0" algn="l" defTabSz="914400" rtl="0" eaLnBrk="1" latinLnBrk="0" hangingPunct="1">
              <a:lnSpc>
                <a:spcPct val="110000"/>
              </a:lnSpc>
              <a:spcBef>
                <a:spcPts val="600"/>
              </a:spcBef>
              <a:spcAft>
                <a:spcPts val="0"/>
              </a:spcAft>
              <a:buFont typeface="Arial" panose="020B0604020202020204" pitchFamily="34" charset="0"/>
              <a:buNone/>
              <a:tabLst/>
              <a:defRPr lang="en-GB" sz="2000" b="0" i="0" kern="1200" baseline="0">
                <a:solidFill>
                  <a:schemeClr val="bg1"/>
                </a:solidFill>
                <a:latin typeface="Calibri Light" panose="020F0302020204030204" pitchFamily="34" charset="0"/>
                <a:ea typeface="Source Sans Pro" panose="020B0503030403020204" pitchFamily="34" charset="0"/>
                <a:cs typeface="Calibri Light" panose="020F0302020204030204" pitchFamily="34" charset="0"/>
              </a:defRPr>
            </a:lvl1pPr>
            <a:lvl2pPr marL="6350" indent="0" algn="l" defTabSz="914400" rtl="0" eaLnBrk="1" latinLnBrk="0" hangingPunct="1">
              <a:lnSpc>
                <a:spcPct val="110000"/>
              </a:lnSpc>
              <a:spcBef>
                <a:spcPts val="600"/>
              </a:spcBef>
              <a:spcAft>
                <a:spcPts val="0"/>
              </a:spcAft>
              <a:buFont typeface="Arial" panose="020B0604020202020204" pitchFamily="34" charset="0"/>
              <a:buNone/>
              <a:tabLst/>
              <a:defRPr lang="en-GB" sz="1200" b="0" i="0" kern="1200">
                <a:solidFill>
                  <a:schemeClr val="tx1"/>
                </a:solidFill>
                <a:latin typeface="Calibri Light" panose="020F0302020204030204" pitchFamily="34" charset="0"/>
                <a:ea typeface="Source Sans Pro" panose="020B0503030403020204" pitchFamily="34" charset="0"/>
                <a:cs typeface="Calibri Light" panose="020F0302020204030204" pitchFamily="34" charset="0"/>
              </a:defRPr>
            </a:lvl2pPr>
            <a:lvl3pPr marL="228600" indent="-228600" algn="l" defTabSz="914400" rtl="0" eaLnBrk="1" latinLnBrk="0" hangingPunct="1">
              <a:lnSpc>
                <a:spcPct val="110000"/>
              </a:lnSpc>
              <a:spcBef>
                <a:spcPts val="600"/>
              </a:spcBef>
              <a:spcAft>
                <a:spcPts val="0"/>
              </a:spcAft>
              <a:buFont typeface="Arial" panose="020B0604020202020204" pitchFamily="34" charset="0"/>
              <a:buChar char="•"/>
              <a:tabLst/>
              <a:defRPr lang="en-GB" sz="1200" b="0" i="0" kern="1200">
                <a:solidFill>
                  <a:schemeClr val="tx1"/>
                </a:solidFill>
                <a:latin typeface="Calibri Light" panose="020F0302020204030204" pitchFamily="34" charset="0"/>
                <a:ea typeface="Source Sans Pro" panose="020B0503030403020204" pitchFamily="34" charset="0"/>
                <a:cs typeface="Calibri Light" panose="020F0302020204030204" pitchFamily="34" charset="0"/>
              </a:defRPr>
            </a:lvl3pPr>
            <a:lvl4pPr marL="401638" indent="-228600" algn="l" defTabSz="914400" rtl="0" eaLnBrk="1" latinLnBrk="0" hangingPunct="1">
              <a:lnSpc>
                <a:spcPct val="110000"/>
              </a:lnSpc>
              <a:spcBef>
                <a:spcPts val="600"/>
              </a:spcBef>
              <a:spcAft>
                <a:spcPts val="0"/>
              </a:spcAft>
              <a:buFont typeface="Arial" panose="020B0604020202020204" pitchFamily="34" charset="0"/>
              <a:buChar char="•"/>
              <a:tabLst/>
              <a:defRPr lang="en-GB" sz="1200" b="0" i="0" kern="1200">
                <a:solidFill>
                  <a:schemeClr val="tx1"/>
                </a:solidFill>
                <a:latin typeface="Calibri Light" panose="020F0302020204030204" pitchFamily="34" charset="0"/>
                <a:ea typeface="Source Sans Pro" panose="020B0503030403020204" pitchFamily="34" charset="0"/>
                <a:cs typeface="Calibri Light" panose="020F0302020204030204" pitchFamily="34" charset="0"/>
              </a:defRPr>
            </a:lvl4pPr>
            <a:lvl5pPr marL="582613" indent="-228600" algn="l" defTabSz="914400" rtl="0" eaLnBrk="1" latinLnBrk="0" hangingPunct="1">
              <a:lnSpc>
                <a:spcPct val="110000"/>
              </a:lnSpc>
              <a:spcBef>
                <a:spcPts val="600"/>
              </a:spcBef>
              <a:spcAft>
                <a:spcPts val="0"/>
              </a:spcAft>
              <a:buFont typeface="Arial" panose="020B0604020202020204" pitchFamily="34" charset="0"/>
              <a:buChar char="•"/>
              <a:tabLst/>
              <a:defRPr lang="en-US" sz="1200" b="0" i="0" kern="1200" dirty="0">
                <a:solidFill>
                  <a:schemeClr val="tx1"/>
                </a:solidFill>
                <a:latin typeface="Calibri Light" panose="020F0302020204030204" pitchFamily="34" charset="0"/>
                <a:ea typeface="Source Sans Pro" panose="020B0503030403020204" pitchFamily="34" charset="0"/>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859536">
              <a:spcBef>
                <a:spcPts val="564"/>
              </a:spcBef>
            </a:pPr>
            <a:r>
              <a:rPr lang="en-US" sz="1880" b="0" i="0" kern="1200" baseline="0" dirty="0">
                <a:solidFill>
                  <a:schemeClr val="tx1"/>
                </a:solidFill>
                <a:latin typeface="Calibri Light" panose="020F0302020204030204" pitchFamily="34" charset="0"/>
                <a:ea typeface="Source Sans Pro" panose="020B0503030403020204" pitchFamily="34" charset="0"/>
                <a:cs typeface="Calibri Light" panose="020F0302020204030204" pitchFamily="34" charset="0"/>
              </a:rPr>
              <a:t>Environment Setup</a:t>
            </a:r>
            <a:endParaRPr lang="en-KZ" dirty="0">
              <a:solidFill>
                <a:schemeClr val="tx1"/>
              </a:solidFill>
            </a:endParaRPr>
          </a:p>
        </p:txBody>
      </p:sp>
      <p:sp>
        <p:nvSpPr>
          <p:cNvPr id="54" name="Text Placeholder 12">
            <a:extLst>
              <a:ext uri="{FF2B5EF4-FFF2-40B4-BE49-F238E27FC236}">
                <a16:creationId xmlns:a16="http://schemas.microsoft.com/office/drawing/2014/main" id="{116FB58D-7B5E-E94B-B546-5D9D8AE78087}"/>
              </a:ext>
            </a:extLst>
          </p:cNvPr>
          <p:cNvSpPr txBox="1">
            <a:spLocks/>
          </p:cNvSpPr>
          <p:nvPr/>
        </p:nvSpPr>
        <p:spPr>
          <a:xfrm>
            <a:off x="2934288" y="6036127"/>
            <a:ext cx="471215" cy="289310"/>
          </a:xfrm>
          <a:prstGeom prst="rect">
            <a:avLst/>
          </a:prstGeom>
        </p:spPr>
        <p:txBody>
          <a:bodyPr vert="horz" wrap="square" lIns="0" tIns="0" rIns="0" bIns="0" rtlCol="0" anchor="t" anchorCtr="0">
            <a:spAutoFit/>
          </a:bodyPr>
          <a:lstStyle>
            <a:defPPr>
              <a:defRPr lang="en-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859536">
              <a:spcAft>
                <a:spcPts val="600"/>
              </a:spcAft>
            </a:pPr>
            <a:r>
              <a:rPr lang="en-KZ" sz="1880" b="1" kern="1200" dirty="0">
                <a:latin typeface="Calibri Light" panose="020F0302020204030204" pitchFamily="34" charset="0"/>
                <a:cs typeface="Calibri Light" panose="020F0302020204030204" pitchFamily="34" charset="0"/>
              </a:rPr>
              <a:t>07</a:t>
            </a:r>
            <a:endParaRPr lang="en-KZ" sz="1880" b="1" dirty="0">
              <a:latin typeface="Calibri Light" panose="020F0302020204030204" pitchFamily="34" charset="0"/>
              <a:cs typeface="Calibri Light" panose="020F0302020204030204" pitchFamily="34" charset="0"/>
            </a:endParaRPr>
          </a:p>
        </p:txBody>
      </p:sp>
      <p:sp>
        <p:nvSpPr>
          <p:cNvPr id="55" name="Text Placeholder 1">
            <a:extLst>
              <a:ext uri="{FF2B5EF4-FFF2-40B4-BE49-F238E27FC236}">
                <a16:creationId xmlns:a16="http://schemas.microsoft.com/office/drawing/2014/main" id="{C17A5CE0-9615-7A44-BF48-BD047DBC2086}"/>
              </a:ext>
            </a:extLst>
          </p:cNvPr>
          <p:cNvSpPr txBox="1">
            <a:spLocks/>
          </p:cNvSpPr>
          <p:nvPr/>
        </p:nvSpPr>
        <p:spPr>
          <a:xfrm>
            <a:off x="6459711" y="2112579"/>
            <a:ext cx="471215" cy="289310"/>
          </a:xfrm>
          <a:prstGeom prst="rect">
            <a:avLst/>
          </a:prstGeom>
        </p:spPr>
        <p:txBody>
          <a:bodyPr vert="horz" wrap="square" lIns="0" tIns="0" rIns="0" bIns="0" rtlCol="0" anchor="t" anchorCtr="0">
            <a:spAutoFit/>
          </a:bodyPr>
          <a:lstStyle>
            <a:defPPr>
              <a:defRPr lang="en-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59536">
              <a:spcAft>
                <a:spcPts val="600"/>
              </a:spcAft>
            </a:pPr>
            <a:r>
              <a:rPr lang="en-US" sz="1880" kern="1200" dirty="0">
                <a:latin typeface="Calibri Light" panose="020F0302020204030204" pitchFamily="34" charset="0"/>
                <a:cs typeface="Calibri Light" panose="020F0302020204030204" pitchFamily="34" charset="0"/>
              </a:rPr>
              <a:t>08</a:t>
            </a:r>
            <a:endParaRPr lang="en-UA" sz="1880" dirty="0">
              <a:latin typeface="Calibri Light" panose="020F0302020204030204" pitchFamily="34" charset="0"/>
              <a:cs typeface="Calibri Light" panose="020F0302020204030204" pitchFamily="34" charset="0"/>
            </a:endParaRPr>
          </a:p>
        </p:txBody>
      </p:sp>
      <p:sp>
        <p:nvSpPr>
          <p:cNvPr id="56" name="Text Placeholder 3">
            <a:extLst>
              <a:ext uri="{FF2B5EF4-FFF2-40B4-BE49-F238E27FC236}">
                <a16:creationId xmlns:a16="http://schemas.microsoft.com/office/drawing/2014/main" id="{407F3CF6-29B4-3246-8C15-6549EB7AE1A1}"/>
              </a:ext>
            </a:extLst>
          </p:cNvPr>
          <p:cNvSpPr txBox="1">
            <a:spLocks/>
          </p:cNvSpPr>
          <p:nvPr/>
        </p:nvSpPr>
        <p:spPr>
          <a:xfrm>
            <a:off x="6459711" y="2767150"/>
            <a:ext cx="471215" cy="289310"/>
          </a:xfrm>
          <a:prstGeom prst="rect">
            <a:avLst/>
          </a:prstGeom>
        </p:spPr>
        <p:txBody>
          <a:bodyPr vert="horz" wrap="square" lIns="0" tIns="0" rIns="0" bIns="0" rtlCol="0" anchor="t" anchorCtr="0">
            <a:spAutoFit/>
          </a:bodyPr>
          <a:lstStyle>
            <a:defPPr>
              <a:defRPr lang="en-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59536">
              <a:spcAft>
                <a:spcPts val="600"/>
              </a:spcAft>
            </a:pPr>
            <a:r>
              <a:rPr lang="en-US" sz="1880" b="1" kern="1200" dirty="0">
                <a:latin typeface="Calibri Light" panose="020F0302020204030204" pitchFamily="34" charset="0"/>
                <a:cs typeface="Calibri Light" panose="020F0302020204030204" pitchFamily="34" charset="0"/>
              </a:rPr>
              <a:t>09</a:t>
            </a:r>
            <a:endParaRPr lang="en-UA" sz="1880" dirty="0">
              <a:latin typeface="Calibri Light" panose="020F0302020204030204" pitchFamily="34" charset="0"/>
              <a:cs typeface="Calibri Light" panose="020F0302020204030204" pitchFamily="34" charset="0"/>
            </a:endParaRPr>
          </a:p>
        </p:txBody>
      </p:sp>
      <p:sp>
        <p:nvSpPr>
          <p:cNvPr id="60" name="Text Placeholder 9">
            <a:extLst>
              <a:ext uri="{FF2B5EF4-FFF2-40B4-BE49-F238E27FC236}">
                <a16:creationId xmlns:a16="http://schemas.microsoft.com/office/drawing/2014/main" id="{462BBA44-5A1C-C7DF-4A6F-130F824B9A10}"/>
              </a:ext>
            </a:extLst>
          </p:cNvPr>
          <p:cNvSpPr>
            <a:spLocks noGrp="1"/>
          </p:cNvSpPr>
          <p:nvPr/>
        </p:nvSpPr>
        <p:spPr>
          <a:xfrm>
            <a:off x="3625905" y="5356646"/>
            <a:ext cx="2530644" cy="302390"/>
          </a:xfrm>
          <a:prstGeom prst="rect">
            <a:avLst/>
          </a:prstGeom>
        </p:spPr>
        <p:txBody>
          <a:bodyPr vert="horz" wrap="square" lIns="0" tIns="0" rIns="0" bIns="0" rtlCol="0" anchor="t" anchorCtr="0">
            <a:spAutoFit/>
          </a:bodyPr>
          <a:lstStyle>
            <a:lvl1pPr marL="0" indent="0" algn="l" defTabSz="914400" rtl="0" eaLnBrk="1" latinLnBrk="0" hangingPunct="1">
              <a:lnSpc>
                <a:spcPct val="110000"/>
              </a:lnSpc>
              <a:spcBef>
                <a:spcPts val="600"/>
              </a:spcBef>
              <a:spcAft>
                <a:spcPts val="0"/>
              </a:spcAft>
              <a:buFont typeface="Arial" panose="020B0604020202020204" pitchFamily="34" charset="0"/>
              <a:buNone/>
              <a:tabLst/>
              <a:defRPr lang="en-GB" sz="2000" b="0" i="0" kern="1200" baseline="0">
                <a:solidFill>
                  <a:schemeClr val="bg1"/>
                </a:solidFill>
                <a:latin typeface="Calibri Light" panose="020F0302020204030204" pitchFamily="34" charset="0"/>
                <a:ea typeface="Source Sans Pro" panose="020B0503030403020204" pitchFamily="34" charset="0"/>
                <a:cs typeface="Calibri Light" panose="020F0302020204030204" pitchFamily="34" charset="0"/>
              </a:defRPr>
            </a:lvl1pPr>
            <a:lvl2pPr marL="6350" indent="0" algn="l" defTabSz="914400" rtl="0" eaLnBrk="1" latinLnBrk="0" hangingPunct="1">
              <a:lnSpc>
                <a:spcPct val="110000"/>
              </a:lnSpc>
              <a:spcBef>
                <a:spcPts val="600"/>
              </a:spcBef>
              <a:spcAft>
                <a:spcPts val="0"/>
              </a:spcAft>
              <a:buFont typeface="Arial" panose="020B0604020202020204" pitchFamily="34" charset="0"/>
              <a:buNone/>
              <a:tabLst/>
              <a:defRPr lang="en-GB" sz="1200" b="0" i="0" kern="1200">
                <a:solidFill>
                  <a:schemeClr val="tx1"/>
                </a:solidFill>
                <a:latin typeface="Calibri Light" panose="020F0302020204030204" pitchFamily="34" charset="0"/>
                <a:ea typeface="Source Sans Pro" panose="020B0503030403020204" pitchFamily="34" charset="0"/>
                <a:cs typeface="Calibri Light" panose="020F0302020204030204" pitchFamily="34" charset="0"/>
              </a:defRPr>
            </a:lvl2pPr>
            <a:lvl3pPr marL="228600" indent="-228600" algn="l" defTabSz="914400" rtl="0" eaLnBrk="1" latinLnBrk="0" hangingPunct="1">
              <a:lnSpc>
                <a:spcPct val="110000"/>
              </a:lnSpc>
              <a:spcBef>
                <a:spcPts val="600"/>
              </a:spcBef>
              <a:spcAft>
                <a:spcPts val="0"/>
              </a:spcAft>
              <a:buFont typeface="Arial" panose="020B0604020202020204" pitchFamily="34" charset="0"/>
              <a:buChar char="•"/>
              <a:tabLst/>
              <a:defRPr lang="en-GB" sz="1200" b="0" i="0" kern="1200">
                <a:solidFill>
                  <a:schemeClr val="tx1"/>
                </a:solidFill>
                <a:latin typeface="Calibri Light" panose="020F0302020204030204" pitchFamily="34" charset="0"/>
                <a:ea typeface="Source Sans Pro" panose="020B0503030403020204" pitchFamily="34" charset="0"/>
                <a:cs typeface="Calibri Light" panose="020F0302020204030204" pitchFamily="34" charset="0"/>
              </a:defRPr>
            </a:lvl3pPr>
            <a:lvl4pPr marL="401638" indent="-228600" algn="l" defTabSz="914400" rtl="0" eaLnBrk="1" latinLnBrk="0" hangingPunct="1">
              <a:lnSpc>
                <a:spcPct val="110000"/>
              </a:lnSpc>
              <a:spcBef>
                <a:spcPts val="600"/>
              </a:spcBef>
              <a:spcAft>
                <a:spcPts val="0"/>
              </a:spcAft>
              <a:buFont typeface="Arial" panose="020B0604020202020204" pitchFamily="34" charset="0"/>
              <a:buChar char="•"/>
              <a:tabLst/>
              <a:defRPr lang="en-GB" sz="1200" b="0" i="0" kern="1200">
                <a:solidFill>
                  <a:schemeClr val="tx1"/>
                </a:solidFill>
                <a:latin typeface="Calibri Light" panose="020F0302020204030204" pitchFamily="34" charset="0"/>
                <a:ea typeface="Source Sans Pro" panose="020B0503030403020204" pitchFamily="34" charset="0"/>
                <a:cs typeface="Calibri Light" panose="020F0302020204030204" pitchFamily="34" charset="0"/>
              </a:defRPr>
            </a:lvl4pPr>
            <a:lvl5pPr marL="582613" indent="-228600" algn="l" defTabSz="914400" rtl="0" eaLnBrk="1" latinLnBrk="0" hangingPunct="1">
              <a:lnSpc>
                <a:spcPct val="110000"/>
              </a:lnSpc>
              <a:spcBef>
                <a:spcPts val="600"/>
              </a:spcBef>
              <a:spcAft>
                <a:spcPts val="0"/>
              </a:spcAft>
              <a:buFont typeface="Arial" panose="020B0604020202020204" pitchFamily="34" charset="0"/>
              <a:buChar char="•"/>
              <a:tabLst/>
              <a:defRPr lang="en-US" sz="1200" b="0" i="0" kern="1200" dirty="0">
                <a:solidFill>
                  <a:schemeClr val="tx1"/>
                </a:solidFill>
                <a:latin typeface="Calibri Light" panose="020F0302020204030204" pitchFamily="34" charset="0"/>
                <a:ea typeface="Source Sans Pro" panose="020B0503030403020204" pitchFamily="34" charset="0"/>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859536">
              <a:spcBef>
                <a:spcPts val="564"/>
              </a:spcBef>
            </a:pPr>
            <a:r>
              <a:rPr lang="en-US" sz="1880" b="0" i="0" kern="1200" baseline="0" dirty="0">
                <a:solidFill>
                  <a:schemeClr val="tx1"/>
                </a:solidFill>
                <a:latin typeface="Calibri Light" panose="020F0302020204030204" pitchFamily="34" charset="0"/>
                <a:ea typeface="Source Sans Pro" panose="020B0503030403020204" pitchFamily="34" charset="0"/>
                <a:cs typeface="Calibri Light" panose="020F0302020204030204" pitchFamily="34" charset="0"/>
              </a:rPr>
              <a:t>Generate React</a:t>
            </a:r>
            <a:r>
              <a:rPr lang="en-US" sz="1880" dirty="0">
                <a:solidFill>
                  <a:schemeClr val="tx1"/>
                </a:solidFill>
              </a:rPr>
              <a:t>&amp; API</a:t>
            </a:r>
            <a:r>
              <a:rPr lang="en-US" sz="1880" b="0" i="0" kern="1200" baseline="0" dirty="0">
                <a:solidFill>
                  <a:schemeClr val="tx1"/>
                </a:solidFill>
                <a:latin typeface="Calibri Light" panose="020F0302020204030204" pitchFamily="34" charset="0"/>
                <a:ea typeface="Source Sans Pro" panose="020B0503030403020204" pitchFamily="34" charset="0"/>
                <a:cs typeface="Calibri Light" panose="020F0302020204030204" pitchFamily="34" charset="0"/>
              </a:rPr>
              <a:t> Poco</a:t>
            </a:r>
            <a:endParaRPr lang="en-KZ" dirty="0">
              <a:solidFill>
                <a:schemeClr val="tx1"/>
              </a:solidFill>
            </a:endParaRPr>
          </a:p>
        </p:txBody>
      </p:sp>
      <p:sp>
        <p:nvSpPr>
          <p:cNvPr id="61" name="Text Placeholder 9">
            <a:extLst>
              <a:ext uri="{FF2B5EF4-FFF2-40B4-BE49-F238E27FC236}">
                <a16:creationId xmlns:a16="http://schemas.microsoft.com/office/drawing/2014/main" id="{F9619966-273D-52FE-6BDF-7FDA991B0F77}"/>
              </a:ext>
            </a:extLst>
          </p:cNvPr>
          <p:cNvSpPr>
            <a:spLocks noGrp="1"/>
          </p:cNvSpPr>
          <p:nvPr/>
        </p:nvSpPr>
        <p:spPr>
          <a:xfrm>
            <a:off x="3571929" y="6001621"/>
            <a:ext cx="2584620" cy="302390"/>
          </a:xfrm>
          <a:prstGeom prst="rect">
            <a:avLst/>
          </a:prstGeom>
        </p:spPr>
        <p:txBody>
          <a:bodyPr vert="horz" wrap="square" lIns="0" tIns="0" rIns="0" bIns="0" rtlCol="0" anchor="t" anchorCtr="0">
            <a:spAutoFit/>
          </a:bodyPr>
          <a:lstStyle>
            <a:lvl1pPr marL="0" indent="0" algn="l" defTabSz="914400" rtl="0" eaLnBrk="1" latinLnBrk="0" hangingPunct="1">
              <a:lnSpc>
                <a:spcPct val="110000"/>
              </a:lnSpc>
              <a:spcBef>
                <a:spcPts val="600"/>
              </a:spcBef>
              <a:spcAft>
                <a:spcPts val="0"/>
              </a:spcAft>
              <a:buFont typeface="Arial" panose="020B0604020202020204" pitchFamily="34" charset="0"/>
              <a:buNone/>
              <a:tabLst/>
              <a:defRPr lang="en-GB" sz="2000" b="0" i="0" kern="1200" baseline="0">
                <a:solidFill>
                  <a:schemeClr val="bg1"/>
                </a:solidFill>
                <a:latin typeface="Calibri Light" panose="020F0302020204030204" pitchFamily="34" charset="0"/>
                <a:ea typeface="Source Sans Pro" panose="020B0503030403020204" pitchFamily="34" charset="0"/>
                <a:cs typeface="Calibri Light" panose="020F0302020204030204" pitchFamily="34" charset="0"/>
              </a:defRPr>
            </a:lvl1pPr>
            <a:lvl2pPr marL="6350" indent="0" algn="l" defTabSz="914400" rtl="0" eaLnBrk="1" latinLnBrk="0" hangingPunct="1">
              <a:lnSpc>
                <a:spcPct val="110000"/>
              </a:lnSpc>
              <a:spcBef>
                <a:spcPts val="600"/>
              </a:spcBef>
              <a:spcAft>
                <a:spcPts val="0"/>
              </a:spcAft>
              <a:buFont typeface="Arial" panose="020B0604020202020204" pitchFamily="34" charset="0"/>
              <a:buNone/>
              <a:tabLst/>
              <a:defRPr lang="en-GB" sz="1200" b="0" i="0" kern="1200">
                <a:solidFill>
                  <a:schemeClr val="tx1"/>
                </a:solidFill>
                <a:latin typeface="Calibri Light" panose="020F0302020204030204" pitchFamily="34" charset="0"/>
                <a:ea typeface="Source Sans Pro" panose="020B0503030403020204" pitchFamily="34" charset="0"/>
                <a:cs typeface="Calibri Light" panose="020F0302020204030204" pitchFamily="34" charset="0"/>
              </a:defRPr>
            </a:lvl2pPr>
            <a:lvl3pPr marL="228600" indent="-228600" algn="l" defTabSz="914400" rtl="0" eaLnBrk="1" latinLnBrk="0" hangingPunct="1">
              <a:lnSpc>
                <a:spcPct val="110000"/>
              </a:lnSpc>
              <a:spcBef>
                <a:spcPts val="600"/>
              </a:spcBef>
              <a:spcAft>
                <a:spcPts val="0"/>
              </a:spcAft>
              <a:buFont typeface="Arial" panose="020B0604020202020204" pitchFamily="34" charset="0"/>
              <a:buChar char="•"/>
              <a:tabLst/>
              <a:defRPr lang="en-GB" sz="1200" b="0" i="0" kern="1200">
                <a:solidFill>
                  <a:schemeClr val="tx1"/>
                </a:solidFill>
                <a:latin typeface="Calibri Light" panose="020F0302020204030204" pitchFamily="34" charset="0"/>
                <a:ea typeface="Source Sans Pro" panose="020B0503030403020204" pitchFamily="34" charset="0"/>
                <a:cs typeface="Calibri Light" panose="020F0302020204030204" pitchFamily="34" charset="0"/>
              </a:defRPr>
            </a:lvl3pPr>
            <a:lvl4pPr marL="401638" indent="-228600" algn="l" defTabSz="914400" rtl="0" eaLnBrk="1" latinLnBrk="0" hangingPunct="1">
              <a:lnSpc>
                <a:spcPct val="110000"/>
              </a:lnSpc>
              <a:spcBef>
                <a:spcPts val="600"/>
              </a:spcBef>
              <a:spcAft>
                <a:spcPts val="0"/>
              </a:spcAft>
              <a:buFont typeface="Arial" panose="020B0604020202020204" pitchFamily="34" charset="0"/>
              <a:buChar char="•"/>
              <a:tabLst/>
              <a:defRPr lang="en-GB" sz="1200" b="0" i="0" kern="1200">
                <a:solidFill>
                  <a:schemeClr val="tx1"/>
                </a:solidFill>
                <a:latin typeface="Calibri Light" panose="020F0302020204030204" pitchFamily="34" charset="0"/>
                <a:ea typeface="Source Sans Pro" panose="020B0503030403020204" pitchFamily="34" charset="0"/>
                <a:cs typeface="Calibri Light" panose="020F0302020204030204" pitchFamily="34" charset="0"/>
              </a:defRPr>
            </a:lvl4pPr>
            <a:lvl5pPr marL="582613" indent="-228600" algn="l" defTabSz="914400" rtl="0" eaLnBrk="1" latinLnBrk="0" hangingPunct="1">
              <a:lnSpc>
                <a:spcPct val="110000"/>
              </a:lnSpc>
              <a:spcBef>
                <a:spcPts val="600"/>
              </a:spcBef>
              <a:spcAft>
                <a:spcPts val="0"/>
              </a:spcAft>
              <a:buFont typeface="Arial" panose="020B0604020202020204" pitchFamily="34" charset="0"/>
              <a:buChar char="•"/>
              <a:tabLst/>
              <a:defRPr lang="en-US" sz="1200" b="0" i="0" kern="1200" dirty="0">
                <a:solidFill>
                  <a:schemeClr val="tx1"/>
                </a:solidFill>
                <a:latin typeface="Calibri Light" panose="020F0302020204030204" pitchFamily="34" charset="0"/>
                <a:ea typeface="Source Sans Pro" panose="020B0503030403020204" pitchFamily="34" charset="0"/>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859536">
              <a:spcBef>
                <a:spcPts val="564"/>
              </a:spcBef>
            </a:pPr>
            <a:r>
              <a:rPr lang="en-US" sz="1880" dirty="0">
                <a:solidFill>
                  <a:schemeClr val="tx1"/>
                </a:solidFill>
              </a:rPr>
              <a:t>Console App</a:t>
            </a:r>
            <a:endParaRPr lang="en-KZ" dirty="0">
              <a:solidFill>
                <a:schemeClr val="tx1"/>
              </a:solidFill>
            </a:endParaRPr>
          </a:p>
        </p:txBody>
      </p:sp>
      <p:sp>
        <p:nvSpPr>
          <p:cNvPr id="10" name="TextBox 9">
            <a:extLst>
              <a:ext uri="{FF2B5EF4-FFF2-40B4-BE49-F238E27FC236}">
                <a16:creationId xmlns:a16="http://schemas.microsoft.com/office/drawing/2014/main" id="{E05A4164-9783-3098-BB32-158B66C6C602}"/>
              </a:ext>
            </a:extLst>
          </p:cNvPr>
          <p:cNvSpPr txBox="1"/>
          <p:nvPr/>
        </p:nvSpPr>
        <p:spPr>
          <a:xfrm>
            <a:off x="6930926" y="2734365"/>
            <a:ext cx="2676624" cy="369332"/>
          </a:xfrm>
          <a:prstGeom prst="rect">
            <a:avLst/>
          </a:prstGeom>
          <a:noFill/>
        </p:spPr>
        <p:txBody>
          <a:bodyPr wrap="square">
            <a:spAutoFit/>
          </a:bodyPr>
          <a:lstStyle/>
          <a:p>
            <a:pPr defTabSz="859536">
              <a:spcBef>
                <a:spcPts val="564"/>
              </a:spcBef>
            </a:pPr>
            <a:r>
              <a:rPr lang="en-US" sz="1800" b="0" i="0" kern="1200" baseline="0" dirty="0">
                <a:solidFill>
                  <a:schemeClr val="tx1"/>
                </a:solidFill>
                <a:latin typeface="Calibri Light" panose="020F0302020204030204" pitchFamily="34" charset="0"/>
                <a:ea typeface="Source Sans Pro" panose="020B0503030403020204" pitchFamily="34" charset="0"/>
                <a:cs typeface="Calibri Light" panose="020F0302020204030204" pitchFamily="34" charset="0"/>
              </a:rPr>
              <a:t>Integrate </a:t>
            </a:r>
            <a:r>
              <a:rPr lang="en-US" sz="1800" b="0" i="0" kern="1200" baseline="0" dirty="0" err="1">
                <a:solidFill>
                  <a:schemeClr val="tx1"/>
                </a:solidFill>
                <a:latin typeface="Calibri Light" panose="020F0302020204030204" pitchFamily="34" charset="0"/>
                <a:ea typeface="Source Sans Pro" panose="020B0503030403020204" pitchFamily="34" charset="0"/>
                <a:cs typeface="Calibri Light" panose="020F0302020204030204" pitchFamily="34" charset="0"/>
              </a:rPr>
              <a:t>PowerAutomate</a:t>
            </a:r>
            <a:endParaRPr lang="en-KZ" dirty="0">
              <a:solidFill>
                <a:schemeClr val="tx1"/>
              </a:solidFill>
            </a:endParaRPr>
          </a:p>
        </p:txBody>
      </p:sp>
      <p:sp>
        <p:nvSpPr>
          <p:cNvPr id="12" name="TextBox 11">
            <a:extLst>
              <a:ext uri="{FF2B5EF4-FFF2-40B4-BE49-F238E27FC236}">
                <a16:creationId xmlns:a16="http://schemas.microsoft.com/office/drawing/2014/main" id="{82AFFD12-E583-52DC-D67F-AB391FBE2F6F}"/>
              </a:ext>
            </a:extLst>
          </p:cNvPr>
          <p:cNvSpPr txBox="1"/>
          <p:nvPr/>
        </p:nvSpPr>
        <p:spPr>
          <a:xfrm>
            <a:off x="6930926" y="2079794"/>
            <a:ext cx="2350725" cy="369332"/>
          </a:xfrm>
          <a:prstGeom prst="rect">
            <a:avLst/>
          </a:prstGeom>
          <a:noFill/>
        </p:spPr>
        <p:txBody>
          <a:bodyPr wrap="square">
            <a:spAutoFit/>
          </a:bodyPr>
          <a:lstStyle/>
          <a:p>
            <a:pPr defTabSz="859536">
              <a:spcBef>
                <a:spcPts val="564"/>
              </a:spcBef>
            </a:pPr>
            <a:r>
              <a:rPr lang="en-US" sz="1800" b="0" i="0" kern="1200" baseline="0" dirty="0">
                <a:solidFill>
                  <a:schemeClr val="tx1"/>
                </a:solidFill>
                <a:latin typeface="Calibri Light" panose="020F0302020204030204" pitchFamily="34" charset="0"/>
                <a:ea typeface="Source Sans Pro" panose="020B0503030403020204" pitchFamily="34" charset="0"/>
                <a:cs typeface="Calibri Light" panose="020F0302020204030204" pitchFamily="34" charset="0"/>
              </a:rPr>
              <a:t>Azure Function</a:t>
            </a:r>
            <a:endParaRPr lang="en-KZ" dirty="0">
              <a:solidFill>
                <a:schemeClr val="tx1"/>
              </a:solidFill>
            </a:endParaRPr>
          </a:p>
        </p:txBody>
      </p:sp>
    </p:spTree>
    <p:extLst>
      <p:ext uri="{BB962C8B-B14F-4D97-AF65-F5344CB8AC3E}">
        <p14:creationId xmlns:p14="http://schemas.microsoft.com/office/powerpoint/2010/main" val="33906710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2F5553B-BDCE-6288-3D92-502FB0DF08C2}"/>
              </a:ext>
            </a:extLst>
          </p:cNvPr>
          <p:cNvSpPr>
            <a:spLocks noGrp="1"/>
          </p:cNvSpPr>
          <p:nvPr>
            <p:ph type="title"/>
          </p:nvPr>
        </p:nvSpPr>
        <p:spPr>
          <a:xfrm>
            <a:off x="952500" y="150971"/>
            <a:ext cx="10560931" cy="877729"/>
          </a:xfrm>
        </p:spPr>
        <p:txBody>
          <a:bodyPr vert="horz" lIns="91440" tIns="45720" rIns="91440" bIns="45720" rtlCol="0" anchor="ctr">
            <a:normAutofit/>
          </a:bodyPr>
          <a:lstStyle/>
          <a:p>
            <a:r>
              <a:rPr lang="en-US" sz="4000" kern="1200" dirty="0">
                <a:solidFill>
                  <a:srgbClr val="FFFFFF"/>
                </a:solidFill>
                <a:latin typeface="+mj-lt"/>
                <a:ea typeface="+mj-ea"/>
                <a:cs typeface="+mj-cs"/>
              </a:rPr>
              <a:t>Application 4. Integration with </a:t>
            </a:r>
            <a:r>
              <a:rPr lang="en-US" sz="4000" kern="1200" dirty="0" err="1">
                <a:solidFill>
                  <a:srgbClr val="FFFFFF"/>
                </a:solidFill>
                <a:latin typeface="+mj-lt"/>
                <a:ea typeface="+mj-ea"/>
                <a:cs typeface="+mj-cs"/>
              </a:rPr>
              <a:t>PowerApp</a:t>
            </a:r>
            <a:r>
              <a:rPr lang="en-US" sz="4000" kern="1200" dirty="0">
                <a:solidFill>
                  <a:srgbClr val="FFFFFF"/>
                </a:solidFill>
                <a:latin typeface="+mj-lt"/>
                <a:ea typeface="+mj-ea"/>
                <a:cs typeface="+mj-cs"/>
              </a:rPr>
              <a:t>. </a:t>
            </a:r>
            <a:r>
              <a:rPr lang="en-US" sz="4000" kern="1200" dirty="0" err="1">
                <a:solidFill>
                  <a:srgbClr val="FFFFFF"/>
                </a:solidFill>
                <a:latin typeface="+mj-lt"/>
                <a:ea typeface="+mj-ea"/>
                <a:cs typeface="+mj-cs"/>
              </a:rPr>
              <a:t>ChatBot</a:t>
            </a:r>
            <a:endParaRPr lang="en-US" sz="4000" kern="1200" dirty="0">
              <a:solidFill>
                <a:srgbClr val="FFFFFF"/>
              </a:solidFill>
              <a:latin typeface="+mj-lt"/>
              <a:ea typeface="+mj-ea"/>
              <a:cs typeface="+mj-cs"/>
            </a:endParaRPr>
          </a:p>
        </p:txBody>
      </p:sp>
      <p:sp>
        <p:nvSpPr>
          <p:cNvPr id="6" name="TextBox 5">
            <a:extLst>
              <a:ext uri="{FF2B5EF4-FFF2-40B4-BE49-F238E27FC236}">
                <a16:creationId xmlns:a16="http://schemas.microsoft.com/office/drawing/2014/main" id="{5AFC1377-47AF-B221-0203-B479E8F58880}"/>
              </a:ext>
            </a:extLst>
          </p:cNvPr>
          <p:cNvSpPr txBox="1"/>
          <p:nvPr/>
        </p:nvSpPr>
        <p:spPr>
          <a:xfrm>
            <a:off x="952500" y="1726926"/>
            <a:ext cx="7035800" cy="341632"/>
          </a:xfrm>
          <a:prstGeom prst="rect">
            <a:avLst/>
          </a:prstGeom>
          <a:noFill/>
        </p:spPr>
        <p:txBody>
          <a:bodyPr wrap="square">
            <a:spAutoFit/>
          </a:bodyPr>
          <a:lstStyle/>
          <a:p>
            <a:pPr indent="-560070" defTabSz="2240280">
              <a:lnSpc>
                <a:spcPct val="90000"/>
              </a:lnSpc>
              <a:spcAft>
                <a:spcPts val="1470"/>
              </a:spcAft>
              <a:buFont typeface="Arial" panose="020B0604020202020204" pitchFamily="34" charset="0"/>
              <a:buChar char="•"/>
            </a:pPr>
            <a:r>
              <a:rPr lang="en-US" kern="1200" dirty="0">
                <a:solidFill>
                  <a:schemeClr val="tx1"/>
                </a:solidFill>
                <a:latin typeface="+mn-lt"/>
                <a:ea typeface="+mn-ea"/>
                <a:cs typeface="+mn-cs"/>
              </a:rPr>
              <a:t>Let’s create another integration. Now our trigger will be Teams:</a:t>
            </a:r>
            <a:endParaRPr lang="en-US" dirty="0"/>
          </a:p>
        </p:txBody>
      </p:sp>
      <p:pic>
        <p:nvPicPr>
          <p:cNvPr id="7" name="Picture 6">
            <a:extLst>
              <a:ext uri="{FF2B5EF4-FFF2-40B4-BE49-F238E27FC236}">
                <a16:creationId xmlns:a16="http://schemas.microsoft.com/office/drawing/2014/main" id="{A126FA87-F71B-0CF1-89E4-F0E4C7922595}"/>
              </a:ext>
            </a:extLst>
          </p:cNvPr>
          <p:cNvPicPr>
            <a:picLocks noChangeAspect="1"/>
          </p:cNvPicPr>
          <p:nvPr/>
        </p:nvPicPr>
        <p:blipFill>
          <a:blip r:embed="rId2"/>
          <a:stretch>
            <a:fillRect/>
          </a:stretch>
        </p:blipFill>
        <p:spPr>
          <a:xfrm>
            <a:off x="1052480" y="2216150"/>
            <a:ext cx="3673867" cy="4165600"/>
          </a:xfrm>
          <a:prstGeom prst="rect">
            <a:avLst/>
          </a:prstGeom>
        </p:spPr>
      </p:pic>
      <p:pic>
        <p:nvPicPr>
          <p:cNvPr id="12" name="Picture 11">
            <a:extLst>
              <a:ext uri="{FF2B5EF4-FFF2-40B4-BE49-F238E27FC236}">
                <a16:creationId xmlns:a16="http://schemas.microsoft.com/office/drawing/2014/main" id="{35A77F1E-E928-71FD-93F5-782D2D1A9F56}"/>
              </a:ext>
            </a:extLst>
          </p:cNvPr>
          <p:cNvPicPr>
            <a:picLocks noChangeAspect="1"/>
          </p:cNvPicPr>
          <p:nvPr/>
        </p:nvPicPr>
        <p:blipFill>
          <a:blip r:embed="rId3"/>
          <a:stretch>
            <a:fillRect/>
          </a:stretch>
        </p:blipFill>
        <p:spPr>
          <a:xfrm>
            <a:off x="4833464" y="2216150"/>
            <a:ext cx="4422078" cy="1711772"/>
          </a:xfrm>
          <a:prstGeom prst="rect">
            <a:avLst/>
          </a:prstGeom>
        </p:spPr>
      </p:pic>
    </p:spTree>
    <p:extLst>
      <p:ext uri="{BB962C8B-B14F-4D97-AF65-F5344CB8AC3E}">
        <p14:creationId xmlns:p14="http://schemas.microsoft.com/office/powerpoint/2010/main" val="33146567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2F5553B-BDCE-6288-3D92-502FB0DF08C2}"/>
              </a:ext>
            </a:extLst>
          </p:cNvPr>
          <p:cNvSpPr>
            <a:spLocks noGrp="1"/>
          </p:cNvSpPr>
          <p:nvPr>
            <p:ph type="title"/>
          </p:nvPr>
        </p:nvSpPr>
        <p:spPr>
          <a:xfrm>
            <a:off x="952500" y="150971"/>
            <a:ext cx="10560931" cy="877729"/>
          </a:xfrm>
        </p:spPr>
        <p:txBody>
          <a:bodyPr vert="horz" lIns="91440" tIns="45720" rIns="91440" bIns="45720" rtlCol="0" anchor="ctr">
            <a:normAutofit/>
          </a:bodyPr>
          <a:lstStyle/>
          <a:p>
            <a:r>
              <a:rPr lang="en-US" sz="4000" kern="1200" dirty="0">
                <a:solidFill>
                  <a:srgbClr val="FFFFFF"/>
                </a:solidFill>
                <a:latin typeface="+mj-lt"/>
                <a:ea typeface="+mj-ea"/>
                <a:cs typeface="+mj-cs"/>
              </a:rPr>
              <a:t>Application 4. Integration with </a:t>
            </a:r>
            <a:r>
              <a:rPr lang="en-US" sz="4000" kern="1200" dirty="0" err="1">
                <a:solidFill>
                  <a:srgbClr val="FFFFFF"/>
                </a:solidFill>
                <a:latin typeface="+mj-lt"/>
                <a:ea typeface="+mj-ea"/>
                <a:cs typeface="+mj-cs"/>
              </a:rPr>
              <a:t>PowerApp</a:t>
            </a:r>
            <a:r>
              <a:rPr lang="en-US" sz="4000" kern="1200" dirty="0">
                <a:solidFill>
                  <a:srgbClr val="FFFFFF"/>
                </a:solidFill>
                <a:latin typeface="+mj-lt"/>
                <a:ea typeface="+mj-ea"/>
                <a:cs typeface="+mj-cs"/>
              </a:rPr>
              <a:t>. </a:t>
            </a:r>
            <a:r>
              <a:rPr lang="en-US" sz="4000" kern="1200" dirty="0" err="1">
                <a:solidFill>
                  <a:srgbClr val="FFFFFF"/>
                </a:solidFill>
                <a:latin typeface="+mj-lt"/>
                <a:ea typeface="+mj-ea"/>
                <a:cs typeface="+mj-cs"/>
              </a:rPr>
              <a:t>ChatBot</a:t>
            </a:r>
            <a:endParaRPr lang="en-US" sz="4000" kern="1200" dirty="0">
              <a:solidFill>
                <a:srgbClr val="FFFFFF"/>
              </a:solidFill>
              <a:latin typeface="+mj-lt"/>
              <a:ea typeface="+mj-ea"/>
              <a:cs typeface="+mj-cs"/>
            </a:endParaRPr>
          </a:p>
        </p:txBody>
      </p:sp>
      <p:sp>
        <p:nvSpPr>
          <p:cNvPr id="6" name="TextBox 5">
            <a:extLst>
              <a:ext uri="{FF2B5EF4-FFF2-40B4-BE49-F238E27FC236}">
                <a16:creationId xmlns:a16="http://schemas.microsoft.com/office/drawing/2014/main" id="{5AFC1377-47AF-B221-0203-B479E8F58880}"/>
              </a:ext>
            </a:extLst>
          </p:cNvPr>
          <p:cNvSpPr txBox="1"/>
          <p:nvPr/>
        </p:nvSpPr>
        <p:spPr>
          <a:xfrm>
            <a:off x="952500" y="1726926"/>
            <a:ext cx="7734300" cy="286232"/>
          </a:xfrm>
          <a:prstGeom prst="rect">
            <a:avLst/>
          </a:prstGeom>
          <a:noFill/>
        </p:spPr>
        <p:txBody>
          <a:bodyPr wrap="square">
            <a:spAutoFit/>
          </a:bodyPr>
          <a:lstStyle/>
          <a:p>
            <a:pPr indent="-560070" defTabSz="2240280">
              <a:lnSpc>
                <a:spcPct val="90000"/>
              </a:lnSpc>
              <a:spcAft>
                <a:spcPts val="1470"/>
              </a:spcAft>
              <a:buFont typeface="Arial" panose="020B0604020202020204" pitchFamily="34" charset="0"/>
              <a:buChar char="•"/>
            </a:pPr>
            <a:r>
              <a:rPr lang="en-US" sz="1400" kern="1200" dirty="0">
                <a:solidFill>
                  <a:schemeClr val="tx1"/>
                </a:solidFill>
                <a:latin typeface="+mn-lt"/>
                <a:ea typeface="+mn-ea"/>
                <a:cs typeface="+mn-cs"/>
              </a:rPr>
              <a:t>Of course we need to send http request as we did in our previous part and send response back:</a:t>
            </a:r>
            <a:endParaRPr lang="en-US" sz="1400" dirty="0"/>
          </a:p>
        </p:txBody>
      </p:sp>
      <p:pic>
        <p:nvPicPr>
          <p:cNvPr id="4" name="Picture 3">
            <a:extLst>
              <a:ext uri="{FF2B5EF4-FFF2-40B4-BE49-F238E27FC236}">
                <a16:creationId xmlns:a16="http://schemas.microsoft.com/office/drawing/2014/main" id="{D87A3F1D-6B5D-010C-E2B9-C722D7AA0D7E}"/>
              </a:ext>
            </a:extLst>
          </p:cNvPr>
          <p:cNvPicPr>
            <a:picLocks noChangeAspect="1"/>
          </p:cNvPicPr>
          <p:nvPr/>
        </p:nvPicPr>
        <p:blipFill>
          <a:blip r:embed="rId2"/>
          <a:stretch>
            <a:fillRect/>
          </a:stretch>
        </p:blipFill>
        <p:spPr>
          <a:xfrm>
            <a:off x="1030175" y="2163638"/>
            <a:ext cx="3716373" cy="4218112"/>
          </a:xfrm>
          <a:prstGeom prst="rect">
            <a:avLst/>
          </a:prstGeom>
        </p:spPr>
      </p:pic>
      <p:pic>
        <p:nvPicPr>
          <p:cNvPr id="8" name="Picture 7">
            <a:extLst>
              <a:ext uri="{FF2B5EF4-FFF2-40B4-BE49-F238E27FC236}">
                <a16:creationId xmlns:a16="http://schemas.microsoft.com/office/drawing/2014/main" id="{BA84D9C0-9B56-06A8-DF6D-D535FF633ACD}"/>
              </a:ext>
            </a:extLst>
          </p:cNvPr>
          <p:cNvPicPr>
            <a:picLocks noChangeAspect="1"/>
          </p:cNvPicPr>
          <p:nvPr/>
        </p:nvPicPr>
        <p:blipFill>
          <a:blip r:embed="rId3"/>
          <a:stretch>
            <a:fillRect/>
          </a:stretch>
        </p:blipFill>
        <p:spPr>
          <a:xfrm>
            <a:off x="4967220" y="2163638"/>
            <a:ext cx="3502053" cy="4159250"/>
          </a:xfrm>
          <a:prstGeom prst="rect">
            <a:avLst/>
          </a:prstGeom>
        </p:spPr>
      </p:pic>
    </p:spTree>
    <p:extLst>
      <p:ext uri="{BB962C8B-B14F-4D97-AF65-F5344CB8AC3E}">
        <p14:creationId xmlns:p14="http://schemas.microsoft.com/office/powerpoint/2010/main" val="39476325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2F5553B-BDCE-6288-3D92-502FB0DF08C2}"/>
              </a:ext>
            </a:extLst>
          </p:cNvPr>
          <p:cNvSpPr>
            <a:spLocks noGrp="1"/>
          </p:cNvSpPr>
          <p:nvPr>
            <p:ph type="title"/>
          </p:nvPr>
        </p:nvSpPr>
        <p:spPr>
          <a:xfrm>
            <a:off x="952500" y="150971"/>
            <a:ext cx="10560931" cy="877729"/>
          </a:xfrm>
        </p:spPr>
        <p:txBody>
          <a:bodyPr vert="horz" lIns="91440" tIns="45720" rIns="91440" bIns="45720" rtlCol="0" anchor="ctr">
            <a:normAutofit/>
          </a:bodyPr>
          <a:lstStyle/>
          <a:p>
            <a:r>
              <a:rPr lang="en-US" sz="4000" kern="1200" dirty="0">
                <a:solidFill>
                  <a:srgbClr val="FFFFFF"/>
                </a:solidFill>
                <a:latin typeface="+mj-lt"/>
                <a:ea typeface="+mj-ea"/>
                <a:cs typeface="+mj-cs"/>
              </a:rPr>
              <a:t>Application 4. Integration with </a:t>
            </a:r>
            <a:r>
              <a:rPr lang="en-US" sz="4000" kern="1200" dirty="0" err="1">
                <a:solidFill>
                  <a:srgbClr val="FFFFFF"/>
                </a:solidFill>
                <a:latin typeface="+mj-lt"/>
                <a:ea typeface="+mj-ea"/>
                <a:cs typeface="+mj-cs"/>
              </a:rPr>
              <a:t>PowerApp</a:t>
            </a:r>
            <a:r>
              <a:rPr lang="en-US" sz="4000" kern="1200" dirty="0">
                <a:solidFill>
                  <a:srgbClr val="FFFFFF"/>
                </a:solidFill>
                <a:latin typeface="+mj-lt"/>
                <a:ea typeface="+mj-ea"/>
                <a:cs typeface="+mj-cs"/>
              </a:rPr>
              <a:t>. </a:t>
            </a:r>
            <a:r>
              <a:rPr lang="en-US" sz="4000" kern="1200" dirty="0" err="1">
                <a:solidFill>
                  <a:srgbClr val="FFFFFF"/>
                </a:solidFill>
                <a:latin typeface="+mj-lt"/>
                <a:ea typeface="+mj-ea"/>
                <a:cs typeface="+mj-cs"/>
              </a:rPr>
              <a:t>ChatBot</a:t>
            </a:r>
            <a:endParaRPr lang="en-US" sz="4000" kern="1200" dirty="0">
              <a:solidFill>
                <a:srgbClr val="FFFFFF"/>
              </a:solidFill>
              <a:latin typeface="+mj-lt"/>
              <a:ea typeface="+mj-ea"/>
              <a:cs typeface="+mj-cs"/>
            </a:endParaRPr>
          </a:p>
        </p:txBody>
      </p:sp>
      <p:sp>
        <p:nvSpPr>
          <p:cNvPr id="6" name="TextBox 5">
            <a:extLst>
              <a:ext uri="{FF2B5EF4-FFF2-40B4-BE49-F238E27FC236}">
                <a16:creationId xmlns:a16="http://schemas.microsoft.com/office/drawing/2014/main" id="{5AFC1377-47AF-B221-0203-B479E8F58880}"/>
              </a:ext>
            </a:extLst>
          </p:cNvPr>
          <p:cNvSpPr txBox="1"/>
          <p:nvPr/>
        </p:nvSpPr>
        <p:spPr>
          <a:xfrm>
            <a:off x="952500" y="1726926"/>
            <a:ext cx="7734300" cy="286232"/>
          </a:xfrm>
          <a:prstGeom prst="rect">
            <a:avLst/>
          </a:prstGeom>
          <a:noFill/>
        </p:spPr>
        <p:txBody>
          <a:bodyPr wrap="square">
            <a:spAutoFit/>
          </a:bodyPr>
          <a:lstStyle/>
          <a:p>
            <a:pPr indent="-560070" defTabSz="2240280">
              <a:lnSpc>
                <a:spcPct val="90000"/>
              </a:lnSpc>
              <a:spcAft>
                <a:spcPts val="1470"/>
              </a:spcAft>
              <a:buFont typeface="Arial" panose="020B0604020202020204" pitchFamily="34" charset="0"/>
              <a:buChar char="•"/>
            </a:pPr>
            <a:r>
              <a:rPr lang="en-US" sz="1400" kern="1200" dirty="0">
                <a:solidFill>
                  <a:schemeClr val="tx1"/>
                </a:solidFill>
                <a:latin typeface="+mn-lt"/>
                <a:ea typeface="+mn-ea"/>
                <a:cs typeface="+mn-cs"/>
              </a:rPr>
              <a:t>And Result:</a:t>
            </a:r>
            <a:endParaRPr lang="en-US" sz="1400" dirty="0"/>
          </a:p>
        </p:txBody>
      </p:sp>
      <p:pic>
        <p:nvPicPr>
          <p:cNvPr id="5" name="Picture 4">
            <a:extLst>
              <a:ext uri="{FF2B5EF4-FFF2-40B4-BE49-F238E27FC236}">
                <a16:creationId xmlns:a16="http://schemas.microsoft.com/office/drawing/2014/main" id="{D611ED90-1F8D-78C6-E1E1-8E4BFF9477D7}"/>
              </a:ext>
            </a:extLst>
          </p:cNvPr>
          <p:cNvPicPr>
            <a:picLocks noChangeAspect="1"/>
          </p:cNvPicPr>
          <p:nvPr/>
        </p:nvPicPr>
        <p:blipFill>
          <a:blip r:embed="rId2"/>
          <a:stretch>
            <a:fillRect/>
          </a:stretch>
        </p:blipFill>
        <p:spPr>
          <a:xfrm>
            <a:off x="952500" y="2305459"/>
            <a:ext cx="8173147" cy="3915000"/>
          </a:xfrm>
          <a:prstGeom prst="rect">
            <a:avLst/>
          </a:prstGeom>
        </p:spPr>
      </p:pic>
    </p:spTree>
    <p:extLst>
      <p:ext uri="{BB962C8B-B14F-4D97-AF65-F5344CB8AC3E}">
        <p14:creationId xmlns:p14="http://schemas.microsoft.com/office/powerpoint/2010/main" val="14880740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F5553B-BDCE-6288-3D92-502FB0DF08C2}"/>
              </a:ext>
            </a:extLst>
          </p:cNvPr>
          <p:cNvSpPr>
            <a:spLocks noGrp="1"/>
          </p:cNvSpPr>
          <p:nvPr>
            <p:ph type="title"/>
          </p:nvPr>
        </p:nvSpPr>
        <p:spPr>
          <a:xfrm>
            <a:off x="1371599" y="294538"/>
            <a:ext cx="9895951" cy="1033669"/>
          </a:xfrm>
        </p:spPr>
        <p:txBody>
          <a:bodyPr vert="horz" lIns="91440" tIns="45720" rIns="91440" bIns="45720" rtlCol="0" anchor="ctr">
            <a:normAutofit/>
          </a:bodyPr>
          <a:lstStyle/>
          <a:p>
            <a:r>
              <a:rPr lang="en-US" sz="4000" kern="1200" dirty="0">
                <a:solidFill>
                  <a:srgbClr val="FFFFFF"/>
                </a:solidFill>
                <a:latin typeface="+mj-lt"/>
                <a:ea typeface="+mj-ea"/>
                <a:cs typeface="+mj-cs"/>
              </a:rPr>
              <a:t>Other ideas you may apply on your project</a:t>
            </a:r>
          </a:p>
        </p:txBody>
      </p:sp>
      <p:sp>
        <p:nvSpPr>
          <p:cNvPr id="4" name="TextBox 3">
            <a:extLst>
              <a:ext uri="{FF2B5EF4-FFF2-40B4-BE49-F238E27FC236}">
                <a16:creationId xmlns:a16="http://schemas.microsoft.com/office/drawing/2014/main" id="{19B07F3A-301F-E7D3-C1A9-236409DBECE2}"/>
              </a:ext>
            </a:extLst>
          </p:cNvPr>
          <p:cNvSpPr txBox="1"/>
          <p:nvPr/>
        </p:nvSpPr>
        <p:spPr>
          <a:xfrm>
            <a:off x="952500" y="1733550"/>
            <a:ext cx="10077450" cy="4959350"/>
          </a:xfrm>
          <a:prstGeom prst="rect">
            <a:avLst/>
          </a:prstGeom>
        </p:spPr>
        <p:txBody>
          <a:bodyPr vert="horz" lIns="91440" tIns="45720" rIns="91440" bIns="45720" rtlCol="0" anchor="ctr">
            <a:normAutofit/>
          </a:bodyPr>
          <a:lstStyle/>
          <a:p>
            <a:pPr marL="342900" indent="-228600" algn="just">
              <a:lnSpc>
                <a:spcPct val="90000"/>
              </a:lnSpc>
              <a:spcAft>
                <a:spcPts val="600"/>
              </a:spcAft>
              <a:buFont typeface="Arial" panose="020B0604020202020204" pitchFamily="34" charset="0"/>
              <a:buChar char="•"/>
            </a:pPr>
            <a:r>
              <a:rPr lang="en-US" b="0" i="0" dirty="0">
                <a:effectLst/>
              </a:rPr>
              <a:t>Automatic fixes for your code based on SonarQube and your handler;</a:t>
            </a:r>
          </a:p>
          <a:p>
            <a:pPr marL="342900" indent="-228600" algn="just">
              <a:lnSpc>
                <a:spcPct val="90000"/>
              </a:lnSpc>
              <a:spcAft>
                <a:spcPts val="600"/>
              </a:spcAft>
              <a:buFont typeface="Arial" panose="020B0604020202020204" pitchFamily="34" charset="0"/>
              <a:buChar char="•"/>
            </a:pPr>
            <a:r>
              <a:rPr lang="en-US" dirty="0"/>
              <a:t>Renovate bot – increment image version in your Kubernetes </a:t>
            </a:r>
            <a:r>
              <a:rPr lang="en-US" dirty="0" err="1"/>
              <a:t>deployment.yaml</a:t>
            </a:r>
            <a:r>
              <a:rPr lang="en-US" dirty="0"/>
              <a:t> script and create PR when your PR merged to DEV branch;</a:t>
            </a:r>
          </a:p>
          <a:p>
            <a:pPr marL="342900" indent="-228600" algn="just">
              <a:lnSpc>
                <a:spcPct val="90000"/>
              </a:lnSpc>
              <a:spcAft>
                <a:spcPts val="600"/>
              </a:spcAft>
              <a:buFont typeface="Arial" panose="020B0604020202020204" pitchFamily="34" charset="0"/>
              <a:buChar char="•"/>
            </a:pPr>
            <a:r>
              <a:rPr lang="en-US" dirty="0"/>
              <a:t>Convert your code from one language to another (Auto code conversion, quite often case nowadays);</a:t>
            </a:r>
          </a:p>
          <a:p>
            <a:pPr marL="342900" indent="-228600" algn="just">
              <a:lnSpc>
                <a:spcPct val="90000"/>
              </a:lnSpc>
              <a:spcAft>
                <a:spcPts val="600"/>
              </a:spcAft>
              <a:buFont typeface="Arial" panose="020B0604020202020204" pitchFamily="34" charset="0"/>
              <a:buChar char="•"/>
            </a:pPr>
            <a:r>
              <a:rPr lang="en-US" dirty="0"/>
              <a:t>Co-reviewer – check logic and naming conventions in PR;</a:t>
            </a:r>
          </a:p>
          <a:p>
            <a:pPr marL="342900" indent="-228600" algn="just">
              <a:lnSpc>
                <a:spcPct val="90000"/>
              </a:lnSpc>
              <a:spcAft>
                <a:spcPts val="600"/>
              </a:spcAft>
              <a:buFont typeface="Arial" panose="020B0604020202020204" pitchFamily="34" charset="0"/>
              <a:buChar char="•"/>
            </a:pPr>
            <a:r>
              <a:rPr lang="en-US" dirty="0"/>
              <a:t>System analysis – may help you to create rationale and compare different technologies in terms of efforts or further system throughput;</a:t>
            </a:r>
          </a:p>
          <a:p>
            <a:pPr marL="342900" indent="-228600" algn="just">
              <a:lnSpc>
                <a:spcPct val="90000"/>
              </a:lnSpc>
              <a:spcAft>
                <a:spcPts val="600"/>
              </a:spcAft>
              <a:buFont typeface="Arial" panose="020B0604020202020204" pitchFamily="34" charset="0"/>
              <a:buChar char="•"/>
            </a:pPr>
            <a:r>
              <a:rPr lang="en-US" dirty="0"/>
              <a:t>Junior Developers education – review their code, automatically recommend updates;</a:t>
            </a:r>
          </a:p>
          <a:p>
            <a:pPr marL="342900" indent="-228600" algn="just">
              <a:lnSpc>
                <a:spcPct val="90000"/>
              </a:lnSpc>
              <a:spcAft>
                <a:spcPts val="600"/>
              </a:spcAft>
              <a:buFont typeface="Arial" panose="020B0604020202020204" pitchFamily="34" charset="0"/>
              <a:buChar char="•"/>
            </a:pPr>
            <a:r>
              <a:rPr lang="en-US" dirty="0"/>
              <a:t>Onboarding – update your Documentation step by step taking into account changes you have made recently;</a:t>
            </a:r>
          </a:p>
          <a:p>
            <a:pPr marL="342900" indent="-228600" algn="just">
              <a:lnSpc>
                <a:spcPct val="90000"/>
              </a:lnSpc>
              <a:spcAft>
                <a:spcPts val="600"/>
              </a:spcAft>
              <a:buFont typeface="Arial" panose="020B0604020202020204" pitchFamily="34" charset="0"/>
              <a:buChar char="•"/>
            </a:pPr>
            <a:r>
              <a:rPr lang="en-US" dirty="0"/>
              <a:t>Cover letter creator;</a:t>
            </a:r>
          </a:p>
          <a:p>
            <a:pPr marL="342900" indent="-228600" algn="just">
              <a:lnSpc>
                <a:spcPct val="90000"/>
              </a:lnSpc>
              <a:spcAft>
                <a:spcPts val="600"/>
              </a:spcAft>
              <a:buFont typeface="Arial" panose="020B0604020202020204" pitchFamily="34" charset="0"/>
              <a:buChar char="•"/>
            </a:pPr>
            <a:r>
              <a:rPr lang="en-US" dirty="0"/>
              <a:t>Outlook integration – handle automatically all mails in which specific techs or problems mentioned;</a:t>
            </a:r>
          </a:p>
          <a:p>
            <a:pPr marL="342900" indent="-228600" algn="just">
              <a:lnSpc>
                <a:spcPct val="90000"/>
              </a:lnSpc>
              <a:spcAft>
                <a:spcPts val="600"/>
              </a:spcAft>
              <a:buFont typeface="Arial" panose="020B0604020202020204" pitchFamily="34" charset="0"/>
              <a:buChar char="•"/>
            </a:pPr>
            <a:r>
              <a:rPr lang="en-US" dirty="0"/>
              <a:t>Messages &amp; Emails Proofreader.</a:t>
            </a:r>
          </a:p>
          <a:p>
            <a:pPr marL="342900" indent="-228600" algn="just">
              <a:lnSpc>
                <a:spcPct val="90000"/>
              </a:lnSpc>
              <a:spcAft>
                <a:spcPts val="600"/>
              </a:spcAft>
              <a:buFont typeface="Arial" panose="020B0604020202020204" pitchFamily="34" charset="0"/>
              <a:buChar char="•"/>
            </a:pPr>
            <a:endParaRPr lang="en-US" dirty="0"/>
          </a:p>
          <a:p>
            <a:pPr marL="342900" indent="-228600" algn="just">
              <a:lnSpc>
                <a:spcPct val="90000"/>
              </a:lnSpc>
              <a:spcAft>
                <a:spcPts val="600"/>
              </a:spcAft>
              <a:buFont typeface="Arial" panose="020B0604020202020204" pitchFamily="34" charset="0"/>
              <a:buChar char="•"/>
            </a:pPr>
            <a:endParaRPr lang="en-US" dirty="0"/>
          </a:p>
        </p:txBody>
      </p:sp>
    </p:spTree>
    <p:extLst>
      <p:ext uri="{BB962C8B-B14F-4D97-AF65-F5344CB8AC3E}">
        <p14:creationId xmlns:p14="http://schemas.microsoft.com/office/powerpoint/2010/main" val="40772135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F5553B-BDCE-6288-3D92-502FB0DF08C2}"/>
              </a:ext>
            </a:extLst>
          </p:cNvPr>
          <p:cNvSpPr>
            <a:spLocks noGrp="1"/>
          </p:cNvSpPr>
          <p:nvPr>
            <p:ph type="title"/>
          </p:nvPr>
        </p:nvSpPr>
        <p:spPr>
          <a:xfrm>
            <a:off x="1371599" y="294538"/>
            <a:ext cx="9895951" cy="1033669"/>
          </a:xfrm>
        </p:spPr>
        <p:txBody>
          <a:bodyPr vert="horz" lIns="91440" tIns="45720" rIns="91440" bIns="45720" rtlCol="0" anchor="ctr">
            <a:normAutofit/>
          </a:bodyPr>
          <a:lstStyle/>
          <a:p>
            <a:r>
              <a:rPr lang="en-US" sz="4000" kern="1200" dirty="0">
                <a:solidFill>
                  <a:srgbClr val="FFFFFF"/>
                </a:solidFill>
                <a:latin typeface="+mj-lt"/>
                <a:ea typeface="+mj-ea"/>
                <a:cs typeface="+mj-cs"/>
              </a:rPr>
              <a:t>Wrap up. Useful links.</a:t>
            </a:r>
          </a:p>
        </p:txBody>
      </p:sp>
      <p:sp>
        <p:nvSpPr>
          <p:cNvPr id="4" name="TextBox 3">
            <a:extLst>
              <a:ext uri="{FF2B5EF4-FFF2-40B4-BE49-F238E27FC236}">
                <a16:creationId xmlns:a16="http://schemas.microsoft.com/office/drawing/2014/main" id="{19B07F3A-301F-E7D3-C1A9-236409DBECE2}"/>
              </a:ext>
            </a:extLst>
          </p:cNvPr>
          <p:cNvSpPr txBox="1"/>
          <p:nvPr/>
        </p:nvSpPr>
        <p:spPr>
          <a:xfrm>
            <a:off x="952500" y="1562100"/>
            <a:ext cx="10528300" cy="2895600"/>
          </a:xfrm>
          <a:prstGeom prst="rect">
            <a:avLst/>
          </a:prstGeom>
        </p:spPr>
        <p:txBody>
          <a:bodyPr vert="horz" lIns="91440" tIns="45720" rIns="91440" bIns="45720" rtlCol="0" anchor="ctr">
            <a:normAutofit/>
          </a:bodyPr>
          <a:lstStyle/>
          <a:p>
            <a:pPr marL="400050" indent="-285750" algn="just">
              <a:lnSpc>
                <a:spcPct val="90000"/>
              </a:lnSpc>
              <a:spcAft>
                <a:spcPts val="600"/>
              </a:spcAft>
              <a:buFont typeface="Arial" panose="020B0604020202020204" pitchFamily="34" charset="0"/>
              <a:buChar char="•"/>
            </a:pPr>
            <a:r>
              <a:rPr lang="en-US" dirty="0"/>
              <a:t>Simplify and update your prompt to lower the number of used tokens but not affecting its quality. </a:t>
            </a:r>
            <a:r>
              <a:rPr lang="en-US" dirty="0">
                <a:hlinkClick r:id="rId2"/>
              </a:rPr>
              <a:t>https://github.com/stephentoub/Tokenizer</a:t>
            </a:r>
            <a:r>
              <a:rPr lang="en-US" dirty="0"/>
              <a:t> </a:t>
            </a:r>
          </a:p>
          <a:p>
            <a:pPr marL="400050" indent="-285750" algn="just">
              <a:lnSpc>
                <a:spcPct val="90000"/>
              </a:lnSpc>
              <a:spcAft>
                <a:spcPts val="600"/>
              </a:spcAft>
              <a:buFont typeface="Arial" panose="020B0604020202020204" pitchFamily="34" charset="0"/>
              <a:buChar char="•"/>
            </a:pPr>
            <a:endParaRPr lang="en-US" dirty="0"/>
          </a:p>
          <a:p>
            <a:pPr marL="400050" indent="-285750" algn="just">
              <a:lnSpc>
                <a:spcPct val="90000"/>
              </a:lnSpc>
              <a:spcAft>
                <a:spcPts val="600"/>
              </a:spcAft>
              <a:buFont typeface="Arial" panose="020B0604020202020204" pitchFamily="34" charset="0"/>
              <a:buChar char="•"/>
            </a:pPr>
            <a:r>
              <a:rPr lang="en-US" dirty="0"/>
              <a:t>How </a:t>
            </a:r>
            <a:r>
              <a:rPr lang="en-US" dirty="0" err="1"/>
              <a:t>ChatGPT</a:t>
            </a:r>
            <a:r>
              <a:rPr lang="en-US" dirty="0"/>
              <a:t> works inside: </a:t>
            </a:r>
            <a:r>
              <a:rPr lang="en-US" dirty="0">
                <a:hlinkClick r:id="rId3"/>
              </a:rPr>
              <a:t>https://writings.stephenwolfram.com/2023/02/what-is-chatgpt-doing-and-why-does-it-work/?fbclid=IwAR0eV1C7bPYQeEX0BbmqR_8zAFTgf4S5q-bEXoG3ZK7fmxgMICj-QqW6ZWM</a:t>
            </a:r>
            <a:r>
              <a:rPr lang="en-US" dirty="0"/>
              <a:t> </a:t>
            </a:r>
          </a:p>
          <a:p>
            <a:pPr marL="400050" indent="-285750" algn="just">
              <a:lnSpc>
                <a:spcPct val="90000"/>
              </a:lnSpc>
              <a:spcAft>
                <a:spcPts val="600"/>
              </a:spcAft>
              <a:buFont typeface="Arial" panose="020B0604020202020204" pitchFamily="34" charset="0"/>
              <a:buChar char="•"/>
            </a:pPr>
            <a:endParaRPr lang="en-US" dirty="0"/>
          </a:p>
          <a:p>
            <a:pPr marL="400050" indent="-285750" algn="just">
              <a:lnSpc>
                <a:spcPct val="90000"/>
              </a:lnSpc>
              <a:spcAft>
                <a:spcPts val="600"/>
              </a:spcAft>
              <a:buFont typeface="Arial" panose="020B0604020202020204" pitchFamily="34" charset="0"/>
              <a:buChar char="•"/>
            </a:pPr>
            <a:r>
              <a:rPr lang="en-US" dirty="0"/>
              <a:t>Generative AI Learning Path, Google Cloud Skill Boost Platform: </a:t>
            </a:r>
            <a:r>
              <a:rPr lang="en-US" dirty="0">
                <a:hlinkClick r:id="rId4"/>
              </a:rPr>
              <a:t>https://www.cloudskillsboost.google/paths/118</a:t>
            </a:r>
            <a:r>
              <a:rPr lang="en-US" dirty="0"/>
              <a:t> </a:t>
            </a:r>
          </a:p>
        </p:txBody>
      </p:sp>
    </p:spTree>
    <p:extLst>
      <p:ext uri="{BB962C8B-B14F-4D97-AF65-F5344CB8AC3E}">
        <p14:creationId xmlns:p14="http://schemas.microsoft.com/office/powerpoint/2010/main" val="41787405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85F6D5C-317C-9386-37D2-6506F00B76B9}"/>
              </a:ext>
            </a:extLst>
          </p:cNvPr>
          <p:cNvSpPr>
            <a:spLocks noGrp="1"/>
          </p:cNvSpPr>
          <p:nvPr>
            <p:ph type="title"/>
          </p:nvPr>
        </p:nvSpPr>
        <p:spPr>
          <a:xfrm>
            <a:off x="952500" y="135914"/>
            <a:ext cx="10044023" cy="877729"/>
          </a:xfrm>
        </p:spPr>
        <p:txBody>
          <a:bodyPr vert="horz" lIns="91440" tIns="45720" rIns="91440" bIns="45720" rtlCol="0" anchor="ctr">
            <a:normAutofit/>
          </a:bodyPr>
          <a:lstStyle/>
          <a:p>
            <a:r>
              <a:rPr lang="en-US" sz="4000" kern="1200" dirty="0">
                <a:solidFill>
                  <a:srgbClr val="FFFFFF"/>
                </a:solidFill>
                <a:latin typeface="+mj-lt"/>
                <a:ea typeface="+mj-ea"/>
                <a:cs typeface="+mj-cs"/>
              </a:rPr>
              <a:t>Idea of this Workshop</a:t>
            </a:r>
          </a:p>
        </p:txBody>
      </p:sp>
      <p:sp>
        <p:nvSpPr>
          <p:cNvPr id="3" name="TextBox 2">
            <a:extLst>
              <a:ext uri="{FF2B5EF4-FFF2-40B4-BE49-F238E27FC236}">
                <a16:creationId xmlns:a16="http://schemas.microsoft.com/office/drawing/2014/main" id="{EC0280DB-1989-8E19-D6AE-6C9C4873BD01}"/>
              </a:ext>
            </a:extLst>
          </p:cNvPr>
          <p:cNvSpPr txBox="1"/>
          <p:nvPr/>
        </p:nvSpPr>
        <p:spPr>
          <a:xfrm>
            <a:off x="952500" y="1562100"/>
            <a:ext cx="11048167" cy="1852045"/>
          </a:xfrm>
          <a:prstGeom prst="rect">
            <a:avLst/>
          </a:prstGeom>
          <a:noFill/>
        </p:spPr>
        <p:txBody>
          <a:bodyPr wrap="square" rtlCol="0">
            <a:spAutoFit/>
          </a:bodyPr>
          <a:lstStyle/>
          <a:p>
            <a:pPr algn="just" defTabSz="841248">
              <a:spcAft>
                <a:spcPts val="600"/>
              </a:spcAft>
            </a:pPr>
            <a:r>
              <a:rPr lang="en-US" sz="1656" kern="1200" dirty="0">
                <a:solidFill>
                  <a:srgbClr val="353740"/>
                </a:solidFill>
                <a:latin typeface="ColfaxAI"/>
                <a:ea typeface="+mn-ea"/>
                <a:cs typeface="+mn-cs"/>
              </a:rPr>
              <a:t>	</a:t>
            </a:r>
            <a:r>
              <a:rPr lang="en-US" sz="1656" kern="1200" dirty="0" err="1">
                <a:solidFill>
                  <a:srgbClr val="353740"/>
                </a:solidFill>
                <a:latin typeface="ColfaxAI"/>
                <a:ea typeface="+mn-ea"/>
                <a:cs typeface="+mn-cs"/>
              </a:rPr>
              <a:t>ChatGPT</a:t>
            </a:r>
            <a:r>
              <a:rPr lang="en-US" sz="1656" kern="1200" dirty="0">
                <a:solidFill>
                  <a:srgbClr val="353740"/>
                </a:solidFill>
                <a:latin typeface="ColfaxAI"/>
                <a:ea typeface="+mn-ea"/>
                <a:cs typeface="+mn-cs"/>
              </a:rPr>
              <a:t> is a powerful and rapidly expanding area of AI technology that opens up myriad possibilities for conversational applications. By exploring this technology, software engineers and delivery managers can gain valuable insights</a:t>
            </a:r>
          </a:p>
          <a:p>
            <a:pPr algn="just" defTabSz="841248">
              <a:spcAft>
                <a:spcPts val="600"/>
              </a:spcAft>
            </a:pPr>
            <a:r>
              <a:rPr lang="en-US" sz="1656" kern="1200" dirty="0">
                <a:solidFill>
                  <a:srgbClr val="353740"/>
                </a:solidFill>
                <a:latin typeface="ColfaxAI"/>
                <a:ea typeface="+mn-ea"/>
                <a:cs typeface="+mn-cs"/>
              </a:rPr>
              <a:t> on how to build interactive conversational applications and explore exciting new ways</a:t>
            </a:r>
          </a:p>
          <a:p>
            <a:pPr algn="just" defTabSz="841248">
              <a:spcAft>
                <a:spcPts val="600"/>
              </a:spcAft>
            </a:pPr>
            <a:r>
              <a:rPr lang="en-US" sz="1656" kern="1200" dirty="0">
                <a:solidFill>
                  <a:srgbClr val="353740"/>
                </a:solidFill>
                <a:latin typeface="ColfaxAI"/>
                <a:ea typeface="+mn-ea"/>
                <a:cs typeface="+mn-cs"/>
              </a:rPr>
              <a:t> to improve user experience. </a:t>
            </a:r>
          </a:p>
          <a:p>
            <a:pPr algn="just" defTabSz="841248">
              <a:spcAft>
                <a:spcPts val="600"/>
              </a:spcAft>
            </a:pPr>
            <a:r>
              <a:rPr lang="en-US" sz="1656" kern="1200" dirty="0">
                <a:solidFill>
                  <a:srgbClr val="353740"/>
                </a:solidFill>
                <a:latin typeface="ColfaxAI"/>
                <a:ea typeface="+mn-ea"/>
                <a:cs typeface="+mn-cs"/>
              </a:rPr>
              <a:t>	With the potential to drastically improve human and machine communication, </a:t>
            </a:r>
            <a:r>
              <a:rPr lang="en-US" sz="1656" kern="1200" dirty="0" err="1">
                <a:solidFill>
                  <a:srgbClr val="353740"/>
                </a:solidFill>
                <a:latin typeface="ColfaxAI"/>
                <a:ea typeface="+mn-ea"/>
                <a:cs typeface="+mn-cs"/>
              </a:rPr>
              <a:t>ChatGPT</a:t>
            </a:r>
            <a:r>
              <a:rPr lang="en-US" sz="1656" kern="1200" dirty="0">
                <a:solidFill>
                  <a:srgbClr val="353740"/>
                </a:solidFill>
                <a:latin typeface="ColfaxAI"/>
                <a:ea typeface="+mn-ea"/>
                <a:cs typeface="+mn-cs"/>
              </a:rPr>
              <a:t> is a valuable and necessary area of knowledge for any aspiring software engineer or delivery manager.</a:t>
            </a:r>
            <a:endParaRPr lang="en-US" dirty="0"/>
          </a:p>
        </p:txBody>
      </p:sp>
      <p:sp>
        <p:nvSpPr>
          <p:cNvPr id="5" name="TextBox 4">
            <a:extLst>
              <a:ext uri="{FF2B5EF4-FFF2-40B4-BE49-F238E27FC236}">
                <a16:creationId xmlns:a16="http://schemas.microsoft.com/office/drawing/2014/main" id="{A937391E-A0D4-BEBC-4C55-AB25E3153E69}"/>
              </a:ext>
            </a:extLst>
          </p:cNvPr>
          <p:cNvSpPr txBox="1"/>
          <p:nvPr/>
        </p:nvSpPr>
        <p:spPr>
          <a:xfrm>
            <a:off x="927394" y="4806950"/>
            <a:ext cx="9233034" cy="1443344"/>
          </a:xfrm>
          <a:prstGeom prst="rect">
            <a:avLst/>
          </a:prstGeom>
          <a:noFill/>
        </p:spPr>
        <p:txBody>
          <a:bodyPr wrap="square">
            <a:spAutoFit/>
          </a:bodyPr>
          <a:lstStyle/>
          <a:p>
            <a:pPr algn="just" defTabSz="841248">
              <a:spcAft>
                <a:spcPts val="600"/>
              </a:spcAft>
            </a:pPr>
            <a:r>
              <a:rPr lang="en-US" sz="1656" kern="1200" dirty="0">
                <a:solidFill>
                  <a:srgbClr val="353740"/>
                </a:solidFill>
                <a:latin typeface="ColfaxAI"/>
                <a:ea typeface="+mn-ea"/>
                <a:cs typeface="+mn-cs"/>
              </a:rPr>
              <a:t>	</a:t>
            </a:r>
          </a:p>
          <a:p>
            <a:pPr algn="just" defTabSz="841248">
              <a:spcAft>
                <a:spcPts val="600"/>
              </a:spcAft>
            </a:pPr>
            <a:r>
              <a:rPr lang="en-US" sz="1656" dirty="0">
                <a:solidFill>
                  <a:srgbClr val="353740"/>
                </a:solidFill>
                <a:latin typeface="ColfaxAI"/>
              </a:rPr>
              <a:t>	</a:t>
            </a:r>
            <a:r>
              <a:rPr lang="en-US" sz="1656" kern="1200" dirty="0">
                <a:solidFill>
                  <a:srgbClr val="353740"/>
                </a:solidFill>
                <a:latin typeface="ColfaxAI"/>
                <a:ea typeface="+mn-ea"/>
                <a:cs typeface="+mn-cs"/>
              </a:rPr>
              <a:t>This presentation is tailored to the needs of Delivery Managers, Software Engineers, and other professionals who may not yet be familiar with </a:t>
            </a:r>
            <a:r>
              <a:rPr lang="en-US" sz="1656" kern="1200" dirty="0" err="1">
                <a:solidFill>
                  <a:srgbClr val="353740"/>
                </a:solidFill>
                <a:latin typeface="ColfaxAI"/>
                <a:ea typeface="+mn-ea"/>
                <a:cs typeface="+mn-cs"/>
              </a:rPr>
              <a:t>OpenAI</a:t>
            </a:r>
            <a:r>
              <a:rPr lang="en-US" sz="1656" kern="1200" dirty="0">
                <a:solidFill>
                  <a:srgbClr val="353740"/>
                </a:solidFill>
                <a:latin typeface="ColfaxAI"/>
                <a:ea typeface="+mn-ea"/>
                <a:cs typeface="+mn-cs"/>
              </a:rPr>
              <a:t> and LLM models. Attendees will walk away with a greater understanding of both </a:t>
            </a:r>
            <a:r>
              <a:rPr lang="en-US" sz="1656" kern="1200" dirty="0" err="1">
                <a:solidFill>
                  <a:srgbClr val="353740"/>
                </a:solidFill>
                <a:latin typeface="ColfaxAI"/>
                <a:ea typeface="+mn-ea"/>
                <a:cs typeface="+mn-cs"/>
              </a:rPr>
              <a:t>OpenAI</a:t>
            </a:r>
            <a:r>
              <a:rPr lang="en-US" sz="1656" kern="1200" dirty="0">
                <a:solidFill>
                  <a:srgbClr val="353740"/>
                </a:solidFill>
                <a:latin typeface="ColfaxAI"/>
                <a:ea typeface="+mn-ea"/>
                <a:cs typeface="+mn-cs"/>
              </a:rPr>
              <a:t> and LLM models, relevant use cases, product features and capabilities, and strategies for incorporating them into their projects.</a:t>
            </a:r>
            <a:endParaRPr lang="en-US" dirty="0"/>
          </a:p>
        </p:txBody>
      </p:sp>
      <p:sp>
        <p:nvSpPr>
          <p:cNvPr id="9" name="TextBox 8">
            <a:extLst>
              <a:ext uri="{FF2B5EF4-FFF2-40B4-BE49-F238E27FC236}">
                <a16:creationId xmlns:a16="http://schemas.microsoft.com/office/drawing/2014/main" id="{49B6FFBE-CA29-D8D4-A61E-2DE2D88D9D19}"/>
              </a:ext>
            </a:extLst>
          </p:cNvPr>
          <p:cNvSpPr txBox="1"/>
          <p:nvPr/>
        </p:nvSpPr>
        <p:spPr>
          <a:xfrm>
            <a:off x="952500" y="4007711"/>
            <a:ext cx="5627754" cy="710339"/>
          </a:xfrm>
          <a:prstGeom prst="rect">
            <a:avLst/>
          </a:prstGeom>
          <a:noFill/>
        </p:spPr>
        <p:txBody>
          <a:bodyPr wrap="square">
            <a:spAutoFit/>
          </a:bodyPr>
          <a:lstStyle/>
          <a:p>
            <a:pPr defTabSz="841248">
              <a:spcAft>
                <a:spcPts val="600"/>
              </a:spcAft>
            </a:pPr>
            <a:r>
              <a:rPr lang="en-US" sz="4000" kern="1200" dirty="0">
                <a:solidFill>
                  <a:schemeClr val="tx1"/>
                </a:solidFill>
                <a:latin typeface="+mj-lt"/>
                <a:ea typeface="+mn-ea"/>
                <a:cs typeface="+mn-cs"/>
              </a:rPr>
              <a:t>Target Audience</a:t>
            </a:r>
            <a:endParaRPr lang="en-US" sz="4000" dirty="0">
              <a:latin typeface="+mj-lt"/>
            </a:endParaRPr>
          </a:p>
        </p:txBody>
      </p:sp>
    </p:spTree>
    <p:extLst>
      <p:ext uri="{BB962C8B-B14F-4D97-AF65-F5344CB8AC3E}">
        <p14:creationId xmlns:p14="http://schemas.microsoft.com/office/powerpoint/2010/main" val="31676704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B13A85E-ADA1-B134-5191-92ACE8868660}"/>
              </a:ext>
            </a:extLst>
          </p:cNvPr>
          <p:cNvSpPr>
            <a:spLocks noGrp="1"/>
          </p:cNvSpPr>
          <p:nvPr>
            <p:ph type="title"/>
          </p:nvPr>
        </p:nvSpPr>
        <p:spPr>
          <a:xfrm>
            <a:off x="979437" y="150971"/>
            <a:ext cx="10044023" cy="877729"/>
          </a:xfrm>
        </p:spPr>
        <p:txBody>
          <a:bodyPr vert="horz" lIns="91440" tIns="45720" rIns="91440" bIns="45720" rtlCol="0" anchor="ctr">
            <a:normAutofit/>
          </a:bodyPr>
          <a:lstStyle/>
          <a:p>
            <a:r>
              <a:rPr lang="en-US" sz="4000" kern="1200" dirty="0">
                <a:solidFill>
                  <a:srgbClr val="FFFFFF"/>
                </a:solidFill>
                <a:latin typeface="+mj-lt"/>
                <a:ea typeface="+mj-ea"/>
                <a:cs typeface="+mj-cs"/>
              </a:rPr>
              <a:t>Intro to </a:t>
            </a:r>
            <a:r>
              <a:rPr lang="en-US" sz="4000" kern="1200" dirty="0" err="1">
                <a:solidFill>
                  <a:srgbClr val="FFFFFF"/>
                </a:solidFill>
                <a:latin typeface="+mj-lt"/>
                <a:ea typeface="+mj-ea"/>
                <a:cs typeface="+mj-cs"/>
              </a:rPr>
              <a:t>ChatGPT</a:t>
            </a:r>
            <a:r>
              <a:rPr lang="en-US" sz="4000" kern="1200" dirty="0">
                <a:solidFill>
                  <a:srgbClr val="FFFFFF"/>
                </a:solidFill>
                <a:latin typeface="+mj-lt"/>
                <a:ea typeface="+mj-ea"/>
                <a:cs typeface="+mj-cs"/>
              </a:rPr>
              <a:t> &amp; other </a:t>
            </a:r>
            <a:r>
              <a:rPr lang="en-US" sz="4000" kern="1200" dirty="0" err="1">
                <a:solidFill>
                  <a:srgbClr val="FFFFFF"/>
                </a:solidFill>
                <a:latin typeface="+mj-lt"/>
                <a:ea typeface="+mj-ea"/>
                <a:cs typeface="+mj-cs"/>
              </a:rPr>
              <a:t>OpenAI</a:t>
            </a:r>
            <a:r>
              <a:rPr lang="en-US" sz="4000" kern="1200" dirty="0">
                <a:solidFill>
                  <a:srgbClr val="FFFFFF"/>
                </a:solidFill>
                <a:latin typeface="+mj-lt"/>
                <a:ea typeface="+mj-ea"/>
                <a:cs typeface="+mj-cs"/>
              </a:rPr>
              <a:t> models</a:t>
            </a:r>
          </a:p>
        </p:txBody>
      </p:sp>
      <p:sp>
        <p:nvSpPr>
          <p:cNvPr id="5" name="TextBox 4">
            <a:extLst>
              <a:ext uri="{FF2B5EF4-FFF2-40B4-BE49-F238E27FC236}">
                <a16:creationId xmlns:a16="http://schemas.microsoft.com/office/drawing/2014/main" id="{79EDD037-3108-0A7F-251D-7CEF26958D6C}"/>
              </a:ext>
            </a:extLst>
          </p:cNvPr>
          <p:cNvSpPr txBox="1"/>
          <p:nvPr/>
        </p:nvSpPr>
        <p:spPr>
          <a:xfrm>
            <a:off x="952500" y="1575955"/>
            <a:ext cx="10718800" cy="2462213"/>
          </a:xfrm>
          <a:prstGeom prst="rect">
            <a:avLst/>
          </a:prstGeom>
          <a:noFill/>
        </p:spPr>
        <p:txBody>
          <a:bodyPr wrap="square">
            <a:spAutoFit/>
          </a:bodyPr>
          <a:lstStyle/>
          <a:p>
            <a:pPr algn="just" rtl="0">
              <a:spcAft>
                <a:spcPts val="600"/>
              </a:spcAft>
            </a:pPr>
            <a:r>
              <a:rPr lang="en-US" b="0" i="0" dirty="0">
                <a:solidFill>
                  <a:srgbClr val="353740"/>
                </a:solidFill>
                <a:effectLst/>
                <a:latin typeface="ColfaxAI"/>
              </a:rPr>
              <a:t>	LLM (Long-Term Memory) models are a type of machine-learning algorithm based on a deep-learning architecture. LLM models have the ability to store and recall data from long-term memory, enabling them to more accurately predict output based on input. At </a:t>
            </a:r>
            <a:r>
              <a:rPr lang="en-US" b="0" i="0" dirty="0" err="1">
                <a:solidFill>
                  <a:srgbClr val="353740"/>
                </a:solidFill>
                <a:effectLst/>
                <a:latin typeface="ColfaxAI"/>
              </a:rPr>
              <a:t>OpenAI</a:t>
            </a:r>
            <a:r>
              <a:rPr lang="en-US" b="0" i="0" dirty="0">
                <a:solidFill>
                  <a:srgbClr val="353740"/>
                </a:solidFill>
                <a:effectLst/>
                <a:latin typeface="ColfaxAI"/>
              </a:rPr>
              <a:t>, there are three different types of LLM models available: Transformer, GPT-2, GPT-3, and recently released GPT-4. </a:t>
            </a:r>
          </a:p>
          <a:p>
            <a:pPr algn="just" rtl="0">
              <a:spcAft>
                <a:spcPts val="600"/>
              </a:spcAft>
            </a:pPr>
            <a:endParaRPr lang="en-US" dirty="0">
              <a:solidFill>
                <a:srgbClr val="353740"/>
              </a:solidFill>
              <a:latin typeface="ColfaxAI"/>
            </a:endParaRPr>
          </a:p>
          <a:p>
            <a:pPr algn="just" rtl="0">
              <a:spcAft>
                <a:spcPts val="600"/>
              </a:spcAft>
            </a:pPr>
            <a:r>
              <a:rPr lang="en-US" b="0" i="0" dirty="0">
                <a:solidFill>
                  <a:srgbClr val="353740"/>
                </a:solidFill>
                <a:effectLst/>
                <a:latin typeface="ColfaxAI"/>
              </a:rPr>
              <a:t>	The Transformer model encodes text, GPT-2 generates text, and GPT-3 learns to understand and generate human language better. These models are extremely powerful and can be used to create applications ranging from natural language processing to automated customer support. </a:t>
            </a:r>
          </a:p>
        </p:txBody>
      </p:sp>
      <p:graphicFrame>
        <p:nvGraphicFramePr>
          <p:cNvPr id="7" name="TextBox 2">
            <a:extLst>
              <a:ext uri="{FF2B5EF4-FFF2-40B4-BE49-F238E27FC236}">
                <a16:creationId xmlns:a16="http://schemas.microsoft.com/office/drawing/2014/main" id="{D6563989-3605-BF2F-5B3B-83775A5AD56A}"/>
              </a:ext>
            </a:extLst>
          </p:cNvPr>
          <p:cNvGraphicFramePr/>
          <p:nvPr>
            <p:extLst>
              <p:ext uri="{D42A27DB-BD31-4B8C-83A1-F6EECF244321}">
                <p14:modId xmlns:p14="http://schemas.microsoft.com/office/powerpoint/2010/main" val="1669685293"/>
              </p:ext>
            </p:extLst>
          </p:nvPr>
        </p:nvGraphicFramePr>
        <p:xfrm>
          <a:off x="2156199" y="4800600"/>
          <a:ext cx="8311401" cy="17085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076381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7" name="Rectangle 1036">
            <a:extLst>
              <a:ext uri="{FF2B5EF4-FFF2-40B4-BE49-F238E27FC236}">
                <a16:creationId xmlns:a16="http://schemas.microsoft.com/office/drawing/2014/main" id="{398F3DEE-0E56-499F-AFAE-C2DA7C2C8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9" name="Rectangle 1038">
            <a:extLst>
              <a:ext uri="{FF2B5EF4-FFF2-40B4-BE49-F238E27FC236}">
                <a16:creationId xmlns:a16="http://schemas.microsoft.com/office/drawing/2014/main" id="{33B9C452-2C6E-4D52-8FC7-669291EE9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1" name="Rectangle 1040">
            <a:extLst>
              <a:ext uri="{FF2B5EF4-FFF2-40B4-BE49-F238E27FC236}">
                <a16:creationId xmlns:a16="http://schemas.microsoft.com/office/drawing/2014/main" id="{34E1CC44-1B7F-472B-B668-B4F2F4723D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3" name="Rectangle 1042">
            <a:extLst>
              <a:ext uri="{FF2B5EF4-FFF2-40B4-BE49-F238E27FC236}">
                <a16:creationId xmlns:a16="http://schemas.microsoft.com/office/drawing/2014/main" id="{B5BAD077-4A41-458D-9909-1A108699E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6"/>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5" name="Rectangle 1044">
            <a:extLst>
              <a:ext uri="{FF2B5EF4-FFF2-40B4-BE49-F238E27FC236}">
                <a16:creationId xmlns:a16="http://schemas.microsoft.com/office/drawing/2014/main" id="{F1FC21CE-01FD-49CC-BAFC-06F38B34B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0"/>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64154B-DC47-AD11-2EAA-A574FEF90BF7}"/>
              </a:ext>
            </a:extLst>
          </p:cNvPr>
          <p:cNvSpPr>
            <a:spLocks noGrp="1"/>
          </p:cNvSpPr>
          <p:nvPr>
            <p:ph type="title"/>
          </p:nvPr>
        </p:nvSpPr>
        <p:spPr>
          <a:xfrm>
            <a:off x="952500" y="-495"/>
            <a:ext cx="10674396" cy="1029195"/>
          </a:xfrm>
        </p:spPr>
        <p:txBody>
          <a:bodyPr vert="horz" lIns="91440" tIns="45720" rIns="91440" bIns="45720" rtlCol="0" anchor="ctr">
            <a:noAutofit/>
          </a:bodyPr>
          <a:lstStyle/>
          <a:p>
            <a:r>
              <a:rPr lang="en-US" sz="4000" dirty="0">
                <a:solidFill>
                  <a:srgbClr val="FFFFFF"/>
                </a:solidFill>
              </a:rPr>
              <a:t>Applications and scenarios we are covering today:</a:t>
            </a:r>
          </a:p>
        </p:txBody>
      </p:sp>
      <p:pic>
        <p:nvPicPr>
          <p:cNvPr id="1030" name="Picture 6" descr="Azure Functions SVG Vector Logos - Vector Logo Zone">
            <a:extLst>
              <a:ext uri="{FF2B5EF4-FFF2-40B4-BE49-F238E27FC236}">
                <a16:creationId xmlns:a16="http://schemas.microsoft.com/office/drawing/2014/main" id="{605E44FD-EAAA-DC3A-845E-8BEE37F8063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81812" y="1636697"/>
            <a:ext cx="2494544" cy="124727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D47BEBAF-5613-BA16-F263-26E7D273CC8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852910" y="1953726"/>
            <a:ext cx="2502912" cy="61321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icrosoft Power Automate Partner – RPA Services by Smartbridge">
            <a:extLst>
              <a:ext uri="{FF2B5EF4-FFF2-40B4-BE49-F238E27FC236}">
                <a16:creationId xmlns:a16="http://schemas.microsoft.com/office/drawing/2014/main" id="{0D717A04-4A10-27B4-ABDC-8E07FD7450A8}"/>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607278" y="1910684"/>
            <a:ext cx="2502910" cy="80207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020A7AA4-89AE-CD95-2BC5-14C0C388F724}"/>
              </a:ext>
            </a:extLst>
          </p:cNvPr>
          <p:cNvSpPr txBox="1"/>
          <p:nvPr/>
        </p:nvSpPr>
        <p:spPr>
          <a:xfrm>
            <a:off x="952500" y="3164144"/>
            <a:ext cx="10379435" cy="2585323"/>
          </a:xfrm>
          <a:prstGeom prst="rect">
            <a:avLst/>
          </a:prstGeom>
          <a:noFill/>
        </p:spPr>
        <p:txBody>
          <a:bodyPr wrap="square">
            <a:spAutoFit/>
          </a:bodyPr>
          <a:lstStyle/>
          <a:p>
            <a:pPr marL="342900" indent="-342900" algn="just">
              <a:buAutoNum type="arabicPeriod"/>
            </a:pPr>
            <a:r>
              <a:rPr lang="en-US" b="0" i="0" dirty="0">
                <a:solidFill>
                  <a:srgbClr val="353740"/>
                </a:solidFill>
                <a:effectLst/>
                <a:latin typeface="ColfaxAI"/>
              </a:rPr>
              <a:t>Our first application we are going to build with </a:t>
            </a:r>
            <a:r>
              <a:rPr lang="en-US" b="0" i="0" dirty="0" err="1">
                <a:solidFill>
                  <a:srgbClr val="353740"/>
                </a:solidFill>
                <a:effectLst/>
                <a:latin typeface="ColfaxAI"/>
              </a:rPr>
              <a:t>ChatGPT</a:t>
            </a:r>
            <a:r>
              <a:rPr lang="en-US" b="0" i="0" dirty="0">
                <a:solidFill>
                  <a:srgbClr val="353740"/>
                </a:solidFill>
                <a:effectLst/>
                <a:latin typeface="ColfaxAI"/>
              </a:rPr>
              <a:t> will be a console application which will allow us to interact with </a:t>
            </a:r>
            <a:r>
              <a:rPr lang="en-US" b="0" i="0" dirty="0" err="1">
                <a:solidFill>
                  <a:srgbClr val="353740"/>
                </a:solidFill>
                <a:effectLst/>
                <a:latin typeface="ColfaxAI"/>
              </a:rPr>
              <a:t>ChatGPT</a:t>
            </a:r>
            <a:r>
              <a:rPr lang="en-US" b="0" i="0" dirty="0">
                <a:solidFill>
                  <a:srgbClr val="353740"/>
                </a:solidFill>
                <a:effectLst/>
                <a:latin typeface="ColfaxAI"/>
              </a:rPr>
              <a:t> directly from our own application. </a:t>
            </a:r>
          </a:p>
          <a:p>
            <a:pPr marL="342900" indent="-342900" algn="just">
              <a:buAutoNum type="arabicPeriod"/>
            </a:pPr>
            <a:endParaRPr lang="en-US" b="0" i="0" dirty="0">
              <a:solidFill>
                <a:srgbClr val="353740"/>
              </a:solidFill>
              <a:effectLst/>
              <a:latin typeface="ColfaxAI"/>
            </a:endParaRPr>
          </a:p>
          <a:p>
            <a:pPr marL="342900" indent="-342900" algn="just">
              <a:buAutoNum type="arabicPeriod"/>
            </a:pPr>
            <a:r>
              <a:rPr lang="en-US" b="0" i="0" dirty="0">
                <a:solidFill>
                  <a:srgbClr val="353740"/>
                </a:solidFill>
                <a:effectLst/>
                <a:latin typeface="ColfaxAI"/>
              </a:rPr>
              <a:t>Our second application we will be creating with </a:t>
            </a:r>
            <a:r>
              <a:rPr lang="en-US" b="0" i="0" dirty="0" err="1">
                <a:solidFill>
                  <a:srgbClr val="353740"/>
                </a:solidFill>
                <a:effectLst/>
                <a:latin typeface="ColfaxAI"/>
              </a:rPr>
              <a:t>ChatGPT</a:t>
            </a:r>
            <a:r>
              <a:rPr lang="en-US" b="0" i="0" dirty="0">
                <a:solidFill>
                  <a:srgbClr val="353740"/>
                </a:solidFill>
                <a:effectLst/>
                <a:latin typeface="ColfaxAI"/>
              </a:rPr>
              <a:t> is an Azure Function that allows us to extend the functionality of </a:t>
            </a:r>
            <a:r>
              <a:rPr lang="en-US" b="0" i="0" dirty="0" err="1">
                <a:solidFill>
                  <a:srgbClr val="353740"/>
                </a:solidFill>
                <a:effectLst/>
                <a:latin typeface="ColfaxAI"/>
              </a:rPr>
              <a:t>ChatGPT</a:t>
            </a:r>
            <a:r>
              <a:rPr lang="en-US" b="0" i="0" dirty="0">
                <a:solidFill>
                  <a:srgbClr val="353740"/>
                </a:solidFill>
                <a:effectLst/>
                <a:latin typeface="ColfaxAI"/>
              </a:rPr>
              <a:t> in the cloud. </a:t>
            </a:r>
          </a:p>
          <a:p>
            <a:pPr marL="342900" indent="-342900" algn="just">
              <a:buAutoNum type="arabicPeriod"/>
            </a:pPr>
            <a:endParaRPr lang="en-US" b="0" i="0" dirty="0">
              <a:solidFill>
                <a:srgbClr val="353740"/>
              </a:solidFill>
              <a:effectLst/>
              <a:latin typeface="ColfaxAI"/>
            </a:endParaRPr>
          </a:p>
          <a:p>
            <a:pPr marL="342900" indent="-342900" algn="just">
              <a:buAutoNum type="arabicPeriod"/>
            </a:pPr>
            <a:r>
              <a:rPr lang="en-US" b="0" i="0" dirty="0">
                <a:solidFill>
                  <a:srgbClr val="353740"/>
                </a:solidFill>
                <a:effectLst/>
                <a:latin typeface="ColfaxAI"/>
              </a:rPr>
              <a:t>The third application that we are going to create with </a:t>
            </a:r>
            <a:r>
              <a:rPr lang="en-US" b="0" i="0" dirty="0" err="1">
                <a:solidFill>
                  <a:srgbClr val="353740"/>
                </a:solidFill>
                <a:effectLst/>
                <a:latin typeface="ColfaxAI"/>
              </a:rPr>
              <a:t>ChatGPT</a:t>
            </a:r>
            <a:r>
              <a:rPr lang="en-US" b="0" i="0" dirty="0">
                <a:solidFill>
                  <a:srgbClr val="353740"/>
                </a:solidFill>
                <a:effectLst/>
                <a:latin typeface="ColfaxAI"/>
              </a:rPr>
              <a:t> is a </a:t>
            </a:r>
            <a:r>
              <a:rPr lang="en-US" b="0" i="0" dirty="0" err="1">
                <a:solidFill>
                  <a:srgbClr val="353740"/>
                </a:solidFill>
                <a:effectLst/>
                <a:latin typeface="ColfaxAI"/>
              </a:rPr>
              <a:t>PowerAutomate</a:t>
            </a:r>
            <a:r>
              <a:rPr lang="en-US" b="0" i="0" dirty="0">
                <a:solidFill>
                  <a:srgbClr val="353740"/>
                </a:solidFill>
                <a:effectLst/>
                <a:latin typeface="ColfaxAI"/>
              </a:rPr>
              <a:t> that can be used to automate workflows and tasks with </a:t>
            </a:r>
            <a:r>
              <a:rPr lang="en-US" b="0" i="0" dirty="0" err="1">
                <a:solidFill>
                  <a:srgbClr val="353740"/>
                </a:solidFill>
                <a:effectLst/>
                <a:latin typeface="ColfaxAI"/>
              </a:rPr>
              <a:t>ChatGPT</a:t>
            </a:r>
            <a:r>
              <a:rPr lang="en-US" b="0" i="0" dirty="0">
                <a:solidFill>
                  <a:srgbClr val="353740"/>
                </a:solidFill>
                <a:effectLst/>
                <a:latin typeface="ColfaxAI"/>
              </a:rPr>
              <a:t>. </a:t>
            </a:r>
          </a:p>
          <a:p>
            <a:pPr algn="just"/>
            <a:endParaRPr lang="en-US" b="0" i="0" dirty="0">
              <a:solidFill>
                <a:srgbClr val="353740"/>
              </a:solidFill>
              <a:effectLst/>
              <a:latin typeface="ColfaxAI"/>
            </a:endParaRPr>
          </a:p>
        </p:txBody>
      </p:sp>
    </p:spTree>
    <p:extLst>
      <p:ext uri="{BB962C8B-B14F-4D97-AF65-F5344CB8AC3E}">
        <p14:creationId xmlns:p14="http://schemas.microsoft.com/office/powerpoint/2010/main" val="22967574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11">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13">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0A1695-49E6-10BE-B86D-73071ACE4F77}"/>
              </a:ext>
            </a:extLst>
          </p:cNvPr>
          <p:cNvSpPr>
            <a:spLocks noGrp="1"/>
          </p:cNvSpPr>
          <p:nvPr>
            <p:ph type="title"/>
          </p:nvPr>
        </p:nvSpPr>
        <p:spPr>
          <a:xfrm>
            <a:off x="952500" y="0"/>
            <a:ext cx="9895951" cy="1033669"/>
          </a:xfrm>
        </p:spPr>
        <p:txBody>
          <a:bodyPr vert="horz" lIns="91440" tIns="45720" rIns="91440" bIns="45720" rtlCol="0" anchor="ctr">
            <a:normAutofit/>
          </a:bodyPr>
          <a:lstStyle/>
          <a:p>
            <a:r>
              <a:rPr lang="en-US" sz="4000" kern="1200" dirty="0">
                <a:solidFill>
                  <a:srgbClr val="FFFFFF"/>
                </a:solidFill>
                <a:latin typeface="+mj-lt"/>
                <a:ea typeface="+mj-ea"/>
                <a:cs typeface="+mj-cs"/>
              </a:rPr>
              <a:t>Environment Setup &amp; Prerequisites</a:t>
            </a:r>
          </a:p>
        </p:txBody>
      </p:sp>
      <p:sp>
        <p:nvSpPr>
          <p:cNvPr id="3" name="TextBox 2">
            <a:extLst>
              <a:ext uri="{FF2B5EF4-FFF2-40B4-BE49-F238E27FC236}">
                <a16:creationId xmlns:a16="http://schemas.microsoft.com/office/drawing/2014/main" id="{726DA8AF-ECDB-6853-7509-1CF0453FFC25}"/>
              </a:ext>
            </a:extLst>
          </p:cNvPr>
          <p:cNvSpPr txBox="1"/>
          <p:nvPr/>
        </p:nvSpPr>
        <p:spPr>
          <a:xfrm>
            <a:off x="1371599" y="2318197"/>
            <a:ext cx="9447689" cy="2327222"/>
          </a:xfrm>
          <a:prstGeom prst="rect">
            <a:avLst/>
          </a:prstGeom>
        </p:spPr>
        <p:txBody>
          <a:bodyPr vert="horz" lIns="91440" tIns="45720" rIns="91440" bIns="45720" rtlCol="0" anchor="ctr">
            <a:normAutofit/>
          </a:bodyPr>
          <a:lstStyle/>
          <a:p>
            <a:pPr marL="114300">
              <a:lnSpc>
                <a:spcPct val="90000"/>
              </a:lnSpc>
              <a:spcAft>
                <a:spcPts val="600"/>
              </a:spcAft>
            </a:pPr>
            <a:endParaRPr lang="en-US" sz="2000" dirty="0"/>
          </a:p>
        </p:txBody>
      </p:sp>
      <p:sp>
        <p:nvSpPr>
          <p:cNvPr id="5" name="TextBox 4">
            <a:extLst>
              <a:ext uri="{FF2B5EF4-FFF2-40B4-BE49-F238E27FC236}">
                <a16:creationId xmlns:a16="http://schemas.microsoft.com/office/drawing/2014/main" id="{DA66AF2B-AA0C-2D95-8999-D5919D28E8A7}"/>
              </a:ext>
            </a:extLst>
          </p:cNvPr>
          <p:cNvSpPr txBox="1"/>
          <p:nvPr/>
        </p:nvSpPr>
        <p:spPr>
          <a:xfrm>
            <a:off x="952500" y="2726799"/>
            <a:ext cx="10515600" cy="2139047"/>
          </a:xfrm>
          <a:prstGeom prst="rect">
            <a:avLst/>
          </a:prstGeom>
          <a:noFill/>
        </p:spPr>
        <p:txBody>
          <a:bodyPr wrap="square" rtlCol="0">
            <a:spAutoFit/>
          </a:bodyPr>
          <a:lstStyle/>
          <a:p>
            <a:pPr marL="342900" indent="-342900" algn="just">
              <a:spcAft>
                <a:spcPts val="600"/>
              </a:spcAft>
              <a:buFont typeface="+mj-lt"/>
              <a:buAutoNum type="arabicPeriod" startAt="2"/>
            </a:pPr>
            <a:r>
              <a:rPr lang="en-US" dirty="0"/>
              <a:t>Prepare access to Azure Cloud</a:t>
            </a:r>
            <a:endParaRPr lang="en-US" dirty="0">
              <a:highlight>
                <a:srgbClr val="FFFF00"/>
              </a:highlight>
            </a:endParaRPr>
          </a:p>
          <a:p>
            <a:pPr marL="342900" indent="-342900" algn="just">
              <a:spcAft>
                <a:spcPts val="600"/>
              </a:spcAft>
              <a:buFont typeface="+mj-lt"/>
              <a:buAutoNum type="arabicPeriod" startAt="2"/>
            </a:pPr>
            <a:r>
              <a:rPr lang="en-US" dirty="0"/>
              <a:t>Prepare Code Editor (Any IDE, any language)</a:t>
            </a:r>
          </a:p>
          <a:p>
            <a:pPr marL="342900" indent="-342900" algn="just">
              <a:spcAft>
                <a:spcPts val="600"/>
              </a:spcAft>
              <a:buFont typeface="+mj-lt"/>
              <a:buAutoNum type="arabicPeriod" startAt="2"/>
            </a:pPr>
            <a:r>
              <a:rPr lang="en-US" dirty="0"/>
              <a:t>Microsoft Accounts:</a:t>
            </a:r>
          </a:p>
          <a:p>
            <a:pPr marL="742950" lvl="1" indent="-285750" algn="just">
              <a:spcAft>
                <a:spcPts val="600"/>
              </a:spcAft>
              <a:buFont typeface="Arial" panose="020B0604020202020204" pitchFamily="34" charset="0"/>
              <a:buChar char="•"/>
            </a:pPr>
            <a:r>
              <a:rPr lang="en-US" dirty="0"/>
              <a:t>Login to Teams using work account: </a:t>
            </a:r>
            <a:r>
              <a:rPr lang="en-US" dirty="0">
                <a:hlinkClick r:id="rId2"/>
              </a:rPr>
              <a:t>https://www.microsoft.com/en/microsoft-teams/log-in</a:t>
            </a:r>
            <a:endParaRPr lang="en-US" dirty="0"/>
          </a:p>
          <a:p>
            <a:pPr marL="742950" lvl="1" indent="-285750" algn="just">
              <a:spcAft>
                <a:spcPts val="600"/>
              </a:spcAft>
              <a:buFont typeface="Arial" panose="020B0604020202020204" pitchFamily="34" charset="0"/>
              <a:buChar char="•"/>
            </a:pPr>
            <a:r>
              <a:rPr lang="en-US" dirty="0"/>
              <a:t>Login to </a:t>
            </a:r>
            <a:r>
              <a:rPr lang="en-US" dirty="0" err="1"/>
              <a:t>PowerAutomate</a:t>
            </a:r>
            <a:r>
              <a:rPr lang="en-US" dirty="0"/>
              <a:t> using work account : </a:t>
            </a:r>
            <a:r>
              <a:rPr lang="en-US" dirty="0">
                <a:hlinkClick r:id="rId3"/>
              </a:rPr>
              <a:t>https://make.powerautomate.com/</a:t>
            </a:r>
            <a:endParaRPr lang="en-US" dirty="0">
              <a:highlight>
                <a:srgbClr val="FFFF00"/>
              </a:highlight>
            </a:endParaRPr>
          </a:p>
          <a:p>
            <a:pPr marL="342900" indent="-342900" algn="just">
              <a:spcAft>
                <a:spcPts val="600"/>
              </a:spcAft>
              <a:buFont typeface="+mj-lt"/>
              <a:buAutoNum type="arabicPeriod" startAt="2"/>
            </a:pPr>
            <a:endParaRPr lang="en-US" dirty="0">
              <a:highlight>
                <a:srgbClr val="FFFF00"/>
              </a:highlight>
            </a:endParaRPr>
          </a:p>
        </p:txBody>
      </p:sp>
      <p:sp>
        <p:nvSpPr>
          <p:cNvPr id="7" name="TextBox 6">
            <a:extLst>
              <a:ext uri="{FF2B5EF4-FFF2-40B4-BE49-F238E27FC236}">
                <a16:creationId xmlns:a16="http://schemas.microsoft.com/office/drawing/2014/main" id="{E9B9EC9F-B82D-BCB8-D43C-D4C42F61EC2F}"/>
              </a:ext>
            </a:extLst>
          </p:cNvPr>
          <p:cNvSpPr txBox="1"/>
          <p:nvPr/>
        </p:nvSpPr>
        <p:spPr>
          <a:xfrm>
            <a:off x="923337" y="1649581"/>
            <a:ext cx="8439492" cy="1077218"/>
          </a:xfrm>
          <a:prstGeom prst="rect">
            <a:avLst/>
          </a:prstGeom>
          <a:noFill/>
        </p:spPr>
        <p:txBody>
          <a:bodyPr wrap="square" rtlCol="0">
            <a:spAutoFit/>
          </a:bodyPr>
          <a:lstStyle/>
          <a:p>
            <a:pPr marL="342900" indent="-342900" algn="just">
              <a:spcAft>
                <a:spcPts val="600"/>
              </a:spcAft>
              <a:buFont typeface="+mj-lt"/>
              <a:buAutoNum type="arabicPeriod"/>
            </a:pPr>
            <a:r>
              <a:rPr lang="en-US" dirty="0"/>
              <a:t>Create account in </a:t>
            </a:r>
            <a:r>
              <a:rPr lang="en-US" dirty="0" err="1"/>
              <a:t>OpenAPI</a:t>
            </a:r>
            <a:r>
              <a:rPr lang="en-US" dirty="0"/>
              <a:t> (5$ granted for free)</a:t>
            </a:r>
          </a:p>
          <a:p>
            <a:pPr marL="742950" lvl="1" indent="-285750" algn="just">
              <a:spcAft>
                <a:spcPts val="600"/>
              </a:spcAft>
              <a:buFont typeface="Arial" panose="020B0604020202020204" pitchFamily="34" charset="0"/>
              <a:buChar char="•"/>
            </a:pPr>
            <a:r>
              <a:rPr lang="en-US" dirty="0"/>
              <a:t>Create your </a:t>
            </a:r>
            <a:r>
              <a:rPr lang="en-US" dirty="0" err="1"/>
              <a:t>ApiKey</a:t>
            </a:r>
            <a:r>
              <a:rPr lang="en-US" dirty="0"/>
              <a:t>: </a:t>
            </a:r>
            <a:r>
              <a:rPr lang="en-US" dirty="0">
                <a:hlinkClick r:id="rId4"/>
              </a:rPr>
              <a:t>https://platform.openai.com/account/api-keys</a:t>
            </a:r>
            <a:endParaRPr lang="en-US" dirty="0"/>
          </a:p>
          <a:p>
            <a:pPr marL="742950" lvl="1" indent="-285750" algn="just">
              <a:spcAft>
                <a:spcPts val="600"/>
              </a:spcAft>
              <a:buFont typeface="Arial" panose="020B0604020202020204" pitchFamily="34" charset="0"/>
              <a:buChar char="•"/>
            </a:pPr>
            <a:r>
              <a:rPr lang="en-US" sz="1800" dirty="0"/>
              <a:t>Register account in </a:t>
            </a:r>
            <a:r>
              <a:rPr lang="en-US" sz="1800" dirty="0" err="1"/>
              <a:t>OpenAI</a:t>
            </a:r>
            <a:r>
              <a:rPr lang="en-US" sz="1800" dirty="0"/>
              <a:t>: </a:t>
            </a:r>
            <a:r>
              <a:rPr lang="en-US" sz="1800" dirty="0">
                <a:hlinkClick r:id="rId5"/>
              </a:rPr>
              <a:t>https://platform.openai.com/docs/api-reference</a:t>
            </a:r>
            <a:r>
              <a:rPr lang="en-US" sz="1800" dirty="0"/>
              <a:t> </a:t>
            </a:r>
            <a:r>
              <a:rPr lang="en-US" dirty="0"/>
              <a:t> </a:t>
            </a:r>
          </a:p>
        </p:txBody>
      </p:sp>
    </p:spTree>
    <p:extLst>
      <p:ext uri="{BB962C8B-B14F-4D97-AF65-F5344CB8AC3E}">
        <p14:creationId xmlns:p14="http://schemas.microsoft.com/office/powerpoint/2010/main" val="25168063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1A95671B-3CC6-4792-9114-B74FAEA22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29EFF6-A8E7-3B6F-7009-F23572A9F83D}"/>
              </a:ext>
            </a:extLst>
          </p:cNvPr>
          <p:cNvSpPr>
            <a:spLocks noGrp="1"/>
          </p:cNvSpPr>
          <p:nvPr>
            <p:ph type="title"/>
          </p:nvPr>
        </p:nvSpPr>
        <p:spPr>
          <a:xfrm>
            <a:off x="1008184" y="174033"/>
            <a:ext cx="5879851" cy="854668"/>
          </a:xfrm>
        </p:spPr>
        <p:txBody>
          <a:bodyPr vert="horz" lIns="91440" tIns="45720" rIns="91440" bIns="45720" rtlCol="0" anchor="ctr">
            <a:normAutofit/>
          </a:bodyPr>
          <a:lstStyle/>
          <a:p>
            <a:r>
              <a:rPr lang="en-US" sz="4000" kern="1200" dirty="0" err="1">
                <a:solidFill>
                  <a:schemeClr val="tx1"/>
                </a:solidFill>
                <a:latin typeface="+mj-lt"/>
                <a:ea typeface="+mj-ea"/>
                <a:cs typeface="+mj-cs"/>
              </a:rPr>
              <a:t>OpenAI</a:t>
            </a:r>
            <a:r>
              <a:rPr lang="en-US" sz="4000" kern="1200" dirty="0">
                <a:solidFill>
                  <a:schemeClr val="tx1"/>
                </a:solidFill>
                <a:latin typeface="+mj-lt"/>
                <a:ea typeface="+mj-ea"/>
                <a:cs typeface="+mj-cs"/>
              </a:rPr>
              <a:t> Access</a:t>
            </a:r>
          </a:p>
        </p:txBody>
      </p:sp>
      <p:sp>
        <p:nvSpPr>
          <p:cNvPr id="3" name="TextBox 2">
            <a:extLst>
              <a:ext uri="{FF2B5EF4-FFF2-40B4-BE49-F238E27FC236}">
                <a16:creationId xmlns:a16="http://schemas.microsoft.com/office/drawing/2014/main" id="{ACA8AD06-5998-F94B-7C92-8B50CF4EFCB1}"/>
              </a:ext>
            </a:extLst>
          </p:cNvPr>
          <p:cNvSpPr txBox="1"/>
          <p:nvPr/>
        </p:nvSpPr>
        <p:spPr>
          <a:xfrm>
            <a:off x="1008184" y="1028700"/>
            <a:ext cx="8994608" cy="1650999"/>
          </a:xfrm>
          <a:prstGeom prst="rect">
            <a:avLst/>
          </a:prstGeom>
        </p:spPr>
        <p:txBody>
          <a:bodyPr vert="horz" lIns="91440" tIns="45720" rIns="91440" bIns="45720" rtlCol="0" anchor="ctr">
            <a:noAutofit/>
          </a:bodyPr>
          <a:lstStyle/>
          <a:p>
            <a:pPr indent="-228600">
              <a:lnSpc>
                <a:spcPct val="90000"/>
              </a:lnSpc>
              <a:spcAft>
                <a:spcPts val="600"/>
              </a:spcAft>
              <a:buFont typeface="Arial" panose="020B0604020202020204" pitchFamily="34" charset="0"/>
              <a:buChar char="•"/>
            </a:pPr>
            <a:r>
              <a:rPr lang="en-US" dirty="0"/>
              <a:t>Vitis </a:t>
            </a:r>
            <a:r>
              <a:rPr lang="en-US" dirty="0" err="1"/>
              <a:t>OpenAI</a:t>
            </a:r>
            <a:r>
              <a:rPr lang="en-US" dirty="0"/>
              <a:t> page and sign up: </a:t>
            </a:r>
            <a:r>
              <a:rPr lang="en-US" dirty="0">
                <a:hlinkClick r:id="rId2"/>
              </a:rPr>
              <a:t>https://openai.com/</a:t>
            </a:r>
            <a:r>
              <a:rPr lang="en-US" dirty="0"/>
              <a:t> </a:t>
            </a:r>
          </a:p>
          <a:p>
            <a:pPr indent="-228600">
              <a:lnSpc>
                <a:spcPct val="90000"/>
              </a:lnSpc>
              <a:spcAft>
                <a:spcPts val="600"/>
              </a:spcAft>
              <a:buFont typeface="Arial" panose="020B0604020202020204" pitchFamily="34" charset="0"/>
              <a:buChar char="•"/>
            </a:pPr>
            <a:r>
              <a:rPr lang="en-US" dirty="0"/>
              <a:t>Visit </a:t>
            </a:r>
            <a:r>
              <a:rPr lang="en-US" dirty="0" err="1"/>
              <a:t>OpenAI</a:t>
            </a:r>
            <a:r>
              <a:rPr lang="en-US" dirty="0"/>
              <a:t> </a:t>
            </a:r>
            <a:r>
              <a:rPr lang="en-US" dirty="0" err="1"/>
              <a:t>ApiKeys</a:t>
            </a:r>
            <a:r>
              <a:rPr lang="en-US" dirty="0"/>
              <a:t> page: </a:t>
            </a:r>
            <a:r>
              <a:rPr lang="en-US" dirty="0">
                <a:hlinkClick r:id="rId3"/>
              </a:rPr>
              <a:t>https://platform.openai.com/account/api-keys</a:t>
            </a:r>
            <a:endParaRPr lang="en-US" dirty="0"/>
          </a:p>
          <a:p>
            <a:pPr indent="-228600">
              <a:lnSpc>
                <a:spcPct val="90000"/>
              </a:lnSpc>
              <a:spcAft>
                <a:spcPts val="600"/>
              </a:spcAft>
              <a:buFont typeface="Arial" panose="020B0604020202020204" pitchFamily="34" charset="0"/>
              <a:buChar char="•"/>
            </a:pPr>
            <a:r>
              <a:rPr lang="en-US" dirty="0"/>
              <a:t>Create a token which will be needed later;</a:t>
            </a:r>
          </a:p>
          <a:p>
            <a:pPr indent="-228600">
              <a:lnSpc>
                <a:spcPct val="90000"/>
              </a:lnSpc>
              <a:spcAft>
                <a:spcPts val="600"/>
              </a:spcAft>
              <a:buFont typeface="Arial" panose="020B0604020202020204" pitchFamily="34" charset="0"/>
              <a:buChar char="•"/>
            </a:pPr>
            <a:r>
              <a:rPr lang="en-US" dirty="0"/>
              <a:t>Open their playground: </a:t>
            </a:r>
            <a:r>
              <a:rPr lang="en-US" dirty="0">
                <a:hlinkClick r:id="rId4"/>
              </a:rPr>
              <a:t>https://platform.openai.com/playground</a:t>
            </a:r>
            <a:r>
              <a:rPr lang="en-US" dirty="0"/>
              <a:t>  </a:t>
            </a:r>
          </a:p>
        </p:txBody>
      </p:sp>
      <p:pic>
        <p:nvPicPr>
          <p:cNvPr id="5" name="Picture 4">
            <a:extLst>
              <a:ext uri="{FF2B5EF4-FFF2-40B4-BE49-F238E27FC236}">
                <a16:creationId xmlns:a16="http://schemas.microsoft.com/office/drawing/2014/main" id="{BC48EAC3-5494-CF2E-2DC6-91B9DF8D91B8}"/>
              </a:ext>
            </a:extLst>
          </p:cNvPr>
          <p:cNvPicPr>
            <a:picLocks noChangeAspect="1"/>
          </p:cNvPicPr>
          <p:nvPr/>
        </p:nvPicPr>
        <p:blipFill>
          <a:blip r:embed="rId5"/>
          <a:stretch>
            <a:fillRect/>
          </a:stretch>
        </p:blipFill>
        <p:spPr>
          <a:xfrm>
            <a:off x="1008184" y="2853755"/>
            <a:ext cx="8994608" cy="3552870"/>
          </a:xfrm>
          <a:prstGeom prst="rect">
            <a:avLst/>
          </a:prstGeom>
        </p:spPr>
      </p:pic>
    </p:spTree>
    <p:extLst>
      <p:ext uri="{BB962C8B-B14F-4D97-AF65-F5344CB8AC3E}">
        <p14:creationId xmlns:p14="http://schemas.microsoft.com/office/powerpoint/2010/main" val="32856359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29EFF6-A8E7-3B6F-7009-F23572A9F83D}"/>
              </a:ext>
            </a:extLst>
          </p:cNvPr>
          <p:cNvSpPr>
            <a:spLocks noGrp="1"/>
          </p:cNvSpPr>
          <p:nvPr>
            <p:ph type="title"/>
          </p:nvPr>
        </p:nvSpPr>
        <p:spPr>
          <a:xfrm>
            <a:off x="431800" y="1575066"/>
            <a:ext cx="3549650" cy="2396359"/>
          </a:xfrm>
        </p:spPr>
        <p:txBody>
          <a:bodyPr vert="horz" lIns="91440" tIns="45720" rIns="91440" bIns="45720" rtlCol="0" anchor="b">
            <a:normAutofit/>
          </a:bodyPr>
          <a:lstStyle/>
          <a:p>
            <a:pPr algn="r"/>
            <a:r>
              <a:rPr lang="en-US" sz="4000" kern="1200" dirty="0" err="1">
                <a:solidFill>
                  <a:srgbClr val="FFFFFF"/>
                </a:solidFill>
                <a:latin typeface="+mj-lt"/>
                <a:ea typeface="+mj-ea"/>
                <a:cs typeface="+mj-cs"/>
              </a:rPr>
              <a:t>PowerAutomate</a:t>
            </a:r>
            <a:endParaRPr lang="en-US" sz="4000" kern="1200" dirty="0">
              <a:solidFill>
                <a:srgbClr val="FFFFFF"/>
              </a:solidFill>
              <a:latin typeface="+mj-lt"/>
              <a:ea typeface="+mj-ea"/>
              <a:cs typeface="+mj-cs"/>
            </a:endParaRPr>
          </a:p>
        </p:txBody>
      </p:sp>
      <p:sp>
        <p:nvSpPr>
          <p:cNvPr id="3" name="TextBox 2">
            <a:extLst>
              <a:ext uri="{FF2B5EF4-FFF2-40B4-BE49-F238E27FC236}">
                <a16:creationId xmlns:a16="http://schemas.microsoft.com/office/drawing/2014/main" id="{ACA8AD06-5998-F94B-7C92-8B50CF4EFCB1}"/>
              </a:ext>
            </a:extLst>
          </p:cNvPr>
          <p:cNvSpPr txBox="1"/>
          <p:nvPr/>
        </p:nvSpPr>
        <p:spPr>
          <a:xfrm>
            <a:off x="4905052" y="2032309"/>
            <a:ext cx="6054493" cy="305596"/>
          </a:xfrm>
          <a:prstGeom prst="rect">
            <a:avLst/>
          </a:prstGeom>
          <a:noFill/>
        </p:spPr>
        <p:txBody>
          <a:bodyPr wrap="square" rtlCol="0">
            <a:spAutoFit/>
          </a:bodyPr>
          <a:lstStyle/>
          <a:p>
            <a:pPr marL="220028" indent="-220028" defTabSz="704088">
              <a:spcAft>
                <a:spcPts val="600"/>
              </a:spcAft>
              <a:buFont typeface="Arial" panose="020B0604020202020204" pitchFamily="34" charset="0"/>
              <a:buChar char="•"/>
            </a:pPr>
            <a:r>
              <a:rPr lang="en-US" sz="1386" kern="1200">
                <a:solidFill>
                  <a:schemeClr val="tx1"/>
                </a:solidFill>
                <a:latin typeface="+mn-lt"/>
                <a:ea typeface="+mn-ea"/>
                <a:cs typeface="+mn-cs"/>
              </a:rPr>
              <a:t>Visit </a:t>
            </a:r>
            <a:r>
              <a:rPr lang="en-US" sz="1386" kern="1200">
                <a:solidFill>
                  <a:schemeClr val="tx1"/>
                </a:solidFill>
                <a:latin typeface="+mn-lt"/>
                <a:ea typeface="+mn-ea"/>
                <a:cs typeface="+mn-cs"/>
                <a:hlinkClick r:id="rId2"/>
              </a:rPr>
              <a:t>https://make.powerautomate.com/</a:t>
            </a:r>
            <a:r>
              <a:rPr lang="en-US" sz="1386" kern="1200">
                <a:solidFill>
                  <a:schemeClr val="tx1"/>
                </a:solidFill>
                <a:latin typeface="+mn-lt"/>
                <a:ea typeface="+mn-ea"/>
                <a:cs typeface="+mn-cs"/>
              </a:rPr>
              <a:t> and login using your working account</a:t>
            </a:r>
            <a:endParaRPr lang="en-US"/>
          </a:p>
        </p:txBody>
      </p:sp>
      <p:pic>
        <p:nvPicPr>
          <p:cNvPr id="6" name="Picture 5">
            <a:extLst>
              <a:ext uri="{FF2B5EF4-FFF2-40B4-BE49-F238E27FC236}">
                <a16:creationId xmlns:a16="http://schemas.microsoft.com/office/drawing/2014/main" id="{33DD8193-0F2A-8875-48CA-82E7D4581FD8}"/>
              </a:ext>
            </a:extLst>
          </p:cNvPr>
          <p:cNvPicPr>
            <a:picLocks noChangeAspect="1"/>
          </p:cNvPicPr>
          <p:nvPr/>
        </p:nvPicPr>
        <p:blipFill>
          <a:blip r:embed="rId3"/>
          <a:stretch>
            <a:fillRect/>
          </a:stretch>
        </p:blipFill>
        <p:spPr>
          <a:xfrm>
            <a:off x="4905052" y="2773246"/>
            <a:ext cx="6666833" cy="2149245"/>
          </a:xfrm>
          <a:prstGeom prst="rect">
            <a:avLst/>
          </a:prstGeom>
        </p:spPr>
      </p:pic>
    </p:spTree>
    <p:extLst>
      <p:ext uri="{BB962C8B-B14F-4D97-AF65-F5344CB8AC3E}">
        <p14:creationId xmlns:p14="http://schemas.microsoft.com/office/powerpoint/2010/main" val="33662707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5" name="Rectangle 2054">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AC2530-0424-76B0-8939-6CFE1FF63564}"/>
              </a:ext>
            </a:extLst>
          </p:cNvPr>
          <p:cNvSpPr>
            <a:spLocks noGrp="1"/>
          </p:cNvSpPr>
          <p:nvPr>
            <p:ph type="title"/>
          </p:nvPr>
        </p:nvSpPr>
        <p:spPr>
          <a:xfrm>
            <a:off x="952500" y="0"/>
            <a:ext cx="8652037" cy="1028700"/>
          </a:xfrm>
        </p:spPr>
        <p:txBody>
          <a:bodyPr vert="horz" lIns="91440" tIns="45720" rIns="91440" bIns="45720" rtlCol="0" anchor="b">
            <a:normAutofit/>
          </a:bodyPr>
          <a:lstStyle/>
          <a:p>
            <a:r>
              <a:rPr lang="en-US" sz="4000" kern="1200" dirty="0">
                <a:solidFill>
                  <a:schemeClr val="tx1"/>
                </a:solidFill>
                <a:latin typeface="+mj-lt"/>
                <a:ea typeface="+mj-ea"/>
                <a:cs typeface="+mj-cs"/>
              </a:rPr>
              <a:t>Prompt recommendations</a:t>
            </a:r>
          </a:p>
        </p:txBody>
      </p:sp>
      <p:sp>
        <p:nvSpPr>
          <p:cNvPr id="4" name="TextBox 3">
            <a:extLst>
              <a:ext uri="{FF2B5EF4-FFF2-40B4-BE49-F238E27FC236}">
                <a16:creationId xmlns:a16="http://schemas.microsoft.com/office/drawing/2014/main" id="{4BB5FD4B-3DFF-F8A4-AC4C-D8F8EB183875}"/>
              </a:ext>
            </a:extLst>
          </p:cNvPr>
          <p:cNvSpPr txBox="1"/>
          <p:nvPr/>
        </p:nvSpPr>
        <p:spPr>
          <a:xfrm>
            <a:off x="952500" y="1237861"/>
            <a:ext cx="5799415" cy="5410978"/>
          </a:xfrm>
          <a:prstGeom prst="rect">
            <a:avLst/>
          </a:prstGeom>
        </p:spPr>
        <p:txBody>
          <a:bodyPr vert="horz" lIns="91440" tIns="45720" rIns="91440" bIns="45720" rtlCol="0" anchor="t">
            <a:normAutofit lnSpcReduction="10000"/>
          </a:bodyPr>
          <a:lstStyle/>
          <a:p>
            <a:pPr indent="-228600" algn="just">
              <a:lnSpc>
                <a:spcPct val="90000"/>
              </a:lnSpc>
              <a:spcAft>
                <a:spcPts val="600"/>
              </a:spcAft>
              <a:buFont typeface="Arial" panose="020B0604020202020204" pitchFamily="34" charset="0"/>
              <a:buChar char="•"/>
            </a:pPr>
            <a:r>
              <a:rPr lang="en-US" sz="1400" b="0" i="0" dirty="0">
                <a:effectLst/>
              </a:rPr>
              <a:t>Creating a good prompt for </a:t>
            </a:r>
            <a:r>
              <a:rPr lang="en-US" sz="1400" b="0" i="0" dirty="0" err="1">
                <a:effectLst/>
              </a:rPr>
              <a:t>ChatGPT</a:t>
            </a:r>
            <a:r>
              <a:rPr lang="en-US" sz="1400" b="0" i="0" dirty="0">
                <a:effectLst/>
              </a:rPr>
              <a:t> requires a bit of creativity and sensitivity. When crafting a prompt, the context should be provided for the bot to understand its goal in the interaction. This includes including important details surrounding the situation, such as the characters involved, the setting, or any given objectives. </a:t>
            </a:r>
          </a:p>
          <a:p>
            <a:pPr indent="-228600" algn="just">
              <a:lnSpc>
                <a:spcPct val="90000"/>
              </a:lnSpc>
              <a:spcAft>
                <a:spcPts val="600"/>
              </a:spcAft>
              <a:buFont typeface="Arial" panose="020B0604020202020204" pitchFamily="34" charset="0"/>
              <a:buChar char="•"/>
            </a:pPr>
            <a:endParaRPr lang="en-US" sz="1400" dirty="0"/>
          </a:p>
          <a:p>
            <a:pPr indent="-228600" algn="just">
              <a:lnSpc>
                <a:spcPct val="90000"/>
              </a:lnSpc>
              <a:spcAft>
                <a:spcPts val="600"/>
              </a:spcAft>
              <a:buFont typeface="Arial" panose="020B0604020202020204" pitchFamily="34" charset="0"/>
              <a:buChar char="•"/>
            </a:pPr>
            <a:r>
              <a:rPr lang="en-US" sz="1400" b="0" i="0" dirty="0">
                <a:effectLst/>
              </a:rPr>
              <a:t>The prompt should be concise yet specific in order to not overwhelm the bot with too much information. Additionally, questions should be formulated in a way that allows the bot to answer in a conversational manner, such as using both the prompt and the context to develop a dialogue. The structure of the prompt should be organized in a way that allows the bot to seamlessly transition from one point to the next, and to avoid any interruption. </a:t>
            </a:r>
          </a:p>
          <a:p>
            <a:pPr indent="-228600" algn="just">
              <a:lnSpc>
                <a:spcPct val="90000"/>
              </a:lnSpc>
              <a:spcAft>
                <a:spcPts val="600"/>
              </a:spcAft>
              <a:buFont typeface="Arial" panose="020B0604020202020204" pitchFamily="34" charset="0"/>
              <a:buChar char="•"/>
            </a:pPr>
            <a:endParaRPr lang="en-US" sz="1400" dirty="0"/>
          </a:p>
          <a:p>
            <a:pPr indent="-228600" algn="just">
              <a:lnSpc>
                <a:spcPct val="90000"/>
              </a:lnSpc>
              <a:spcAft>
                <a:spcPts val="600"/>
              </a:spcAft>
              <a:buFont typeface="Arial" panose="020B0604020202020204" pitchFamily="34" charset="0"/>
              <a:buChar char="•"/>
            </a:pPr>
            <a:r>
              <a:rPr lang="en-US" sz="1400" b="0" i="0" dirty="0">
                <a:effectLst/>
              </a:rPr>
              <a:t>Additionally, the prompt can include an optional back story, allowing the bot to have more depth in its responses and to elaborate further on the conversation. Finally, the prompt should have an actionable outcome, such as a call to action or response that can be used to further conversations. By following these steps, one can create a prompt that </a:t>
            </a:r>
            <a:r>
              <a:rPr lang="en-US" sz="1400" b="0" i="0" dirty="0" err="1">
                <a:effectLst/>
              </a:rPr>
              <a:t>ChatGPT</a:t>
            </a:r>
            <a:r>
              <a:rPr lang="en-US" sz="1400" b="0" i="0" dirty="0">
                <a:effectLst/>
              </a:rPr>
              <a:t> can use to interact with users in a meaningful way.</a:t>
            </a:r>
          </a:p>
          <a:p>
            <a:pPr indent="-228600" algn="just">
              <a:lnSpc>
                <a:spcPct val="90000"/>
              </a:lnSpc>
              <a:spcAft>
                <a:spcPts val="600"/>
              </a:spcAft>
              <a:buFont typeface="Arial" panose="020B0604020202020204" pitchFamily="34" charset="0"/>
              <a:buChar char="•"/>
            </a:pPr>
            <a:endParaRPr lang="en-US" sz="1400" dirty="0"/>
          </a:p>
          <a:p>
            <a:pPr indent="-228600" algn="just">
              <a:lnSpc>
                <a:spcPct val="90000"/>
              </a:lnSpc>
              <a:spcAft>
                <a:spcPts val="600"/>
              </a:spcAft>
              <a:buFont typeface="Arial" panose="020B0604020202020204" pitchFamily="34" charset="0"/>
              <a:buChar char="•"/>
            </a:pPr>
            <a:r>
              <a:rPr lang="en-US" sz="1400" b="0" i="0" dirty="0">
                <a:solidFill>
                  <a:srgbClr val="353740"/>
                </a:solidFill>
                <a:effectLst/>
                <a:latin typeface="ColfaxAI"/>
              </a:rPr>
              <a:t>When sending prompts to </a:t>
            </a:r>
            <a:r>
              <a:rPr lang="en-US" sz="1400" b="0" i="0" dirty="0" err="1">
                <a:solidFill>
                  <a:srgbClr val="353740"/>
                </a:solidFill>
                <a:effectLst/>
                <a:latin typeface="ColfaxAI"/>
              </a:rPr>
              <a:t>ChatGPT</a:t>
            </a:r>
            <a:r>
              <a:rPr lang="en-US" sz="1400" b="0" i="0" dirty="0">
                <a:solidFill>
                  <a:srgbClr val="353740"/>
                </a:solidFill>
                <a:effectLst/>
                <a:latin typeface="ColfaxAI"/>
              </a:rPr>
              <a:t>, it is important to include detailed information about the desired outcome of the code, such as the specific functionality, language, frameworks, and libraries that you want the code to incorporate. Additionally, you should provide examples of code that achieves similar things to what you are trying to do. By providing as much detail as possible in the prompt, </a:t>
            </a:r>
            <a:r>
              <a:rPr lang="en-US" sz="1400" b="0" i="0" dirty="0" err="1">
                <a:solidFill>
                  <a:srgbClr val="353740"/>
                </a:solidFill>
                <a:effectLst/>
                <a:latin typeface="ColfaxAI"/>
              </a:rPr>
              <a:t>ChatGPT</a:t>
            </a:r>
            <a:r>
              <a:rPr lang="en-US" sz="1400" b="0" i="0" dirty="0">
                <a:solidFill>
                  <a:srgbClr val="353740"/>
                </a:solidFill>
                <a:effectLst/>
                <a:latin typeface="ColfaxAI"/>
              </a:rPr>
              <a:t> can better understand and process the request.</a:t>
            </a:r>
            <a:endParaRPr lang="en-US" sz="1400" dirty="0"/>
          </a:p>
        </p:txBody>
      </p:sp>
      <p:sp>
        <p:nvSpPr>
          <p:cNvPr id="2066" name="Rectangle 2056">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7" name="Rectangle 2058">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8" name="Rectangle 2060">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9" name="Rectangle 2062">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0" name="Picture 2" descr="The Art of Writing ChatGPT Prompts for Any Use Case">
            <a:extLst>
              <a:ext uri="{FF2B5EF4-FFF2-40B4-BE49-F238E27FC236}">
                <a16:creationId xmlns:a16="http://schemas.microsoft.com/office/drawing/2014/main" id="{946E7A08-BE0F-F9C4-226A-E729EE16A8F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901385" y="2269418"/>
            <a:ext cx="5159396" cy="27086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09399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866</TotalTime>
  <Words>1946</Words>
  <Application>Microsoft Office PowerPoint</Application>
  <PresentationFormat>Widescreen</PresentationFormat>
  <Paragraphs>157</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Calibri Light</vt:lpstr>
      <vt:lpstr>ColfaxAI</vt:lpstr>
      <vt:lpstr>Office Theme</vt:lpstr>
      <vt:lpstr>OpenAI  as a part of a business-critical mission</vt:lpstr>
      <vt:lpstr>Table of content</vt:lpstr>
      <vt:lpstr>Idea of this Workshop</vt:lpstr>
      <vt:lpstr>Intro to ChatGPT &amp; other OpenAI models</vt:lpstr>
      <vt:lpstr>Applications and scenarios we are covering today:</vt:lpstr>
      <vt:lpstr>Environment Setup &amp; Prerequisites</vt:lpstr>
      <vt:lpstr>OpenAI Access</vt:lpstr>
      <vt:lpstr>PowerAutomate</vt:lpstr>
      <vt:lpstr>Prompt recommendations</vt:lpstr>
      <vt:lpstr>Poco API</vt:lpstr>
      <vt:lpstr>Testing Poco API</vt:lpstr>
      <vt:lpstr>React MVVM Builder</vt:lpstr>
      <vt:lpstr>React MVVM Builder</vt:lpstr>
      <vt:lpstr>Application 2. Console App</vt:lpstr>
      <vt:lpstr>Application 3. Azure Function</vt:lpstr>
      <vt:lpstr>Application 4. Integration with PowerApp</vt:lpstr>
      <vt:lpstr>Application 4. Integration with PowerApp. Part1</vt:lpstr>
      <vt:lpstr>Application 4. Integration with PowerApp. Part1</vt:lpstr>
      <vt:lpstr>Application 4. Integration with PowerApp. Part1</vt:lpstr>
      <vt:lpstr>Application 4. Integration with PowerApp. ChatBot</vt:lpstr>
      <vt:lpstr>Application 4. Integration with PowerApp. ChatBot</vt:lpstr>
      <vt:lpstr>Application 4. Integration with PowerApp. ChatBot</vt:lpstr>
      <vt:lpstr>Other ideas you may apply on your project</vt:lpstr>
      <vt:lpstr>Wrap up. Useful links.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OpenAI is a part of a business-critical mission</dc:title>
  <dc:creator>Aleksey Kolesnikov</dc:creator>
  <cp:lastModifiedBy>Aleksey Kolesnikov</cp:lastModifiedBy>
  <cp:revision>73</cp:revision>
  <dcterms:created xsi:type="dcterms:W3CDTF">2023-04-16T12:05:42Z</dcterms:created>
  <dcterms:modified xsi:type="dcterms:W3CDTF">2023-06-22T08:43:45Z</dcterms:modified>
</cp:coreProperties>
</file>