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1.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319" r:id="rId4"/>
    <p:sldId id="258" r:id="rId5"/>
    <p:sldId id="262" r:id="rId6"/>
    <p:sldId id="294" r:id="rId7"/>
    <p:sldId id="260" r:id="rId8"/>
    <p:sldId id="261" r:id="rId9"/>
    <p:sldId id="321" r:id="rId10"/>
    <p:sldId id="322" r:id="rId11"/>
    <p:sldId id="320" r:id="rId12"/>
    <p:sldId id="270" r:id="rId13"/>
    <p:sldId id="276" r:id="rId14"/>
    <p:sldId id="313" r:id="rId15"/>
    <p:sldId id="277" r:id="rId16"/>
    <p:sldId id="309" r:id="rId17"/>
    <p:sldId id="310" r:id="rId18"/>
    <p:sldId id="311" r:id="rId19"/>
    <p:sldId id="278" r:id="rId20"/>
    <p:sldId id="264" r:id="rId21"/>
    <p:sldId id="304" r:id="rId22"/>
    <p:sldId id="312" r:id="rId23"/>
    <p:sldId id="272" r:id="rId24"/>
    <p:sldId id="305" r:id="rId25"/>
    <p:sldId id="307" r:id="rId26"/>
    <p:sldId id="306" r:id="rId27"/>
    <p:sldId id="308" r:id="rId28"/>
    <p:sldId id="301" r:id="rId29"/>
    <p:sldId id="315" r:id="rId30"/>
    <p:sldId id="302" r:id="rId31"/>
    <p:sldId id="296" r:id="rId32"/>
    <p:sldId id="283" r:id="rId33"/>
    <p:sldId id="284" r:id="rId34"/>
    <p:sldId id="286" r:id="rId35"/>
    <p:sldId id="287" r:id="rId36"/>
    <p:sldId id="288" r:id="rId37"/>
    <p:sldId id="316" r:id="rId38"/>
    <p:sldId id="317" r:id="rId39"/>
    <p:sldId id="318" r:id="rId40"/>
    <p:sldId id="289"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4" userDrawn="1">
          <p15:clr>
            <a:srgbClr val="A4A3A4"/>
          </p15:clr>
        </p15:guide>
        <p15:guide id="2" pos="619" userDrawn="1">
          <p15:clr>
            <a:srgbClr val="A4A3A4"/>
          </p15:clr>
        </p15:guide>
        <p15:guide id="3" orient="horz" pos="640" userDrawn="1">
          <p15:clr>
            <a:srgbClr val="A4A3A4"/>
          </p15:clr>
        </p15:guide>
        <p15:guide id="4" orient="horz" pos="2500" userDrawn="1">
          <p15:clr>
            <a:srgbClr val="A4A3A4"/>
          </p15:clr>
        </p15:guide>
        <p15:guide id="5" orient="horz" pos="302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143E9F-B373-884A-89B8-BD81B953788B}" v="469" dt="2023-10-31T07:27:44.6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933"/>
    <p:restoredTop sz="94555"/>
  </p:normalViewPr>
  <p:slideViewPr>
    <p:cSldViewPr snapToGrid="0">
      <p:cViewPr varScale="1">
        <p:scale>
          <a:sx n="142" d="100"/>
          <a:sy n="142" d="100"/>
        </p:scale>
        <p:origin x="176" y="552"/>
      </p:cViewPr>
      <p:guideLst>
        <p:guide orient="horz" pos="984"/>
        <p:guide pos="619"/>
        <p:guide orient="horz" pos="640"/>
        <p:guide orient="horz" pos="2500"/>
        <p:guide orient="horz" pos="302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hyperlink" Target="https://github.com/Glareone/OpenAI-and-ChatGPT-meet-.Net" TargetMode="External"/><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hyperlink" Target="https://platform.openai.com/docs/api-reference" TargetMode="External"/><Relationship Id="rId16" Type="http://schemas.openxmlformats.org/officeDocument/2006/relationships/image" Target="../media/image15.png"/><Relationship Id="rId1" Type="http://schemas.openxmlformats.org/officeDocument/2006/relationships/hyperlink" Target="https://platform.openai.com/account/api-keys" TargetMode="Externa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hyperlink" Target="https://make.powerautomate.com/" TargetMode="External"/><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hyperlink" Target="https://www.microsoft.com/en/microsoft-teams/log-in" TargetMode="External"/><Relationship Id="rId9" Type="http://schemas.openxmlformats.org/officeDocument/2006/relationships/image" Target="../media/image8.svg"/><Relationship Id="rId14" Type="http://schemas.openxmlformats.org/officeDocument/2006/relationships/image" Target="../media/image13.png"/></Relationships>
</file>

<file path=ppt/diagrams/_rels/data2.xml.rels><?xml version="1.0" encoding="UTF-8" standalone="yes"?>
<Relationships xmlns="http://schemas.openxmlformats.org/package/2006/relationships"><Relationship Id="rId3" Type="http://schemas.openxmlformats.org/officeDocument/2006/relationships/hyperlink" Target="https://platform.openai.com/account/api-keys" TargetMode="External"/><Relationship Id="rId2" Type="http://schemas.openxmlformats.org/officeDocument/2006/relationships/hyperlink" Target="https://platform.openai.com/playground" TargetMode="External"/><Relationship Id="rId1" Type="http://schemas.openxmlformats.org/officeDocument/2006/relationships/hyperlink" Target="https://openai.com/" TargetMode="External"/></Relationships>
</file>

<file path=ppt/diagrams/_rels/data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hyperlink" Target="https://github.com/cocktailpeanut/dalai" TargetMode="Externa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hyperlink" Target="https://www.microsoft.com/en/microsoft-teams/log-in" TargetMode="External"/><Relationship Id="rId3" Type="http://schemas.openxmlformats.org/officeDocument/2006/relationships/hyperlink" Target="https://platform.openai.com/account/api-keys" TargetMode="External"/><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8.svg"/><Relationship Id="rId2" Type="http://schemas.openxmlformats.org/officeDocument/2006/relationships/image" Target="../media/image6.svg"/><Relationship Id="rId16" Type="http://schemas.openxmlformats.org/officeDocument/2006/relationships/image" Target="../media/image17.png"/><Relationship Id="rId1" Type="http://schemas.openxmlformats.org/officeDocument/2006/relationships/image" Target="../media/image5.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hyperlink" Target="https://github.com/Glareone/OpenAI-and-ChatGPT-meet-.Net" TargetMode="External"/><Relationship Id="rId10" Type="http://schemas.openxmlformats.org/officeDocument/2006/relationships/image" Target="../media/image12.svg"/><Relationship Id="rId19" Type="http://schemas.openxmlformats.org/officeDocument/2006/relationships/hyperlink" Target="https://make.powerautomate.com/" TargetMode="External"/><Relationship Id="rId4" Type="http://schemas.openxmlformats.org/officeDocument/2006/relationships/hyperlink" Target="https://platform.openai.com/docs/api-reference" TargetMode="External"/><Relationship Id="rId9" Type="http://schemas.openxmlformats.org/officeDocument/2006/relationships/image" Target="../media/image11.png"/><Relationship Id="rId1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3" Type="http://schemas.openxmlformats.org/officeDocument/2006/relationships/hyperlink" Target="https://platform.openai.com/account/api-keys" TargetMode="External"/><Relationship Id="rId2" Type="http://schemas.openxmlformats.org/officeDocument/2006/relationships/hyperlink" Target="https://platform.openai.com/playground" TargetMode="External"/><Relationship Id="rId1" Type="http://schemas.openxmlformats.org/officeDocument/2006/relationships/hyperlink" Target="https://openai.com/"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hyperlink" Target="https://github.com/cocktailpeanut/dalai" TargetMode="External"/><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066458-44FB-4B5E-BE37-AAD42DE48EA4}" type="doc">
      <dgm:prSet loTypeId="urn:microsoft.com/office/officeart/2018/2/layout/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51C4882A-3FBC-4AFD-BB64-EA2E75A4BF40}">
      <dgm:prSet/>
      <dgm:spPr/>
      <dgm:t>
        <a:bodyPr/>
        <a:lstStyle/>
        <a:p>
          <a:pPr>
            <a:defRPr b="1"/>
          </a:pPr>
          <a:r>
            <a:rPr lang="en-US" dirty="0"/>
            <a:t>Create account in </a:t>
          </a:r>
          <a:r>
            <a:rPr lang="en-US" dirty="0" err="1"/>
            <a:t>OpenAPI</a:t>
          </a:r>
          <a:r>
            <a:rPr lang="en-US" dirty="0"/>
            <a:t> is you are going to continue using </a:t>
          </a:r>
          <a:r>
            <a:rPr lang="en-US" dirty="0" err="1"/>
            <a:t>ChatGPT</a:t>
          </a:r>
          <a:endParaRPr lang="en-US" dirty="0"/>
        </a:p>
      </dgm:t>
    </dgm:pt>
    <dgm:pt modelId="{B2924541-5E77-49D2-B3CB-8F7261D443E9}" type="parTrans" cxnId="{4077FF06-1869-4563-899F-18AE80F67F0A}">
      <dgm:prSet/>
      <dgm:spPr/>
      <dgm:t>
        <a:bodyPr/>
        <a:lstStyle/>
        <a:p>
          <a:endParaRPr lang="en-US"/>
        </a:p>
      </dgm:t>
    </dgm:pt>
    <dgm:pt modelId="{505A632F-B71C-40B3-B110-9EAEFB52EE81}" type="sibTrans" cxnId="{4077FF06-1869-4563-899F-18AE80F67F0A}">
      <dgm:prSet/>
      <dgm:spPr/>
      <dgm:t>
        <a:bodyPr/>
        <a:lstStyle/>
        <a:p>
          <a:endParaRPr lang="en-US"/>
        </a:p>
      </dgm:t>
    </dgm:pt>
    <dgm:pt modelId="{BCFB02EB-C888-4335-9E97-3EA78B1273A8}">
      <dgm:prSet/>
      <dgm:spPr/>
      <dgm:t>
        <a:bodyPr/>
        <a:lstStyle/>
        <a:p>
          <a:r>
            <a:rPr lang="en-US" dirty="0"/>
            <a:t>Create your </a:t>
          </a:r>
          <a:r>
            <a:rPr lang="en-US" dirty="0" err="1"/>
            <a:t>ApiKey</a:t>
          </a:r>
          <a:r>
            <a:rPr lang="en-US" dirty="0"/>
            <a:t>: </a:t>
          </a:r>
          <a:r>
            <a:rPr lang="en-US" dirty="0">
              <a:hlinkClick xmlns:r="http://schemas.openxmlformats.org/officeDocument/2006/relationships" r:id="rId1"/>
            </a:rPr>
            <a:t>https://platform.openai.com/account/api-keys</a:t>
          </a:r>
          <a:endParaRPr lang="en-US" dirty="0"/>
        </a:p>
      </dgm:t>
    </dgm:pt>
    <dgm:pt modelId="{F6A280DF-4E70-4CA5-B695-08D4645E6EC4}" type="parTrans" cxnId="{0006C7DB-5675-4A96-925C-884D17D21DB3}">
      <dgm:prSet/>
      <dgm:spPr/>
      <dgm:t>
        <a:bodyPr/>
        <a:lstStyle/>
        <a:p>
          <a:endParaRPr lang="en-US"/>
        </a:p>
      </dgm:t>
    </dgm:pt>
    <dgm:pt modelId="{25247543-A4C0-4970-B3CC-0C05FF18FF54}" type="sibTrans" cxnId="{0006C7DB-5675-4A96-925C-884D17D21DB3}">
      <dgm:prSet/>
      <dgm:spPr/>
      <dgm:t>
        <a:bodyPr/>
        <a:lstStyle/>
        <a:p>
          <a:endParaRPr lang="en-US"/>
        </a:p>
      </dgm:t>
    </dgm:pt>
    <dgm:pt modelId="{2834F9A2-FB8B-4D58-8AFE-F9319328C2F9}">
      <dgm:prSet/>
      <dgm:spPr/>
      <dgm:t>
        <a:bodyPr/>
        <a:lstStyle/>
        <a:p>
          <a:r>
            <a:rPr lang="en-US"/>
            <a:t>Register account in OpenAI: </a:t>
          </a:r>
          <a:r>
            <a:rPr lang="en-US">
              <a:hlinkClick xmlns:r="http://schemas.openxmlformats.org/officeDocument/2006/relationships" r:id="rId2"/>
            </a:rPr>
            <a:t>https://platform.openai.com/docs/api-reference</a:t>
          </a:r>
          <a:r>
            <a:rPr lang="en-US"/>
            <a:t>  </a:t>
          </a:r>
        </a:p>
      </dgm:t>
    </dgm:pt>
    <dgm:pt modelId="{904262BD-2E3A-4CD8-9EF4-82FC535B81A9}" type="parTrans" cxnId="{B88EC299-4836-47AE-B80F-D39B4C2EF89A}">
      <dgm:prSet/>
      <dgm:spPr/>
      <dgm:t>
        <a:bodyPr/>
        <a:lstStyle/>
        <a:p>
          <a:endParaRPr lang="en-US"/>
        </a:p>
      </dgm:t>
    </dgm:pt>
    <dgm:pt modelId="{9EA0B09D-48E7-4EC8-8ADF-F66BE052BB1F}" type="sibTrans" cxnId="{B88EC299-4836-47AE-B80F-D39B4C2EF89A}">
      <dgm:prSet/>
      <dgm:spPr/>
      <dgm:t>
        <a:bodyPr/>
        <a:lstStyle/>
        <a:p>
          <a:endParaRPr lang="en-US"/>
        </a:p>
      </dgm:t>
    </dgm:pt>
    <dgm:pt modelId="{880146DC-4410-427E-8C94-8A3111ACDE48}">
      <dgm:prSet/>
      <dgm:spPr/>
      <dgm:t>
        <a:bodyPr/>
        <a:lstStyle/>
        <a:p>
          <a:pPr>
            <a:defRPr b="1"/>
          </a:pPr>
          <a:r>
            <a:rPr lang="en-US" dirty="0" err="1"/>
            <a:t>Api</a:t>
          </a:r>
          <a:r>
            <a:rPr lang="en-US" dirty="0"/>
            <a:t>-key to EPAM Dial for lab purposes: </a:t>
          </a:r>
          <a:r>
            <a:rPr lang="en-US" u="sng" dirty="0"/>
            <a:t>will be shared on the lab</a:t>
          </a:r>
          <a:endParaRPr lang="en-US" dirty="0"/>
        </a:p>
      </dgm:t>
    </dgm:pt>
    <dgm:pt modelId="{8747E3B6-F055-40E4-A326-AE49F748BDF5}" type="parTrans" cxnId="{5B36D598-A35B-4A4E-8961-E9C5CE7A5B5A}">
      <dgm:prSet/>
      <dgm:spPr/>
      <dgm:t>
        <a:bodyPr/>
        <a:lstStyle/>
        <a:p>
          <a:endParaRPr lang="en-US"/>
        </a:p>
      </dgm:t>
    </dgm:pt>
    <dgm:pt modelId="{D84C6E20-B28D-4ED5-889D-BC4032962C0D}" type="sibTrans" cxnId="{5B36D598-A35B-4A4E-8961-E9C5CE7A5B5A}">
      <dgm:prSet/>
      <dgm:spPr/>
      <dgm:t>
        <a:bodyPr/>
        <a:lstStyle/>
        <a:p>
          <a:endParaRPr lang="en-US"/>
        </a:p>
      </dgm:t>
    </dgm:pt>
    <dgm:pt modelId="{FC4648DC-88E3-46DF-BBFE-E5CBC8514D80}">
      <dgm:prSet/>
      <dgm:spPr/>
      <dgm:t>
        <a:bodyPr/>
        <a:lstStyle/>
        <a:p>
          <a:pPr>
            <a:defRPr b="1"/>
          </a:pPr>
          <a:r>
            <a:rPr lang="en-US"/>
            <a:t>Prepare access to Azure Cloud if you are willing to deploy Azure Function on your own</a:t>
          </a:r>
        </a:p>
      </dgm:t>
    </dgm:pt>
    <dgm:pt modelId="{DE86B941-3E68-45B6-8E4B-736DE3D924F0}" type="parTrans" cxnId="{B36C0CF9-6889-416F-B540-D88CF199305A}">
      <dgm:prSet/>
      <dgm:spPr/>
      <dgm:t>
        <a:bodyPr/>
        <a:lstStyle/>
        <a:p>
          <a:endParaRPr lang="en-US"/>
        </a:p>
      </dgm:t>
    </dgm:pt>
    <dgm:pt modelId="{6CE254C9-6F46-4B53-8262-0C0FF1BD5D73}" type="sibTrans" cxnId="{B36C0CF9-6889-416F-B540-D88CF199305A}">
      <dgm:prSet/>
      <dgm:spPr/>
      <dgm:t>
        <a:bodyPr/>
        <a:lstStyle/>
        <a:p>
          <a:endParaRPr lang="en-US"/>
        </a:p>
      </dgm:t>
    </dgm:pt>
    <dgm:pt modelId="{8C2AB6A8-DD61-406C-8D90-CBECA7BD7598}">
      <dgm:prSet/>
      <dgm:spPr/>
      <dgm:t>
        <a:bodyPr/>
        <a:lstStyle/>
        <a:p>
          <a:pPr>
            <a:defRPr b="1"/>
          </a:pPr>
          <a:r>
            <a:rPr lang="en-US"/>
            <a:t>Prepare Code Editor (Any IDE, any language, but examples are written in C#)</a:t>
          </a:r>
        </a:p>
      </dgm:t>
    </dgm:pt>
    <dgm:pt modelId="{FCD7BD2B-2473-4A76-9D81-43DEF2A4B5C8}" type="parTrans" cxnId="{30ABDA41-FAE6-4916-842F-3355E9119DEB}">
      <dgm:prSet/>
      <dgm:spPr/>
      <dgm:t>
        <a:bodyPr/>
        <a:lstStyle/>
        <a:p>
          <a:endParaRPr lang="en-US"/>
        </a:p>
      </dgm:t>
    </dgm:pt>
    <dgm:pt modelId="{669BAB64-C59A-45E6-AE69-4C0F822CBA90}" type="sibTrans" cxnId="{30ABDA41-FAE6-4916-842F-3355E9119DEB}">
      <dgm:prSet/>
      <dgm:spPr/>
      <dgm:t>
        <a:bodyPr/>
        <a:lstStyle/>
        <a:p>
          <a:endParaRPr lang="en-US"/>
        </a:p>
      </dgm:t>
    </dgm:pt>
    <dgm:pt modelId="{5794D6B2-42C7-4EA4-A10F-967992523E70}">
      <dgm:prSet/>
      <dgm:spPr/>
      <dgm:t>
        <a:bodyPr/>
        <a:lstStyle/>
        <a:p>
          <a:pPr>
            <a:defRPr b="1"/>
          </a:pPr>
          <a:r>
            <a:rPr lang="en-US"/>
            <a:t>To use EPAM Chat you need to be connected to the VPN</a:t>
          </a:r>
        </a:p>
      </dgm:t>
    </dgm:pt>
    <dgm:pt modelId="{0D63F22E-901D-4134-B1ED-A832E0ABF820}" type="parTrans" cxnId="{915D3A42-4567-4487-A751-5781862136B6}">
      <dgm:prSet/>
      <dgm:spPr/>
      <dgm:t>
        <a:bodyPr/>
        <a:lstStyle/>
        <a:p>
          <a:endParaRPr lang="en-US"/>
        </a:p>
      </dgm:t>
    </dgm:pt>
    <dgm:pt modelId="{6E0CBC14-618F-4BC4-B1B3-519D4A97EC25}" type="sibTrans" cxnId="{915D3A42-4567-4487-A751-5781862136B6}">
      <dgm:prSet/>
      <dgm:spPr/>
      <dgm:t>
        <a:bodyPr/>
        <a:lstStyle/>
        <a:p>
          <a:endParaRPr lang="en-US"/>
        </a:p>
      </dgm:t>
    </dgm:pt>
    <dgm:pt modelId="{AFD0ACCD-F1C4-41E2-A704-4A30C6A0935A}">
      <dgm:prSet/>
      <dgm:spPr/>
      <dgm:t>
        <a:bodyPr/>
        <a:lstStyle/>
        <a:p>
          <a:pPr>
            <a:defRPr b="1"/>
          </a:pPr>
          <a:r>
            <a:rPr lang="en-US"/>
            <a:t>All examples used for this workshop could be found </a:t>
          </a:r>
          <a:r>
            <a:rPr lang="en-US">
              <a:hlinkClick xmlns:r="http://schemas.openxmlformats.org/officeDocument/2006/relationships" r:id="rId3"/>
            </a:rPr>
            <a:t>here</a:t>
          </a:r>
          <a:r>
            <a:rPr lang="en-US"/>
            <a:t> </a:t>
          </a:r>
        </a:p>
      </dgm:t>
    </dgm:pt>
    <dgm:pt modelId="{2854E73D-9488-41E7-9EFD-4DB39E82C459}" type="parTrans" cxnId="{39F23A47-25AD-4D27-97C3-D8BFD8A10E39}">
      <dgm:prSet/>
      <dgm:spPr/>
      <dgm:t>
        <a:bodyPr/>
        <a:lstStyle/>
        <a:p>
          <a:endParaRPr lang="en-US"/>
        </a:p>
      </dgm:t>
    </dgm:pt>
    <dgm:pt modelId="{A92CF3A5-9980-482B-952A-7FDAD83F8875}" type="sibTrans" cxnId="{39F23A47-25AD-4D27-97C3-D8BFD8A10E39}">
      <dgm:prSet/>
      <dgm:spPr/>
      <dgm:t>
        <a:bodyPr/>
        <a:lstStyle/>
        <a:p>
          <a:endParaRPr lang="en-US"/>
        </a:p>
      </dgm:t>
    </dgm:pt>
    <dgm:pt modelId="{4E8C4203-DEA2-4B55-83BC-7BAA60E25285}">
      <dgm:prSet/>
      <dgm:spPr/>
      <dgm:t>
        <a:bodyPr/>
        <a:lstStyle/>
        <a:p>
          <a:pPr>
            <a:defRPr b="1"/>
          </a:pPr>
          <a:r>
            <a:rPr lang="en-US" dirty="0"/>
            <a:t>Microsoft</a:t>
          </a:r>
        </a:p>
        <a:p>
          <a:pPr>
            <a:defRPr b="1"/>
          </a:pPr>
          <a:r>
            <a:rPr lang="en-US" dirty="0"/>
            <a:t> Accounts:</a:t>
          </a:r>
        </a:p>
      </dgm:t>
    </dgm:pt>
    <dgm:pt modelId="{CB09368B-D3B1-4BFA-80A8-24622BF4E048}" type="parTrans" cxnId="{68100045-5967-4E06-BA34-54BC650F4B39}">
      <dgm:prSet/>
      <dgm:spPr/>
      <dgm:t>
        <a:bodyPr/>
        <a:lstStyle/>
        <a:p>
          <a:endParaRPr lang="en-US"/>
        </a:p>
      </dgm:t>
    </dgm:pt>
    <dgm:pt modelId="{A002D248-CBAA-4CB9-9797-F43C658D1B6F}" type="sibTrans" cxnId="{68100045-5967-4E06-BA34-54BC650F4B39}">
      <dgm:prSet/>
      <dgm:spPr/>
      <dgm:t>
        <a:bodyPr/>
        <a:lstStyle/>
        <a:p>
          <a:endParaRPr lang="en-US"/>
        </a:p>
      </dgm:t>
    </dgm:pt>
    <dgm:pt modelId="{BE8228E6-92A2-4B4D-8D43-232CA8DFFE2C}">
      <dgm:prSet/>
      <dgm:spPr/>
      <dgm:t>
        <a:bodyPr/>
        <a:lstStyle/>
        <a:p>
          <a:r>
            <a:rPr lang="en-US" dirty="0"/>
            <a:t>Login to Teams using work account: </a:t>
          </a:r>
          <a:r>
            <a:rPr lang="en-US" dirty="0">
              <a:hlinkClick xmlns:r="http://schemas.openxmlformats.org/officeDocument/2006/relationships" r:id="rId4"/>
            </a:rPr>
            <a:t>https://www.microsoft.com/en/microsoft-teams/log-in</a:t>
          </a:r>
          <a:endParaRPr lang="en-US" dirty="0"/>
        </a:p>
      </dgm:t>
    </dgm:pt>
    <dgm:pt modelId="{6F55D719-6B3D-41CE-9CE8-58083F874906}" type="parTrans" cxnId="{11A2C50A-E0CF-4BA0-9CCB-3B33107F7132}">
      <dgm:prSet/>
      <dgm:spPr/>
      <dgm:t>
        <a:bodyPr/>
        <a:lstStyle/>
        <a:p>
          <a:endParaRPr lang="en-US"/>
        </a:p>
      </dgm:t>
    </dgm:pt>
    <dgm:pt modelId="{F0CC7B91-4425-4EFD-95A7-32B591C06691}" type="sibTrans" cxnId="{11A2C50A-E0CF-4BA0-9CCB-3B33107F7132}">
      <dgm:prSet/>
      <dgm:spPr/>
      <dgm:t>
        <a:bodyPr/>
        <a:lstStyle/>
        <a:p>
          <a:endParaRPr lang="en-US"/>
        </a:p>
      </dgm:t>
    </dgm:pt>
    <dgm:pt modelId="{6A9BD9C4-7D16-44A4-AE00-FA986AA5CD09}">
      <dgm:prSet/>
      <dgm:spPr/>
      <dgm:t>
        <a:bodyPr/>
        <a:lstStyle/>
        <a:p>
          <a:r>
            <a:rPr lang="en-US"/>
            <a:t>Login to PowerAutomate using work account: </a:t>
          </a:r>
          <a:r>
            <a:rPr lang="en-US">
              <a:hlinkClick xmlns:r="http://schemas.openxmlformats.org/officeDocument/2006/relationships" r:id="rId5"/>
            </a:rPr>
            <a:t>https://make.powerautomate.com/</a:t>
          </a:r>
          <a:endParaRPr lang="en-US"/>
        </a:p>
      </dgm:t>
    </dgm:pt>
    <dgm:pt modelId="{5483F519-D393-46C0-AF9F-CE69E6422F5F}" type="parTrans" cxnId="{C72AAD15-545E-487A-8A82-A328EFB1F88A}">
      <dgm:prSet/>
      <dgm:spPr/>
      <dgm:t>
        <a:bodyPr/>
        <a:lstStyle/>
        <a:p>
          <a:endParaRPr lang="en-US"/>
        </a:p>
      </dgm:t>
    </dgm:pt>
    <dgm:pt modelId="{25F6EFF8-E7C0-47D0-BD9D-AB6F2A852035}" type="sibTrans" cxnId="{C72AAD15-545E-487A-8A82-A328EFB1F88A}">
      <dgm:prSet/>
      <dgm:spPr/>
      <dgm:t>
        <a:bodyPr/>
        <a:lstStyle/>
        <a:p>
          <a:endParaRPr lang="en-US"/>
        </a:p>
      </dgm:t>
    </dgm:pt>
    <dgm:pt modelId="{B394EAC9-CD7E-46AA-9274-6A2742EA1CE7}" type="pres">
      <dgm:prSet presAssocID="{0F066458-44FB-4B5E-BE37-AAD42DE48EA4}" presName="root" presStyleCnt="0">
        <dgm:presLayoutVars>
          <dgm:dir/>
          <dgm:resizeHandles val="exact"/>
        </dgm:presLayoutVars>
      </dgm:prSet>
      <dgm:spPr/>
    </dgm:pt>
    <dgm:pt modelId="{A324CC5D-8352-4532-86AF-1D73EF361872}" type="pres">
      <dgm:prSet presAssocID="{51C4882A-3FBC-4AFD-BB64-EA2E75A4BF40}" presName="compNode" presStyleCnt="0"/>
      <dgm:spPr/>
    </dgm:pt>
    <dgm:pt modelId="{E953E4C6-7200-4759-9511-F06E207624BB}" type="pres">
      <dgm:prSet presAssocID="{51C4882A-3FBC-4AFD-BB64-EA2E75A4BF40}" presName="iconRect" presStyleLbl="node1" presStyleIdx="0" presStyleCnt="7" custLinFactNeighborX="42394" custLinFactNeighborY="1630"/>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Browser Window"/>
        </a:ext>
      </dgm:extLst>
    </dgm:pt>
    <dgm:pt modelId="{19709696-9DC3-4B5F-81A1-42B9EFC4D557}" type="pres">
      <dgm:prSet presAssocID="{51C4882A-3FBC-4AFD-BB64-EA2E75A4BF40}" presName="iconSpace" presStyleCnt="0"/>
      <dgm:spPr/>
    </dgm:pt>
    <dgm:pt modelId="{02A73C56-A5A7-4BD3-A472-DE1C3F94E351}" type="pres">
      <dgm:prSet presAssocID="{51C4882A-3FBC-4AFD-BB64-EA2E75A4BF40}" presName="parTx" presStyleLbl="revTx" presStyleIdx="0" presStyleCnt="14" custLinFactNeighborX="14221" custLinFactNeighborY="789">
        <dgm:presLayoutVars>
          <dgm:chMax val="0"/>
          <dgm:chPref val="0"/>
        </dgm:presLayoutVars>
      </dgm:prSet>
      <dgm:spPr/>
    </dgm:pt>
    <dgm:pt modelId="{710DA148-9D19-4D72-BC05-74CF7A66C239}" type="pres">
      <dgm:prSet presAssocID="{51C4882A-3FBC-4AFD-BB64-EA2E75A4BF40}" presName="txSpace" presStyleCnt="0"/>
      <dgm:spPr/>
    </dgm:pt>
    <dgm:pt modelId="{68169A00-B1AD-4806-A29C-E895DB8B3B1D}" type="pres">
      <dgm:prSet presAssocID="{51C4882A-3FBC-4AFD-BB64-EA2E75A4BF40}" presName="desTx" presStyleLbl="revTx" presStyleIdx="1" presStyleCnt="14" custLinFactNeighborX="14221" custLinFactNeighborY="-3463">
        <dgm:presLayoutVars/>
      </dgm:prSet>
      <dgm:spPr/>
    </dgm:pt>
    <dgm:pt modelId="{5959154A-E7AC-4133-8000-CD42F9F516F5}" type="pres">
      <dgm:prSet presAssocID="{505A632F-B71C-40B3-B110-9EAEFB52EE81}" presName="sibTrans" presStyleCnt="0"/>
      <dgm:spPr/>
    </dgm:pt>
    <dgm:pt modelId="{985FF305-215A-4621-9B8E-78973224F16F}" type="pres">
      <dgm:prSet presAssocID="{880146DC-4410-427E-8C94-8A3111ACDE48}" presName="compNode" presStyleCnt="0"/>
      <dgm:spPr/>
    </dgm:pt>
    <dgm:pt modelId="{94700F09-13C4-4FA4-BB99-410FB0AE8970}" type="pres">
      <dgm:prSet presAssocID="{880146DC-4410-427E-8C94-8A3111ACDE48}" presName="iconRect" presStyleLbl="node1" presStyleIdx="1" presStyleCnt="7"/>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Key"/>
        </a:ext>
      </dgm:extLst>
    </dgm:pt>
    <dgm:pt modelId="{FC69CDDD-310E-4C8D-9AA9-F49D4F093D82}" type="pres">
      <dgm:prSet presAssocID="{880146DC-4410-427E-8C94-8A3111ACDE48}" presName="iconSpace" presStyleCnt="0"/>
      <dgm:spPr/>
    </dgm:pt>
    <dgm:pt modelId="{6FC51BEF-1AB1-4771-9707-8858BE7B4ABA}" type="pres">
      <dgm:prSet presAssocID="{880146DC-4410-427E-8C94-8A3111ACDE48}" presName="parTx" presStyleLbl="revTx" presStyleIdx="2" presStyleCnt="14">
        <dgm:presLayoutVars>
          <dgm:chMax val="0"/>
          <dgm:chPref val="0"/>
        </dgm:presLayoutVars>
      </dgm:prSet>
      <dgm:spPr/>
    </dgm:pt>
    <dgm:pt modelId="{61D2775B-7573-4656-B337-375FAFAFCC10}" type="pres">
      <dgm:prSet presAssocID="{880146DC-4410-427E-8C94-8A3111ACDE48}" presName="txSpace" presStyleCnt="0"/>
      <dgm:spPr/>
    </dgm:pt>
    <dgm:pt modelId="{A1F30A41-79E1-44AB-8129-0ECACFA9575E}" type="pres">
      <dgm:prSet presAssocID="{880146DC-4410-427E-8C94-8A3111ACDE48}" presName="desTx" presStyleLbl="revTx" presStyleIdx="3" presStyleCnt="14">
        <dgm:presLayoutVars/>
      </dgm:prSet>
      <dgm:spPr/>
    </dgm:pt>
    <dgm:pt modelId="{A86EEBB6-7B8A-4438-8619-6223E22697EA}" type="pres">
      <dgm:prSet presAssocID="{D84C6E20-B28D-4ED5-889D-BC4032962C0D}" presName="sibTrans" presStyleCnt="0"/>
      <dgm:spPr/>
    </dgm:pt>
    <dgm:pt modelId="{6886D2D5-9AE3-4D95-BDFB-C09DBA9149F6}" type="pres">
      <dgm:prSet presAssocID="{FC4648DC-88E3-46DF-BBFE-E5CBC8514D80}" presName="compNode" presStyleCnt="0"/>
      <dgm:spPr/>
    </dgm:pt>
    <dgm:pt modelId="{874D8BC7-AAC9-4CB8-BD95-932CEB81EFA6}" type="pres">
      <dgm:prSet presAssocID="{FC4648DC-88E3-46DF-BBFE-E5CBC8514D80}" presName="iconRect" presStyleLbl="node1" presStyleIdx="2" presStyleCnt="7"/>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Cloud"/>
        </a:ext>
      </dgm:extLst>
    </dgm:pt>
    <dgm:pt modelId="{851B0787-3ADB-4386-9451-816427201E59}" type="pres">
      <dgm:prSet presAssocID="{FC4648DC-88E3-46DF-BBFE-E5CBC8514D80}" presName="iconSpace" presStyleCnt="0"/>
      <dgm:spPr/>
    </dgm:pt>
    <dgm:pt modelId="{8DCBDCD6-9DF9-4A43-BE0A-899E6D2B614E}" type="pres">
      <dgm:prSet presAssocID="{FC4648DC-88E3-46DF-BBFE-E5CBC8514D80}" presName="parTx" presStyleLbl="revTx" presStyleIdx="4" presStyleCnt="14">
        <dgm:presLayoutVars>
          <dgm:chMax val="0"/>
          <dgm:chPref val="0"/>
        </dgm:presLayoutVars>
      </dgm:prSet>
      <dgm:spPr/>
    </dgm:pt>
    <dgm:pt modelId="{8BD502DD-EDCC-4265-A375-F76350698B35}" type="pres">
      <dgm:prSet presAssocID="{FC4648DC-88E3-46DF-BBFE-E5CBC8514D80}" presName="txSpace" presStyleCnt="0"/>
      <dgm:spPr/>
    </dgm:pt>
    <dgm:pt modelId="{70D7B12D-4708-41F3-9C11-257E10628C5C}" type="pres">
      <dgm:prSet presAssocID="{FC4648DC-88E3-46DF-BBFE-E5CBC8514D80}" presName="desTx" presStyleLbl="revTx" presStyleIdx="5" presStyleCnt="14">
        <dgm:presLayoutVars/>
      </dgm:prSet>
      <dgm:spPr/>
    </dgm:pt>
    <dgm:pt modelId="{7BDB77E2-60FB-4FEA-A174-60737961BFF8}" type="pres">
      <dgm:prSet presAssocID="{6CE254C9-6F46-4B53-8262-0C0FF1BD5D73}" presName="sibTrans" presStyleCnt="0"/>
      <dgm:spPr/>
    </dgm:pt>
    <dgm:pt modelId="{63AFA82B-0933-41AD-A355-E8E28A31E7EB}" type="pres">
      <dgm:prSet presAssocID="{8C2AB6A8-DD61-406C-8D90-CBECA7BD7598}" presName="compNode" presStyleCnt="0"/>
      <dgm:spPr/>
    </dgm:pt>
    <dgm:pt modelId="{B44EC539-C529-4F42-9B63-D6C216579303}" type="pres">
      <dgm:prSet presAssocID="{8C2AB6A8-DD61-406C-8D90-CBECA7BD7598}" presName="iconRect" presStyleLbl="node1" presStyleIdx="3" presStyleCnt="7"/>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dgm:spPr>
      <dgm:extLst>
        <a:ext uri="{E40237B7-FDA0-4F09-8148-C483321AD2D9}">
          <dgm14:cNvPr xmlns:dgm14="http://schemas.microsoft.com/office/drawing/2010/diagram" id="0" name="" descr="Programmer"/>
        </a:ext>
      </dgm:extLst>
    </dgm:pt>
    <dgm:pt modelId="{2E4E8C08-67AC-46C6-A2D7-6C74FDBEF96F}" type="pres">
      <dgm:prSet presAssocID="{8C2AB6A8-DD61-406C-8D90-CBECA7BD7598}" presName="iconSpace" presStyleCnt="0"/>
      <dgm:spPr/>
    </dgm:pt>
    <dgm:pt modelId="{C570386F-10FA-4177-8722-75FC174FE41B}" type="pres">
      <dgm:prSet presAssocID="{8C2AB6A8-DD61-406C-8D90-CBECA7BD7598}" presName="parTx" presStyleLbl="revTx" presStyleIdx="6" presStyleCnt="14">
        <dgm:presLayoutVars>
          <dgm:chMax val="0"/>
          <dgm:chPref val="0"/>
        </dgm:presLayoutVars>
      </dgm:prSet>
      <dgm:spPr/>
    </dgm:pt>
    <dgm:pt modelId="{6E883237-3A6E-4332-8F37-F4BC2E79B9D1}" type="pres">
      <dgm:prSet presAssocID="{8C2AB6A8-DD61-406C-8D90-CBECA7BD7598}" presName="txSpace" presStyleCnt="0"/>
      <dgm:spPr/>
    </dgm:pt>
    <dgm:pt modelId="{FEFE4AD1-51E0-4FD7-8C98-F7CFCA949C2C}" type="pres">
      <dgm:prSet presAssocID="{8C2AB6A8-DD61-406C-8D90-CBECA7BD7598}" presName="desTx" presStyleLbl="revTx" presStyleIdx="7" presStyleCnt="14">
        <dgm:presLayoutVars/>
      </dgm:prSet>
      <dgm:spPr/>
    </dgm:pt>
    <dgm:pt modelId="{5B180DE8-DFF9-41B0-92C7-C107B8B06048}" type="pres">
      <dgm:prSet presAssocID="{669BAB64-C59A-45E6-AE69-4C0F822CBA90}" presName="sibTrans" presStyleCnt="0"/>
      <dgm:spPr/>
    </dgm:pt>
    <dgm:pt modelId="{7120BCD5-8D2D-40C3-BED1-265194A4A4E3}" type="pres">
      <dgm:prSet presAssocID="{5794D6B2-42C7-4EA4-A10F-967992523E70}" presName="compNode" presStyleCnt="0"/>
      <dgm:spPr/>
    </dgm:pt>
    <dgm:pt modelId="{03ED17EF-672D-487F-B44F-E6D5D9C8A8DF}" type="pres">
      <dgm:prSet presAssocID="{5794D6B2-42C7-4EA4-A10F-967992523E70}" presName="iconRect" presStyleLbl="node1" presStyleIdx="4" presStyleCnt="7"/>
      <dgm:spPr>
        <a:blipFill>
          <a:blip xmlns:r="http://schemas.openxmlformats.org/officeDocument/2006/relationships"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a:noFill/>
        </a:ln>
      </dgm:spPr>
      <dgm:extLst>
        <a:ext uri="{E40237B7-FDA0-4F09-8148-C483321AD2D9}">
          <dgm14:cNvPr xmlns:dgm14="http://schemas.microsoft.com/office/drawing/2010/diagram" id="0" name="" descr="Smart Phone"/>
        </a:ext>
      </dgm:extLst>
    </dgm:pt>
    <dgm:pt modelId="{38801599-0B01-4FEF-A1B1-099D579AC4E1}" type="pres">
      <dgm:prSet presAssocID="{5794D6B2-42C7-4EA4-A10F-967992523E70}" presName="iconSpace" presStyleCnt="0"/>
      <dgm:spPr/>
    </dgm:pt>
    <dgm:pt modelId="{BF31A3A5-C302-4F46-9BA5-2CAEA270AF0E}" type="pres">
      <dgm:prSet presAssocID="{5794D6B2-42C7-4EA4-A10F-967992523E70}" presName="parTx" presStyleLbl="revTx" presStyleIdx="8" presStyleCnt="14">
        <dgm:presLayoutVars>
          <dgm:chMax val="0"/>
          <dgm:chPref val="0"/>
        </dgm:presLayoutVars>
      </dgm:prSet>
      <dgm:spPr/>
    </dgm:pt>
    <dgm:pt modelId="{7365B95B-7FC1-44CE-AD38-DE31592D1832}" type="pres">
      <dgm:prSet presAssocID="{5794D6B2-42C7-4EA4-A10F-967992523E70}" presName="txSpace" presStyleCnt="0"/>
      <dgm:spPr/>
    </dgm:pt>
    <dgm:pt modelId="{FD245076-9E0C-4784-8F91-5F8B6E4114B2}" type="pres">
      <dgm:prSet presAssocID="{5794D6B2-42C7-4EA4-A10F-967992523E70}" presName="desTx" presStyleLbl="revTx" presStyleIdx="9" presStyleCnt="14">
        <dgm:presLayoutVars/>
      </dgm:prSet>
      <dgm:spPr/>
    </dgm:pt>
    <dgm:pt modelId="{951AE847-F217-4A41-874D-B14CD8C9D240}" type="pres">
      <dgm:prSet presAssocID="{6E0CBC14-618F-4BC4-B1B3-519D4A97EC25}" presName="sibTrans" presStyleCnt="0"/>
      <dgm:spPr/>
    </dgm:pt>
    <dgm:pt modelId="{9E70F4E8-94EF-49AA-A7FD-B976E990CBC6}" type="pres">
      <dgm:prSet presAssocID="{AFD0ACCD-F1C4-41E2-A704-4A30C6A0935A}" presName="compNode" presStyleCnt="0"/>
      <dgm:spPr/>
    </dgm:pt>
    <dgm:pt modelId="{0594DFFE-C798-4854-9AA0-D04AF8E86250}" type="pres">
      <dgm:prSet presAssocID="{AFD0ACCD-F1C4-41E2-A704-4A30C6A0935A}" presName="iconRect" presStyleLbl="node1" presStyleIdx="5" presStyleCnt="7"/>
      <dgm:spPr>
        <a:blipFill>
          <a:blip xmlns:r="http://schemas.openxmlformats.org/officeDocument/2006/relationships"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a:blipFill>
        <a:ln>
          <a:noFill/>
        </a:ln>
      </dgm:spPr>
      <dgm:extLst>
        <a:ext uri="{E40237B7-FDA0-4F09-8148-C483321AD2D9}">
          <dgm14:cNvPr xmlns:dgm14="http://schemas.microsoft.com/office/drawing/2010/diagram" id="0" name="" descr="Tick"/>
        </a:ext>
      </dgm:extLst>
    </dgm:pt>
    <dgm:pt modelId="{FB29993F-CB25-4851-AE37-DC4BFAB97F3B}" type="pres">
      <dgm:prSet presAssocID="{AFD0ACCD-F1C4-41E2-A704-4A30C6A0935A}" presName="iconSpace" presStyleCnt="0"/>
      <dgm:spPr/>
    </dgm:pt>
    <dgm:pt modelId="{607AD65B-F03F-4F0D-9492-E36DC63B6931}" type="pres">
      <dgm:prSet presAssocID="{AFD0ACCD-F1C4-41E2-A704-4A30C6A0935A}" presName="parTx" presStyleLbl="revTx" presStyleIdx="10" presStyleCnt="14">
        <dgm:presLayoutVars>
          <dgm:chMax val="0"/>
          <dgm:chPref val="0"/>
        </dgm:presLayoutVars>
      </dgm:prSet>
      <dgm:spPr/>
    </dgm:pt>
    <dgm:pt modelId="{E6BD1124-CDDE-4064-8B5D-CB99CB43F516}" type="pres">
      <dgm:prSet presAssocID="{AFD0ACCD-F1C4-41E2-A704-4A30C6A0935A}" presName="txSpace" presStyleCnt="0"/>
      <dgm:spPr/>
    </dgm:pt>
    <dgm:pt modelId="{617FDAE8-2669-4A81-864E-BBE8D14F9423}" type="pres">
      <dgm:prSet presAssocID="{AFD0ACCD-F1C4-41E2-A704-4A30C6A0935A}" presName="desTx" presStyleLbl="revTx" presStyleIdx="11" presStyleCnt="14">
        <dgm:presLayoutVars/>
      </dgm:prSet>
      <dgm:spPr/>
    </dgm:pt>
    <dgm:pt modelId="{E7C89F41-1008-4FD7-87BA-876332E084ED}" type="pres">
      <dgm:prSet presAssocID="{A92CF3A5-9980-482B-952A-7FDAD83F8875}" presName="sibTrans" presStyleCnt="0"/>
      <dgm:spPr/>
    </dgm:pt>
    <dgm:pt modelId="{3758CE91-2240-450C-969F-C6F61CEA2B5B}" type="pres">
      <dgm:prSet presAssocID="{4E8C4203-DEA2-4B55-83BC-7BAA60E25285}" presName="compNode" presStyleCnt="0"/>
      <dgm:spPr/>
    </dgm:pt>
    <dgm:pt modelId="{C80ABC71-3718-46CE-A6EE-1A9ADA17AA98}" type="pres">
      <dgm:prSet presAssocID="{4E8C4203-DEA2-4B55-83BC-7BAA60E25285}" presName="iconRect" presStyleLbl="node1" presStyleIdx="6" presStyleCnt="7"/>
      <dgm:spPr>
        <a:blipFill>
          <a:blip xmlns:r="http://schemas.openxmlformats.org/officeDocument/2006/relationships"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a:blipFill>
        <a:ln>
          <a:noFill/>
        </a:ln>
      </dgm:spPr>
      <dgm:extLst>
        <a:ext uri="{E40237B7-FDA0-4F09-8148-C483321AD2D9}">
          <dgm14:cNvPr xmlns:dgm14="http://schemas.microsoft.com/office/drawing/2010/diagram" id="0" name="" descr="Target Audience"/>
        </a:ext>
      </dgm:extLst>
    </dgm:pt>
    <dgm:pt modelId="{73DD8652-C62E-4106-AC21-F270E6E0D3A2}" type="pres">
      <dgm:prSet presAssocID="{4E8C4203-DEA2-4B55-83BC-7BAA60E25285}" presName="iconSpace" presStyleCnt="0"/>
      <dgm:spPr/>
    </dgm:pt>
    <dgm:pt modelId="{877D014D-A05E-4EC2-828E-A3E8926EC15C}" type="pres">
      <dgm:prSet presAssocID="{4E8C4203-DEA2-4B55-83BC-7BAA60E25285}" presName="parTx" presStyleLbl="revTx" presStyleIdx="12" presStyleCnt="14">
        <dgm:presLayoutVars>
          <dgm:chMax val="0"/>
          <dgm:chPref val="0"/>
        </dgm:presLayoutVars>
      </dgm:prSet>
      <dgm:spPr/>
    </dgm:pt>
    <dgm:pt modelId="{65C7D9BD-4921-4B3D-96FA-C6C4C76888A0}" type="pres">
      <dgm:prSet presAssocID="{4E8C4203-DEA2-4B55-83BC-7BAA60E25285}" presName="txSpace" presStyleCnt="0"/>
      <dgm:spPr/>
    </dgm:pt>
    <dgm:pt modelId="{B1DCD94A-A3A0-492F-B1E7-E1B3690A8E0F}" type="pres">
      <dgm:prSet presAssocID="{4E8C4203-DEA2-4B55-83BC-7BAA60E25285}" presName="desTx" presStyleLbl="revTx" presStyleIdx="13" presStyleCnt="14" custLinFactNeighborX="-3056" custLinFactNeighborY="-23714">
        <dgm:presLayoutVars/>
      </dgm:prSet>
      <dgm:spPr/>
    </dgm:pt>
  </dgm:ptLst>
  <dgm:cxnLst>
    <dgm:cxn modelId="{4077FF06-1869-4563-899F-18AE80F67F0A}" srcId="{0F066458-44FB-4B5E-BE37-AAD42DE48EA4}" destId="{51C4882A-3FBC-4AFD-BB64-EA2E75A4BF40}" srcOrd="0" destOrd="0" parTransId="{B2924541-5E77-49D2-B3CB-8F7261D443E9}" sibTransId="{505A632F-B71C-40B3-B110-9EAEFB52EE81}"/>
    <dgm:cxn modelId="{11A2C50A-E0CF-4BA0-9CCB-3B33107F7132}" srcId="{4E8C4203-DEA2-4B55-83BC-7BAA60E25285}" destId="{BE8228E6-92A2-4B4D-8D43-232CA8DFFE2C}" srcOrd="0" destOrd="0" parTransId="{6F55D719-6B3D-41CE-9CE8-58083F874906}" sibTransId="{F0CC7B91-4425-4EFD-95A7-32B591C06691}"/>
    <dgm:cxn modelId="{C72AAD15-545E-487A-8A82-A328EFB1F88A}" srcId="{4E8C4203-DEA2-4B55-83BC-7BAA60E25285}" destId="{6A9BD9C4-7D16-44A4-AE00-FA986AA5CD09}" srcOrd="1" destOrd="0" parTransId="{5483F519-D393-46C0-AF9F-CE69E6422F5F}" sibTransId="{25F6EFF8-E7C0-47D0-BD9D-AB6F2A852035}"/>
    <dgm:cxn modelId="{56444431-7482-4534-9397-E6F0B091F153}" type="presOf" srcId="{880146DC-4410-427E-8C94-8A3111ACDE48}" destId="{6FC51BEF-1AB1-4771-9707-8858BE7B4ABA}" srcOrd="0" destOrd="0" presId="urn:microsoft.com/office/officeart/2018/2/layout/IconLabelDescriptionList"/>
    <dgm:cxn modelId="{30ABDA41-FAE6-4916-842F-3355E9119DEB}" srcId="{0F066458-44FB-4B5E-BE37-AAD42DE48EA4}" destId="{8C2AB6A8-DD61-406C-8D90-CBECA7BD7598}" srcOrd="3" destOrd="0" parTransId="{FCD7BD2B-2473-4A76-9D81-43DEF2A4B5C8}" sibTransId="{669BAB64-C59A-45E6-AE69-4C0F822CBA90}"/>
    <dgm:cxn modelId="{915D3A42-4567-4487-A751-5781862136B6}" srcId="{0F066458-44FB-4B5E-BE37-AAD42DE48EA4}" destId="{5794D6B2-42C7-4EA4-A10F-967992523E70}" srcOrd="4" destOrd="0" parTransId="{0D63F22E-901D-4134-B1ED-A832E0ABF820}" sibTransId="{6E0CBC14-618F-4BC4-B1B3-519D4A97EC25}"/>
    <dgm:cxn modelId="{68100045-5967-4E06-BA34-54BC650F4B39}" srcId="{0F066458-44FB-4B5E-BE37-AAD42DE48EA4}" destId="{4E8C4203-DEA2-4B55-83BC-7BAA60E25285}" srcOrd="6" destOrd="0" parTransId="{CB09368B-D3B1-4BFA-80A8-24622BF4E048}" sibTransId="{A002D248-CBAA-4CB9-9797-F43C658D1B6F}"/>
    <dgm:cxn modelId="{39F23A47-25AD-4D27-97C3-D8BFD8A10E39}" srcId="{0F066458-44FB-4B5E-BE37-AAD42DE48EA4}" destId="{AFD0ACCD-F1C4-41E2-A704-4A30C6A0935A}" srcOrd="5" destOrd="0" parTransId="{2854E73D-9488-41E7-9EFD-4DB39E82C459}" sibTransId="{A92CF3A5-9980-482B-952A-7FDAD83F8875}"/>
    <dgm:cxn modelId="{5EC39B57-9014-406E-B675-A5F30D73BDCE}" type="presOf" srcId="{4E8C4203-DEA2-4B55-83BC-7BAA60E25285}" destId="{877D014D-A05E-4EC2-828E-A3E8926EC15C}" srcOrd="0" destOrd="0" presId="urn:microsoft.com/office/officeart/2018/2/layout/IconLabelDescriptionList"/>
    <dgm:cxn modelId="{5ADEA057-B318-4C50-9E2E-78566AA05D8F}" type="presOf" srcId="{2834F9A2-FB8B-4D58-8AFE-F9319328C2F9}" destId="{68169A00-B1AD-4806-A29C-E895DB8B3B1D}" srcOrd="0" destOrd="1" presId="urn:microsoft.com/office/officeart/2018/2/layout/IconLabelDescriptionList"/>
    <dgm:cxn modelId="{64913F5D-2326-4F02-8BFF-8B80ED40F900}" type="presOf" srcId="{BE8228E6-92A2-4B4D-8D43-232CA8DFFE2C}" destId="{B1DCD94A-A3A0-492F-B1E7-E1B3690A8E0F}" srcOrd="0" destOrd="0" presId="urn:microsoft.com/office/officeart/2018/2/layout/IconLabelDescriptionList"/>
    <dgm:cxn modelId="{CF152C62-AEF9-4F8B-9336-CE184A18386B}" type="presOf" srcId="{AFD0ACCD-F1C4-41E2-A704-4A30C6A0935A}" destId="{607AD65B-F03F-4F0D-9492-E36DC63B6931}" srcOrd="0" destOrd="0" presId="urn:microsoft.com/office/officeart/2018/2/layout/IconLabelDescriptionList"/>
    <dgm:cxn modelId="{466BA76A-BF68-4EDA-930C-2BC7972026AD}" type="presOf" srcId="{6A9BD9C4-7D16-44A4-AE00-FA986AA5CD09}" destId="{B1DCD94A-A3A0-492F-B1E7-E1B3690A8E0F}" srcOrd="0" destOrd="1" presId="urn:microsoft.com/office/officeart/2018/2/layout/IconLabelDescriptionList"/>
    <dgm:cxn modelId="{0CD41C70-05CC-4F35-BC4A-99F2A75F42F1}" type="presOf" srcId="{8C2AB6A8-DD61-406C-8D90-CBECA7BD7598}" destId="{C570386F-10FA-4177-8722-75FC174FE41B}" srcOrd="0" destOrd="0" presId="urn:microsoft.com/office/officeart/2018/2/layout/IconLabelDescriptionList"/>
    <dgm:cxn modelId="{E1B19694-1C8E-4E7D-BAF1-C01D8D5101D5}" type="presOf" srcId="{5794D6B2-42C7-4EA4-A10F-967992523E70}" destId="{BF31A3A5-C302-4F46-9BA5-2CAEA270AF0E}" srcOrd="0" destOrd="0" presId="urn:microsoft.com/office/officeart/2018/2/layout/IconLabelDescriptionList"/>
    <dgm:cxn modelId="{5B36D598-A35B-4A4E-8961-E9C5CE7A5B5A}" srcId="{0F066458-44FB-4B5E-BE37-AAD42DE48EA4}" destId="{880146DC-4410-427E-8C94-8A3111ACDE48}" srcOrd="1" destOrd="0" parTransId="{8747E3B6-F055-40E4-A326-AE49F748BDF5}" sibTransId="{D84C6E20-B28D-4ED5-889D-BC4032962C0D}"/>
    <dgm:cxn modelId="{B88EC299-4836-47AE-B80F-D39B4C2EF89A}" srcId="{51C4882A-3FBC-4AFD-BB64-EA2E75A4BF40}" destId="{2834F9A2-FB8B-4D58-8AFE-F9319328C2F9}" srcOrd="1" destOrd="0" parTransId="{904262BD-2E3A-4CD8-9EF4-82FC535B81A9}" sibTransId="{9EA0B09D-48E7-4EC8-8ADF-F66BE052BB1F}"/>
    <dgm:cxn modelId="{63AF3A9A-4791-4A33-9143-9A2F89B27C41}" type="presOf" srcId="{FC4648DC-88E3-46DF-BBFE-E5CBC8514D80}" destId="{8DCBDCD6-9DF9-4A43-BE0A-899E6D2B614E}" srcOrd="0" destOrd="0" presId="urn:microsoft.com/office/officeart/2018/2/layout/IconLabelDescriptionList"/>
    <dgm:cxn modelId="{785A26AF-A1B8-4243-A1E8-43616E10B0B9}" type="presOf" srcId="{0F066458-44FB-4B5E-BE37-AAD42DE48EA4}" destId="{B394EAC9-CD7E-46AA-9274-6A2742EA1CE7}" srcOrd="0" destOrd="0" presId="urn:microsoft.com/office/officeart/2018/2/layout/IconLabelDescriptionList"/>
    <dgm:cxn modelId="{1471D5AF-014A-48F5-9790-2E396D0C0D01}" type="presOf" srcId="{51C4882A-3FBC-4AFD-BB64-EA2E75A4BF40}" destId="{02A73C56-A5A7-4BD3-A472-DE1C3F94E351}" srcOrd="0" destOrd="0" presId="urn:microsoft.com/office/officeart/2018/2/layout/IconLabelDescriptionList"/>
    <dgm:cxn modelId="{62E20DB9-6754-41AC-865C-86B63492BAFC}" type="presOf" srcId="{BCFB02EB-C888-4335-9E97-3EA78B1273A8}" destId="{68169A00-B1AD-4806-A29C-E895DB8B3B1D}" srcOrd="0" destOrd="0" presId="urn:microsoft.com/office/officeart/2018/2/layout/IconLabelDescriptionList"/>
    <dgm:cxn modelId="{0006C7DB-5675-4A96-925C-884D17D21DB3}" srcId="{51C4882A-3FBC-4AFD-BB64-EA2E75A4BF40}" destId="{BCFB02EB-C888-4335-9E97-3EA78B1273A8}" srcOrd="0" destOrd="0" parTransId="{F6A280DF-4E70-4CA5-B695-08D4645E6EC4}" sibTransId="{25247543-A4C0-4970-B3CC-0C05FF18FF54}"/>
    <dgm:cxn modelId="{B36C0CF9-6889-416F-B540-D88CF199305A}" srcId="{0F066458-44FB-4B5E-BE37-AAD42DE48EA4}" destId="{FC4648DC-88E3-46DF-BBFE-E5CBC8514D80}" srcOrd="2" destOrd="0" parTransId="{DE86B941-3E68-45B6-8E4B-736DE3D924F0}" sibTransId="{6CE254C9-6F46-4B53-8262-0C0FF1BD5D73}"/>
    <dgm:cxn modelId="{AF6AD85D-3630-4D27-AF9A-E295336894B4}" type="presParOf" srcId="{B394EAC9-CD7E-46AA-9274-6A2742EA1CE7}" destId="{A324CC5D-8352-4532-86AF-1D73EF361872}" srcOrd="0" destOrd="0" presId="urn:microsoft.com/office/officeart/2018/2/layout/IconLabelDescriptionList"/>
    <dgm:cxn modelId="{84C63281-BC6D-457D-9BC1-C2C69FE3D81E}" type="presParOf" srcId="{A324CC5D-8352-4532-86AF-1D73EF361872}" destId="{E953E4C6-7200-4759-9511-F06E207624BB}" srcOrd="0" destOrd="0" presId="urn:microsoft.com/office/officeart/2018/2/layout/IconLabelDescriptionList"/>
    <dgm:cxn modelId="{4535D29E-A2F9-41B0-8633-2DA0FFB87210}" type="presParOf" srcId="{A324CC5D-8352-4532-86AF-1D73EF361872}" destId="{19709696-9DC3-4B5F-81A1-42B9EFC4D557}" srcOrd="1" destOrd="0" presId="urn:microsoft.com/office/officeart/2018/2/layout/IconLabelDescriptionList"/>
    <dgm:cxn modelId="{2A9F5598-E04D-4959-A248-A5431B970FEE}" type="presParOf" srcId="{A324CC5D-8352-4532-86AF-1D73EF361872}" destId="{02A73C56-A5A7-4BD3-A472-DE1C3F94E351}" srcOrd="2" destOrd="0" presId="urn:microsoft.com/office/officeart/2018/2/layout/IconLabelDescriptionList"/>
    <dgm:cxn modelId="{6FFCE1C0-E604-4807-874C-CF2CB6A1EAC3}" type="presParOf" srcId="{A324CC5D-8352-4532-86AF-1D73EF361872}" destId="{710DA148-9D19-4D72-BC05-74CF7A66C239}" srcOrd="3" destOrd="0" presId="urn:microsoft.com/office/officeart/2018/2/layout/IconLabelDescriptionList"/>
    <dgm:cxn modelId="{D3E89F8F-6DBD-4421-9CD9-6E357E446888}" type="presParOf" srcId="{A324CC5D-8352-4532-86AF-1D73EF361872}" destId="{68169A00-B1AD-4806-A29C-E895DB8B3B1D}" srcOrd="4" destOrd="0" presId="urn:microsoft.com/office/officeart/2018/2/layout/IconLabelDescriptionList"/>
    <dgm:cxn modelId="{E2C86245-3B8E-4656-B73A-BA335B482D01}" type="presParOf" srcId="{B394EAC9-CD7E-46AA-9274-6A2742EA1CE7}" destId="{5959154A-E7AC-4133-8000-CD42F9F516F5}" srcOrd="1" destOrd="0" presId="urn:microsoft.com/office/officeart/2018/2/layout/IconLabelDescriptionList"/>
    <dgm:cxn modelId="{BA75403A-BED2-4281-8571-BFA8D33B23EB}" type="presParOf" srcId="{B394EAC9-CD7E-46AA-9274-6A2742EA1CE7}" destId="{985FF305-215A-4621-9B8E-78973224F16F}" srcOrd="2" destOrd="0" presId="urn:microsoft.com/office/officeart/2018/2/layout/IconLabelDescriptionList"/>
    <dgm:cxn modelId="{93C94EEB-7D98-4527-9FD0-DB9BBF6F3B0E}" type="presParOf" srcId="{985FF305-215A-4621-9B8E-78973224F16F}" destId="{94700F09-13C4-4FA4-BB99-410FB0AE8970}" srcOrd="0" destOrd="0" presId="urn:microsoft.com/office/officeart/2018/2/layout/IconLabelDescriptionList"/>
    <dgm:cxn modelId="{CD795790-38EA-421D-BC5E-8CE9581E2FA1}" type="presParOf" srcId="{985FF305-215A-4621-9B8E-78973224F16F}" destId="{FC69CDDD-310E-4C8D-9AA9-F49D4F093D82}" srcOrd="1" destOrd="0" presId="urn:microsoft.com/office/officeart/2018/2/layout/IconLabelDescriptionList"/>
    <dgm:cxn modelId="{BD3F420A-6676-4130-BF5A-0B00C1ABDBB1}" type="presParOf" srcId="{985FF305-215A-4621-9B8E-78973224F16F}" destId="{6FC51BEF-1AB1-4771-9707-8858BE7B4ABA}" srcOrd="2" destOrd="0" presId="urn:microsoft.com/office/officeart/2018/2/layout/IconLabelDescriptionList"/>
    <dgm:cxn modelId="{6A6F2FD6-0D4F-4A53-9D58-026375C871F6}" type="presParOf" srcId="{985FF305-215A-4621-9B8E-78973224F16F}" destId="{61D2775B-7573-4656-B337-375FAFAFCC10}" srcOrd="3" destOrd="0" presId="urn:microsoft.com/office/officeart/2018/2/layout/IconLabelDescriptionList"/>
    <dgm:cxn modelId="{EB314438-7B96-40A7-A1DC-D617A1DC8EC2}" type="presParOf" srcId="{985FF305-215A-4621-9B8E-78973224F16F}" destId="{A1F30A41-79E1-44AB-8129-0ECACFA9575E}" srcOrd="4" destOrd="0" presId="urn:microsoft.com/office/officeart/2018/2/layout/IconLabelDescriptionList"/>
    <dgm:cxn modelId="{9BEBDF8D-D499-49FE-84AD-DE2C4600B48F}" type="presParOf" srcId="{B394EAC9-CD7E-46AA-9274-6A2742EA1CE7}" destId="{A86EEBB6-7B8A-4438-8619-6223E22697EA}" srcOrd="3" destOrd="0" presId="urn:microsoft.com/office/officeart/2018/2/layout/IconLabelDescriptionList"/>
    <dgm:cxn modelId="{93DA12D9-E2E2-4196-8261-44227B92BE27}" type="presParOf" srcId="{B394EAC9-CD7E-46AA-9274-6A2742EA1CE7}" destId="{6886D2D5-9AE3-4D95-BDFB-C09DBA9149F6}" srcOrd="4" destOrd="0" presId="urn:microsoft.com/office/officeart/2018/2/layout/IconLabelDescriptionList"/>
    <dgm:cxn modelId="{EF925A90-6A09-465C-BBFD-FFBA1704AAD7}" type="presParOf" srcId="{6886D2D5-9AE3-4D95-BDFB-C09DBA9149F6}" destId="{874D8BC7-AAC9-4CB8-BD95-932CEB81EFA6}" srcOrd="0" destOrd="0" presId="urn:microsoft.com/office/officeart/2018/2/layout/IconLabelDescriptionList"/>
    <dgm:cxn modelId="{5524A21F-E431-4D9C-A526-A38499214CF3}" type="presParOf" srcId="{6886D2D5-9AE3-4D95-BDFB-C09DBA9149F6}" destId="{851B0787-3ADB-4386-9451-816427201E59}" srcOrd="1" destOrd="0" presId="urn:microsoft.com/office/officeart/2018/2/layout/IconLabelDescriptionList"/>
    <dgm:cxn modelId="{F10B5FE6-A0FD-43FB-A447-9DF0FC33B6D8}" type="presParOf" srcId="{6886D2D5-9AE3-4D95-BDFB-C09DBA9149F6}" destId="{8DCBDCD6-9DF9-4A43-BE0A-899E6D2B614E}" srcOrd="2" destOrd="0" presId="urn:microsoft.com/office/officeart/2018/2/layout/IconLabelDescriptionList"/>
    <dgm:cxn modelId="{30E83E7F-3638-4D92-90F7-FD4F9C28F5BB}" type="presParOf" srcId="{6886D2D5-9AE3-4D95-BDFB-C09DBA9149F6}" destId="{8BD502DD-EDCC-4265-A375-F76350698B35}" srcOrd="3" destOrd="0" presId="urn:microsoft.com/office/officeart/2018/2/layout/IconLabelDescriptionList"/>
    <dgm:cxn modelId="{439BCC99-3CE1-443E-AA5D-EB16C4B684AA}" type="presParOf" srcId="{6886D2D5-9AE3-4D95-BDFB-C09DBA9149F6}" destId="{70D7B12D-4708-41F3-9C11-257E10628C5C}" srcOrd="4" destOrd="0" presId="urn:microsoft.com/office/officeart/2018/2/layout/IconLabelDescriptionList"/>
    <dgm:cxn modelId="{97640C14-A12D-4399-A994-DF62861E3D76}" type="presParOf" srcId="{B394EAC9-CD7E-46AA-9274-6A2742EA1CE7}" destId="{7BDB77E2-60FB-4FEA-A174-60737961BFF8}" srcOrd="5" destOrd="0" presId="urn:microsoft.com/office/officeart/2018/2/layout/IconLabelDescriptionList"/>
    <dgm:cxn modelId="{BC083EF3-5905-4C79-BF05-B4F0A60D55D8}" type="presParOf" srcId="{B394EAC9-CD7E-46AA-9274-6A2742EA1CE7}" destId="{63AFA82B-0933-41AD-A355-E8E28A31E7EB}" srcOrd="6" destOrd="0" presId="urn:microsoft.com/office/officeart/2018/2/layout/IconLabelDescriptionList"/>
    <dgm:cxn modelId="{FD81DB44-4099-4C21-A508-52C8535374FA}" type="presParOf" srcId="{63AFA82B-0933-41AD-A355-E8E28A31E7EB}" destId="{B44EC539-C529-4F42-9B63-D6C216579303}" srcOrd="0" destOrd="0" presId="urn:microsoft.com/office/officeart/2018/2/layout/IconLabelDescriptionList"/>
    <dgm:cxn modelId="{AF4F7B3D-0A82-46C4-85DE-52F309918D4D}" type="presParOf" srcId="{63AFA82B-0933-41AD-A355-E8E28A31E7EB}" destId="{2E4E8C08-67AC-46C6-A2D7-6C74FDBEF96F}" srcOrd="1" destOrd="0" presId="urn:microsoft.com/office/officeart/2018/2/layout/IconLabelDescriptionList"/>
    <dgm:cxn modelId="{E47F61E6-0AD5-4207-888A-079E7D6AB5D2}" type="presParOf" srcId="{63AFA82B-0933-41AD-A355-E8E28A31E7EB}" destId="{C570386F-10FA-4177-8722-75FC174FE41B}" srcOrd="2" destOrd="0" presId="urn:microsoft.com/office/officeart/2018/2/layout/IconLabelDescriptionList"/>
    <dgm:cxn modelId="{41A47343-82C0-49C9-B77A-ED1DD0250371}" type="presParOf" srcId="{63AFA82B-0933-41AD-A355-E8E28A31E7EB}" destId="{6E883237-3A6E-4332-8F37-F4BC2E79B9D1}" srcOrd="3" destOrd="0" presId="urn:microsoft.com/office/officeart/2018/2/layout/IconLabelDescriptionList"/>
    <dgm:cxn modelId="{9138C735-209E-4952-801B-DE3257032F00}" type="presParOf" srcId="{63AFA82B-0933-41AD-A355-E8E28A31E7EB}" destId="{FEFE4AD1-51E0-4FD7-8C98-F7CFCA949C2C}" srcOrd="4" destOrd="0" presId="urn:microsoft.com/office/officeart/2018/2/layout/IconLabelDescriptionList"/>
    <dgm:cxn modelId="{6033ABB3-7D36-4C68-8FFB-79D113484A1C}" type="presParOf" srcId="{B394EAC9-CD7E-46AA-9274-6A2742EA1CE7}" destId="{5B180DE8-DFF9-41B0-92C7-C107B8B06048}" srcOrd="7" destOrd="0" presId="urn:microsoft.com/office/officeart/2018/2/layout/IconLabelDescriptionList"/>
    <dgm:cxn modelId="{327E3EDA-AC9D-4D07-A1C8-1CD35D162C51}" type="presParOf" srcId="{B394EAC9-CD7E-46AA-9274-6A2742EA1CE7}" destId="{7120BCD5-8D2D-40C3-BED1-265194A4A4E3}" srcOrd="8" destOrd="0" presId="urn:microsoft.com/office/officeart/2018/2/layout/IconLabelDescriptionList"/>
    <dgm:cxn modelId="{D877C030-A215-4C85-A460-881A18F8A345}" type="presParOf" srcId="{7120BCD5-8D2D-40C3-BED1-265194A4A4E3}" destId="{03ED17EF-672D-487F-B44F-E6D5D9C8A8DF}" srcOrd="0" destOrd="0" presId="urn:microsoft.com/office/officeart/2018/2/layout/IconLabelDescriptionList"/>
    <dgm:cxn modelId="{16CC872E-72AF-4385-A6CE-67E9739D444B}" type="presParOf" srcId="{7120BCD5-8D2D-40C3-BED1-265194A4A4E3}" destId="{38801599-0B01-4FEF-A1B1-099D579AC4E1}" srcOrd="1" destOrd="0" presId="urn:microsoft.com/office/officeart/2018/2/layout/IconLabelDescriptionList"/>
    <dgm:cxn modelId="{AB2B1C67-BE65-4A84-9AD5-C4A993301D76}" type="presParOf" srcId="{7120BCD5-8D2D-40C3-BED1-265194A4A4E3}" destId="{BF31A3A5-C302-4F46-9BA5-2CAEA270AF0E}" srcOrd="2" destOrd="0" presId="urn:microsoft.com/office/officeart/2018/2/layout/IconLabelDescriptionList"/>
    <dgm:cxn modelId="{2D6DB77A-EB3F-4E6E-9817-49219376D2FF}" type="presParOf" srcId="{7120BCD5-8D2D-40C3-BED1-265194A4A4E3}" destId="{7365B95B-7FC1-44CE-AD38-DE31592D1832}" srcOrd="3" destOrd="0" presId="urn:microsoft.com/office/officeart/2018/2/layout/IconLabelDescriptionList"/>
    <dgm:cxn modelId="{9237C73A-F457-40F6-B6A1-E37034A2342B}" type="presParOf" srcId="{7120BCD5-8D2D-40C3-BED1-265194A4A4E3}" destId="{FD245076-9E0C-4784-8F91-5F8B6E4114B2}" srcOrd="4" destOrd="0" presId="urn:microsoft.com/office/officeart/2018/2/layout/IconLabelDescriptionList"/>
    <dgm:cxn modelId="{5E646E8D-B5CC-44A1-82FE-6BC449171961}" type="presParOf" srcId="{B394EAC9-CD7E-46AA-9274-6A2742EA1CE7}" destId="{951AE847-F217-4A41-874D-B14CD8C9D240}" srcOrd="9" destOrd="0" presId="urn:microsoft.com/office/officeart/2018/2/layout/IconLabelDescriptionList"/>
    <dgm:cxn modelId="{44D3ADDA-C765-4ABC-888B-48356B52CF1F}" type="presParOf" srcId="{B394EAC9-CD7E-46AA-9274-6A2742EA1CE7}" destId="{9E70F4E8-94EF-49AA-A7FD-B976E990CBC6}" srcOrd="10" destOrd="0" presId="urn:microsoft.com/office/officeart/2018/2/layout/IconLabelDescriptionList"/>
    <dgm:cxn modelId="{970C1133-9738-430F-BAF7-0DB678C5026E}" type="presParOf" srcId="{9E70F4E8-94EF-49AA-A7FD-B976E990CBC6}" destId="{0594DFFE-C798-4854-9AA0-D04AF8E86250}" srcOrd="0" destOrd="0" presId="urn:microsoft.com/office/officeart/2018/2/layout/IconLabelDescriptionList"/>
    <dgm:cxn modelId="{275514C9-49C4-47B8-83EC-8D8C7DADE6EE}" type="presParOf" srcId="{9E70F4E8-94EF-49AA-A7FD-B976E990CBC6}" destId="{FB29993F-CB25-4851-AE37-DC4BFAB97F3B}" srcOrd="1" destOrd="0" presId="urn:microsoft.com/office/officeart/2018/2/layout/IconLabelDescriptionList"/>
    <dgm:cxn modelId="{58876B89-D1AF-4783-B0EA-37E418345E29}" type="presParOf" srcId="{9E70F4E8-94EF-49AA-A7FD-B976E990CBC6}" destId="{607AD65B-F03F-4F0D-9492-E36DC63B6931}" srcOrd="2" destOrd="0" presId="urn:microsoft.com/office/officeart/2018/2/layout/IconLabelDescriptionList"/>
    <dgm:cxn modelId="{C4CCE562-5686-4A1E-AF90-A03B49E92F15}" type="presParOf" srcId="{9E70F4E8-94EF-49AA-A7FD-B976E990CBC6}" destId="{E6BD1124-CDDE-4064-8B5D-CB99CB43F516}" srcOrd="3" destOrd="0" presId="urn:microsoft.com/office/officeart/2018/2/layout/IconLabelDescriptionList"/>
    <dgm:cxn modelId="{F3891938-CEEA-4B0D-9279-9A11FE12BE6E}" type="presParOf" srcId="{9E70F4E8-94EF-49AA-A7FD-B976E990CBC6}" destId="{617FDAE8-2669-4A81-864E-BBE8D14F9423}" srcOrd="4" destOrd="0" presId="urn:microsoft.com/office/officeart/2018/2/layout/IconLabelDescriptionList"/>
    <dgm:cxn modelId="{4F24B5EA-2F8F-4752-B03B-69427180F039}" type="presParOf" srcId="{B394EAC9-CD7E-46AA-9274-6A2742EA1CE7}" destId="{E7C89F41-1008-4FD7-87BA-876332E084ED}" srcOrd="11" destOrd="0" presId="urn:microsoft.com/office/officeart/2018/2/layout/IconLabelDescriptionList"/>
    <dgm:cxn modelId="{C297163A-604A-4C84-8A65-1B10346FB306}" type="presParOf" srcId="{B394EAC9-CD7E-46AA-9274-6A2742EA1CE7}" destId="{3758CE91-2240-450C-969F-C6F61CEA2B5B}" srcOrd="12" destOrd="0" presId="urn:microsoft.com/office/officeart/2018/2/layout/IconLabelDescriptionList"/>
    <dgm:cxn modelId="{572F256F-401E-41F6-836F-1510998E16C1}" type="presParOf" srcId="{3758CE91-2240-450C-969F-C6F61CEA2B5B}" destId="{C80ABC71-3718-46CE-A6EE-1A9ADA17AA98}" srcOrd="0" destOrd="0" presId="urn:microsoft.com/office/officeart/2018/2/layout/IconLabelDescriptionList"/>
    <dgm:cxn modelId="{1EAB5A4E-801D-41B0-8095-902A054B3EB5}" type="presParOf" srcId="{3758CE91-2240-450C-969F-C6F61CEA2B5B}" destId="{73DD8652-C62E-4106-AC21-F270E6E0D3A2}" srcOrd="1" destOrd="0" presId="urn:microsoft.com/office/officeart/2018/2/layout/IconLabelDescriptionList"/>
    <dgm:cxn modelId="{8A8BEC6E-3961-4B17-9EDF-A0F64DFA4A06}" type="presParOf" srcId="{3758CE91-2240-450C-969F-C6F61CEA2B5B}" destId="{877D014D-A05E-4EC2-828E-A3E8926EC15C}" srcOrd="2" destOrd="0" presId="urn:microsoft.com/office/officeart/2018/2/layout/IconLabelDescriptionList"/>
    <dgm:cxn modelId="{364E25AE-3C62-40D9-BFCF-D6CB218662FF}" type="presParOf" srcId="{3758CE91-2240-450C-969F-C6F61CEA2B5B}" destId="{65C7D9BD-4921-4B3D-96FA-C6C4C76888A0}" srcOrd="3" destOrd="0" presId="urn:microsoft.com/office/officeart/2018/2/layout/IconLabelDescriptionList"/>
    <dgm:cxn modelId="{12AFE59A-27C6-496A-AF27-B016EBE5D4CA}" type="presParOf" srcId="{3758CE91-2240-450C-969F-C6F61CEA2B5B}" destId="{B1DCD94A-A3A0-492F-B1E7-E1B3690A8E0F}"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0774D2-1B34-4B6D-8855-84C64EAF6B6A}"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2745808C-DD18-4DC0-8C50-E3561031F4D2}">
      <dgm:prSet/>
      <dgm:spPr/>
      <dgm:t>
        <a:bodyPr/>
        <a:lstStyle/>
        <a:p>
          <a:r>
            <a:rPr lang="en-US" dirty="0"/>
            <a:t>Vitis </a:t>
          </a:r>
          <a:r>
            <a:rPr lang="en-US" dirty="0" err="1"/>
            <a:t>OpenAI</a:t>
          </a:r>
          <a:r>
            <a:rPr lang="en-US" dirty="0"/>
            <a:t> page and sign up: </a:t>
          </a:r>
          <a:r>
            <a:rPr lang="en-US"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https://openai.com/</a:t>
          </a:r>
          <a:r>
            <a:rPr lang="en-US" dirty="0">
              <a:solidFill>
                <a:schemeClr val="bg1"/>
              </a:solidFill>
            </a:rPr>
            <a:t> </a:t>
          </a:r>
        </a:p>
      </dgm:t>
    </dgm:pt>
    <dgm:pt modelId="{568BE231-D38F-422D-BBF2-308157679B8C}" type="parTrans" cxnId="{C7795BAF-1630-4AA0-A0F5-251D74B8224E}">
      <dgm:prSet/>
      <dgm:spPr/>
      <dgm:t>
        <a:bodyPr/>
        <a:lstStyle/>
        <a:p>
          <a:endParaRPr lang="en-US"/>
        </a:p>
      </dgm:t>
    </dgm:pt>
    <dgm:pt modelId="{2DC0A3D9-72E1-4DDC-9F94-C62C170B4A21}" type="sibTrans" cxnId="{C7795BAF-1630-4AA0-A0F5-251D74B8224E}">
      <dgm:prSet/>
      <dgm:spPr/>
      <dgm:t>
        <a:bodyPr/>
        <a:lstStyle/>
        <a:p>
          <a:endParaRPr lang="en-US"/>
        </a:p>
      </dgm:t>
    </dgm:pt>
    <dgm:pt modelId="{6A86D27A-2FD3-4025-A402-6B2A7AD40487}">
      <dgm:prSet/>
      <dgm:spPr/>
      <dgm:t>
        <a:bodyPr/>
        <a:lstStyle/>
        <a:p>
          <a:r>
            <a:rPr lang="en-US" dirty="0"/>
            <a:t>Check that you get an access to the playground at </a:t>
          </a:r>
          <a:r>
            <a:rPr lang="en-US"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https://platform.openai.com/playground</a:t>
          </a:r>
          <a:r>
            <a:rPr lang="en-US" dirty="0">
              <a:solidFill>
                <a:schemeClr val="bg1"/>
              </a:solidFill>
            </a:rPr>
            <a:t> </a:t>
          </a:r>
        </a:p>
      </dgm:t>
    </dgm:pt>
    <dgm:pt modelId="{7D35A2B2-5BB7-4FF5-BAF5-2AEFB71CBC35}" type="parTrans" cxnId="{B5DD2CFB-EF39-4160-B0F9-E313436AA7E0}">
      <dgm:prSet/>
      <dgm:spPr/>
      <dgm:t>
        <a:bodyPr/>
        <a:lstStyle/>
        <a:p>
          <a:endParaRPr lang="en-US"/>
        </a:p>
      </dgm:t>
    </dgm:pt>
    <dgm:pt modelId="{D8051D57-384C-411B-9A61-0122CFFF0524}" type="sibTrans" cxnId="{B5DD2CFB-EF39-4160-B0F9-E313436AA7E0}">
      <dgm:prSet/>
      <dgm:spPr/>
      <dgm:t>
        <a:bodyPr/>
        <a:lstStyle/>
        <a:p>
          <a:endParaRPr lang="en-US"/>
        </a:p>
      </dgm:t>
    </dgm:pt>
    <dgm:pt modelId="{5343BEBE-8E0B-45E6-A37B-0D53B6BB445F}">
      <dgm:prSet/>
      <dgm:spPr/>
      <dgm:t>
        <a:bodyPr/>
        <a:lstStyle/>
        <a:p>
          <a:r>
            <a:rPr lang="en-US" dirty="0"/>
            <a:t>Visit </a:t>
          </a:r>
          <a:r>
            <a:rPr lang="en-US" dirty="0" err="1"/>
            <a:t>OpenAI</a:t>
          </a:r>
          <a:r>
            <a:rPr lang="en-US" dirty="0"/>
            <a:t> </a:t>
          </a:r>
          <a:r>
            <a:rPr lang="en-US" dirty="0" err="1"/>
            <a:t>ApiKeys</a:t>
          </a:r>
          <a:r>
            <a:rPr lang="en-US" dirty="0"/>
            <a:t> page to issue the token </a:t>
          </a:r>
          <a:r>
            <a:rPr lang="en-US"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https://platform.openai.com/account/api-keys</a:t>
          </a:r>
          <a:endParaRPr lang="en-US" dirty="0">
            <a:solidFill>
              <a:schemeClr val="bg1"/>
            </a:solidFill>
          </a:endParaRPr>
        </a:p>
      </dgm:t>
    </dgm:pt>
    <dgm:pt modelId="{A5AE47E8-BE08-4765-A7FD-6C61F0600459}" type="parTrans" cxnId="{E9D0E7A0-EA3D-4065-BD19-96C93214C489}">
      <dgm:prSet/>
      <dgm:spPr/>
      <dgm:t>
        <a:bodyPr/>
        <a:lstStyle/>
        <a:p>
          <a:endParaRPr lang="en-US"/>
        </a:p>
      </dgm:t>
    </dgm:pt>
    <dgm:pt modelId="{8D00BF5C-9CD6-44FE-A232-4B8B68FFFD02}" type="sibTrans" cxnId="{E9D0E7A0-EA3D-4065-BD19-96C93214C489}">
      <dgm:prSet/>
      <dgm:spPr/>
      <dgm:t>
        <a:bodyPr/>
        <a:lstStyle/>
        <a:p>
          <a:endParaRPr lang="en-US"/>
        </a:p>
      </dgm:t>
    </dgm:pt>
    <dgm:pt modelId="{6FE859FF-1512-4D3F-A2EC-DE3410E20CE0}">
      <dgm:prSet/>
      <dgm:spPr/>
      <dgm:t>
        <a:bodyPr/>
        <a:lstStyle/>
        <a:p>
          <a:r>
            <a:rPr lang="en-US" dirty="0"/>
            <a:t>Create a token, save it in a secure place, do not commit it with your code to the remote repository</a:t>
          </a:r>
        </a:p>
      </dgm:t>
    </dgm:pt>
    <dgm:pt modelId="{F6C41F0C-470C-4E4F-9EA8-726D22D27285}" type="parTrans" cxnId="{CEDA7A44-67F2-401A-97A9-24540D2CA2DD}">
      <dgm:prSet/>
      <dgm:spPr/>
      <dgm:t>
        <a:bodyPr/>
        <a:lstStyle/>
        <a:p>
          <a:endParaRPr lang="en-US"/>
        </a:p>
      </dgm:t>
    </dgm:pt>
    <dgm:pt modelId="{B3938054-D0C9-46DC-B10B-D32DCF8B76EB}" type="sibTrans" cxnId="{CEDA7A44-67F2-401A-97A9-24540D2CA2DD}">
      <dgm:prSet/>
      <dgm:spPr/>
      <dgm:t>
        <a:bodyPr/>
        <a:lstStyle/>
        <a:p>
          <a:endParaRPr lang="en-US"/>
        </a:p>
      </dgm:t>
    </dgm:pt>
    <dgm:pt modelId="{95F47733-BB09-604F-8513-15721623DA1A}" type="pres">
      <dgm:prSet presAssocID="{1E0774D2-1B34-4B6D-8855-84C64EAF6B6A}" presName="outerComposite" presStyleCnt="0">
        <dgm:presLayoutVars>
          <dgm:chMax val="5"/>
          <dgm:dir/>
          <dgm:resizeHandles val="exact"/>
        </dgm:presLayoutVars>
      </dgm:prSet>
      <dgm:spPr/>
    </dgm:pt>
    <dgm:pt modelId="{C0ABD902-4A66-5547-AEFE-E015FECEDD01}" type="pres">
      <dgm:prSet presAssocID="{1E0774D2-1B34-4B6D-8855-84C64EAF6B6A}" presName="dummyMaxCanvas" presStyleCnt="0">
        <dgm:presLayoutVars/>
      </dgm:prSet>
      <dgm:spPr/>
    </dgm:pt>
    <dgm:pt modelId="{B585661D-0E11-8C4A-83B3-209B895AC73A}" type="pres">
      <dgm:prSet presAssocID="{1E0774D2-1B34-4B6D-8855-84C64EAF6B6A}" presName="FourNodes_1" presStyleLbl="node1" presStyleIdx="0" presStyleCnt="4">
        <dgm:presLayoutVars>
          <dgm:bulletEnabled val="1"/>
        </dgm:presLayoutVars>
      </dgm:prSet>
      <dgm:spPr/>
    </dgm:pt>
    <dgm:pt modelId="{BECB428D-3BD4-8B4C-8118-96554F6C5462}" type="pres">
      <dgm:prSet presAssocID="{1E0774D2-1B34-4B6D-8855-84C64EAF6B6A}" presName="FourNodes_2" presStyleLbl="node1" presStyleIdx="1" presStyleCnt="4">
        <dgm:presLayoutVars>
          <dgm:bulletEnabled val="1"/>
        </dgm:presLayoutVars>
      </dgm:prSet>
      <dgm:spPr/>
    </dgm:pt>
    <dgm:pt modelId="{25237326-0999-C947-9096-F67933DA54CB}" type="pres">
      <dgm:prSet presAssocID="{1E0774D2-1B34-4B6D-8855-84C64EAF6B6A}" presName="FourNodes_3" presStyleLbl="node1" presStyleIdx="2" presStyleCnt="4">
        <dgm:presLayoutVars>
          <dgm:bulletEnabled val="1"/>
        </dgm:presLayoutVars>
      </dgm:prSet>
      <dgm:spPr/>
    </dgm:pt>
    <dgm:pt modelId="{05483C5D-EE1C-C94A-8D1B-1AD0AE5461DE}" type="pres">
      <dgm:prSet presAssocID="{1E0774D2-1B34-4B6D-8855-84C64EAF6B6A}" presName="FourNodes_4" presStyleLbl="node1" presStyleIdx="3" presStyleCnt="4">
        <dgm:presLayoutVars>
          <dgm:bulletEnabled val="1"/>
        </dgm:presLayoutVars>
      </dgm:prSet>
      <dgm:spPr/>
    </dgm:pt>
    <dgm:pt modelId="{9A963F8F-3719-5847-AF3B-3F3E7253A064}" type="pres">
      <dgm:prSet presAssocID="{1E0774D2-1B34-4B6D-8855-84C64EAF6B6A}" presName="FourConn_1-2" presStyleLbl="fgAccFollowNode1" presStyleIdx="0" presStyleCnt="3">
        <dgm:presLayoutVars>
          <dgm:bulletEnabled val="1"/>
        </dgm:presLayoutVars>
      </dgm:prSet>
      <dgm:spPr/>
    </dgm:pt>
    <dgm:pt modelId="{E8FA999A-FB59-4144-81BB-36D53A95A60A}" type="pres">
      <dgm:prSet presAssocID="{1E0774D2-1B34-4B6D-8855-84C64EAF6B6A}" presName="FourConn_2-3" presStyleLbl="fgAccFollowNode1" presStyleIdx="1" presStyleCnt="3">
        <dgm:presLayoutVars>
          <dgm:bulletEnabled val="1"/>
        </dgm:presLayoutVars>
      </dgm:prSet>
      <dgm:spPr/>
    </dgm:pt>
    <dgm:pt modelId="{8BDEEB41-4D0B-E748-832B-19A1689CEAEF}" type="pres">
      <dgm:prSet presAssocID="{1E0774D2-1B34-4B6D-8855-84C64EAF6B6A}" presName="FourConn_3-4" presStyleLbl="fgAccFollowNode1" presStyleIdx="2" presStyleCnt="3">
        <dgm:presLayoutVars>
          <dgm:bulletEnabled val="1"/>
        </dgm:presLayoutVars>
      </dgm:prSet>
      <dgm:spPr/>
    </dgm:pt>
    <dgm:pt modelId="{DC763ACB-425A-094B-94A3-451C67B42C02}" type="pres">
      <dgm:prSet presAssocID="{1E0774D2-1B34-4B6D-8855-84C64EAF6B6A}" presName="FourNodes_1_text" presStyleLbl="node1" presStyleIdx="3" presStyleCnt="4">
        <dgm:presLayoutVars>
          <dgm:bulletEnabled val="1"/>
        </dgm:presLayoutVars>
      </dgm:prSet>
      <dgm:spPr/>
    </dgm:pt>
    <dgm:pt modelId="{8A253716-BD19-924F-A448-3713EDC92D98}" type="pres">
      <dgm:prSet presAssocID="{1E0774D2-1B34-4B6D-8855-84C64EAF6B6A}" presName="FourNodes_2_text" presStyleLbl="node1" presStyleIdx="3" presStyleCnt="4">
        <dgm:presLayoutVars>
          <dgm:bulletEnabled val="1"/>
        </dgm:presLayoutVars>
      </dgm:prSet>
      <dgm:spPr/>
    </dgm:pt>
    <dgm:pt modelId="{BFA91FA9-BD56-7445-AB1D-00C64880952A}" type="pres">
      <dgm:prSet presAssocID="{1E0774D2-1B34-4B6D-8855-84C64EAF6B6A}" presName="FourNodes_3_text" presStyleLbl="node1" presStyleIdx="3" presStyleCnt="4">
        <dgm:presLayoutVars>
          <dgm:bulletEnabled val="1"/>
        </dgm:presLayoutVars>
      </dgm:prSet>
      <dgm:spPr/>
    </dgm:pt>
    <dgm:pt modelId="{E7390C3E-3CED-AF43-9FDE-23794D9AE923}" type="pres">
      <dgm:prSet presAssocID="{1E0774D2-1B34-4B6D-8855-84C64EAF6B6A}" presName="FourNodes_4_text" presStyleLbl="node1" presStyleIdx="3" presStyleCnt="4">
        <dgm:presLayoutVars>
          <dgm:bulletEnabled val="1"/>
        </dgm:presLayoutVars>
      </dgm:prSet>
      <dgm:spPr/>
    </dgm:pt>
  </dgm:ptLst>
  <dgm:cxnLst>
    <dgm:cxn modelId="{0BE80F0D-1042-9342-A708-1C45CCBCF87E}" type="presOf" srcId="{2DC0A3D9-72E1-4DDC-9F94-C62C170B4A21}" destId="{9A963F8F-3719-5847-AF3B-3F3E7253A064}" srcOrd="0" destOrd="0" presId="urn:microsoft.com/office/officeart/2005/8/layout/vProcess5"/>
    <dgm:cxn modelId="{F5FC3C24-38E6-9246-846B-F1AA9ECDDB40}" type="presOf" srcId="{6A86D27A-2FD3-4025-A402-6B2A7AD40487}" destId="{BECB428D-3BD4-8B4C-8118-96554F6C5462}" srcOrd="0" destOrd="0" presId="urn:microsoft.com/office/officeart/2005/8/layout/vProcess5"/>
    <dgm:cxn modelId="{CEDA7A44-67F2-401A-97A9-24540D2CA2DD}" srcId="{1E0774D2-1B34-4B6D-8855-84C64EAF6B6A}" destId="{6FE859FF-1512-4D3F-A2EC-DE3410E20CE0}" srcOrd="3" destOrd="0" parTransId="{F6C41F0C-470C-4E4F-9EA8-726D22D27285}" sibTransId="{B3938054-D0C9-46DC-B10B-D32DCF8B76EB}"/>
    <dgm:cxn modelId="{941CC953-0078-B243-812F-32E5A9CD2F42}" type="presOf" srcId="{D8051D57-384C-411B-9A61-0122CFFF0524}" destId="{E8FA999A-FB59-4144-81BB-36D53A95A60A}" srcOrd="0" destOrd="0" presId="urn:microsoft.com/office/officeart/2005/8/layout/vProcess5"/>
    <dgm:cxn modelId="{44CA5C6B-E7FC-5746-A979-787F002BACF0}" type="presOf" srcId="{6FE859FF-1512-4D3F-A2EC-DE3410E20CE0}" destId="{E7390C3E-3CED-AF43-9FDE-23794D9AE923}" srcOrd="1" destOrd="0" presId="urn:microsoft.com/office/officeart/2005/8/layout/vProcess5"/>
    <dgm:cxn modelId="{C4E9996C-5978-1145-9AA1-E3D998DA87AC}" type="presOf" srcId="{2745808C-DD18-4DC0-8C50-E3561031F4D2}" destId="{B585661D-0E11-8C4A-83B3-209B895AC73A}" srcOrd="0" destOrd="0" presId="urn:microsoft.com/office/officeart/2005/8/layout/vProcess5"/>
    <dgm:cxn modelId="{DDF90882-AC5C-5448-9652-C770A85D9C07}" type="presOf" srcId="{5343BEBE-8E0B-45E6-A37B-0D53B6BB445F}" destId="{25237326-0999-C947-9096-F67933DA54CB}" srcOrd="0" destOrd="0" presId="urn:microsoft.com/office/officeart/2005/8/layout/vProcess5"/>
    <dgm:cxn modelId="{0874BAA0-6608-9F48-86E9-1AA9EA1B60CC}" type="presOf" srcId="{6FE859FF-1512-4D3F-A2EC-DE3410E20CE0}" destId="{05483C5D-EE1C-C94A-8D1B-1AD0AE5461DE}" srcOrd="0" destOrd="0" presId="urn:microsoft.com/office/officeart/2005/8/layout/vProcess5"/>
    <dgm:cxn modelId="{E9D0E7A0-EA3D-4065-BD19-96C93214C489}" srcId="{1E0774D2-1B34-4B6D-8855-84C64EAF6B6A}" destId="{5343BEBE-8E0B-45E6-A37B-0D53B6BB445F}" srcOrd="2" destOrd="0" parTransId="{A5AE47E8-BE08-4765-A7FD-6C61F0600459}" sibTransId="{8D00BF5C-9CD6-44FE-A232-4B8B68FFFD02}"/>
    <dgm:cxn modelId="{1B994DA3-0637-1D4C-B5A7-EA687D64FFD0}" type="presOf" srcId="{1E0774D2-1B34-4B6D-8855-84C64EAF6B6A}" destId="{95F47733-BB09-604F-8513-15721623DA1A}" srcOrd="0" destOrd="0" presId="urn:microsoft.com/office/officeart/2005/8/layout/vProcess5"/>
    <dgm:cxn modelId="{C7795BAF-1630-4AA0-A0F5-251D74B8224E}" srcId="{1E0774D2-1B34-4B6D-8855-84C64EAF6B6A}" destId="{2745808C-DD18-4DC0-8C50-E3561031F4D2}" srcOrd="0" destOrd="0" parTransId="{568BE231-D38F-422D-BBF2-308157679B8C}" sibTransId="{2DC0A3D9-72E1-4DDC-9F94-C62C170B4A21}"/>
    <dgm:cxn modelId="{5BE60BE0-CAFA-AB41-B306-1E4A84FDC15B}" type="presOf" srcId="{8D00BF5C-9CD6-44FE-A232-4B8B68FFFD02}" destId="{8BDEEB41-4D0B-E748-832B-19A1689CEAEF}" srcOrd="0" destOrd="0" presId="urn:microsoft.com/office/officeart/2005/8/layout/vProcess5"/>
    <dgm:cxn modelId="{5AD598ED-1EE8-5543-A35C-209017EBE9E8}" type="presOf" srcId="{5343BEBE-8E0B-45E6-A37B-0D53B6BB445F}" destId="{BFA91FA9-BD56-7445-AB1D-00C64880952A}" srcOrd="1" destOrd="0" presId="urn:microsoft.com/office/officeart/2005/8/layout/vProcess5"/>
    <dgm:cxn modelId="{D027BBEE-AECA-EE4B-A918-E36FECD8584A}" type="presOf" srcId="{6A86D27A-2FD3-4025-A402-6B2A7AD40487}" destId="{8A253716-BD19-924F-A448-3713EDC92D98}" srcOrd="1" destOrd="0" presId="urn:microsoft.com/office/officeart/2005/8/layout/vProcess5"/>
    <dgm:cxn modelId="{B5DD2CFB-EF39-4160-B0F9-E313436AA7E0}" srcId="{1E0774D2-1B34-4B6D-8855-84C64EAF6B6A}" destId="{6A86D27A-2FD3-4025-A402-6B2A7AD40487}" srcOrd="1" destOrd="0" parTransId="{7D35A2B2-5BB7-4FF5-BAF5-2AEFB71CBC35}" sibTransId="{D8051D57-384C-411B-9A61-0122CFFF0524}"/>
    <dgm:cxn modelId="{55B410FE-44D6-DB4A-84ED-2D1C9C5DA37D}" type="presOf" srcId="{2745808C-DD18-4DC0-8C50-E3561031F4D2}" destId="{DC763ACB-425A-094B-94A3-451C67B42C02}" srcOrd="1" destOrd="0" presId="urn:microsoft.com/office/officeart/2005/8/layout/vProcess5"/>
    <dgm:cxn modelId="{A0C37CAE-2AC7-9F4B-A233-5B3E9756AA4B}" type="presParOf" srcId="{95F47733-BB09-604F-8513-15721623DA1A}" destId="{C0ABD902-4A66-5547-AEFE-E015FECEDD01}" srcOrd="0" destOrd="0" presId="urn:microsoft.com/office/officeart/2005/8/layout/vProcess5"/>
    <dgm:cxn modelId="{556AA6C3-A627-8A49-B756-246A55727FE8}" type="presParOf" srcId="{95F47733-BB09-604F-8513-15721623DA1A}" destId="{B585661D-0E11-8C4A-83B3-209B895AC73A}" srcOrd="1" destOrd="0" presId="urn:microsoft.com/office/officeart/2005/8/layout/vProcess5"/>
    <dgm:cxn modelId="{5BFE76DF-F4D3-1A4D-B6E9-6B43A28E98D2}" type="presParOf" srcId="{95F47733-BB09-604F-8513-15721623DA1A}" destId="{BECB428D-3BD4-8B4C-8118-96554F6C5462}" srcOrd="2" destOrd="0" presId="urn:microsoft.com/office/officeart/2005/8/layout/vProcess5"/>
    <dgm:cxn modelId="{BB4B0BF1-CF80-1F4A-8E7F-9A89E73E5690}" type="presParOf" srcId="{95F47733-BB09-604F-8513-15721623DA1A}" destId="{25237326-0999-C947-9096-F67933DA54CB}" srcOrd="3" destOrd="0" presId="urn:microsoft.com/office/officeart/2005/8/layout/vProcess5"/>
    <dgm:cxn modelId="{D42CA8E8-38AD-024D-A347-BA1A841FC6C1}" type="presParOf" srcId="{95F47733-BB09-604F-8513-15721623DA1A}" destId="{05483C5D-EE1C-C94A-8D1B-1AD0AE5461DE}" srcOrd="4" destOrd="0" presId="urn:microsoft.com/office/officeart/2005/8/layout/vProcess5"/>
    <dgm:cxn modelId="{A90BEBD3-F59A-BC41-BDB8-C4B2C30D9102}" type="presParOf" srcId="{95F47733-BB09-604F-8513-15721623DA1A}" destId="{9A963F8F-3719-5847-AF3B-3F3E7253A064}" srcOrd="5" destOrd="0" presId="urn:microsoft.com/office/officeart/2005/8/layout/vProcess5"/>
    <dgm:cxn modelId="{592B3C1A-9091-1342-B86D-0864ED2B4A10}" type="presParOf" srcId="{95F47733-BB09-604F-8513-15721623DA1A}" destId="{E8FA999A-FB59-4144-81BB-36D53A95A60A}" srcOrd="6" destOrd="0" presId="urn:microsoft.com/office/officeart/2005/8/layout/vProcess5"/>
    <dgm:cxn modelId="{433D3A64-347A-7E41-AD3B-E3A3D541871C}" type="presParOf" srcId="{95F47733-BB09-604F-8513-15721623DA1A}" destId="{8BDEEB41-4D0B-E748-832B-19A1689CEAEF}" srcOrd="7" destOrd="0" presId="urn:microsoft.com/office/officeart/2005/8/layout/vProcess5"/>
    <dgm:cxn modelId="{AA5FAA63-D85F-0B4D-B8F7-9D622014AC0A}" type="presParOf" srcId="{95F47733-BB09-604F-8513-15721623DA1A}" destId="{DC763ACB-425A-094B-94A3-451C67B42C02}" srcOrd="8" destOrd="0" presId="urn:microsoft.com/office/officeart/2005/8/layout/vProcess5"/>
    <dgm:cxn modelId="{90456E3B-CC6B-9746-9F80-BD0C098382A2}" type="presParOf" srcId="{95F47733-BB09-604F-8513-15721623DA1A}" destId="{8A253716-BD19-924F-A448-3713EDC92D98}" srcOrd="9" destOrd="0" presId="urn:microsoft.com/office/officeart/2005/8/layout/vProcess5"/>
    <dgm:cxn modelId="{19430965-9FA3-B24C-B4D8-75A96C4EDCE6}" type="presParOf" srcId="{95F47733-BB09-604F-8513-15721623DA1A}" destId="{BFA91FA9-BD56-7445-AB1D-00C64880952A}" srcOrd="10" destOrd="0" presId="urn:microsoft.com/office/officeart/2005/8/layout/vProcess5"/>
    <dgm:cxn modelId="{6BCCD986-B2C2-5440-B3C5-CFCE3AFB12BC}" type="presParOf" srcId="{95F47733-BB09-604F-8513-15721623DA1A}" destId="{E7390C3E-3CED-AF43-9FDE-23794D9AE923}"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100CE1-8F93-4371-A994-C3546FDD1B4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247EDC7-326A-4271-9FE7-4627659482F6}">
      <dgm:prSet/>
      <dgm:spPr/>
      <dgm:t>
        <a:bodyPr/>
        <a:lstStyle/>
        <a:p>
          <a:pPr>
            <a:defRPr cap="all"/>
          </a:pPr>
          <a:r>
            <a:rPr lang="en-US"/>
            <a:t>ChatGPT (Ada, Davinci, Curie, Babbage, etc.)</a:t>
          </a:r>
        </a:p>
      </dgm:t>
    </dgm:pt>
    <dgm:pt modelId="{87C7E699-6EB7-4493-A8E3-BF72B0BBA0CB}" type="parTrans" cxnId="{88B1D925-9916-4B49-BCEC-CEE8CDFDA8B6}">
      <dgm:prSet/>
      <dgm:spPr/>
      <dgm:t>
        <a:bodyPr/>
        <a:lstStyle/>
        <a:p>
          <a:endParaRPr lang="en-US"/>
        </a:p>
      </dgm:t>
    </dgm:pt>
    <dgm:pt modelId="{5CC9C545-56B2-44BF-868C-410054B71856}" type="sibTrans" cxnId="{88B1D925-9916-4B49-BCEC-CEE8CDFDA8B6}">
      <dgm:prSet/>
      <dgm:spPr/>
      <dgm:t>
        <a:bodyPr/>
        <a:lstStyle/>
        <a:p>
          <a:endParaRPr lang="en-US"/>
        </a:p>
      </dgm:t>
    </dgm:pt>
    <dgm:pt modelId="{17E518EA-0AF4-4331-A31F-CBC5E17BA825}">
      <dgm:prSet/>
      <dgm:spPr/>
      <dgm:t>
        <a:bodyPr/>
        <a:lstStyle/>
        <a:p>
          <a:pPr>
            <a:defRPr cap="all"/>
          </a:pPr>
          <a:r>
            <a:rPr lang="en-US"/>
            <a:t>Codex (create &amp; analyze code)</a:t>
          </a:r>
        </a:p>
      </dgm:t>
    </dgm:pt>
    <dgm:pt modelId="{2B4F0947-610C-4BAC-AE01-95E3E51ED980}" type="parTrans" cxnId="{74141EEF-E865-4752-9EDB-C7E089D6288A}">
      <dgm:prSet/>
      <dgm:spPr/>
      <dgm:t>
        <a:bodyPr/>
        <a:lstStyle/>
        <a:p>
          <a:endParaRPr lang="en-US"/>
        </a:p>
      </dgm:t>
    </dgm:pt>
    <dgm:pt modelId="{CCD1CC2A-2030-44B2-8DEC-796A6A0B6B26}" type="sibTrans" cxnId="{74141EEF-E865-4752-9EDB-C7E089D6288A}">
      <dgm:prSet/>
      <dgm:spPr/>
      <dgm:t>
        <a:bodyPr/>
        <a:lstStyle/>
        <a:p>
          <a:endParaRPr lang="en-US"/>
        </a:p>
      </dgm:t>
    </dgm:pt>
    <dgm:pt modelId="{CD4812CF-9548-4B9A-9882-157DA8994F4B}">
      <dgm:prSet/>
      <dgm:spPr/>
      <dgm:t>
        <a:bodyPr/>
        <a:lstStyle/>
        <a:p>
          <a:pPr>
            <a:defRPr cap="all"/>
          </a:pPr>
          <a:r>
            <a:rPr lang="en-US"/>
            <a:t>Dall-e (create images using prompt)</a:t>
          </a:r>
        </a:p>
      </dgm:t>
    </dgm:pt>
    <dgm:pt modelId="{89C0EE32-579D-4786-8E0F-650851100F2A}" type="parTrans" cxnId="{ED9DD61B-C676-49F5-AAC3-B9226EEF7D44}">
      <dgm:prSet/>
      <dgm:spPr/>
      <dgm:t>
        <a:bodyPr/>
        <a:lstStyle/>
        <a:p>
          <a:endParaRPr lang="en-US"/>
        </a:p>
      </dgm:t>
    </dgm:pt>
    <dgm:pt modelId="{18ED928D-195E-4873-9259-A5AC910D06EE}" type="sibTrans" cxnId="{ED9DD61B-C676-49F5-AAC3-B9226EEF7D44}">
      <dgm:prSet/>
      <dgm:spPr/>
      <dgm:t>
        <a:bodyPr/>
        <a:lstStyle/>
        <a:p>
          <a:endParaRPr lang="en-US"/>
        </a:p>
      </dgm:t>
    </dgm:pt>
    <dgm:pt modelId="{BDBC97A3-5FEE-41FD-A204-40B9005A7AC7}">
      <dgm:prSet/>
      <dgm:spPr/>
      <dgm:t>
        <a:bodyPr/>
        <a:lstStyle/>
        <a:p>
          <a:pPr>
            <a:defRPr cap="all"/>
          </a:pPr>
          <a:r>
            <a:rPr lang="en-US"/>
            <a:t>Midjourney (create images using prompt)</a:t>
          </a:r>
        </a:p>
      </dgm:t>
    </dgm:pt>
    <dgm:pt modelId="{8A3E4394-A1DE-4320-913E-7086697148A5}" type="parTrans" cxnId="{5E547A24-E5A4-474E-941B-78BDF0AF8011}">
      <dgm:prSet/>
      <dgm:spPr/>
      <dgm:t>
        <a:bodyPr/>
        <a:lstStyle/>
        <a:p>
          <a:endParaRPr lang="en-US"/>
        </a:p>
      </dgm:t>
    </dgm:pt>
    <dgm:pt modelId="{AEEEDEFE-D2E6-4656-BA57-693EE77FF689}" type="sibTrans" cxnId="{5E547A24-E5A4-474E-941B-78BDF0AF8011}">
      <dgm:prSet/>
      <dgm:spPr/>
      <dgm:t>
        <a:bodyPr/>
        <a:lstStyle/>
        <a:p>
          <a:endParaRPr lang="en-US"/>
        </a:p>
      </dgm:t>
    </dgm:pt>
    <dgm:pt modelId="{17355763-4CBE-4403-8254-95E7394E26E1}">
      <dgm:prSet/>
      <dgm:spPr/>
      <dgm:t>
        <a:bodyPr/>
        <a:lstStyle/>
        <a:p>
          <a:pPr>
            <a:defRPr cap="all"/>
          </a:pPr>
          <a:r>
            <a:rPr lang="en-US"/>
            <a:t>OpenSource models </a:t>
          </a:r>
          <a:r>
            <a:rPr lang="en-US">
              <a:hlinkClick xmlns:r="http://schemas.openxmlformats.org/officeDocument/2006/relationships" r:id="rId1"/>
            </a:rPr>
            <a:t>https://github.com/cocktailpeanut/dalai</a:t>
          </a:r>
          <a:r>
            <a:rPr lang="en-US"/>
            <a:t> </a:t>
          </a:r>
        </a:p>
      </dgm:t>
    </dgm:pt>
    <dgm:pt modelId="{067E4947-4463-4EA9-9B4F-4482FC80364C}" type="parTrans" cxnId="{BF640145-250B-4BBF-AB9E-083B4E31D667}">
      <dgm:prSet/>
      <dgm:spPr/>
      <dgm:t>
        <a:bodyPr/>
        <a:lstStyle/>
        <a:p>
          <a:endParaRPr lang="en-US"/>
        </a:p>
      </dgm:t>
    </dgm:pt>
    <dgm:pt modelId="{623A2E3D-8089-41CB-80D0-952E031472DA}" type="sibTrans" cxnId="{BF640145-250B-4BBF-AB9E-083B4E31D667}">
      <dgm:prSet/>
      <dgm:spPr/>
      <dgm:t>
        <a:bodyPr/>
        <a:lstStyle/>
        <a:p>
          <a:endParaRPr lang="en-US"/>
        </a:p>
      </dgm:t>
    </dgm:pt>
    <dgm:pt modelId="{C295E6CC-0776-4DD2-B78E-598679B1A207}" type="pres">
      <dgm:prSet presAssocID="{93100CE1-8F93-4371-A994-C3546FDD1B4B}" presName="root" presStyleCnt="0">
        <dgm:presLayoutVars>
          <dgm:dir/>
          <dgm:resizeHandles val="exact"/>
        </dgm:presLayoutVars>
      </dgm:prSet>
      <dgm:spPr/>
    </dgm:pt>
    <dgm:pt modelId="{F06944CA-C6B0-467E-96D4-87CD5073E932}" type="pres">
      <dgm:prSet presAssocID="{0247EDC7-326A-4271-9FE7-4627659482F6}" presName="compNode" presStyleCnt="0"/>
      <dgm:spPr/>
    </dgm:pt>
    <dgm:pt modelId="{B4C216C3-FE97-4359-B678-9D8486ADC933}" type="pres">
      <dgm:prSet presAssocID="{0247EDC7-326A-4271-9FE7-4627659482F6}" presName="iconBgRect" presStyleLbl="bgShp" presStyleIdx="0" presStyleCnt="5"/>
      <dgm:spPr/>
    </dgm:pt>
    <dgm:pt modelId="{9A0F97E7-D988-44F9-9AD9-427C3FD05714}" type="pres">
      <dgm:prSet presAssocID="{0247EDC7-326A-4271-9FE7-4627659482F6}" presName="iconRect" presStyleLbl="node1" presStyleIdx="0" presStyleCnt="5"/>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icroscope"/>
        </a:ext>
      </dgm:extLst>
    </dgm:pt>
    <dgm:pt modelId="{E1D20F70-ECE4-4451-AD61-7A48CF257EFC}" type="pres">
      <dgm:prSet presAssocID="{0247EDC7-326A-4271-9FE7-4627659482F6}" presName="spaceRect" presStyleCnt="0"/>
      <dgm:spPr/>
    </dgm:pt>
    <dgm:pt modelId="{71B3B32A-8468-49CA-BD3B-1EBEB06DE1FF}" type="pres">
      <dgm:prSet presAssocID="{0247EDC7-326A-4271-9FE7-4627659482F6}" presName="textRect" presStyleLbl="revTx" presStyleIdx="0" presStyleCnt="5">
        <dgm:presLayoutVars>
          <dgm:chMax val="1"/>
          <dgm:chPref val="1"/>
        </dgm:presLayoutVars>
      </dgm:prSet>
      <dgm:spPr/>
    </dgm:pt>
    <dgm:pt modelId="{265D4B3C-0DC1-48EB-A6C3-F9A4E29DFAFF}" type="pres">
      <dgm:prSet presAssocID="{5CC9C545-56B2-44BF-868C-410054B71856}" presName="sibTrans" presStyleCnt="0"/>
      <dgm:spPr/>
    </dgm:pt>
    <dgm:pt modelId="{5D9AA85A-3437-4364-97C8-984D6064AF05}" type="pres">
      <dgm:prSet presAssocID="{17E518EA-0AF4-4331-A31F-CBC5E17BA825}" presName="compNode" presStyleCnt="0"/>
      <dgm:spPr/>
    </dgm:pt>
    <dgm:pt modelId="{C02C3F5B-A75E-4F02-B24D-70577C636662}" type="pres">
      <dgm:prSet presAssocID="{17E518EA-0AF4-4331-A31F-CBC5E17BA825}" presName="iconBgRect" presStyleLbl="bgShp" presStyleIdx="1" presStyleCnt="5"/>
      <dgm:spPr/>
    </dgm:pt>
    <dgm:pt modelId="{79751D13-4D45-4C2C-9E10-EC74442988BF}" type="pres">
      <dgm:prSet presAssocID="{17E518EA-0AF4-4331-A31F-CBC5E17BA825}" presName="iconRect" presStyleLbl="node1" presStyleIdx="1" presStyleCnt="5"/>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Research"/>
        </a:ext>
      </dgm:extLst>
    </dgm:pt>
    <dgm:pt modelId="{7AA8CE5E-6972-459A-81EC-C44D9C180D47}" type="pres">
      <dgm:prSet presAssocID="{17E518EA-0AF4-4331-A31F-CBC5E17BA825}" presName="spaceRect" presStyleCnt="0"/>
      <dgm:spPr/>
    </dgm:pt>
    <dgm:pt modelId="{748FF7F4-C9ED-4D57-811F-929D56E26F64}" type="pres">
      <dgm:prSet presAssocID="{17E518EA-0AF4-4331-A31F-CBC5E17BA825}" presName="textRect" presStyleLbl="revTx" presStyleIdx="1" presStyleCnt="5">
        <dgm:presLayoutVars>
          <dgm:chMax val="1"/>
          <dgm:chPref val="1"/>
        </dgm:presLayoutVars>
      </dgm:prSet>
      <dgm:spPr/>
    </dgm:pt>
    <dgm:pt modelId="{644E4FB1-9CA9-4671-8C96-11DBC40BCA95}" type="pres">
      <dgm:prSet presAssocID="{CCD1CC2A-2030-44B2-8DEC-796A6A0B6B26}" presName="sibTrans" presStyleCnt="0"/>
      <dgm:spPr/>
    </dgm:pt>
    <dgm:pt modelId="{DCFFC4D6-5C97-4C2F-A591-1D92419944A8}" type="pres">
      <dgm:prSet presAssocID="{CD4812CF-9548-4B9A-9882-157DA8994F4B}" presName="compNode" presStyleCnt="0"/>
      <dgm:spPr/>
    </dgm:pt>
    <dgm:pt modelId="{802F2F6E-8EF4-4867-9D82-99567E5634CC}" type="pres">
      <dgm:prSet presAssocID="{CD4812CF-9548-4B9A-9882-157DA8994F4B}" presName="iconBgRect" presStyleLbl="bgShp" presStyleIdx="2" presStyleCnt="5"/>
      <dgm:spPr/>
    </dgm:pt>
    <dgm:pt modelId="{7B8B6318-7CE9-4BC4-B5CA-9E77849BD1BA}" type="pres">
      <dgm:prSet presAssocID="{CD4812CF-9548-4B9A-9882-157DA8994F4B}" presName="iconRect" presStyleLbl="node1" presStyleIdx="2"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Subtitles"/>
        </a:ext>
      </dgm:extLst>
    </dgm:pt>
    <dgm:pt modelId="{A3D56C57-93F2-477D-983D-0E3CA710375D}" type="pres">
      <dgm:prSet presAssocID="{CD4812CF-9548-4B9A-9882-157DA8994F4B}" presName="spaceRect" presStyleCnt="0"/>
      <dgm:spPr/>
    </dgm:pt>
    <dgm:pt modelId="{45096EA9-D33C-4251-9D75-7F396D73F3B1}" type="pres">
      <dgm:prSet presAssocID="{CD4812CF-9548-4B9A-9882-157DA8994F4B}" presName="textRect" presStyleLbl="revTx" presStyleIdx="2" presStyleCnt="5">
        <dgm:presLayoutVars>
          <dgm:chMax val="1"/>
          <dgm:chPref val="1"/>
        </dgm:presLayoutVars>
      </dgm:prSet>
      <dgm:spPr/>
    </dgm:pt>
    <dgm:pt modelId="{2A8B9F12-E86C-47CC-AB1F-021BE12A4CCC}" type="pres">
      <dgm:prSet presAssocID="{18ED928D-195E-4873-9259-A5AC910D06EE}" presName="sibTrans" presStyleCnt="0"/>
      <dgm:spPr/>
    </dgm:pt>
    <dgm:pt modelId="{319E3260-69EA-4D99-B6D2-97B72AF79143}" type="pres">
      <dgm:prSet presAssocID="{BDBC97A3-5FEE-41FD-A204-40B9005A7AC7}" presName="compNode" presStyleCnt="0"/>
      <dgm:spPr/>
    </dgm:pt>
    <dgm:pt modelId="{0B42EDA5-512C-439D-9749-7D214530ABEB}" type="pres">
      <dgm:prSet presAssocID="{BDBC97A3-5FEE-41FD-A204-40B9005A7AC7}" presName="iconBgRect" presStyleLbl="bgShp" presStyleIdx="3" presStyleCnt="5"/>
      <dgm:spPr/>
    </dgm:pt>
    <dgm:pt modelId="{76C6153C-CB4C-4764-AE73-6CC54866AA8D}" type="pres">
      <dgm:prSet presAssocID="{BDBC97A3-5FEE-41FD-A204-40B9005A7AC7}" presName="iconRect" presStyleLbl="node1" presStyleIdx="3"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Funny Face Outline"/>
        </a:ext>
      </dgm:extLst>
    </dgm:pt>
    <dgm:pt modelId="{F28F9968-65A9-4F46-95A4-433B031B7163}" type="pres">
      <dgm:prSet presAssocID="{BDBC97A3-5FEE-41FD-A204-40B9005A7AC7}" presName="spaceRect" presStyleCnt="0"/>
      <dgm:spPr/>
    </dgm:pt>
    <dgm:pt modelId="{0F074F9E-14A0-4FA7-9323-A564F8C47DD9}" type="pres">
      <dgm:prSet presAssocID="{BDBC97A3-5FEE-41FD-A204-40B9005A7AC7}" presName="textRect" presStyleLbl="revTx" presStyleIdx="3" presStyleCnt="5">
        <dgm:presLayoutVars>
          <dgm:chMax val="1"/>
          <dgm:chPref val="1"/>
        </dgm:presLayoutVars>
      </dgm:prSet>
      <dgm:spPr/>
    </dgm:pt>
    <dgm:pt modelId="{8BBB5E87-BDE2-4271-85D5-C06E64B1EDFC}" type="pres">
      <dgm:prSet presAssocID="{AEEEDEFE-D2E6-4656-BA57-693EE77FF689}" presName="sibTrans" presStyleCnt="0"/>
      <dgm:spPr/>
    </dgm:pt>
    <dgm:pt modelId="{A6DCFB0D-48DF-46CB-82AD-3F7151BFFA1B}" type="pres">
      <dgm:prSet presAssocID="{17355763-4CBE-4403-8254-95E7394E26E1}" presName="compNode" presStyleCnt="0"/>
      <dgm:spPr/>
    </dgm:pt>
    <dgm:pt modelId="{6D3B377A-AA7C-4BCC-B1BB-59933C1484CA}" type="pres">
      <dgm:prSet presAssocID="{17355763-4CBE-4403-8254-95E7394E26E1}" presName="iconBgRect" presStyleLbl="bgShp" presStyleIdx="4" presStyleCnt="5"/>
      <dgm:spPr/>
    </dgm:pt>
    <dgm:pt modelId="{2C0F5C35-8B00-4954-9AFF-8AFA0CFE1B99}" type="pres">
      <dgm:prSet presAssocID="{17355763-4CBE-4403-8254-95E7394E26E1}" presName="iconRect" presStyleLbl="node1" presStyleIdx="4" presStyleCnt="5"/>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Marker"/>
        </a:ext>
      </dgm:extLst>
    </dgm:pt>
    <dgm:pt modelId="{CF52E673-D5CA-4BD6-9960-B495ACA72F6E}" type="pres">
      <dgm:prSet presAssocID="{17355763-4CBE-4403-8254-95E7394E26E1}" presName="spaceRect" presStyleCnt="0"/>
      <dgm:spPr/>
    </dgm:pt>
    <dgm:pt modelId="{331B5A9D-8D6B-4298-9350-4D41052ACF16}" type="pres">
      <dgm:prSet presAssocID="{17355763-4CBE-4403-8254-95E7394E26E1}" presName="textRect" presStyleLbl="revTx" presStyleIdx="4" presStyleCnt="5">
        <dgm:presLayoutVars>
          <dgm:chMax val="1"/>
          <dgm:chPref val="1"/>
        </dgm:presLayoutVars>
      </dgm:prSet>
      <dgm:spPr/>
    </dgm:pt>
  </dgm:ptLst>
  <dgm:cxnLst>
    <dgm:cxn modelId="{B5E37503-99FB-41B1-9BFD-C2038B26FE58}" type="presOf" srcId="{BDBC97A3-5FEE-41FD-A204-40B9005A7AC7}" destId="{0F074F9E-14A0-4FA7-9323-A564F8C47DD9}" srcOrd="0" destOrd="0" presId="urn:microsoft.com/office/officeart/2018/5/layout/IconCircleLabelList"/>
    <dgm:cxn modelId="{ED9DD61B-C676-49F5-AAC3-B9226EEF7D44}" srcId="{93100CE1-8F93-4371-A994-C3546FDD1B4B}" destId="{CD4812CF-9548-4B9A-9882-157DA8994F4B}" srcOrd="2" destOrd="0" parTransId="{89C0EE32-579D-4786-8E0F-650851100F2A}" sibTransId="{18ED928D-195E-4873-9259-A5AC910D06EE}"/>
    <dgm:cxn modelId="{5E547A24-E5A4-474E-941B-78BDF0AF8011}" srcId="{93100CE1-8F93-4371-A994-C3546FDD1B4B}" destId="{BDBC97A3-5FEE-41FD-A204-40B9005A7AC7}" srcOrd="3" destOrd="0" parTransId="{8A3E4394-A1DE-4320-913E-7086697148A5}" sibTransId="{AEEEDEFE-D2E6-4656-BA57-693EE77FF689}"/>
    <dgm:cxn modelId="{88B1D925-9916-4B49-BCEC-CEE8CDFDA8B6}" srcId="{93100CE1-8F93-4371-A994-C3546FDD1B4B}" destId="{0247EDC7-326A-4271-9FE7-4627659482F6}" srcOrd="0" destOrd="0" parTransId="{87C7E699-6EB7-4493-A8E3-BF72B0BBA0CB}" sibTransId="{5CC9C545-56B2-44BF-868C-410054B71856}"/>
    <dgm:cxn modelId="{BF640145-250B-4BBF-AB9E-083B4E31D667}" srcId="{93100CE1-8F93-4371-A994-C3546FDD1B4B}" destId="{17355763-4CBE-4403-8254-95E7394E26E1}" srcOrd="4" destOrd="0" parTransId="{067E4947-4463-4EA9-9B4F-4482FC80364C}" sibTransId="{623A2E3D-8089-41CB-80D0-952E031472DA}"/>
    <dgm:cxn modelId="{391FBB6F-7F29-494D-A884-E7C64BAB625D}" type="presOf" srcId="{17E518EA-0AF4-4331-A31F-CBC5E17BA825}" destId="{748FF7F4-C9ED-4D57-811F-929D56E26F64}" srcOrd="0" destOrd="0" presId="urn:microsoft.com/office/officeart/2018/5/layout/IconCircleLabelList"/>
    <dgm:cxn modelId="{20EF3D8F-F9E5-4485-9349-323F48BE6455}" type="presOf" srcId="{17355763-4CBE-4403-8254-95E7394E26E1}" destId="{331B5A9D-8D6B-4298-9350-4D41052ACF16}" srcOrd="0" destOrd="0" presId="urn:microsoft.com/office/officeart/2018/5/layout/IconCircleLabelList"/>
    <dgm:cxn modelId="{C2316A90-14A4-4A5B-AF41-30930FB70857}" type="presOf" srcId="{93100CE1-8F93-4371-A994-C3546FDD1B4B}" destId="{C295E6CC-0776-4DD2-B78E-598679B1A207}" srcOrd="0" destOrd="0" presId="urn:microsoft.com/office/officeart/2018/5/layout/IconCircleLabelList"/>
    <dgm:cxn modelId="{74141EEF-E865-4752-9EDB-C7E089D6288A}" srcId="{93100CE1-8F93-4371-A994-C3546FDD1B4B}" destId="{17E518EA-0AF4-4331-A31F-CBC5E17BA825}" srcOrd="1" destOrd="0" parTransId="{2B4F0947-610C-4BAC-AE01-95E3E51ED980}" sibTransId="{CCD1CC2A-2030-44B2-8DEC-796A6A0B6B26}"/>
    <dgm:cxn modelId="{CFBF40FB-CD7B-45C9-AA4D-7CDBCE3F6B3B}" type="presOf" srcId="{CD4812CF-9548-4B9A-9882-157DA8994F4B}" destId="{45096EA9-D33C-4251-9D75-7F396D73F3B1}" srcOrd="0" destOrd="0" presId="urn:microsoft.com/office/officeart/2018/5/layout/IconCircleLabelList"/>
    <dgm:cxn modelId="{BA7DECFE-FA4A-45C7-9279-1C6BDDEA4A98}" type="presOf" srcId="{0247EDC7-326A-4271-9FE7-4627659482F6}" destId="{71B3B32A-8468-49CA-BD3B-1EBEB06DE1FF}" srcOrd="0" destOrd="0" presId="urn:microsoft.com/office/officeart/2018/5/layout/IconCircleLabelList"/>
    <dgm:cxn modelId="{61A65542-D746-435F-A721-96852EA81181}" type="presParOf" srcId="{C295E6CC-0776-4DD2-B78E-598679B1A207}" destId="{F06944CA-C6B0-467E-96D4-87CD5073E932}" srcOrd="0" destOrd="0" presId="urn:microsoft.com/office/officeart/2018/5/layout/IconCircleLabelList"/>
    <dgm:cxn modelId="{1FD83388-5E9B-4BA9-ADF2-781E466903C8}" type="presParOf" srcId="{F06944CA-C6B0-467E-96D4-87CD5073E932}" destId="{B4C216C3-FE97-4359-B678-9D8486ADC933}" srcOrd="0" destOrd="0" presId="urn:microsoft.com/office/officeart/2018/5/layout/IconCircleLabelList"/>
    <dgm:cxn modelId="{202531EB-ACF8-458F-8C06-10F66B181E2F}" type="presParOf" srcId="{F06944CA-C6B0-467E-96D4-87CD5073E932}" destId="{9A0F97E7-D988-44F9-9AD9-427C3FD05714}" srcOrd="1" destOrd="0" presId="urn:microsoft.com/office/officeart/2018/5/layout/IconCircleLabelList"/>
    <dgm:cxn modelId="{E4C4858F-7476-4A31-AE97-279D4ABD0DCC}" type="presParOf" srcId="{F06944CA-C6B0-467E-96D4-87CD5073E932}" destId="{E1D20F70-ECE4-4451-AD61-7A48CF257EFC}" srcOrd="2" destOrd="0" presId="urn:microsoft.com/office/officeart/2018/5/layout/IconCircleLabelList"/>
    <dgm:cxn modelId="{602D2137-0743-4A1F-B2CF-A3B9C677420F}" type="presParOf" srcId="{F06944CA-C6B0-467E-96D4-87CD5073E932}" destId="{71B3B32A-8468-49CA-BD3B-1EBEB06DE1FF}" srcOrd="3" destOrd="0" presId="urn:microsoft.com/office/officeart/2018/5/layout/IconCircleLabelList"/>
    <dgm:cxn modelId="{1F61EEB7-9EBE-4291-9D70-D44184F6DB4A}" type="presParOf" srcId="{C295E6CC-0776-4DD2-B78E-598679B1A207}" destId="{265D4B3C-0DC1-48EB-A6C3-F9A4E29DFAFF}" srcOrd="1" destOrd="0" presId="urn:microsoft.com/office/officeart/2018/5/layout/IconCircleLabelList"/>
    <dgm:cxn modelId="{17B6297D-DECE-4D94-9703-A865570BFE39}" type="presParOf" srcId="{C295E6CC-0776-4DD2-B78E-598679B1A207}" destId="{5D9AA85A-3437-4364-97C8-984D6064AF05}" srcOrd="2" destOrd="0" presId="urn:microsoft.com/office/officeart/2018/5/layout/IconCircleLabelList"/>
    <dgm:cxn modelId="{B70B7045-A7BA-4DC4-AE46-485DC40062F5}" type="presParOf" srcId="{5D9AA85A-3437-4364-97C8-984D6064AF05}" destId="{C02C3F5B-A75E-4F02-B24D-70577C636662}" srcOrd="0" destOrd="0" presId="urn:microsoft.com/office/officeart/2018/5/layout/IconCircleLabelList"/>
    <dgm:cxn modelId="{B47C2E3D-5E76-4D62-B563-7C6D0989078F}" type="presParOf" srcId="{5D9AA85A-3437-4364-97C8-984D6064AF05}" destId="{79751D13-4D45-4C2C-9E10-EC74442988BF}" srcOrd="1" destOrd="0" presId="urn:microsoft.com/office/officeart/2018/5/layout/IconCircleLabelList"/>
    <dgm:cxn modelId="{945B5D75-2EA0-40AE-82E7-AE2A41DD5F75}" type="presParOf" srcId="{5D9AA85A-3437-4364-97C8-984D6064AF05}" destId="{7AA8CE5E-6972-459A-81EC-C44D9C180D47}" srcOrd="2" destOrd="0" presId="urn:microsoft.com/office/officeart/2018/5/layout/IconCircleLabelList"/>
    <dgm:cxn modelId="{F625DE44-5AED-450D-B0C3-078310708390}" type="presParOf" srcId="{5D9AA85A-3437-4364-97C8-984D6064AF05}" destId="{748FF7F4-C9ED-4D57-811F-929D56E26F64}" srcOrd="3" destOrd="0" presId="urn:microsoft.com/office/officeart/2018/5/layout/IconCircleLabelList"/>
    <dgm:cxn modelId="{31737C2B-B7FC-4CF7-AAA1-B7500126FE09}" type="presParOf" srcId="{C295E6CC-0776-4DD2-B78E-598679B1A207}" destId="{644E4FB1-9CA9-4671-8C96-11DBC40BCA95}" srcOrd="3" destOrd="0" presId="urn:microsoft.com/office/officeart/2018/5/layout/IconCircleLabelList"/>
    <dgm:cxn modelId="{D3FC9ED1-89B5-4CD2-915A-D5BCC93D1950}" type="presParOf" srcId="{C295E6CC-0776-4DD2-B78E-598679B1A207}" destId="{DCFFC4D6-5C97-4C2F-A591-1D92419944A8}" srcOrd="4" destOrd="0" presId="urn:microsoft.com/office/officeart/2018/5/layout/IconCircleLabelList"/>
    <dgm:cxn modelId="{35543C59-A163-4E06-9961-A42E658BB041}" type="presParOf" srcId="{DCFFC4D6-5C97-4C2F-A591-1D92419944A8}" destId="{802F2F6E-8EF4-4867-9D82-99567E5634CC}" srcOrd="0" destOrd="0" presId="urn:microsoft.com/office/officeart/2018/5/layout/IconCircleLabelList"/>
    <dgm:cxn modelId="{8E2E8A89-9B9C-4EC0-8AA1-1B8CBAB0D2A5}" type="presParOf" srcId="{DCFFC4D6-5C97-4C2F-A591-1D92419944A8}" destId="{7B8B6318-7CE9-4BC4-B5CA-9E77849BD1BA}" srcOrd="1" destOrd="0" presId="urn:microsoft.com/office/officeart/2018/5/layout/IconCircleLabelList"/>
    <dgm:cxn modelId="{DF58A81C-A9EE-4B7D-86C9-A389E1542BC5}" type="presParOf" srcId="{DCFFC4D6-5C97-4C2F-A591-1D92419944A8}" destId="{A3D56C57-93F2-477D-983D-0E3CA710375D}" srcOrd="2" destOrd="0" presId="urn:microsoft.com/office/officeart/2018/5/layout/IconCircleLabelList"/>
    <dgm:cxn modelId="{2F805572-A9AB-47BD-99BF-063C7506C0A6}" type="presParOf" srcId="{DCFFC4D6-5C97-4C2F-A591-1D92419944A8}" destId="{45096EA9-D33C-4251-9D75-7F396D73F3B1}" srcOrd="3" destOrd="0" presId="urn:microsoft.com/office/officeart/2018/5/layout/IconCircleLabelList"/>
    <dgm:cxn modelId="{BFA8E938-E0DB-4DC9-83CA-100FC2C56694}" type="presParOf" srcId="{C295E6CC-0776-4DD2-B78E-598679B1A207}" destId="{2A8B9F12-E86C-47CC-AB1F-021BE12A4CCC}" srcOrd="5" destOrd="0" presId="urn:microsoft.com/office/officeart/2018/5/layout/IconCircleLabelList"/>
    <dgm:cxn modelId="{CDF9863E-7598-4A24-9AD5-974A39A3CDD2}" type="presParOf" srcId="{C295E6CC-0776-4DD2-B78E-598679B1A207}" destId="{319E3260-69EA-4D99-B6D2-97B72AF79143}" srcOrd="6" destOrd="0" presId="urn:microsoft.com/office/officeart/2018/5/layout/IconCircleLabelList"/>
    <dgm:cxn modelId="{9FDC6143-68AD-4581-816E-72B38C1ECD37}" type="presParOf" srcId="{319E3260-69EA-4D99-B6D2-97B72AF79143}" destId="{0B42EDA5-512C-439D-9749-7D214530ABEB}" srcOrd="0" destOrd="0" presId="urn:microsoft.com/office/officeart/2018/5/layout/IconCircleLabelList"/>
    <dgm:cxn modelId="{68E47E91-1C89-4ED6-A6A8-8F59E2C1A1B7}" type="presParOf" srcId="{319E3260-69EA-4D99-B6D2-97B72AF79143}" destId="{76C6153C-CB4C-4764-AE73-6CC54866AA8D}" srcOrd="1" destOrd="0" presId="urn:microsoft.com/office/officeart/2018/5/layout/IconCircleLabelList"/>
    <dgm:cxn modelId="{C475A92D-BA49-40F2-A350-59DF0679328A}" type="presParOf" srcId="{319E3260-69EA-4D99-B6D2-97B72AF79143}" destId="{F28F9968-65A9-4F46-95A4-433B031B7163}" srcOrd="2" destOrd="0" presId="urn:microsoft.com/office/officeart/2018/5/layout/IconCircleLabelList"/>
    <dgm:cxn modelId="{2C941047-05C7-4099-A47D-97DF3358A808}" type="presParOf" srcId="{319E3260-69EA-4D99-B6D2-97B72AF79143}" destId="{0F074F9E-14A0-4FA7-9323-A564F8C47DD9}" srcOrd="3" destOrd="0" presId="urn:microsoft.com/office/officeart/2018/5/layout/IconCircleLabelList"/>
    <dgm:cxn modelId="{D3D64C4D-2852-4595-858B-025E194E4E0B}" type="presParOf" srcId="{C295E6CC-0776-4DD2-B78E-598679B1A207}" destId="{8BBB5E87-BDE2-4271-85D5-C06E64B1EDFC}" srcOrd="7" destOrd="0" presId="urn:microsoft.com/office/officeart/2018/5/layout/IconCircleLabelList"/>
    <dgm:cxn modelId="{21433B84-7D3C-4D6B-8D01-9163C0515729}" type="presParOf" srcId="{C295E6CC-0776-4DD2-B78E-598679B1A207}" destId="{A6DCFB0D-48DF-46CB-82AD-3F7151BFFA1B}" srcOrd="8" destOrd="0" presId="urn:microsoft.com/office/officeart/2018/5/layout/IconCircleLabelList"/>
    <dgm:cxn modelId="{27EE1953-37C1-41A6-AF63-43AEFC2CF8F8}" type="presParOf" srcId="{A6DCFB0D-48DF-46CB-82AD-3F7151BFFA1B}" destId="{6D3B377A-AA7C-4BCC-B1BB-59933C1484CA}" srcOrd="0" destOrd="0" presId="urn:microsoft.com/office/officeart/2018/5/layout/IconCircleLabelList"/>
    <dgm:cxn modelId="{66D0F796-A414-4A16-BF6A-84A5FCD17DF0}" type="presParOf" srcId="{A6DCFB0D-48DF-46CB-82AD-3F7151BFFA1B}" destId="{2C0F5C35-8B00-4954-9AFF-8AFA0CFE1B99}" srcOrd="1" destOrd="0" presId="urn:microsoft.com/office/officeart/2018/5/layout/IconCircleLabelList"/>
    <dgm:cxn modelId="{71189E29-E5CF-415D-A849-137FA1C420A3}" type="presParOf" srcId="{A6DCFB0D-48DF-46CB-82AD-3F7151BFFA1B}" destId="{CF52E673-D5CA-4BD6-9960-B495ACA72F6E}" srcOrd="2" destOrd="0" presId="urn:microsoft.com/office/officeart/2018/5/layout/IconCircleLabelList"/>
    <dgm:cxn modelId="{572DB3F5-17D4-4061-BB94-2B4DB17EA73D}" type="presParOf" srcId="{A6DCFB0D-48DF-46CB-82AD-3F7151BFFA1B}" destId="{331B5A9D-8D6B-4298-9350-4D41052ACF16}"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3E4C6-7200-4759-9511-F06E207624BB}">
      <dsp:nvSpPr>
        <dsp:cNvPr id="0" name=""/>
        <dsp:cNvSpPr/>
      </dsp:nvSpPr>
      <dsp:spPr>
        <a:xfrm>
          <a:off x="236198" y="1064317"/>
          <a:ext cx="529051" cy="5290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A73C56-A5A7-4BD3-A472-DE1C3F94E351}">
      <dsp:nvSpPr>
        <dsp:cNvPr id="0" name=""/>
        <dsp:cNvSpPr/>
      </dsp:nvSpPr>
      <dsp:spPr>
        <a:xfrm>
          <a:off x="226873" y="1728847"/>
          <a:ext cx="1511574" cy="981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dirty="0"/>
            <a:t>Create account in </a:t>
          </a:r>
          <a:r>
            <a:rPr lang="en-US" sz="1400" kern="1200" dirty="0" err="1"/>
            <a:t>OpenAPI</a:t>
          </a:r>
          <a:r>
            <a:rPr lang="en-US" sz="1400" kern="1200" dirty="0"/>
            <a:t> is you are going to continue using </a:t>
          </a:r>
          <a:r>
            <a:rPr lang="en-US" sz="1400" kern="1200" dirty="0" err="1"/>
            <a:t>ChatGPT</a:t>
          </a:r>
          <a:endParaRPr lang="en-US" sz="1400" kern="1200" dirty="0"/>
        </a:p>
      </dsp:txBody>
      <dsp:txXfrm>
        <a:off x="226873" y="1728847"/>
        <a:ext cx="1511574" cy="981438"/>
      </dsp:txXfrm>
    </dsp:sp>
    <dsp:sp modelId="{68169A00-B1AD-4806-A29C-E895DB8B3B1D}">
      <dsp:nvSpPr>
        <dsp:cNvPr id="0" name=""/>
        <dsp:cNvSpPr/>
      </dsp:nvSpPr>
      <dsp:spPr>
        <a:xfrm>
          <a:off x="226873" y="2715375"/>
          <a:ext cx="1511574" cy="1460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a:t>Create your </a:t>
          </a:r>
          <a:r>
            <a:rPr lang="en-US" sz="1100" kern="1200" dirty="0" err="1"/>
            <a:t>ApiKey</a:t>
          </a:r>
          <a:r>
            <a:rPr lang="en-US" sz="1100" kern="1200" dirty="0"/>
            <a:t>: </a:t>
          </a:r>
          <a:r>
            <a:rPr lang="en-US" sz="1100" kern="1200" dirty="0">
              <a:hlinkClick xmlns:r="http://schemas.openxmlformats.org/officeDocument/2006/relationships" r:id="rId3"/>
            </a:rPr>
            <a:t>https://platform.openai.com/account/api-keys</a:t>
          </a:r>
          <a:endParaRPr lang="en-US" sz="1100" kern="1200" dirty="0"/>
        </a:p>
        <a:p>
          <a:pPr marL="0" lvl="0" indent="0" algn="l" defTabSz="488950">
            <a:lnSpc>
              <a:spcPct val="90000"/>
            </a:lnSpc>
            <a:spcBef>
              <a:spcPct val="0"/>
            </a:spcBef>
            <a:spcAft>
              <a:spcPct val="35000"/>
            </a:spcAft>
            <a:buNone/>
          </a:pPr>
          <a:r>
            <a:rPr lang="en-US" sz="1100" kern="1200"/>
            <a:t>Register account in OpenAI: </a:t>
          </a:r>
          <a:r>
            <a:rPr lang="en-US" sz="1100" kern="1200">
              <a:hlinkClick xmlns:r="http://schemas.openxmlformats.org/officeDocument/2006/relationships" r:id="rId4"/>
            </a:rPr>
            <a:t>https://platform.openai.com/docs/api-reference</a:t>
          </a:r>
          <a:r>
            <a:rPr lang="en-US" sz="1100" kern="1200"/>
            <a:t>  </a:t>
          </a:r>
        </a:p>
      </dsp:txBody>
      <dsp:txXfrm>
        <a:off x="226873" y="2715375"/>
        <a:ext cx="1511574" cy="1460881"/>
      </dsp:txXfrm>
    </dsp:sp>
    <dsp:sp modelId="{94700F09-13C4-4FA4-BB99-410FB0AE8970}">
      <dsp:nvSpPr>
        <dsp:cNvPr id="0" name=""/>
        <dsp:cNvSpPr/>
      </dsp:nvSpPr>
      <dsp:spPr>
        <a:xfrm>
          <a:off x="1788012" y="1055693"/>
          <a:ext cx="529051" cy="5290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C51BEF-1AB1-4771-9707-8858BE7B4ABA}">
      <dsp:nvSpPr>
        <dsp:cNvPr id="0" name=""/>
        <dsp:cNvSpPr/>
      </dsp:nvSpPr>
      <dsp:spPr>
        <a:xfrm>
          <a:off x="1788012" y="1721104"/>
          <a:ext cx="1511574" cy="981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dirty="0" err="1"/>
            <a:t>Api</a:t>
          </a:r>
          <a:r>
            <a:rPr lang="en-US" sz="1400" kern="1200" dirty="0"/>
            <a:t>-key to EPAM Dial for lab purposes: </a:t>
          </a:r>
          <a:r>
            <a:rPr lang="en-US" sz="1400" u="sng" kern="1200" dirty="0"/>
            <a:t>will be shared on the lab</a:t>
          </a:r>
          <a:endParaRPr lang="en-US" sz="1400" kern="1200" dirty="0"/>
        </a:p>
      </dsp:txBody>
      <dsp:txXfrm>
        <a:off x="1788012" y="1721104"/>
        <a:ext cx="1511574" cy="981438"/>
      </dsp:txXfrm>
    </dsp:sp>
    <dsp:sp modelId="{A1F30A41-79E1-44AB-8129-0ECACFA9575E}">
      <dsp:nvSpPr>
        <dsp:cNvPr id="0" name=""/>
        <dsp:cNvSpPr/>
      </dsp:nvSpPr>
      <dsp:spPr>
        <a:xfrm>
          <a:off x="1788012" y="2765966"/>
          <a:ext cx="1511574" cy="1460881"/>
        </a:xfrm>
        <a:prstGeom prst="rect">
          <a:avLst/>
        </a:prstGeom>
        <a:noFill/>
        <a:ln>
          <a:noFill/>
        </a:ln>
        <a:effectLst/>
      </dsp:spPr>
      <dsp:style>
        <a:lnRef idx="0">
          <a:scrgbClr r="0" g="0" b="0"/>
        </a:lnRef>
        <a:fillRef idx="0">
          <a:scrgbClr r="0" g="0" b="0"/>
        </a:fillRef>
        <a:effectRef idx="0">
          <a:scrgbClr r="0" g="0" b="0"/>
        </a:effectRef>
        <a:fontRef idx="minor"/>
      </dsp:style>
    </dsp:sp>
    <dsp:sp modelId="{874D8BC7-AAC9-4CB8-BD95-932CEB81EFA6}">
      <dsp:nvSpPr>
        <dsp:cNvPr id="0" name=""/>
        <dsp:cNvSpPr/>
      </dsp:nvSpPr>
      <dsp:spPr>
        <a:xfrm>
          <a:off x="3564112" y="1055693"/>
          <a:ext cx="529051" cy="5290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CBDCD6-9DF9-4A43-BE0A-899E6D2B614E}">
      <dsp:nvSpPr>
        <dsp:cNvPr id="0" name=""/>
        <dsp:cNvSpPr/>
      </dsp:nvSpPr>
      <dsp:spPr>
        <a:xfrm>
          <a:off x="3564112" y="1721104"/>
          <a:ext cx="1511574" cy="981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Prepare access to Azure Cloud if you are willing to deploy Azure Function on your own</a:t>
          </a:r>
        </a:p>
      </dsp:txBody>
      <dsp:txXfrm>
        <a:off x="3564112" y="1721104"/>
        <a:ext cx="1511574" cy="981438"/>
      </dsp:txXfrm>
    </dsp:sp>
    <dsp:sp modelId="{70D7B12D-4708-41F3-9C11-257E10628C5C}">
      <dsp:nvSpPr>
        <dsp:cNvPr id="0" name=""/>
        <dsp:cNvSpPr/>
      </dsp:nvSpPr>
      <dsp:spPr>
        <a:xfrm>
          <a:off x="3564112" y="2765966"/>
          <a:ext cx="1511574" cy="1460881"/>
        </a:xfrm>
        <a:prstGeom prst="rect">
          <a:avLst/>
        </a:prstGeom>
        <a:noFill/>
        <a:ln>
          <a:noFill/>
        </a:ln>
        <a:effectLst/>
      </dsp:spPr>
      <dsp:style>
        <a:lnRef idx="0">
          <a:scrgbClr r="0" g="0" b="0"/>
        </a:lnRef>
        <a:fillRef idx="0">
          <a:scrgbClr r="0" g="0" b="0"/>
        </a:fillRef>
        <a:effectRef idx="0">
          <a:scrgbClr r="0" g="0" b="0"/>
        </a:effectRef>
        <a:fontRef idx="minor"/>
      </dsp:style>
    </dsp:sp>
    <dsp:sp modelId="{B44EC539-C529-4F42-9B63-D6C216579303}">
      <dsp:nvSpPr>
        <dsp:cNvPr id="0" name=""/>
        <dsp:cNvSpPr/>
      </dsp:nvSpPr>
      <dsp:spPr>
        <a:xfrm>
          <a:off x="5340212" y="1055693"/>
          <a:ext cx="529051" cy="52905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70386F-10FA-4177-8722-75FC174FE41B}">
      <dsp:nvSpPr>
        <dsp:cNvPr id="0" name=""/>
        <dsp:cNvSpPr/>
      </dsp:nvSpPr>
      <dsp:spPr>
        <a:xfrm>
          <a:off x="5340212" y="1721104"/>
          <a:ext cx="1511574" cy="981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Prepare Code Editor (Any IDE, any language, but examples are written in C#)</a:t>
          </a:r>
        </a:p>
      </dsp:txBody>
      <dsp:txXfrm>
        <a:off x="5340212" y="1721104"/>
        <a:ext cx="1511574" cy="981438"/>
      </dsp:txXfrm>
    </dsp:sp>
    <dsp:sp modelId="{FEFE4AD1-51E0-4FD7-8C98-F7CFCA949C2C}">
      <dsp:nvSpPr>
        <dsp:cNvPr id="0" name=""/>
        <dsp:cNvSpPr/>
      </dsp:nvSpPr>
      <dsp:spPr>
        <a:xfrm>
          <a:off x="5340212" y="2765966"/>
          <a:ext cx="1511574" cy="1460881"/>
        </a:xfrm>
        <a:prstGeom prst="rect">
          <a:avLst/>
        </a:prstGeom>
        <a:noFill/>
        <a:ln>
          <a:noFill/>
        </a:ln>
        <a:effectLst/>
      </dsp:spPr>
      <dsp:style>
        <a:lnRef idx="0">
          <a:scrgbClr r="0" g="0" b="0"/>
        </a:lnRef>
        <a:fillRef idx="0">
          <a:scrgbClr r="0" g="0" b="0"/>
        </a:fillRef>
        <a:effectRef idx="0">
          <a:scrgbClr r="0" g="0" b="0"/>
        </a:effectRef>
        <a:fontRef idx="minor"/>
      </dsp:style>
    </dsp:sp>
    <dsp:sp modelId="{03ED17EF-672D-487F-B44F-E6D5D9C8A8DF}">
      <dsp:nvSpPr>
        <dsp:cNvPr id="0" name=""/>
        <dsp:cNvSpPr/>
      </dsp:nvSpPr>
      <dsp:spPr>
        <a:xfrm>
          <a:off x="7116312" y="1055693"/>
          <a:ext cx="529051" cy="52905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31A3A5-C302-4F46-9BA5-2CAEA270AF0E}">
      <dsp:nvSpPr>
        <dsp:cNvPr id="0" name=""/>
        <dsp:cNvSpPr/>
      </dsp:nvSpPr>
      <dsp:spPr>
        <a:xfrm>
          <a:off x="7116312" y="1721104"/>
          <a:ext cx="1511574" cy="981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To use EPAM Chat you need to be connected to the VPN</a:t>
          </a:r>
        </a:p>
      </dsp:txBody>
      <dsp:txXfrm>
        <a:off x="7116312" y="1721104"/>
        <a:ext cx="1511574" cy="981438"/>
      </dsp:txXfrm>
    </dsp:sp>
    <dsp:sp modelId="{FD245076-9E0C-4784-8F91-5F8B6E4114B2}">
      <dsp:nvSpPr>
        <dsp:cNvPr id="0" name=""/>
        <dsp:cNvSpPr/>
      </dsp:nvSpPr>
      <dsp:spPr>
        <a:xfrm>
          <a:off x="7116312" y="2765966"/>
          <a:ext cx="1511574" cy="1460881"/>
        </a:xfrm>
        <a:prstGeom prst="rect">
          <a:avLst/>
        </a:prstGeom>
        <a:noFill/>
        <a:ln>
          <a:noFill/>
        </a:ln>
        <a:effectLst/>
      </dsp:spPr>
      <dsp:style>
        <a:lnRef idx="0">
          <a:scrgbClr r="0" g="0" b="0"/>
        </a:lnRef>
        <a:fillRef idx="0">
          <a:scrgbClr r="0" g="0" b="0"/>
        </a:fillRef>
        <a:effectRef idx="0">
          <a:scrgbClr r="0" g="0" b="0"/>
        </a:effectRef>
        <a:fontRef idx="minor"/>
      </dsp:style>
    </dsp:sp>
    <dsp:sp modelId="{0594DFFE-C798-4854-9AA0-D04AF8E86250}">
      <dsp:nvSpPr>
        <dsp:cNvPr id="0" name=""/>
        <dsp:cNvSpPr/>
      </dsp:nvSpPr>
      <dsp:spPr>
        <a:xfrm>
          <a:off x="8892413" y="1055693"/>
          <a:ext cx="529051" cy="52905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7AD65B-F03F-4F0D-9492-E36DC63B6931}">
      <dsp:nvSpPr>
        <dsp:cNvPr id="0" name=""/>
        <dsp:cNvSpPr/>
      </dsp:nvSpPr>
      <dsp:spPr>
        <a:xfrm>
          <a:off x="8892413" y="1721104"/>
          <a:ext cx="1511574" cy="981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All examples used for this workshop could be found </a:t>
          </a:r>
          <a:r>
            <a:rPr lang="en-US" sz="1400" kern="1200">
              <a:hlinkClick xmlns:r="http://schemas.openxmlformats.org/officeDocument/2006/relationships" r:id="rId15"/>
            </a:rPr>
            <a:t>here</a:t>
          </a:r>
          <a:r>
            <a:rPr lang="en-US" sz="1400" kern="1200"/>
            <a:t> </a:t>
          </a:r>
        </a:p>
      </dsp:txBody>
      <dsp:txXfrm>
        <a:off x="8892413" y="1721104"/>
        <a:ext cx="1511574" cy="981438"/>
      </dsp:txXfrm>
    </dsp:sp>
    <dsp:sp modelId="{617FDAE8-2669-4A81-864E-BBE8D14F9423}">
      <dsp:nvSpPr>
        <dsp:cNvPr id="0" name=""/>
        <dsp:cNvSpPr/>
      </dsp:nvSpPr>
      <dsp:spPr>
        <a:xfrm>
          <a:off x="8892413" y="2765966"/>
          <a:ext cx="1511574" cy="1460881"/>
        </a:xfrm>
        <a:prstGeom prst="rect">
          <a:avLst/>
        </a:prstGeom>
        <a:noFill/>
        <a:ln>
          <a:noFill/>
        </a:ln>
        <a:effectLst/>
      </dsp:spPr>
      <dsp:style>
        <a:lnRef idx="0">
          <a:scrgbClr r="0" g="0" b="0"/>
        </a:lnRef>
        <a:fillRef idx="0">
          <a:scrgbClr r="0" g="0" b="0"/>
        </a:fillRef>
        <a:effectRef idx="0">
          <a:scrgbClr r="0" g="0" b="0"/>
        </a:effectRef>
        <a:fontRef idx="minor"/>
      </dsp:style>
    </dsp:sp>
    <dsp:sp modelId="{C80ABC71-3718-46CE-A6EE-1A9ADA17AA98}">
      <dsp:nvSpPr>
        <dsp:cNvPr id="0" name=""/>
        <dsp:cNvSpPr/>
      </dsp:nvSpPr>
      <dsp:spPr>
        <a:xfrm>
          <a:off x="10668513" y="1055693"/>
          <a:ext cx="529051" cy="529051"/>
        </a:xfrm>
        <a:prstGeom prst="rect">
          <a:avLst/>
        </a:prstGeom>
        <a:blipFill>
          <a:blip xmlns:r="http://schemas.openxmlformats.org/officeDocument/2006/relationships"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7D014D-A05E-4EC2-828E-A3E8926EC15C}">
      <dsp:nvSpPr>
        <dsp:cNvPr id="0" name=""/>
        <dsp:cNvSpPr/>
      </dsp:nvSpPr>
      <dsp:spPr>
        <a:xfrm>
          <a:off x="10668513" y="1721104"/>
          <a:ext cx="1511574" cy="981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dirty="0"/>
            <a:t>Microsoft</a:t>
          </a:r>
        </a:p>
        <a:p>
          <a:pPr marL="0" lvl="0" indent="0" algn="l" defTabSz="622300">
            <a:lnSpc>
              <a:spcPct val="90000"/>
            </a:lnSpc>
            <a:spcBef>
              <a:spcPct val="0"/>
            </a:spcBef>
            <a:spcAft>
              <a:spcPct val="35000"/>
            </a:spcAft>
            <a:buNone/>
            <a:defRPr b="1"/>
          </a:pPr>
          <a:r>
            <a:rPr lang="en-US" sz="1400" kern="1200" dirty="0"/>
            <a:t> Accounts:</a:t>
          </a:r>
        </a:p>
      </dsp:txBody>
      <dsp:txXfrm>
        <a:off x="10668513" y="1721104"/>
        <a:ext cx="1511574" cy="981438"/>
      </dsp:txXfrm>
    </dsp:sp>
    <dsp:sp modelId="{B1DCD94A-A3A0-492F-B1E7-E1B3690A8E0F}">
      <dsp:nvSpPr>
        <dsp:cNvPr id="0" name=""/>
        <dsp:cNvSpPr/>
      </dsp:nvSpPr>
      <dsp:spPr>
        <a:xfrm>
          <a:off x="10622319" y="2419532"/>
          <a:ext cx="1511574" cy="1460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a:t>Login to Teams using work account: </a:t>
          </a:r>
          <a:r>
            <a:rPr lang="en-US" sz="1100" kern="1200" dirty="0">
              <a:hlinkClick xmlns:r="http://schemas.openxmlformats.org/officeDocument/2006/relationships" r:id="rId18"/>
            </a:rPr>
            <a:t>https://www.microsoft.com/en/microsoft-teams/log-in</a:t>
          </a:r>
          <a:endParaRPr lang="en-US" sz="1100" kern="1200" dirty="0"/>
        </a:p>
        <a:p>
          <a:pPr marL="0" lvl="0" indent="0" algn="l" defTabSz="488950">
            <a:lnSpc>
              <a:spcPct val="90000"/>
            </a:lnSpc>
            <a:spcBef>
              <a:spcPct val="0"/>
            </a:spcBef>
            <a:spcAft>
              <a:spcPct val="35000"/>
            </a:spcAft>
            <a:buNone/>
          </a:pPr>
          <a:r>
            <a:rPr lang="en-US" sz="1100" kern="1200"/>
            <a:t>Login to PowerAutomate using work account: </a:t>
          </a:r>
          <a:r>
            <a:rPr lang="en-US" sz="1100" kern="1200">
              <a:hlinkClick xmlns:r="http://schemas.openxmlformats.org/officeDocument/2006/relationships" r:id="rId19"/>
            </a:rPr>
            <a:t>https://make.powerautomate.com/</a:t>
          </a:r>
          <a:endParaRPr lang="en-US" sz="1100" kern="1200"/>
        </a:p>
      </dsp:txBody>
      <dsp:txXfrm>
        <a:off x="10622319" y="2419532"/>
        <a:ext cx="1511574" cy="14608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85661D-0E11-8C4A-83B3-209B895AC73A}">
      <dsp:nvSpPr>
        <dsp:cNvPr id="0" name=""/>
        <dsp:cNvSpPr/>
      </dsp:nvSpPr>
      <dsp:spPr>
        <a:xfrm>
          <a:off x="0" y="0"/>
          <a:ext cx="7698329" cy="4391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Vitis </a:t>
          </a:r>
          <a:r>
            <a:rPr lang="en-US" sz="1300" kern="1200" dirty="0" err="1"/>
            <a:t>OpenAI</a:t>
          </a:r>
          <a:r>
            <a:rPr lang="en-US" sz="1300" kern="1200" dirty="0"/>
            <a:t> page and sign up: </a:t>
          </a:r>
          <a:r>
            <a:rPr lang="en-US" sz="13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https://openai.com/</a:t>
          </a:r>
          <a:r>
            <a:rPr lang="en-US" sz="1300" kern="1200" dirty="0">
              <a:solidFill>
                <a:schemeClr val="bg1"/>
              </a:solidFill>
            </a:rPr>
            <a:t> </a:t>
          </a:r>
        </a:p>
      </dsp:txBody>
      <dsp:txXfrm>
        <a:off x="12863" y="12863"/>
        <a:ext cx="7187321" cy="413443"/>
      </dsp:txXfrm>
    </dsp:sp>
    <dsp:sp modelId="{BECB428D-3BD4-8B4C-8118-96554F6C5462}">
      <dsp:nvSpPr>
        <dsp:cNvPr id="0" name=""/>
        <dsp:cNvSpPr/>
      </dsp:nvSpPr>
      <dsp:spPr>
        <a:xfrm>
          <a:off x="644735" y="519018"/>
          <a:ext cx="7698329" cy="4391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Check that you get an access to the playground at </a:t>
          </a:r>
          <a:r>
            <a:rPr lang="en-US" sz="130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https://platform.openai.com/playground</a:t>
          </a:r>
          <a:r>
            <a:rPr lang="en-US" sz="1300" kern="1200" dirty="0">
              <a:solidFill>
                <a:schemeClr val="bg1"/>
              </a:solidFill>
            </a:rPr>
            <a:t> </a:t>
          </a:r>
        </a:p>
      </dsp:txBody>
      <dsp:txXfrm>
        <a:off x="657598" y="531881"/>
        <a:ext cx="6742408" cy="413443"/>
      </dsp:txXfrm>
    </dsp:sp>
    <dsp:sp modelId="{25237326-0999-C947-9096-F67933DA54CB}">
      <dsp:nvSpPr>
        <dsp:cNvPr id="0" name=""/>
        <dsp:cNvSpPr/>
      </dsp:nvSpPr>
      <dsp:spPr>
        <a:xfrm>
          <a:off x="1279847" y="1038036"/>
          <a:ext cx="7698329" cy="4391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Visit </a:t>
          </a:r>
          <a:r>
            <a:rPr lang="en-US" sz="1300" kern="1200" dirty="0" err="1"/>
            <a:t>OpenAI</a:t>
          </a:r>
          <a:r>
            <a:rPr lang="en-US" sz="1300" kern="1200" dirty="0"/>
            <a:t> </a:t>
          </a:r>
          <a:r>
            <a:rPr lang="en-US" sz="1300" kern="1200" dirty="0" err="1"/>
            <a:t>ApiKeys</a:t>
          </a:r>
          <a:r>
            <a:rPr lang="en-US" sz="1300" kern="1200" dirty="0"/>
            <a:t> page to issue the token </a:t>
          </a:r>
          <a:r>
            <a:rPr lang="en-US" sz="1300"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https://platform.openai.com/account/api-keys</a:t>
          </a:r>
          <a:endParaRPr lang="en-US" sz="1300" kern="1200" dirty="0">
            <a:solidFill>
              <a:schemeClr val="bg1"/>
            </a:solidFill>
          </a:endParaRPr>
        </a:p>
      </dsp:txBody>
      <dsp:txXfrm>
        <a:off x="1292710" y="1050899"/>
        <a:ext cx="6752031" cy="413443"/>
      </dsp:txXfrm>
    </dsp:sp>
    <dsp:sp modelId="{05483C5D-EE1C-C94A-8D1B-1AD0AE5461DE}">
      <dsp:nvSpPr>
        <dsp:cNvPr id="0" name=""/>
        <dsp:cNvSpPr/>
      </dsp:nvSpPr>
      <dsp:spPr>
        <a:xfrm>
          <a:off x="1924582" y="1557054"/>
          <a:ext cx="7698329" cy="4391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Create a token, save it in a secure place, do not commit it with your code to the remote repository</a:t>
          </a:r>
        </a:p>
      </dsp:txBody>
      <dsp:txXfrm>
        <a:off x="1937445" y="1569917"/>
        <a:ext cx="6742408" cy="413443"/>
      </dsp:txXfrm>
    </dsp:sp>
    <dsp:sp modelId="{9A963F8F-3719-5847-AF3B-3F3E7253A064}">
      <dsp:nvSpPr>
        <dsp:cNvPr id="0" name=""/>
        <dsp:cNvSpPr/>
      </dsp:nvSpPr>
      <dsp:spPr>
        <a:xfrm>
          <a:off x="7412869" y="336363"/>
          <a:ext cx="285460" cy="28546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7477098" y="336363"/>
        <a:ext cx="157003" cy="214809"/>
      </dsp:txXfrm>
    </dsp:sp>
    <dsp:sp modelId="{E8FA999A-FB59-4144-81BB-36D53A95A60A}">
      <dsp:nvSpPr>
        <dsp:cNvPr id="0" name=""/>
        <dsp:cNvSpPr/>
      </dsp:nvSpPr>
      <dsp:spPr>
        <a:xfrm>
          <a:off x="8057604" y="855381"/>
          <a:ext cx="285460" cy="28546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8121833" y="855381"/>
        <a:ext cx="157003" cy="214809"/>
      </dsp:txXfrm>
    </dsp:sp>
    <dsp:sp modelId="{8BDEEB41-4D0B-E748-832B-19A1689CEAEF}">
      <dsp:nvSpPr>
        <dsp:cNvPr id="0" name=""/>
        <dsp:cNvSpPr/>
      </dsp:nvSpPr>
      <dsp:spPr>
        <a:xfrm>
          <a:off x="8692716" y="1374400"/>
          <a:ext cx="285460" cy="28546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8756945" y="1374400"/>
        <a:ext cx="157003" cy="2148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216C3-FE97-4359-B678-9D8486ADC933}">
      <dsp:nvSpPr>
        <dsp:cNvPr id="0" name=""/>
        <dsp:cNvSpPr/>
      </dsp:nvSpPr>
      <dsp:spPr>
        <a:xfrm>
          <a:off x="1694175" y="1025"/>
          <a:ext cx="867462" cy="8674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0F97E7-D988-44F9-9AD9-427C3FD05714}">
      <dsp:nvSpPr>
        <dsp:cNvPr id="0" name=""/>
        <dsp:cNvSpPr/>
      </dsp:nvSpPr>
      <dsp:spPr>
        <a:xfrm>
          <a:off x="1879044" y="185894"/>
          <a:ext cx="497724" cy="4977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B3B32A-8468-49CA-BD3B-1EBEB06DE1FF}">
      <dsp:nvSpPr>
        <dsp:cNvPr id="0" name=""/>
        <dsp:cNvSpPr/>
      </dsp:nvSpPr>
      <dsp:spPr>
        <a:xfrm>
          <a:off x="1416871" y="1138681"/>
          <a:ext cx="1422070" cy="568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ChatGPT (Ada, Davinci, Curie, Babbage, etc.)</a:t>
          </a:r>
        </a:p>
      </dsp:txBody>
      <dsp:txXfrm>
        <a:off x="1416871" y="1138681"/>
        <a:ext cx="1422070" cy="568828"/>
      </dsp:txXfrm>
    </dsp:sp>
    <dsp:sp modelId="{C02C3F5B-A75E-4F02-B24D-70577C636662}">
      <dsp:nvSpPr>
        <dsp:cNvPr id="0" name=""/>
        <dsp:cNvSpPr/>
      </dsp:nvSpPr>
      <dsp:spPr>
        <a:xfrm>
          <a:off x="3365107" y="1025"/>
          <a:ext cx="867462" cy="8674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751D13-4D45-4C2C-9E10-EC74442988BF}">
      <dsp:nvSpPr>
        <dsp:cNvPr id="0" name=""/>
        <dsp:cNvSpPr/>
      </dsp:nvSpPr>
      <dsp:spPr>
        <a:xfrm>
          <a:off x="3549977" y="185894"/>
          <a:ext cx="497724" cy="4977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8FF7F4-C9ED-4D57-811F-929D56E26F64}">
      <dsp:nvSpPr>
        <dsp:cNvPr id="0" name=""/>
        <dsp:cNvSpPr/>
      </dsp:nvSpPr>
      <dsp:spPr>
        <a:xfrm>
          <a:off x="3087804" y="1138681"/>
          <a:ext cx="1422070" cy="568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Codex (create &amp; analyze code)</a:t>
          </a:r>
        </a:p>
      </dsp:txBody>
      <dsp:txXfrm>
        <a:off x="3087804" y="1138681"/>
        <a:ext cx="1422070" cy="568828"/>
      </dsp:txXfrm>
    </dsp:sp>
    <dsp:sp modelId="{802F2F6E-8EF4-4867-9D82-99567E5634CC}">
      <dsp:nvSpPr>
        <dsp:cNvPr id="0" name=""/>
        <dsp:cNvSpPr/>
      </dsp:nvSpPr>
      <dsp:spPr>
        <a:xfrm>
          <a:off x="5036040" y="1025"/>
          <a:ext cx="867462" cy="8674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8B6318-7CE9-4BC4-B5CA-9E77849BD1BA}">
      <dsp:nvSpPr>
        <dsp:cNvPr id="0" name=""/>
        <dsp:cNvSpPr/>
      </dsp:nvSpPr>
      <dsp:spPr>
        <a:xfrm>
          <a:off x="5220909" y="185894"/>
          <a:ext cx="497724" cy="4977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096EA9-D33C-4251-9D75-7F396D73F3B1}">
      <dsp:nvSpPr>
        <dsp:cNvPr id="0" name=""/>
        <dsp:cNvSpPr/>
      </dsp:nvSpPr>
      <dsp:spPr>
        <a:xfrm>
          <a:off x="4758736" y="1138681"/>
          <a:ext cx="1422070" cy="568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Dall-e (create images using prompt)</a:t>
          </a:r>
        </a:p>
      </dsp:txBody>
      <dsp:txXfrm>
        <a:off x="4758736" y="1138681"/>
        <a:ext cx="1422070" cy="568828"/>
      </dsp:txXfrm>
    </dsp:sp>
    <dsp:sp modelId="{0B42EDA5-512C-439D-9749-7D214530ABEB}">
      <dsp:nvSpPr>
        <dsp:cNvPr id="0" name=""/>
        <dsp:cNvSpPr/>
      </dsp:nvSpPr>
      <dsp:spPr>
        <a:xfrm>
          <a:off x="6706973" y="1025"/>
          <a:ext cx="867462" cy="86746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C6153C-CB4C-4764-AE73-6CC54866AA8D}">
      <dsp:nvSpPr>
        <dsp:cNvPr id="0" name=""/>
        <dsp:cNvSpPr/>
      </dsp:nvSpPr>
      <dsp:spPr>
        <a:xfrm>
          <a:off x="6891842" y="185894"/>
          <a:ext cx="497724" cy="4977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074F9E-14A0-4FA7-9323-A564F8C47DD9}">
      <dsp:nvSpPr>
        <dsp:cNvPr id="0" name=""/>
        <dsp:cNvSpPr/>
      </dsp:nvSpPr>
      <dsp:spPr>
        <a:xfrm>
          <a:off x="6429669" y="1138681"/>
          <a:ext cx="1422070" cy="568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Midjourney (create images using prompt)</a:t>
          </a:r>
        </a:p>
      </dsp:txBody>
      <dsp:txXfrm>
        <a:off x="6429669" y="1138681"/>
        <a:ext cx="1422070" cy="568828"/>
      </dsp:txXfrm>
    </dsp:sp>
    <dsp:sp modelId="{6D3B377A-AA7C-4BCC-B1BB-59933C1484CA}">
      <dsp:nvSpPr>
        <dsp:cNvPr id="0" name=""/>
        <dsp:cNvSpPr/>
      </dsp:nvSpPr>
      <dsp:spPr>
        <a:xfrm>
          <a:off x="8377905" y="1025"/>
          <a:ext cx="867462" cy="867462"/>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0F5C35-8B00-4954-9AFF-8AFA0CFE1B99}">
      <dsp:nvSpPr>
        <dsp:cNvPr id="0" name=""/>
        <dsp:cNvSpPr/>
      </dsp:nvSpPr>
      <dsp:spPr>
        <a:xfrm>
          <a:off x="8562774" y="185894"/>
          <a:ext cx="497724" cy="49772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1B5A9D-8D6B-4298-9350-4D41052ACF16}">
      <dsp:nvSpPr>
        <dsp:cNvPr id="0" name=""/>
        <dsp:cNvSpPr/>
      </dsp:nvSpPr>
      <dsp:spPr>
        <a:xfrm>
          <a:off x="8100602" y="1138681"/>
          <a:ext cx="1422070" cy="568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OpenSource models </a:t>
          </a:r>
          <a:r>
            <a:rPr lang="en-US" sz="1100" kern="1200">
              <a:hlinkClick xmlns:r="http://schemas.openxmlformats.org/officeDocument/2006/relationships" r:id="rId11"/>
            </a:rPr>
            <a:t>https://github.com/cocktailpeanut/dalai</a:t>
          </a:r>
          <a:r>
            <a:rPr lang="en-US" sz="1100" kern="1200"/>
            <a:t> </a:t>
          </a:r>
        </a:p>
      </dsp:txBody>
      <dsp:txXfrm>
        <a:off x="8100602" y="1138681"/>
        <a:ext cx="1422070" cy="568828"/>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4T18:58:49.810"/>
    </inkml:context>
    <inkml:brush xml:id="br0">
      <inkml:brushProperty name="width" value="0.035" units="cm"/>
      <inkml:brushProperty name="height" value="0.035" units="cm"/>
    </inkml:brush>
  </inkml:definitions>
  <inkml:trace contextRef="#ctx0" brushRef="#br0">46 10 24575,'-17'-2'0,"7"-3"0,-4 5 0,11-2 0,1 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7B394-2D49-4876-8599-20691F6E1CBA}" type="datetimeFigureOut">
              <a:rPr lang="en-US" smtClean="0"/>
              <a:t>10/30/23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8FD60-CA87-453A-9B04-7A88348B9E12}" type="slidenum">
              <a:rPr lang="en-US" smtClean="0"/>
              <a:t>‹#›</a:t>
            </a:fld>
            <a:endParaRPr lang="en-US"/>
          </a:p>
        </p:txBody>
      </p:sp>
    </p:spTree>
    <p:extLst>
      <p:ext uri="{BB962C8B-B14F-4D97-AF65-F5344CB8AC3E}">
        <p14:creationId xmlns:p14="http://schemas.microsoft.com/office/powerpoint/2010/main" val="1744856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D2F1A-DA15-0587-5106-C05CEC9E5F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72DF3C-A66A-F76B-ABE0-4B00860F8F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291720-1E51-C4A9-F7B4-F11CE1F8CE0C}"/>
              </a:ext>
            </a:extLst>
          </p:cNvPr>
          <p:cNvSpPr>
            <a:spLocks noGrp="1"/>
          </p:cNvSpPr>
          <p:nvPr>
            <p:ph type="dt" sz="half" idx="10"/>
          </p:nvPr>
        </p:nvSpPr>
        <p:spPr/>
        <p:txBody>
          <a:bodyPr/>
          <a:lstStyle/>
          <a:p>
            <a:fld id="{C248772B-A66E-400B-ABF4-500AB911ED6D}" type="datetimeFigureOut">
              <a:rPr lang="en-US" smtClean="0"/>
              <a:t>10/30/23</a:t>
            </a:fld>
            <a:endParaRPr lang="en-US"/>
          </a:p>
        </p:txBody>
      </p:sp>
      <p:sp>
        <p:nvSpPr>
          <p:cNvPr id="5" name="Footer Placeholder 4">
            <a:extLst>
              <a:ext uri="{FF2B5EF4-FFF2-40B4-BE49-F238E27FC236}">
                <a16:creationId xmlns:a16="http://schemas.microsoft.com/office/drawing/2014/main" id="{F06DC26F-6C49-6DA6-230D-27DC33F129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8DC346-8604-C2A2-1729-C5CFD46109E5}"/>
              </a:ext>
            </a:extLst>
          </p:cNvPr>
          <p:cNvSpPr>
            <a:spLocks noGrp="1"/>
          </p:cNvSpPr>
          <p:nvPr>
            <p:ph type="sldNum" sz="quarter" idx="12"/>
          </p:nvPr>
        </p:nvSpPr>
        <p:spPr/>
        <p:txBody>
          <a:bodyPr/>
          <a:lstStyle/>
          <a:p>
            <a:fld id="{02190270-A441-444C-B197-41550EC7C4D4}" type="slidenum">
              <a:rPr lang="en-US" smtClean="0"/>
              <a:t>‹#›</a:t>
            </a:fld>
            <a:endParaRPr lang="en-US"/>
          </a:p>
        </p:txBody>
      </p:sp>
    </p:spTree>
    <p:extLst>
      <p:ext uri="{BB962C8B-B14F-4D97-AF65-F5344CB8AC3E}">
        <p14:creationId xmlns:p14="http://schemas.microsoft.com/office/powerpoint/2010/main" val="1094563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472A2-B566-AAA3-7BFA-C635F94A25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119B5E-A768-89D2-6614-A1691E3110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DA4FB8-CEF4-8E95-9417-AA3E0CAE4897}"/>
              </a:ext>
            </a:extLst>
          </p:cNvPr>
          <p:cNvSpPr>
            <a:spLocks noGrp="1"/>
          </p:cNvSpPr>
          <p:nvPr>
            <p:ph type="dt" sz="half" idx="10"/>
          </p:nvPr>
        </p:nvSpPr>
        <p:spPr/>
        <p:txBody>
          <a:bodyPr/>
          <a:lstStyle/>
          <a:p>
            <a:fld id="{C248772B-A66E-400B-ABF4-500AB911ED6D}" type="datetimeFigureOut">
              <a:rPr lang="en-US" smtClean="0"/>
              <a:t>10/30/23</a:t>
            </a:fld>
            <a:endParaRPr lang="en-US"/>
          </a:p>
        </p:txBody>
      </p:sp>
      <p:sp>
        <p:nvSpPr>
          <p:cNvPr id="5" name="Footer Placeholder 4">
            <a:extLst>
              <a:ext uri="{FF2B5EF4-FFF2-40B4-BE49-F238E27FC236}">
                <a16:creationId xmlns:a16="http://schemas.microsoft.com/office/drawing/2014/main" id="{95EC41FE-D99A-087C-B42D-A53CF5488F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6BB739-B4B2-ED3B-9A61-7ABEB465A09F}"/>
              </a:ext>
            </a:extLst>
          </p:cNvPr>
          <p:cNvSpPr>
            <a:spLocks noGrp="1"/>
          </p:cNvSpPr>
          <p:nvPr>
            <p:ph type="sldNum" sz="quarter" idx="12"/>
          </p:nvPr>
        </p:nvSpPr>
        <p:spPr/>
        <p:txBody>
          <a:bodyPr/>
          <a:lstStyle/>
          <a:p>
            <a:fld id="{02190270-A441-444C-B197-41550EC7C4D4}" type="slidenum">
              <a:rPr lang="en-US" smtClean="0"/>
              <a:t>‹#›</a:t>
            </a:fld>
            <a:endParaRPr lang="en-US"/>
          </a:p>
        </p:txBody>
      </p:sp>
    </p:spTree>
    <p:extLst>
      <p:ext uri="{BB962C8B-B14F-4D97-AF65-F5344CB8AC3E}">
        <p14:creationId xmlns:p14="http://schemas.microsoft.com/office/powerpoint/2010/main" val="941815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3BF9C9-98DB-8BD7-0855-F621E75BAC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D23EF7-08D0-A8A0-F19C-879B13A705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D298EF-6BA9-60DB-23A3-A3A8C263E6CB}"/>
              </a:ext>
            </a:extLst>
          </p:cNvPr>
          <p:cNvSpPr>
            <a:spLocks noGrp="1"/>
          </p:cNvSpPr>
          <p:nvPr>
            <p:ph type="dt" sz="half" idx="10"/>
          </p:nvPr>
        </p:nvSpPr>
        <p:spPr/>
        <p:txBody>
          <a:bodyPr/>
          <a:lstStyle/>
          <a:p>
            <a:fld id="{C248772B-A66E-400B-ABF4-500AB911ED6D}" type="datetimeFigureOut">
              <a:rPr lang="en-US" smtClean="0"/>
              <a:t>10/30/23</a:t>
            </a:fld>
            <a:endParaRPr lang="en-US"/>
          </a:p>
        </p:txBody>
      </p:sp>
      <p:sp>
        <p:nvSpPr>
          <p:cNvPr id="5" name="Footer Placeholder 4">
            <a:extLst>
              <a:ext uri="{FF2B5EF4-FFF2-40B4-BE49-F238E27FC236}">
                <a16:creationId xmlns:a16="http://schemas.microsoft.com/office/drawing/2014/main" id="{1CB6E872-C833-29FF-23F3-19FBACD6E3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896D0A-A357-C2BE-A5DF-81B03638F01A}"/>
              </a:ext>
            </a:extLst>
          </p:cNvPr>
          <p:cNvSpPr>
            <a:spLocks noGrp="1"/>
          </p:cNvSpPr>
          <p:nvPr>
            <p:ph type="sldNum" sz="quarter" idx="12"/>
          </p:nvPr>
        </p:nvSpPr>
        <p:spPr/>
        <p:txBody>
          <a:bodyPr/>
          <a:lstStyle/>
          <a:p>
            <a:fld id="{02190270-A441-444C-B197-41550EC7C4D4}" type="slidenum">
              <a:rPr lang="en-US" smtClean="0"/>
              <a:t>‹#›</a:t>
            </a:fld>
            <a:endParaRPr lang="en-US"/>
          </a:p>
        </p:txBody>
      </p:sp>
    </p:spTree>
    <p:extLst>
      <p:ext uri="{BB962C8B-B14F-4D97-AF65-F5344CB8AC3E}">
        <p14:creationId xmlns:p14="http://schemas.microsoft.com/office/powerpoint/2010/main" val="625282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289D6-E7F2-0568-BBB3-FD7CAF6159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766BA0-66EB-AC04-F6A2-0FBDF78F81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379F01-11BB-830A-93FD-8FE223C6C9B2}"/>
              </a:ext>
            </a:extLst>
          </p:cNvPr>
          <p:cNvSpPr>
            <a:spLocks noGrp="1"/>
          </p:cNvSpPr>
          <p:nvPr>
            <p:ph type="dt" sz="half" idx="10"/>
          </p:nvPr>
        </p:nvSpPr>
        <p:spPr/>
        <p:txBody>
          <a:bodyPr/>
          <a:lstStyle/>
          <a:p>
            <a:fld id="{C248772B-A66E-400B-ABF4-500AB911ED6D}" type="datetimeFigureOut">
              <a:rPr lang="en-US" smtClean="0"/>
              <a:t>10/30/23</a:t>
            </a:fld>
            <a:endParaRPr lang="en-US"/>
          </a:p>
        </p:txBody>
      </p:sp>
      <p:sp>
        <p:nvSpPr>
          <p:cNvPr id="5" name="Footer Placeholder 4">
            <a:extLst>
              <a:ext uri="{FF2B5EF4-FFF2-40B4-BE49-F238E27FC236}">
                <a16:creationId xmlns:a16="http://schemas.microsoft.com/office/drawing/2014/main" id="{08735D4B-0342-6492-7E6D-5ED8866528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EE8946-8E4B-485B-C14D-71EA7AA76DEF}"/>
              </a:ext>
            </a:extLst>
          </p:cNvPr>
          <p:cNvSpPr>
            <a:spLocks noGrp="1"/>
          </p:cNvSpPr>
          <p:nvPr>
            <p:ph type="sldNum" sz="quarter" idx="12"/>
          </p:nvPr>
        </p:nvSpPr>
        <p:spPr/>
        <p:txBody>
          <a:bodyPr/>
          <a:lstStyle/>
          <a:p>
            <a:fld id="{02190270-A441-444C-B197-41550EC7C4D4}" type="slidenum">
              <a:rPr lang="en-US" smtClean="0"/>
              <a:t>‹#›</a:t>
            </a:fld>
            <a:endParaRPr lang="en-US"/>
          </a:p>
        </p:txBody>
      </p:sp>
    </p:spTree>
    <p:extLst>
      <p:ext uri="{BB962C8B-B14F-4D97-AF65-F5344CB8AC3E}">
        <p14:creationId xmlns:p14="http://schemas.microsoft.com/office/powerpoint/2010/main" val="1231762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4B22A-FF2D-C6F3-F02A-A211A87FB9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42E372-7329-3CCC-7F5D-69E50A077E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A4AD22-3C9B-6B99-7F5E-5269F8EFCD52}"/>
              </a:ext>
            </a:extLst>
          </p:cNvPr>
          <p:cNvSpPr>
            <a:spLocks noGrp="1"/>
          </p:cNvSpPr>
          <p:nvPr>
            <p:ph type="dt" sz="half" idx="10"/>
          </p:nvPr>
        </p:nvSpPr>
        <p:spPr/>
        <p:txBody>
          <a:bodyPr/>
          <a:lstStyle/>
          <a:p>
            <a:fld id="{C248772B-A66E-400B-ABF4-500AB911ED6D}" type="datetimeFigureOut">
              <a:rPr lang="en-US" smtClean="0"/>
              <a:t>10/30/23</a:t>
            </a:fld>
            <a:endParaRPr lang="en-US"/>
          </a:p>
        </p:txBody>
      </p:sp>
      <p:sp>
        <p:nvSpPr>
          <p:cNvPr id="5" name="Footer Placeholder 4">
            <a:extLst>
              <a:ext uri="{FF2B5EF4-FFF2-40B4-BE49-F238E27FC236}">
                <a16:creationId xmlns:a16="http://schemas.microsoft.com/office/drawing/2014/main" id="{CF784D67-D65B-59AD-E2FC-906FDC3E9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B05CD3-7054-1CAD-CAB7-BFF9B3A23A63}"/>
              </a:ext>
            </a:extLst>
          </p:cNvPr>
          <p:cNvSpPr>
            <a:spLocks noGrp="1"/>
          </p:cNvSpPr>
          <p:nvPr>
            <p:ph type="sldNum" sz="quarter" idx="12"/>
          </p:nvPr>
        </p:nvSpPr>
        <p:spPr/>
        <p:txBody>
          <a:bodyPr/>
          <a:lstStyle/>
          <a:p>
            <a:fld id="{02190270-A441-444C-B197-41550EC7C4D4}" type="slidenum">
              <a:rPr lang="en-US" smtClean="0"/>
              <a:t>‹#›</a:t>
            </a:fld>
            <a:endParaRPr lang="en-US"/>
          </a:p>
        </p:txBody>
      </p:sp>
    </p:spTree>
    <p:extLst>
      <p:ext uri="{BB962C8B-B14F-4D97-AF65-F5344CB8AC3E}">
        <p14:creationId xmlns:p14="http://schemas.microsoft.com/office/powerpoint/2010/main" val="1055919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A9F10-7B9C-27E4-BB72-D9DF9A0499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C783AD-3C35-6216-F4B8-FF99139E01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37A88D-7358-5D10-B812-CDD6383B5C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1C7701-92CD-30A0-9243-6021A7CF61E1}"/>
              </a:ext>
            </a:extLst>
          </p:cNvPr>
          <p:cNvSpPr>
            <a:spLocks noGrp="1"/>
          </p:cNvSpPr>
          <p:nvPr>
            <p:ph type="dt" sz="half" idx="10"/>
          </p:nvPr>
        </p:nvSpPr>
        <p:spPr/>
        <p:txBody>
          <a:bodyPr/>
          <a:lstStyle/>
          <a:p>
            <a:fld id="{C248772B-A66E-400B-ABF4-500AB911ED6D}" type="datetimeFigureOut">
              <a:rPr lang="en-US" smtClean="0"/>
              <a:t>10/30/23</a:t>
            </a:fld>
            <a:endParaRPr lang="en-US"/>
          </a:p>
        </p:txBody>
      </p:sp>
      <p:sp>
        <p:nvSpPr>
          <p:cNvPr id="6" name="Footer Placeholder 5">
            <a:extLst>
              <a:ext uri="{FF2B5EF4-FFF2-40B4-BE49-F238E27FC236}">
                <a16:creationId xmlns:a16="http://schemas.microsoft.com/office/drawing/2014/main" id="{0D78B227-8C93-7E2A-7052-30D78C8A57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E72D0A-F222-EC00-38E5-DA7CE6C7AEBF}"/>
              </a:ext>
            </a:extLst>
          </p:cNvPr>
          <p:cNvSpPr>
            <a:spLocks noGrp="1"/>
          </p:cNvSpPr>
          <p:nvPr>
            <p:ph type="sldNum" sz="quarter" idx="12"/>
          </p:nvPr>
        </p:nvSpPr>
        <p:spPr/>
        <p:txBody>
          <a:bodyPr/>
          <a:lstStyle/>
          <a:p>
            <a:fld id="{02190270-A441-444C-B197-41550EC7C4D4}" type="slidenum">
              <a:rPr lang="en-US" smtClean="0"/>
              <a:t>‹#›</a:t>
            </a:fld>
            <a:endParaRPr lang="en-US"/>
          </a:p>
        </p:txBody>
      </p:sp>
    </p:spTree>
    <p:extLst>
      <p:ext uri="{BB962C8B-B14F-4D97-AF65-F5344CB8AC3E}">
        <p14:creationId xmlns:p14="http://schemas.microsoft.com/office/powerpoint/2010/main" val="1224218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2FC81-5772-91B4-1BF1-B0028EFBF9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2E7935-48D0-1EA3-FD9F-B5C8C9B728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E08C34-47CA-55D0-2EE4-22A0BDF6DB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57B2FE-2136-7BDC-E05A-428437C419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8098E1-7DE5-97AA-68A5-9A0C8A7155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C424B7-4B17-02EF-1F54-19546BFF19B4}"/>
              </a:ext>
            </a:extLst>
          </p:cNvPr>
          <p:cNvSpPr>
            <a:spLocks noGrp="1"/>
          </p:cNvSpPr>
          <p:nvPr>
            <p:ph type="dt" sz="half" idx="10"/>
          </p:nvPr>
        </p:nvSpPr>
        <p:spPr/>
        <p:txBody>
          <a:bodyPr/>
          <a:lstStyle/>
          <a:p>
            <a:fld id="{C248772B-A66E-400B-ABF4-500AB911ED6D}" type="datetimeFigureOut">
              <a:rPr lang="en-US" smtClean="0"/>
              <a:t>10/30/23</a:t>
            </a:fld>
            <a:endParaRPr lang="en-US"/>
          </a:p>
        </p:txBody>
      </p:sp>
      <p:sp>
        <p:nvSpPr>
          <p:cNvPr id="8" name="Footer Placeholder 7">
            <a:extLst>
              <a:ext uri="{FF2B5EF4-FFF2-40B4-BE49-F238E27FC236}">
                <a16:creationId xmlns:a16="http://schemas.microsoft.com/office/drawing/2014/main" id="{21C8D0FC-EC14-7E8B-9611-D26AA72C1D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5B64B1-BFF6-846D-9962-20C75ACF6495}"/>
              </a:ext>
            </a:extLst>
          </p:cNvPr>
          <p:cNvSpPr>
            <a:spLocks noGrp="1"/>
          </p:cNvSpPr>
          <p:nvPr>
            <p:ph type="sldNum" sz="quarter" idx="12"/>
          </p:nvPr>
        </p:nvSpPr>
        <p:spPr/>
        <p:txBody>
          <a:bodyPr/>
          <a:lstStyle/>
          <a:p>
            <a:fld id="{02190270-A441-444C-B197-41550EC7C4D4}" type="slidenum">
              <a:rPr lang="en-US" smtClean="0"/>
              <a:t>‹#›</a:t>
            </a:fld>
            <a:endParaRPr lang="en-US"/>
          </a:p>
        </p:txBody>
      </p:sp>
    </p:spTree>
    <p:extLst>
      <p:ext uri="{BB962C8B-B14F-4D97-AF65-F5344CB8AC3E}">
        <p14:creationId xmlns:p14="http://schemas.microsoft.com/office/powerpoint/2010/main" val="17225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08395-47C6-079F-3BBF-C19D6792DB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1F1120-D37B-7883-C8EF-0A2A774CF7A1}"/>
              </a:ext>
            </a:extLst>
          </p:cNvPr>
          <p:cNvSpPr>
            <a:spLocks noGrp="1"/>
          </p:cNvSpPr>
          <p:nvPr>
            <p:ph type="dt" sz="half" idx="10"/>
          </p:nvPr>
        </p:nvSpPr>
        <p:spPr/>
        <p:txBody>
          <a:bodyPr/>
          <a:lstStyle/>
          <a:p>
            <a:fld id="{C248772B-A66E-400B-ABF4-500AB911ED6D}" type="datetimeFigureOut">
              <a:rPr lang="en-US" smtClean="0"/>
              <a:t>10/30/23</a:t>
            </a:fld>
            <a:endParaRPr lang="en-US"/>
          </a:p>
        </p:txBody>
      </p:sp>
      <p:sp>
        <p:nvSpPr>
          <p:cNvPr id="4" name="Footer Placeholder 3">
            <a:extLst>
              <a:ext uri="{FF2B5EF4-FFF2-40B4-BE49-F238E27FC236}">
                <a16:creationId xmlns:a16="http://schemas.microsoft.com/office/drawing/2014/main" id="{51A9FE32-4E71-B780-7A91-A388D8283A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F9F729-BDE6-9C03-CC33-DC13AC1EDBEB}"/>
              </a:ext>
            </a:extLst>
          </p:cNvPr>
          <p:cNvSpPr>
            <a:spLocks noGrp="1"/>
          </p:cNvSpPr>
          <p:nvPr>
            <p:ph type="sldNum" sz="quarter" idx="12"/>
          </p:nvPr>
        </p:nvSpPr>
        <p:spPr/>
        <p:txBody>
          <a:bodyPr/>
          <a:lstStyle/>
          <a:p>
            <a:fld id="{02190270-A441-444C-B197-41550EC7C4D4}" type="slidenum">
              <a:rPr lang="en-US" smtClean="0"/>
              <a:t>‹#›</a:t>
            </a:fld>
            <a:endParaRPr lang="en-US"/>
          </a:p>
        </p:txBody>
      </p:sp>
    </p:spTree>
    <p:extLst>
      <p:ext uri="{BB962C8B-B14F-4D97-AF65-F5344CB8AC3E}">
        <p14:creationId xmlns:p14="http://schemas.microsoft.com/office/powerpoint/2010/main" val="3959345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26EC0F-A47F-D856-9570-07CA6E79F9C3}"/>
              </a:ext>
            </a:extLst>
          </p:cNvPr>
          <p:cNvSpPr>
            <a:spLocks noGrp="1"/>
          </p:cNvSpPr>
          <p:nvPr>
            <p:ph type="dt" sz="half" idx="10"/>
          </p:nvPr>
        </p:nvSpPr>
        <p:spPr/>
        <p:txBody>
          <a:bodyPr/>
          <a:lstStyle/>
          <a:p>
            <a:fld id="{C248772B-A66E-400B-ABF4-500AB911ED6D}" type="datetimeFigureOut">
              <a:rPr lang="en-US" smtClean="0"/>
              <a:t>10/30/23</a:t>
            </a:fld>
            <a:endParaRPr lang="en-US"/>
          </a:p>
        </p:txBody>
      </p:sp>
      <p:sp>
        <p:nvSpPr>
          <p:cNvPr id="3" name="Footer Placeholder 2">
            <a:extLst>
              <a:ext uri="{FF2B5EF4-FFF2-40B4-BE49-F238E27FC236}">
                <a16:creationId xmlns:a16="http://schemas.microsoft.com/office/drawing/2014/main" id="{503BE307-2CD0-B007-CAAC-254927B06B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64BDEB-228D-7056-3465-7A21A406BB96}"/>
              </a:ext>
            </a:extLst>
          </p:cNvPr>
          <p:cNvSpPr>
            <a:spLocks noGrp="1"/>
          </p:cNvSpPr>
          <p:nvPr>
            <p:ph type="sldNum" sz="quarter" idx="12"/>
          </p:nvPr>
        </p:nvSpPr>
        <p:spPr/>
        <p:txBody>
          <a:bodyPr/>
          <a:lstStyle/>
          <a:p>
            <a:fld id="{02190270-A441-444C-B197-41550EC7C4D4}" type="slidenum">
              <a:rPr lang="en-US" smtClean="0"/>
              <a:t>‹#›</a:t>
            </a:fld>
            <a:endParaRPr lang="en-US"/>
          </a:p>
        </p:txBody>
      </p:sp>
    </p:spTree>
    <p:extLst>
      <p:ext uri="{BB962C8B-B14F-4D97-AF65-F5344CB8AC3E}">
        <p14:creationId xmlns:p14="http://schemas.microsoft.com/office/powerpoint/2010/main" val="2466389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7D3B-A157-06D5-EC18-C24CBEE4A4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B7C959-3719-B585-280F-FED17E3774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1BD57C-A685-45EA-C6E3-658277C045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7433E1-59B8-1DA1-FFDC-496A5B46926A}"/>
              </a:ext>
            </a:extLst>
          </p:cNvPr>
          <p:cNvSpPr>
            <a:spLocks noGrp="1"/>
          </p:cNvSpPr>
          <p:nvPr>
            <p:ph type="dt" sz="half" idx="10"/>
          </p:nvPr>
        </p:nvSpPr>
        <p:spPr/>
        <p:txBody>
          <a:bodyPr/>
          <a:lstStyle/>
          <a:p>
            <a:fld id="{C248772B-A66E-400B-ABF4-500AB911ED6D}" type="datetimeFigureOut">
              <a:rPr lang="en-US" smtClean="0"/>
              <a:t>10/30/23</a:t>
            </a:fld>
            <a:endParaRPr lang="en-US"/>
          </a:p>
        </p:txBody>
      </p:sp>
      <p:sp>
        <p:nvSpPr>
          <p:cNvPr id="6" name="Footer Placeholder 5">
            <a:extLst>
              <a:ext uri="{FF2B5EF4-FFF2-40B4-BE49-F238E27FC236}">
                <a16:creationId xmlns:a16="http://schemas.microsoft.com/office/drawing/2014/main" id="{FB377211-3AD6-8997-7550-476BE5B92C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FBE474-0024-3DA6-33A1-4B67330847A6}"/>
              </a:ext>
            </a:extLst>
          </p:cNvPr>
          <p:cNvSpPr>
            <a:spLocks noGrp="1"/>
          </p:cNvSpPr>
          <p:nvPr>
            <p:ph type="sldNum" sz="quarter" idx="12"/>
          </p:nvPr>
        </p:nvSpPr>
        <p:spPr/>
        <p:txBody>
          <a:bodyPr/>
          <a:lstStyle/>
          <a:p>
            <a:fld id="{02190270-A441-444C-B197-41550EC7C4D4}" type="slidenum">
              <a:rPr lang="en-US" smtClean="0"/>
              <a:t>‹#›</a:t>
            </a:fld>
            <a:endParaRPr lang="en-US"/>
          </a:p>
        </p:txBody>
      </p:sp>
    </p:spTree>
    <p:extLst>
      <p:ext uri="{BB962C8B-B14F-4D97-AF65-F5344CB8AC3E}">
        <p14:creationId xmlns:p14="http://schemas.microsoft.com/office/powerpoint/2010/main" val="721860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28353-CF08-BFAD-2CC1-9C06F5A809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432BCE-B17D-4310-0424-8461401456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6531B-4117-ADA2-0F03-30D3620067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816DDA-B490-9F49-425A-5EF1FA241C75}"/>
              </a:ext>
            </a:extLst>
          </p:cNvPr>
          <p:cNvSpPr>
            <a:spLocks noGrp="1"/>
          </p:cNvSpPr>
          <p:nvPr>
            <p:ph type="dt" sz="half" idx="10"/>
          </p:nvPr>
        </p:nvSpPr>
        <p:spPr/>
        <p:txBody>
          <a:bodyPr/>
          <a:lstStyle/>
          <a:p>
            <a:fld id="{C248772B-A66E-400B-ABF4-500AB911ED6D}" type="datetimeFigureOut">
              <a:rPr lang="en-US" smtClean="0"/>
              <a:t>10/30/23</a:t>
            </a:fld>
            <a:endParaRPr lang="en-US"/>
          </a:p>
        </p:txBody>
      </p:sp>
      <p:sp>
        <p:nvSpPr>
          <p:cNvPr id="6" name="Footer Placeholder 5">
            <a:extLst>
              <a:ext uri="{FF2B5EF4-FFF2-40B4-BE49-F238E27FC236}">
                <a16:creationId xmlns:a16="http://schemas.microsoft.com/office/drawing/2014/main" id="{7A55A468-1884-614E-1295-F7D5A7AB45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4D4596-4F63-123A-865C-1ABF5C4B7FB7}"/>
              </a:ext>
            </a:extLst>
          </p:cNvPr>
          <p:cNvSpPr>
            <a:spLocks noGrp="1"/>
          </p:cNvSpPr>
          <p:nvPr>
            <p:ph type="sldNum" sz="quarter" idx="12"/>
          </p:nvPr>
        </p:nvSpPr>
        <p:spPr/>
        <p:txBody>
          <a:bodyPr/>
          <a:lstStyle/>
          <a:p>
            <a:fld id="{02190270-A441-444C-B197-41550EC7C4D4}" type="slidenum">
              <a:rPr lang="en-US" smtClean="0"/>
              <a:t>‹#›</a:t>
            </a:fld>
            <a:endParaRPr lang="en-US"/>
          </a:p>
        </p:txBody>
      </p:sp>
    </p:spTree>
    <p:extLst>
      <p:ext uri="{BB962C8B-B14F-4D97-AF65-F5344CB8AC3E}">
        <p14:creationId xmlns:p14="http://schemas.microsoft.com/office/powerpoint/2010/main" val="2387634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98F577-5A65-8724-5ABB-5B3527E89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C1F8A4-A152-ED71-7A49-7CC4EC0EE0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4F9E79-95AE-7993-FF45-43673A848D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48772B-A66E-400B-ABF4-500AB911ED6D}" type="datetimeFigureOut">
              <a:rPr lang="en-US" smtClean="0"/>
              <a:t>10/30/23</a:t>
            </a:fld>
            <a:endParaRPr lang="en-US"/>
          </a:p>
        </p:txBody>
      </p:sp>
      <p:sp>
        <p:nvSpPr>
          <p:cNvPr id="5" name="Footer Placeholder 4">
            <a:extLst>
              <a:ext uri="{FF2B5EF4-FFF2-40B4-BE49-F238E27FC236}">
                <a16:creationId xmlns:a16="http://schemas.microsoft.com/office/drawing/2014/main" id="{67B941E4-94B3-6091-A97B-25B075C7C2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0B2BAD-0B67-ECF2-A875-BA74739539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190270-A441-444C-B197-41550EC7C4D4}" type="slidenum">
              <a:rPr lang="en-US" smtClean="0"/>
              <a:t>‹#›</a:t>
            </a:fld>
            <a:endParaRPr lang="en-US"/>
          </a:p>
        </p:txBody>
      </p:sp>
    </p:spTree>
    <p:extLst>
      <p:ext uri="{BB962C8B-B14F-4D97-AF65-F5344CB8AC3E}">
        <p14:creationId xmlns:p14="http://schemas.microsoft.com/office/powerpoint/2010/main" val="3753932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make.powerautomate.com/"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chat.lab.epam.com/"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github.com/Glareone/OpenAI-and-ChatGPT-meet-.Net/blob/main/ChatGPT.AzureFunction/ChatGPT.AzureFunction/ChatGPT.AzureFunction/ChatGPTChat.cs" TargetMode="External"/><Relationship Id="rId7" Type="http://schemas.openxmlformats.org/officeDocument/2006/relationships/image" Target="../media/image260.png"/><Relationship Id="rId2" Type="http://schemas.openxmlformats.org/officeDocument/2006/relationships/hyperlink" Target="https://github.com/Glareone/OpenAI-and-ChatGPT-meet-.Net/blob/main/ChatGPT.AzureFunction/ChatGPT.AzureFunction/ChatGPT.AzureFunction/ChatGPTCompletions.cs" TargetMode="External"/><Relationship Id="rId1" Type="http://schemas.openxmlformats.org/officeDocument/2006/relationships/slideLayout" Target="../slideLayouts/slideLayout6.xml"/><Relationship Id="rId6" Type="http://schemas.openxmlformats.org/officeDocument/2006/relationships/customXml" Target="../ink/ink1.xml"/><Relationship Id="rId5" Type="http://schemas.openxmlformats.org/officeDocument/2006/relationships/hyperlink" Target="https://github.com/Glareone/OpenAI-and-ChatGPT-meet-.Net/blob/main/ChatGPT.AzureFunction/ChatGPT.AzureFunction/ChatGPT.AzureFunction/ChatGPTChatWithCache.cs" TargetMode="External"/><Relationship Id="rId4" Type="http://schemas.openxmlformats.org/officeDocument/2006/relationships/hyperlink" Target="https://github.com/Glareone/OpenAI-and-ChatGPT-meet-.Net/blob/main/ChatGPT.AzureFunction/ChatGPT.AzureFunction/ChatGPT.AzureFunction/EpamDialChatGPTChat.c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49.jpe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5" Type="http://schemas.openxmlformats.org/officeDocument/2006/relationships/image" Target="../media/image51.jpe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7.png"/><Relationship Id="rId1" Type="http://schemas.openxmlformats.org/officeDocument/2006/relationships/slideLayout" Target="../slideLayouts/slideLayout6.xml"/><Relationship Id="rId5" Type="http://schemas.openxmlformats.org/officeDocument/2006/relationships/hyperlink" Target="https://github.com/Glareone/OpenAI-and-ChatGPT-meet-.Net/blob/main/ChatGPT.AzureFunction/ChatGPT.AzureFunction/ChatGPT.AzureFunction/ChatGPTChatWithCache.cs" TargetMode="External"/><Relationship Id="rId4" Type="http://schemas.openxmlformats.org/officeDocument/2006/relationships/image" Target="../media/image51.jpe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7.png"/><Relationship Id="rId1" Type="http://schemas.openxmlformats.org/officeDocument/2006/relationships/slideLayout" Target="../slideLayouts/slideLayout6.xml"/><Relationship Id="rId4" Type="http://schemas.openxmlformats.org/officeDocument/2006/relationships/image" Target="../media/image51.jpeg"/></Relationships>
</file>

<file path=ppt/slides/_rels/slide2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51.jpe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make.powerautomate.com/" TargetMode="External"/><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6.xml"/><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writings.stephenwolfram.com/2023/02/what-is-chatgpt-doing-and-why-does-it-work/?fbclid=IwAR0eV1C7bPYQeEX0BbmqR_8zAFTgf4S5q-bEXoG3ZK7fmxgMICj-QqW6ZWM" TargetMode="External"/><Relationship Id="rId2" Type="http://schemas.openxmlformats.org/officeDocument/2006/relationships/hyperlink" Target="https://github.com/stephentoub/Tokenizer" TargetMode="External"/><Relationship Id="rId1" Type="http://schemas.openxmlformats.org/officeDocument/2006/relationships/slideLayout" Target="../slideLayouts/slideLayout6.xml"/><Relationship Id="rId4" Type="http://schemas.openxmlformats.org/officeDocument/2006/relationships/hyperlink" Target="https://www.cloudskillsboost.google/paths/118"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s://chat.lab.epam.com/" TargetMode="Externa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1062CBC-B8FE-5CC3-040A-151433E2A16A}"/>
              </a:ext>
            </a:extLst>
          </p:cNvPr>
          <p:cNvSpPr>
            <a:spLocks noGrp="1"/>
          </p:cNvSpPr>
          <p:nvPr>
            <p:ph type="ctrTitle"/>
          </p:nvPr>
        </p:nvSpPr>
        <p:spPr>
          <a:xfrm>
            <a:off x="946150" y="1028700"/>
            <a:ext cx="9702800" cy="2008094"/>
          </a:xfrm>
        </p:spPr>
        <p:txBody>
          <a:bodyPr anchor="b">
            <a:normAutofit/>
          </a:bodyPr>
          <a:lstStyle/>
          <a:p>
            <a:r>
              <a:rPr lang="en-US" sz="4800" dirty="0" err="1">
                <a:solidFill>
                  <a:srgbClr val="FFFFFF"/>
                </a:solidFill>
              </a:rPr>
              <a:t>OpenAI</a:t>
            </a:r>
            <a:br>
              <a:rPr lang="en-US" sz="4800" dirty="0">
                <a:solidFill>
                  <a:srgbClr val="FFFFFF"/>
                </a:solidFill>
              </a:rPr>
            </a:br>
            <a:r>
              <a:rPr lang="en-US" sz="4800" dirty="0">
                <a:solidFill>
                  <a:srgbClr val="FFFFFF"/>
                </a:solidFill>
              </a:rPr>
              <a:t> as a part of a business-critical mission</a:t>
            </a:r>
          </a:p>
        </p:txBody>
      </p:sp>
      <p:sp>
        <p:nvSpPr>
          <p:cNvPr id="3" name="Subtitle 2">
            <a:extLst>
              <a:ext uri="{FF2B5EF4-FFF2-40B4-BE49-F238E27FC236}">
                <a16:creationId xmlns:a16="http://schemas.microsoft.com/office/drawing/2014/main" id="{C38D02F1-A9D9-D67E-F828-6B49669DDD26}"/>
              </a:ext>
            </a:extLst>
          </p:cNvPr>
          <p:cNvSpPr>
            <a:spLocks noGrp="1"/>
          </p:cNvSpPr>
          <p:nvPr>
            <p:ph type="subTitle" idx="1"/>
          </p:nvPr>
        </p:nvSpPr>
        <p:spPr>
          <a:xfrm>
            <a:off x="9355015" y="4800221"/>
            <a:ext cx="2697285" cy="1458258"/>
          </a:xfrm>
        </p:spPr>
        <p:txBody>
          <a:bodyPr anchor="ctr">
            <a:normAutofit/>
          </a:bodyPr>
          <a:lstStyle/>
          <a:p>
            <a:pPr algn="r"/>
            <a:r>
              <a:rPr lang="en-US" dirty="0"/>
              <a:t>Introduction </a:t>
            </a:r>
          </a:p>
          <a:p>
            <a:pPr algn="r"/>
            <a:r>
              <a:rPr lang="en-US" dirty="0"/>
              <a:t>Workshop</a:t>
            </a:r>
          </a:p>
          <a:p>
            <a:pPr algn="r"/>
            <a:r>
              <a:rPr lang="en-US" dirty="0"/>
              <a:t>Guidance</a:t>
            </a:r>
          </a:p>
        </p:txBody>
      </p:sp>
      <p:sp>
        <p:nvSpPr>
          <p:cNvPr id="5" name="TextBox 4">
            <a:extLst>
              <a:ext uri="{FF2B5EF4-FFF2-40B4-BE49-F238E27FC236}">
                <a16:creationId xmlns:a16="http://schemas.microsoft.com/office/drawing/2014/main" id="{17A54811-8595-D4DB-90B9-F0E46588B584}"/>
              </a:ext>
            </a:extLst>
          </p:cNvPr>
          <p:cNvSpPr txBox="1"/>
          <p:nvPr/>
        </p:nvSpPr>
        <p:spPr>
          <a:xfrm>
            <a:off x="7268479" y="6462432"/>
            <a:ext cx="4783821" cy="246221"/>
          </a:xfrm>
          <a:prstGeom prst="rect">
            <a:avLst/>
          </a:prstGeom>
          <a:noFill/>
        </p:spPr>
        <p:txBody>
          <a:bodyPr wrap="square">
            <a:spAutoFit/>
          </a:bodyPr>
          <a:lstStyle/>
          <a:p>
            <a:pPr algn="r"/>
            <a:r>
              <a:rPr lang="en-US" sz="1000" dirty="0"/>
              <a:t>Generated by </a:t>
            </a:r>
            <a:r>
              <a:rPr lang="en-US" sz="1000" dirty="0" err="1"/>
              <a:t>ChatGPT</a:t>
            </a:r>
            <a:r>
              <a:rPr lang="en-US" sz="1000" dirty="0"/>
              <a:t> on 50%</a:t>
            </a:r>
          </a:p>
        </p:txBody>
      </p:sp>
    </p:spTree>
    <p:extLst>
      <p:ext uri="{BB962C8B-B14F-4D97-AF65-F5344CB8AC3E}">
        <p14:creationId xmlns:p14="http://schemas.microsoft.com/office/powerpoint/2010/main" val="2304062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3A85E-ADA1-B134-5191-92ACE8868660}"/>
              </a:ext>
            </a:extLst>
          </p:cNvPr>
          <p:cNvSpPr>
            <a:spLocks noGrp="1"/>
          </p:cNvSpPr>
          <p:nvPr>
            <p:ph type="title"/>
          </p:nvPr>
        </p:nvSpPr>
        <p:spPr>
          <a:xfrm>
            <a:off x="640080" y="5576887"/>
            <a:ext cx="10911840" cy="640081"/>
          </a:xfrm>
        </p:spPr>
        <p:txBody>
          <a:bodyPr vert="horz" lIns="91440" tIns="45720" rIns="91440" bIns="45720" rtlCol="0">
            <a:normAutofit/>
          </a:bodyPr>
          <a:lstStyle/>
          <a:p>
            <a:pPr algn="ctr"/>
            <a:r>
              <a:rPr lang="en-US" sz="3200" kern="1200" dirty="0">
                <a:latin typeface="+mj-lt"/>
                <a:ea typeface="+mj-ea"/>
                <a:cs typeface="+mj-cs"/>
              </a:rPr>
              <a:t>Generative and Predictive models</a:t>
            </a:r>
          </a:p>
        </p:txBody>
      </p:sp>
      <p:pic>
        <p:nvPicPr>
          <p:cNvPr id="6" name="Picture 5">
            <a:extLst>
              <a:ext uri="{FF2B5EF4-FFF2-40B4-BE49-F238E27FC236}">
                <a16:creationId xmlns:a16="http://schemas.microsoft.com/office/drawing/2014/main" id="{76E03060-8950-5FFA-B1F3-A0FD43DD8736}"/>
              </a:ext>
            </a:extLst>
          </p:cNvPr>
          <p:cNvPicPr>
            <a:picLocks noChangeAspect="1"/>
          </p:cNvPicPr>
          <p:nvPr/>
        </p:nvPicPr>
        <p:blipFill>
          <a:blip r:embed="rId2"/>
          <a:stretch>
            <a:fillRect/>
          </a:stretch>
        </p:blipFill>
        <p:spPr>
          <a:xfrm>
            <a:off x="2209800" y="631825"/>
            <a:ext cx="7772400" cy="4165600"/>
          </a:xfrm>
          <a:prstGeom prst="rect">
            <a:avLst/>
          </a:prstGeom>
        </p:spPr>
      </p:pic>
    </p:spTree>
    <p:extLst>
      <p:ext uri="{BB962C8B-B14F-4D97-AF65-F5344CB8AC3E}">
        <p14:creationId xmlns:p14="http://schemas.microsoft.com/office/powerpoint/2010/main" val="43727568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13A85E-ADA1-B134-5191-92ACE8868660}"/>
              </a:ext>
            </a:extLst>
          </p:cNvPr>
          <p:cNvSpPr>
            <a:spLocks noGrp="1"/>
          </p:cNvSpPr>
          <p:nvPr>
            <p:ph type="title"/>
          </p:nvPr>
        </p:nvSpPr>
        <p:spPr>
          <a:xfrm>
            <a:off x="979437" y="150971"/>
            <a:ext cx="10044023" cy="877729"/>
          </a:xfrm>
        </p:spPr>
        <p:txBody>
          <a:bodyPr vert="horz" lIns="91440" tIns="45720" rIns="91440" bIns="45720" rtlCol="0" anchor="ctr">
            <a:normAutofit/>
          </a:bodyPr>
          <a:lstStyle/>
          <a:p>
            <a:r>
              <a:rPr lang="en-US" sz="4000" kern="1200">
                <a:solidFill>
                  <a:srgbClr val="FFFFFF"/>
                </a:solidFill>
                <a:latin typeface="+mj-lt"/>
                <a:ea typeface="+mj-ea"/>
                <a:cs typeface="+mj-cs"/>
              </a:rPr>
              <a:t>Intro to </a:t>
            </a:r>
            <a:r>
              <a:rPr lang="en-US" sz="4000" kern="1200" err="1">
                <a:solidFill>
                  <a:srgbClr val="FFFFFF"/>
                </a:solidFill>
                <a:latin typeface="+mj-lt"/>
                <a:ea typeface="+mj-ea"/>
                <a:cs typeface="+mj-cs"/>
              </a:rPr>
              <a:t>ChatGPT</a:t>
            </a:r>
            <a:r>
              <a:rPr lang="en-US" sz="4000" kern="1200">
                <a:solidFill>
                  <a:srgbClr val="FFFFFF"/>
                </a:solidFill>
                <a:latin typeface="+mj-lt"/>
                <a:ea typeface="+mj-ea"/>
                <a:cs typeface="+mj-cs"/>
              </a:rPr>
              <a:t> &amp; other </a:t>
            </a:r>
            <a:r>
              <a:rPr lang="en-US" sz="4000" kern="1200" err="1">
                <a:solidFill>
                  <a:srgbClr val="FFFFFF"/>
                </a:solidFill>
                <a:latin typeface="+mj-lt"/>
                <a:ea typeface="+mj-ea"/>
                <a:cs typeface="+mj-cs"/>
              </a:rPr>
              <a:t>OpenAI</a:t>
            </a:r>
            <a:r>
              <a:rPr lang="en-US" sz="4000" kern="1200">
                <a:solidFill>
                  <a:srgbClr val="FFFFFF"/>
                </a:solidFill>
                <a:latin typeface="+mj-lt"/>
                <a:ea typeface="+mj-ea"/>
                <a:cs typeface="+mj-cs"/>
              </a:rPr>
              <a:t> models</a:t>
            </a:r>
          </a:p>
        </p:txBody>
      </p:sp>
      <p:sp>
        <p:nvSpPr>
          <p:cNvPr id="5" name="TextBox 4">
            <a:extLst>
              <a:ext uri="{FF2B5EF4-FFF2-40B4-BE49-F238E27FC236}">
                <a16:creationId xmlns:a16="http://schemas.microsoft.com/office/drawing/2014/main" id="{79EDD037-3108-0A7F-251D-7CEF26958D6C}"/>
              </a:ext>
            </a:extLst>
          </p:cNvPr>
          <p:cNvSpPr txBox="1"/>
          <p:nvPr/>
        </p:nvSpPr>
        <p:spPr>
          <a:xfrm>
            <a:off x="982663" y="2768421"/>
            <a:ext cx="11011433" cy="1200329"/>
          </a:xfrm>
          <a:prstGeom prst="rect">
            <a:avLst/>
          </a:prstGeom>
          <a:noFill/>
        </p:spPr>
        <p:txBody>
          <a:bodyPr wrap="square">
            <a:spAutoFit/>
          </a:bodyPr>
          <a:lstStyle/>
          <a:p>
            <a:pPr algn="just" rtl="0">
              <a:spcAft>
                <a:spcPts val="600"/>
              </a:spcAft>
            </a:pPr>
            <a:r>
              <a:rPr lang="en-US" b="0" i="0" dirty="0">
                <a:solidFill>
                  <a:srgbClr val="353740"/>
                </a:solidFill>
                <a:effectLst/>
                <a:latin typeface="ColfaxAI"/>
              </a:rPr>
              <a:t>	LLM (Long-Term Memory) models are a type of machine-learning algorithm based on a deep-learning architecture. LLM models have the ability to store and recall data from long-term memory, enabling them to more accurately predict output based on input. At </a:t>
            </a:r>
            <a:r>
              <a:rPr lang="en-US" b="0" i="0" dirty="0" err="1">
                <a:solidFill>
                  <a:srgbClr val="353740"/>
                </a:solidFill>
                <a:effectLst/>
                <a:latin typeface="ColfaxAI"/>
              </a:rPr>
              <a:t>OpenAI</a:t>
            </a:r>
            <a:r>
              <a:rPr lang="en-US" b="0" i="0" dirty="0">
                <a:solidFill>
                  <a:srgbClr val="353740"/>
                </a:solidFill>
                <a:effectLst/>
                <a:latin typeface="ColfaxAI"/>
              </a:rPr>
              <a:t>, there are plenty different types of LLM models available, but the most popular now is </a:t>
            </a:r>
            <a:r>
              <a:rPr lang="en-US" b="0" i="1" dirty="0">
                <a:solidFill>
                  <a:srgbClr val="353740"/>
                </a:solidFill>
                <a:effectLst/>
                <a:latin typeface="ColfaxAI"/>
              </a:rPr>
              <a:t>gpt-3.5-turbo</a:t>
            </a:r>
            <a:r>
              <a:rPr lang="en-US" b="0" i="0" dirty="0">
                <a:solidFill>
                  <a:srgbClr val="353740"/>
                </a:solidFill>
                <a:effectLst/>
                <a:latin typeface="ColfaxAI"/>
              </a:rPr>
              <a:t> and recently released </a:t>
            </a:r>
            <a:r>
              <a:rPr lang="en-US" b="0" i="1" dirty="0">
                <a:solidFill>
                  <a:srgbClr val="353740"/>
                </a:solidFill>
                <a:effectLst/>
                <a:latin typeface="ColfaxAI"/>
              </a:rPr>
              <a:t>gpt-4</a:t>
            </a:r>
            <a:r>
              <a:rPr lang="en-US" b="0" i="0" dirty="0">
                <a:solidFill>
                  <a:srgbClr val="353740"/>
                </a:solidFill>
                <a:effectLst/>
                <a:latin typeface="ColfaxAI"/>
              </a:rPr>
              <a:t>. </a:t>
            </a:r>
          </a:p>
        </p:txBody>
      </p:sp>
      <p:graphicFrame>
        <p:nvGraphicFramePr>
          <p:cNvPr id="7" name="TextBox 2">
            <a:extLst>
              <a:ext uri="{FF2B5EF4-FFF2-40B4-BE49-F238E27FC236}">
                <a16:creationId xmlns:a16="http://schemas.microsoft.com/office/drawing/2014/main" id="{D6563989-3605-BF2F-5B3B-83775A5AD56A}"/>
              </a:ext>
            </a:extLst>
          </p:cNvPr>
          <p:cNvGraphicFramePr/>
          <p:nvPr/>
        </p:nvGraphicFramePr>
        <p:xfrm>
          <a:off x="731756" y="4998494"/>
          <a:ext cx="10939544" cy="1708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3869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29EFF6-A8E7-3B6F-7009-F23572A9F83D}"/>
              </a:ext>
            </a:extLst>
          </p:cNvPr>
          <p:cNvSpPr>
            <a:spLocks noGrp="1"/>
          </p:cNvSpPr>
          <p:nvPr>
            <p:ph type="title"/>
          </p:nvPr>
        </p:nvSpPr>
        <p:spPr>
          <a:xfrm>
            <a:off x="431800" y="1575066"/>
            <a:ext cx="3549650" cy="2396359"/>
          </a:xfrm>
        </p:spPr>
        <p:txBody>
          <a:bodyPr vert="horz" lIns="91440" tIns="45720" rIns="91440" bIns="45720" rtlCol="0" anchor="b">
            <a:normAutofit/>
          </a:bodyPr>
          <a:lstStyle/>
          <a:p>
            <a:pPr algn="r"/>
            <a:r>
              <a:rPr lang="en-US" sz="4000" kern="1200" dirty="0">
                <a:solidFill>
                  <a:srgbClr val="FFFFFF"/>
                </a:solidFill>
                <a:latin typeface="+mj-lt"/>
                <a:ea typeface="+mj-ea"/>
                <a:cs typeface="+mj-cs"/>
              </a:rPr>
              <a:t>Check in</a:t>
            </a:r>
            <a:br>
              <a:rPr lang="en-US" sz="4000" kern="1200" dirty="0">
                <a:solidFill>
                  <a:srgbClr val="FFFFFF"/>
                </a:solidFill>
                <a:latin typeface="+mj-lt"/>
                <a:ea typeface="+mj-ea"/>
                <a:cs typeface="+mj-cs"/>
              </a:rPr>
            </a:br>
            <a:r>
              <a:rPr lang="en-US" sz="4000" kern="1200" dirty="0" err="1">
                <a:solidFill>
                  <a:srgbClr val="FFFFFF"/>
                </a:solidFill>
                <a:latin typeface="+mj-lt"/>
                <a:ea typeface="+mj-ea"/>
                <a:cs typeface="+mj-cs"/>
              </a:rPr>
              <a:t>PowerAutomate</a:t>
            </a:r>
            <a:endParaRPr lang="en-US" sz="4000" kern="120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id="{ACA8AD06-5998-F94B-7C92-8B50CF4EFCB1}"/>
              </a:ext>
            </a:extLst>
          </p:cNvPr>
          <p:cNvSpPr txBox="1"/>
          <p:nvPr/>
        </p:nvSpPr>
        <p:spPr>
          <a:xfrm>
            <a:off x="4905052" y="2032309"/>
            <a:ext cx="6054493" cy="305596"/>
          </a:xfrm>
          <a:prstGeom prst="rect">
            <a:avLst/>
          </a:prstGeom>
          <a:noFill/>
        </p:spPr>
        <p:txBody>
          <a:bodyPr wrap="square" rtlCol="0">
            <a:spAutoFit/>
          </a:bodyPr>
          <a:lstStyle/>
          <a:p>
            <a:pPr marL="220028" indent="-220028" defTabSz="704088">
              <a:spcAft>
                <a:spcPts val="600"/>
              </a:spcAft>
              <a:buFont typeface="Arial" panose="020B0604020202020204" pitchFamily="34" charset="0"/>
              <a:buChar char="•"/>
            </a:pPr>
            <a:r>
              <a:rPr lang="en-US" sz="1386" kern="1200">
                <a:solidFill>
                  <a:schemeClr val="tx1"/>
                </a:solidFill>
                <a:latin typeface="+mn-lt"/>
                <a:ea typeface="+mn-ea"/>
                <a:cs typeface="+mn-cs"/>
              </a:rPr>
              <a:t>Visit </a:t>
            </a:r>
            <a:r>
              <a:rPr lang="en-US" sz="1386" kern="1200">
                <a:solidFill>
                  <a:schemeClr val="tx1"/>
                </a:solidFill>
                <a:latin typeface="+mn-lt"/>
                <a:ea typeface="+mn-ea"/>
                <a:cs typeface="+mn-cs"/>
                <a:hlinkClick r:id="rId2"/>
              </a:rPr>
              <a:t>https://make.powerautomate.com/</a:t>
            </a:r>
            <a:r>
              <a:rPr lang="en-US" sz="1386" kern="1200">
                <a:solidFill>
                  <a:schemeClr val="tx1"/>
                </a:solidFill>
                <a:latin typeface="+mn-lt"/>
                <a:ea typeface="+mn-ea"/>
                <a:cs typeface="+mn-cs"/>
              </a:rPr>
              <a:t> and login using your working account</a:t>
            </a:r>
            <a:endParaRPr lang="en-US"/>
          </a:p>
        </p:txBody>
      </p:sp>
      <p:pic>
        <p:nvPicPr>
          <p:cNvPr id="6" name="Picture 5">
            <a:extLst>
              <a:ext uri="{FF2B5EF4-FFF2-40B4-BE49-F238E27FC236}">
                <a16:creationId xmlns:a16="http://schemas.microsoft.com/office/drawing/2014/main" id="{33DD8193-0F2A-8875-48CA-82E7D4581FD8}"/>
              </a:ext>
            </a:extLst>
          </p:cNvPr>
          <p:cNvPicPr>
            <a:picLocks noChangeAspect="1"/>
          </p:cNvPicPr>
          <p:nvPr/>
        </p:nvPicPr>
        <p:blipFill>
          <a:blip r:embed="rId3"/>
          <a:stretch>
            <a:fillRect/>
          </a:stretch>
        </p:blipFill>
        <p:spPr>
          <a:xfrm>
            <a:off x="4905052" y="2773246"/>
            <a:ext cx="6666833" cy="2149245"/>
          </a:xfrm>
          <a:prstGeom prst="rect">
            <a:avLst/>
          </a:prstGeom>
        </p:spPr>
      </p:pic>
    </p:spTree>
    <p:extLst>
      <p:ext uri="{BB962C8B-B14F-4D97-AF65-F5344CB8AC3E}">
        <p14:creationId xmlns:p14="http://schemas.microsoft.com/office/powerpoint/2010/main" val="3366270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5" name="Rectangle 2054">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AC2530-0424-76B0-8939-6CFE1FF63564}"/>
              </a:ext>
            </a:extLst>
          </p:cNvPr>
          <p:cNvSpPr>
            <a:spLocks noGrp="1"/>
          </p:cNvSpPr>
          <p:nvPr>
            <p:ph type="title"/>
          </p:nvPr>
        </p:nvSpPr>
        <p:spPr>
          <a:xfrm>
            <a:off x="952500" y="0"/>
            <a:ext cx="8652037" cy="1028700"/>
          </a:xfrm>
        </p:spPr>
        <p:txBody>
          <a:bodyPr vert="horz" lIns="91440" tIns="45720" rIns="91440" bIns="45720" rtlCol="0" anchor="b">
            <a:normAutofit/>
          </a:bodyPr>
          <a:lstStyle/>
          <a:p>
            <a:r>
              <a:rPr lang="en-US" sz="4000" kern="1200">
                <a:solidFill>
                  <a:schemeClr val="tx1"/>
                </a:solidFill>
                <a:latin typeface="+mj-lt"/>
                <a:ea typeface="+mj-ea"/>
                <a:cs typeface="+mj-cs"/>
              </a:rPr>
              <a:t>Prompt recommendations</a:t>
            </a:r>
          </a:p>
        </p:txBody>
      </p:sp>
      <p:sp>
        <p:nvSpPr>
          <p:cNvPr id="4" name="TextBox 3">
            <a:extLst>
              <a:ext uri="{FF2B5EF4-FFF2-40B4-BE49-F238E27FC236}">
                <a16:creationId xmlns:a16="http://schemas.microsoft.com/office/drawing/2014/main" id="{4BB5FD4B-3DFF-F8A4-AC4C-D8F8EB183875}"/>
              </a:ext>
            </a:extLst>
          </p:cNvPr>
          <p:cNvSpPr txBox="1"/>
          <p:nvPr/>
        </p:nvSpPr>
        <p:spPr>
          <a:xfrm>
            <a:off x="952500" y="1237861"/>
            <a:ext cx="5799415" cy="5410978"/>
          </a:xfrm>
          <a:prstGeom prst="rect">
            <a:avLst/>
          </a:prstGeom>
        </p:spPr>
        <p:txBody>
          <a:bodyPr vert="horz" lIns="91440" tIns="45720" rIns="91440" bIns="45720" rtlCol="0" anchor="t">
            <a:normAutofit lnSpcReduction="10000"/>
          </a:bodyPr>
          <a:lstStyle/>
          <a:p>
            <a:pPr indent="-228600" algn="just">
              <a:lnSpc>
                <a:spcPct val="90000"/>
              </a:lnSpc>
              <a:spcAft>
                <a:spcPts val="600"/>
              </a:spcAft>
              <a:buFont typeface="Arial" panose="020B0604020202020204" pitchFamily="34" charset="0"/>
              <a:buChar char="•"/>
            </a:pPr>
            <a:r>
              <a:rPr lang="en-US" sz="1400" b="0" i="0">
                <a:effectLst/>
              </a:rPr>
              <a:t>Creating a good prompt for </a:t>
            </a:r>
            <a:r>
              <a:rPr lang="en-US" sz="1400" b="0" i="0" err="1">
                <a:effectLst/>
              </a:rPr>
              <a:t>ChatGPT</a:t>
            </a:r>
            <a:r>
              <a:rPr lang="en-US" sz="1400" b="0" i="0">
                <a:effectLst/>
              </a:rPr>
              <a:t> requires a bit of creativity and sensitivity. When crafting a prompt, the context should be provided for the bot to understand its goal in the interaction. This includes including important details surrounding the situation, such as the characters involved, the setting, or any given objectives. </a:t>
            </a:r>
          </a:p>
          <a:p>
            <a:pPr indent="-228600" algn="just">
              <a:lnSpc>
                <a:spcPct val="90000"/>
              </a:lnSpc>
              <a:spcAft>
                <a:spcPts val="600"/>
              </a:spcAft>
              <a:buFont typeface="Arial" panose="020B0604020202020204" pitchFamily="34" charset="0"/>
              <a:buChar char="•"/>
            </a:pPr>
            <a:endParaRPr lang="en-US" sz="1400"/>
          </a:p>
          <a:p>
            <a:pPr indent="-228600" algn="just">
              <a:lnSpc>
                <a:spcPct val="90000"/>
              </a:lnSpc>
              <a:spcAft>
                <a:spcPts val="600"/>
              </a:spcAft>
              <a:buFont typeface="Arial" panose="020B0604020202020204" pitchFamily="34" charset="0"/>
              <a:buChar char="•"/>
            </a:pPr>
            <a:r>
              <a:rPr lang="en-US" sz="1400" b="0" i="0">
                <a:effectLst/>
              </a:rPr>
              <a:t>The prompt should be concise yet specific in order to not overwhelm the bot with too much information. Additionally, questions should be formulated in a way that allows the bot to answer in a conversational manner, such as using both the prompt and the context to develop a dialogue. The structure of the prompt should be organized in a way that allows the bot to seamlessly transition from one point to the next, and to avoid any interruption. </a:t>
            </a:r>
          </a:p>
          <a:p>
            <a:pPr indent="-228600" algn="just">
              <a:lnSpc>
                <a:spcPct val="90000"/>
              </a:lnSpc>
              <a:spcAft>
                <a:spcPts val="600"/>
              </a:spcAft>
              <a:buFont typeface="Arial" panose="020B0604020202020204" pitchFamily="34" charset="0"/>
              <a:buChar char="•"/>
            </a:pPr>
            <a:endParaRPr lang="en-US" sz="1400"/>
          </a:p>
          <a:p>
            <a:pPr indent="-228600" algn="just">
              <a:lnSpc>
                <a:spcPct val="90000"/>
              </a:lnSpc>
              <a:spcAft>
                <a:spcPts val="600"/>
              </a:spcAft>
              <a:buFont typeface="Arial" panose="020B0604020202020204" pitchFamily="34" charset="0"/>
              <a:buChar char="•"/>
            </a:pPr>
            <a:r>
              <a:rPr lang="en-US" sz="1400" b="0" i="0">
                <a:effectLst/>
              </a:rPr>
              <a:t>Additionally, the prompt can include an optional back story, allowing the bot to have more depth in its responses and to elaborate further on the conversation. Finally, the prompt should have an actionable outcome, such as a call to action or response that can be used to further conversations. By following these steps, one can create a prompt that </a:t>
            </a:r>
            <a:r>
              <a:rPr lang="en-US" sz="1400" b="0" i="0" err="1">
                <a:effectLst/>
              </a:rPr>
              <a:t>ChatGPT</a:t>
            </a:r>
            <a:r>
              <a:rPr lang="en-US" sz="1400" b="0" i="0">
                <a:effectLst/>
              </a:rPr>
              <a:t> can use to interact with users in a meaningful way.</a:t>
            </a:r>
          </a:p>
          <a:p>
            <a:pPr indent="-228600" algn="just">
              <a:lnSpc>
                <a:spcPct val="90000"/>
              </a:lnSpc>
              <a:spcAft>
                <a:spcPts val="600"/>
              </a:spcAft>
              <a:buFont typeface="Arial" panose="020B0604020202020204" pitchFamily="34" charset="0"/>
              <a:buChar char="•"/>
            </a:pPr>
            <a:endParaRPr lang="en-US" sz="1400"/>
          </a:p>
          <a:p>
            <a:pPr indent="-228600" algn="just">
              <a:lnSpc>
                <a:spcPct val="90000"/>
              </a:lnSpc>
              <a:spcAft>
                <a:spcPts val="600"/>
              </a:spcAft>
              <a:buFont typeface="Arial" panose="020B0604020202020204" pitchFamily="34" charset="0"/>
              <a:buChar char="•"/>
            </a:pPr>
            <a:r>
              <a:rPr lang="en-US" sz="1400" b="0" i="0">
                <a:solidFill>
                  <a:srgbClr val="353740"/>
                </a:solidFill>
                <a:effectLst/>
                <a:latin typeface="ColfaxAI"/>
              </a:rPr>
              <a:t>When sending prompts to </a:t>
            </a:r>
            <a:r>
              <a:rPr lang="en-US" sz="1400" b="0" i="0" err="1">
                <a:solidFill>
                  <a:srgbClr val="353740"/>
                </a:solidFill>
                <a:effectLst/>
                <a:latin typeface="ColfaxAI"/>
              </a:rPr>
              <a:t>ChatGPT</a:t>
            </a:r>
            <a:r>
              <a:rPr lang="en-US" sz="1400" b="0" i="0">
                <a:solidFill>
                  <a:srgbClr val="353740"/>
                </a:solidFill>
                <a:effectLst/>
                <a:latin typeface="ColfaxAI"/>
              </a:rPr>
              <a:t>, it is important to include detailed information about the desired outcome of the code, such as the specific functionality, language, frameworks, and libraries that you want the code to incorporate. Additionally, you should provide examples of code that achieves similar things to what you are trying to do. By providing as much detail as possible in the prompt, </a:t>
            </a:r>
            <a:r>
              <a:rPr lang="en-US" sz="1400" b="0" i="0" err="1">
                <a:solidFill>
                  <a:srgbClr val="353740"/>
                </a:solidFill>
                <a:effectLst/>
                <a:latin typeface="ColfaxAI"/>
              </a:rPr>
              <a:t>ChatGPT</a:t>
            </a:r>
            <a:r>
              <a:rPr lang="en-US" sz="1400" b="0" i="0">
                <a:solidFill>
                  <a:srgbClr val="353740"/>
                </a:solidFill>
                <a:effectLst/>
                <a:latin typeface="ColfaxAI"/>
              </a:rPr>
              <a:t> can better understand and process the request.</a:t>
            </a:r>
            <a:endParaRPr lang="en-US" sz="1400"/>
          </a:p>
        </p:txBody>
      </p:sp>
      <p:sp>
        <p:nvSpPr>
          <p:cNvPr id="2066" name="Rectangle 2056">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7" name="Rectangle 205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8" name="Rectangle 2060">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9" name="Rectangle 2062">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e Art of Writing ChatGPT Prompts for Any Use Case">
            <a:extLst>
              <a:ext uri="{FF2B5EF4-FFF2-40B4-BE49-F238E27FC236}">
                <a16:creationId xmlns:a16="http://schemas.microsoft.com/office/drawing/2014/main" id="{946E7A08-BE0F-F9C4-226A-E729EE16A8F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01385" y="2269418"/>
            <a:ext cx="5159396" cy="2708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939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5" name="Rectangle 2054">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AC2530-0424-76B0-8939-6CFE1FF63564}"/>
              </a:ext>
            </a:extLst>
          </p:cNvPr>
          <p:cNvSpPr>
            <a:spLocks noGrp="1"/>
          </p:cNvSpPr>
          <p:nvPr>
            <p:ph type="title"/>
          </p:nvPr>
        </p:nvSpPr>
        <p:spPr>
          <a:xfrm>
            <a:off x="952500" y="0"/>
            <a:ext cx="8652037" cy="1028700"/>
          </a:xfrm>
        </p:spPr>
        <p:txBody>
          <a:bodyPr vert="horz" lIns="91440" tIns="45720" rIns="91440" bIns="45720" rtlCol="0" anchor="b">
            <a:normAutofit/>
          </a:bodyPr>
          <a:lstStyle/>
          <a:p>
            <a:r>
              <a:rPr lang="en-US" sz="4000" kern="1200">
                <a:solidFill>
                  <a:schemeClr val="tx1"/>
                </a:solidFill>
                <a:latin typeface="+mj-lt"/>
                <a:ea typeface="+mj-ea"/>
                <a:cs typeface="+mj-cs"/>
              </a:rPr>
              <a:t>Good &amp; Bad Prompt</a:t>
            </a:r>
          </a:p>
        </p:txBody>
      </p:sp>
      <p:sp>
        <p:nvSpPr>
          <p:cNvPr id="4" name="TextBox 3">
            <a:extLst>
              <a:ext uri="{FF2B5EF4-FFF2-40B4-BE49-F238E27FC236}">
                <a16:creationId xmlns:a16="http://schemas.microsoft.com/office/drawing/2014/main" id="{4BB5FD4B-3DFF-F8A4-AC4C-D8F8EB183875}"/>
              </a:ext>
            </a:extLst>
          </p:cNvPr>
          <p:cNvSpPr txBox="1"/>
          <p:nvPr/>
        </p:nvSpPr>
        <p:spPr>
          <a:xfrm>
            <a:off x="952500" y="1237861"/>
            <a:ext cx="5799415" cy="5410978"/>
          </a:xfrm>
          <a:prstGeom prst="rect">
            <a:avLst/>
          </a:prstGeom>
        </p:spPr>
        <p:txBody>
          <a:bodyPr vert="horz" lIns="91440" tIns="45720" rIns="91440" bIns="45720" rtlCol="0" anchor="t">
            <a:normAutofit/>
          </a:bodyPr>
          <a:lstStyle/>
          <a:p>
            <a:pPr algn="just">
              <a:lnSpc>
                <a:spcPct val="90000"/>
              </a:lnSpc>
              <a:spcAft>
                <a:spcPts val="600"/>
              </a:spcAft>
            </a:pPr>
            <a:r>
              <a:rPr lang="en-US" sz="1400" dirty="0"/>
              <a:t>We are creating a bot for BMW Dealership which sells cars in Poland and Lithuania. We need to provide a natural conversation experience with questions and answers.</a:t>
            </a:r>
          </a:p>
          <a:p>
            <a:pPr algn="just">
              <a:lnSpc>
                <a:spcPct val="90000"/>
              </a:lnSpc>
              <a:spcAft>
                <a:spcPts val="600"/>
              </a:spcAft>
            </a:pPr>
            <a:endParaRPr lang="en-US" sz="1400" dirty="0"/>
          </a:p>
          <a:p>
            <a:pPr algn="just">
              <a:lnSpc>
                <a:spcPct val="90000"/>
              </a:lnSpc>
              <a:spcAft>
                <a:spcPts val="600"/>
              </a:spcAft>
            </a:pPr>
            <a:r>
              <a:rPr lang="en-US" sz="1400" dirty="0"/>
              <a:t>Context – Task – Instruction</a:t>
            </a:r>
          </a:p>
          <a:p>
            <a:pPr algn="just">
              <a:lnSpc>
                <a:spcPct val="90000"/>
              </a:lnSpc>
              <a:spcAft>
                <a:spcPts val="600"/>
              </a:spcAft>
            </a:pPr>
            <a:endParaRPr lang="en-US" sz="1400" dirty="0"/>
          </a:p>
          <a:p>
            <a:pPr algn="just">
              <a:lnSpc>
                <a:spcPct val="90000"/>
              </a:lnSpc>
              <a:spcAft>
                <a:spcPts val="600"/>
              </a:spcAft>
            </a:pPr>
            <a:r>
              <a:rPr lang="en-GB" sz="1400" dirty="0">
                <a:solidFill>
                  <a:schemeClr val="bg2">
                    <a:lumMod val="25000"/>
                  </a:schemeClr>
                </a:solidFill>
                <a:effectLst/>
              </a:rPr>
              <a:t>&gt; </a:t>
            </a:r>
            <a:r>
              <a:rPr lang="en-GB" sz="1400" b="0" i="0" dirty="0">
                <a:solidFill>
                  <a:schemeClr val="bg2">
                    <a:lumMod val="25000"/>
                  </a:schemeClr>
                </a:solidFill>
                <a:effectLst/>
              </a:rPr>
              <a:t>We represent a BMW dealership operating in Lithuania and Poland. We are in the process of establishing a communication channel to aid our clients in choosing a car that aligns with their specific needs and preferences. You will be assuming the role of an assistant in this scenario. All client inquiries will be relayed to you. At the onset of each conversation, it is imperative to extend a warm greeting to the client, clarify your identity as an AI-based assistant, and express your readiness to assist them in their quest for a new vehicle that perfectly complements their lifestyle, preferences, and requirements.</a:t>
            </a:r>
            <a:endParaRPr lang="en-GB" sz="1400" dirty="0">
              <a:solidFill>
                <a:schemeClr val="bg2">
                  <a:lumMod val="25000"/>
                </a:schemeClr>
              </a:solidFill>
            </a:endParaRPr>
          </a:p>
          <a:p>
            <a:pPr algn="just">
              <a:lnSpc>
                <a:spcPct val="90000"/>
              </a:lnSpc>
              <a:spcAft>
                <a:spcPts val="600"/>
              </a:spcAft>
            </a:pPr>
            <a:endParaRPr lang="en-GB" sz="1400" dirty="0">
              <a:solidFill>
                <a:schemeClr val="bg2">
                  <a:lumMod val="25000"/>
                </a:schemeClr>
              </a:solidFill>
            </a:endParaRPr>
          </a:p>
          <a:p>
            <a:pPr algn="just">
              <a:lnSpc>
                <a:spcPct val="90000"/>
              </a:lnSpc>
              <a:spcAft>
                <a:spcPts val="600"/>
              </a:spcAft>
            </a:pPr>
            <a:r>
              <a:rPr lang="en-GB" sz="1400" b="1" u="sng" dirty="0">
                <a:solidFill>
                  <a:schemeClr val="bg2">
                    <a:lumMod val="25000"/>
                  </a:schemeClr>
                </a:solidFill>
              </a:rPr>
              <a:t>What’s missed?</a:t>
            </a:r>
          </a:p>
          <a:p>
            <a:pPr algn="just">
              <a:lnSpc>
                <a:spcPct val="90000"/>
              </a:lnSpc>
              <a:spcAft>
                <a:spcPts val="600"/>
              </a:spcAft>
            </a:pPr>
            <a:endParaRPr lang="en-GB" sz="1400" dirty="0">
              <a:solidFill>
                <a:schemeClr val="bg2">
                  <a:lumMod val="25000"/>
                </a:schemeClr>
              </a:solidFill>
            </a:endParaRPr>
          </a:p>
          <a:p>
            <a:pPr algn="just">
              <a:lnSpc>
                <a:spcPct val="90000"/>
              </a:lnSpc>
              <a:spcAft>
                <a:spcPts val="600"/>
              </a:spcAft>
            </a:pPr>
            <a:r>
              <a:rPr lang="en-GB" sz="1400" dirty="0">
                <a:solidFill>
                  <a:schemeClr val="bg2">
                    <a:lumMod val="25000"/>
                  </a:schemeClr>
                </a:solidFill>
              </a:rPr>
              <a:t>&gt; </a:t>
            </a:r>
            <a:r>
              <a:rPr lang="en-GB" sz="1400" b="0" i="0" dirty="0">
                <a:solidFill>
                  <a:schemeClr val="bg2">
                    <a:lumMod val="25000"/>
                  </a:schemeClr>
                </a:solidFill>
                <a:effectLst/>
              </a:rPr>
              <a:t>Facilitate a dialogue that simulates a natural interaction, employing interrogative prompts to guide the user throughout their investigative journey.</a:t>
            </a:r>
            <a:endParaRPr lang="en-GB" sz="1400" dirty="0">
              <a:solidFill>
                <a:schemeClr val="bg2">
                  <a:lumMod val="25000"/>
                </a:schemeClr>
              </a:solidFill>
              <a:effectLst/>
            </a:endParaRPr>
          </a:p>
        </p:txBody>
      </p:sp>
      <p:sp>
        <p:nvSpPr>
          <p:cNvPr id="2066" name="Rectangle 2056">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7" name="Rectangle 205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8" name="Rectangle 2060">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9" name="Rectangle 2062">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e Art of Writing ChatGPT Prompts for Any Use Case">
            <a:extLst>
              <a:ext uri="{FF2B5EF4-FFF2-40B4-BE49-F238E27FC236}">
                <a16:creationId xmlns:a16="http://schemas.microsoft.com/office/drawing/2014/main" id="{946E7A08-BE0F-F9C4-226A-E729EE16A8F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01385" y="2269418"/>
            <a:ext cx="5159396" cy="2708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153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AC2530-0424-76B0-8939-6CFE1FF63564}"/>
              </a:ext>
            </a:extLst>
          </p:cNvPr>
          <p:cNvSpPr>
            <a:spLocks noGrp="1"/>
          </p:cNvSpPr>
          <p:nvPr>
            <p:ph type="title"/>
          </p:nvPr>
        </p:nvSpPr>
        <p:spPr>
          <a:xfrm>
            <a:off x="982662" y="11596"/>
            <a:ext cx="9865789"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Warm up. Poco API</a:t>
            </a:r>
          </a:p>
        </p:txBody>
      </p:sp>
      <p:sp>
        <p:nvSpPr>
          <p:cNvPr id="4" name="TextBox 3">
            <a:extLst>
              <a:ext uri="{FF2B5EF4-FFF2-40B4-BE49-F238E27FC236}">
                <a16:creationId xmlns:a16="http://schemas.microsoft.com/office/drawing/2014/main" id="{D8DA0ED8-E1D0-D035-C32C-EA94DB82F051}"/>
              </a:ext>
            </a:extLst>
          </p:cNvPr>
          <p:cNvSpPr txBox="1"/>
          <p:nvPr/>
        </p:nvSpPr>
        <p:spPr>
          <a:xfrm>
            <a:off x="982662" y="1590741"/>
            <a:ext cx="10028079" cy="4838700"/>
          </a:xfrm>
          <a:prstGeom prst="rect">
            <a:avLst/>
          </a:prstGeom>
        </p:spPr>
        <p:txBody>
          <a:bodyPr vert="horz" lIns="91440" tIns="45720" rIns="91440" bIns="45720" rtlCol="0" anchor="ctr">
            <a:normAutofit/>
          </a:bodyPr>
          <a:lstStyle/>
          <a:p>
            <a:pPr algn="just">
              <a:lnSpc>
                <a:spcPct val="90000"/>
              </a:lnSpc>
              <a:spcAft>
                <a:spcPts val="600"/>
              </a:spcAft>
            </a:pPr>
            <a:r>
              <a:rPr lang="en-US" sz="1400" b="0" i="0">
                <a:effectLst/>
              </a:rPr>
              <a:t>Using our EPAM AI capabilities let’s play a bit with prompting and different versions of </a:t>
            </a:r>
            <a:r>
              <a:rPr lang="en-US" sz="1400" b="0" i="0" err="1">
                <a:effectLst/>
              </a:rPr>
              <a:t>ChatGPT</a:t>
            </a:r>
            <a:r>
              <a:rPr lang="en-US" sz="1400"/>
              <a:t>!</a:t>
            </a:r>
            <a:endParaRPr lang="en-US" sz="1400" b="0" i="0">
              <a:effectLst/>
            </a:endParaRPr>
          </a:p>
          <a:p>
            <a:pPr algn="just">
              <a:lnSpc>
                <a:spcPct val="90000"/>
              </a:lnSpc>
              <a:spcAft>
                <a:spcPts val="600"/>
              </a:spcAft>
            </a:pPr>
            <a:r>
              <a:rPr lang="en-US" sz="1400" b="0" i="0">
                <a:effectLst/>
              </a:rPr>
              <a:t>Under VPN visit </a:t>
            </a:r>
            <a:r>
              <a:rPr lang="en-US" sz="1400" b="0" i="0">
                <a:effectLst/>
                <a:hlinkClick r:id="rId2"/>
              </a:rPr>
              <a:t>https://chat.lab.epam.com/</a:t>
            </a:r>
            <a:r>
              <a:rPr lang="en-US" sz="1400"/>
              <a:t> , select ChatGPT3.5 and ChatGPT4, then apply the following prompt to both:</a:t>
            </a:r>
            <a:endParaRPr lang="en-US" sz="1400" b="0" i="0">
              <a:effectLst/>
            </a:endParaRPr>
          </a:p>
          <a:p>
            <a:pPr indent="-228600" algn="just">
              <a:lnSpc>
                <a:spcPct val="90000"/>
              </a:lnSpc>
              <a:spcAft>
                <a:spcPts val="600"/>
              </a:spcAft>
              <a:buFont typeface="Arial" panose="020B0604020202020204" pitchFamily="34" charset="0"/>
              <a:buChar char="•"/>
            </a:pPr>
            <a:endParaRPr lang="en-US" sz="1400"/>
          </a:p>
          <a:p>
            <a:pPr algn="just">
              <a:lnSpc>
                <a:spcPct val="90000"/>
              </a:lnSpc>
              <a:spcAft>
                <a:spcPts val="600"/>
              </a:spcAft>
            </a:pPr>
            <a:r>
              <a:rPr lang="en-US" sz="1400" b="0" i="0">
                <a:effectLst/>
              </a:rPr>
              <a:t>&gt; I am a software engineer, and I am willing to create an API project which meets the following criteria: </a:t>
            </a:r>
          </a:p>
          <a:p>
            <a:pPr algn="just">
              <a:lnSpc>
                <a:spcPct val="90000"/>
              </a:lnSpc>
              <a:spcAft>
                <a:spcPts val="600"/>
              </a:spcAft>
            </a:pPr>
            <a:r>
              <a:rPr lang="en-US" sz="1400" b="0" i="0">
                <a:effectLst/>
              </a:rPr>
              <a:t>API web-service application exposes three endpoints: </a:t>
            </a:r>
          </a:p>
          <a:p>
            <a:pPr marL="571500" indent="-342900" algn="just">
              <a:lnSpc>
                <a:spcPct val="90000"/>
              </a:lnSpc>
              <a:spcAft>
                <a:spcPts val="600"/>
              </a:spcAft>
              <a:buFont typeface="+mj-lt"/>
              <a:buAutoNum type="arabicPeriod"/>
            </a:pPr>
            <a:r>
              <a:rPr lang="en-US" sz="1400" b="0" i="0">
                <a:effectLst/>
              </a:rPr>
              <a:t>get endpoint which returns the current date and time beautifully formatted</a:t>
            </a:r>
            <a:r>
              <a:rPr lang="en-US" sz="1400"/>
              <a:t>;</a:t>
            </a:r>
          </a:p>
          <a:p>
            <a:pPr marL="571500" indent="-342900" algn="just">
              <a:lnSpc>
                <a:spcPct val="90000"/>
              </a:lnSpc>
              <a:spcAft>
                <a:spcPts val="600"/>
              </a:spcAft>
              <a:buFont typeface="+mj-lt"/>
              <a:buAutoNum type="arabicPeriod"/>
            </a:pPr>
            <a:r>
              <a:rPr lang="en-US" sz="1400" b="0" i="0">
                <a:effectLst/>
              </a:rPr>
              <a:t>get endpoint which returns the current year;</a:t>
            </a:r>
          </a:p>
          <a:p>
            <a:pPr marL="571500" indent="-342900" algn="just">
              <a:lnSpc>
                <a:spcPct val="90000"/>
              </a:lnSpc>
              <a:spcAft>
                <a:spcPts val="600"/>
              </a:spcAft>
              <a:buFont typeface="+mj-lt"/>
              <a:buAutoNum type="arabicPeriod"/>
            </a:pPr>
            <a:r>
              <a:rPr lang="en-US" sz="1400" b="0" i="0">
                <a:effectLst/>
              </a:rPr>
              <a:t>get endpoint which return the current weekday;</a:t>
            </a:r>
          </a:p>
          <a:p>
            <a:pPr marL="571500" indent="-342900" algn="just">
              <a:lnSpc>
                <a:spcPct val="90000"/>
              </a:lnSpc>
              <a:spcAft>
                <a:spcPts val="600"/>
              </a:spcAft>
              <a:buFont typeface="+mj-lt"/>
              <a:buAutoNum type="arabicPeriod"/>
            </a:pPr>
            <a:r>
              <a:rPr lang="en-US" sz="1400" b="0" i="0">
                <a:effectLst/>
              </a:rPr>
              <a:t>post endpoint which echo posted </a:t>
            </a:r>
            <a:r>
              <a:rPr lang="en-US" sz="1400"/>
              <a:t>message</a:t>
            </a:r>
            <a:endParaRPr lang="en-US"/>
          </a:p>
          <a:p>
            <a:pPr marL="571500" indent="-342900" algn="just">
              <a:lnSpc>
                <a:spcPct val="90000"/>
              </a:lnSpc>
              <a:spcAft>
                <a:spcPts val="600"/>
              </a:spcAft>
              <a:buAutoNum type="arabicPeriod"/>
            </a:pPr>
            <a:endParaRPr lang="en-US" sz="1400"/>
          </a:p>
          <a:p>
            <a:pPr marL="228600" algn="just">
              <a:lnSpc>
                <a:spcPct val="90000"/>
              </a:lnSpc>
              <a:spcAft>
                <a:spcPts val="600"/>
              </a:spcAft>
            </a:pPr>
            <a:r>
              <a:rPr lang="en-US" sz="1400"/>
              <a:t>Use</a:t>
            </a:r>
            <a:r>
              <a:rPr lang="en-US" sz="1400">
                <a:ea typeface="+mn-lt"/>
                <a:cs typeface="+mn-lt"/>
              </a:rPr>
              <a:t> modern C# language and .Net6.</a:t>
            </a:r>
            <a:endParaRPr lang="en-US">
              <a:ea typeface="+mn-lt"/>
              <a:cs typeface="+mn-lt"/>
            </a:endParaRPr>
          </a:p>
          <a:p>
            <a:pPr algn="just">
              <a:lnSpc>
                <a:spcPct val="90000"/>
              </a:lnSpc>
              <a:spcAft>
                <a:spcPts val="600"/>
              </a:spcAft>
            </a:pPr>
            <a:r>
              <a:rPr lang="en-US" sz="1400" b="0" i="0">
                <a:effectLst/>
              </a:rPr>
              <a:t>Application should log </a:t>
            </a:r>
            <a:r>
              <a:rPr lang="en-US" sz="1400"/>
              <a:t>how web service handles operations.</a:t>
            </a:r>
            <a:endParaRPr lang="en-US" sz="1400" b="0" i="0">
              <a:effectLst/>
              <a:cs typeface="Calibri"/>
            </a:endParaRPr>
          </a:p>
          <a:p>
            <a:pPr algn="just">
              <a:lnSpc>
                <a:spcPct val="90000"/>
              </a:lnSpc>
              <a:spcAft>
                <a:spcPts val="600"/>
              </a:spcAft>
            </a:pPr>
            <a:r>
              <a:rPr lang="en-US" sz="1400" b="0" i="0">
                <a:effectLst/>
              </a:rPr>
              <a:t>Don't miss importing datetime at the beginning of script! </a:t>
            </a:r>
          </a:p>
          <a:p>
            <a:pPr algn="just">
              <a:lnSpc>
                <a:spcPct val="90000"/>
              </a:lnSpc>
              <a:spcAft>
                <a:spcPts val="600"/>
              </a:spcAft>
            </a:pPr>
            <a:r>
              <a:rPr lang="en-US" sz="1400" b="0" i="0">
                <a:effectLst/>
              </a:rPr>
              <a:t>Don't use html-templates, all html code should be inside C# code as plain strings.</a:t>
            </a:r>
          </a:p>
          <a:p>
            <a:pPr algn="just">
              <a:lnSpc>
                <a:spcPct val="90000"/>
              </a:lnSpc>
              <a:spcAft>
                <a:spcPts val="600"/>
              </a:spcAft>
            </a:pPr>
            <a:r>
              <a:rPr lang="en-US" sz="1400" b="0" i="0">
                <a:effectLst/>
              </a:rPr>
              <a:t>Make sure it doesn't have errors. </a:t>
            </a:r>
          </a:p>
          <a:p>
            <a:pPr algn="just">
              <a:lnSpc>
                <a:spcPct val="90000"/>
              </a:lnSpc>
              <a:spcAft>
                <a:spcPts val="600"/>
              </a:spcAft>
            </a:pPr>
            <a:r>
              <a:rPr lang="en-US" sz="1400" b="0" i="0">
                <a:effectLst/>
              </a:rPr>
              <a:t>Skip all explanations and generate the response which contains only the code.</a:t>
            </a:r>
          </a:p>
        </p:txBody>
      </p:sp>
    </p:spTree>
    <p:extLst>
      <p:ext uri="{BB962C8B-B14F-4D97-AF65-F5344CB8AC3E}">
        <p14:creationId xmlns:p14="http://schemas.microsoft.com/office/powerpoint/2010/main" val="176404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AC2530-0424-76B0-8939-6CFE1FF63564}"/>
              </a:ext>
            </a:extLst>
          </p:cNvPr>
          <p:cNvSpPr>
            <a:spLocks noGrp="1"/>
          </p:cNvSpPr>
          <p:nvPr>
            <p:ph type="title"/>
          </p:nvPr>
        </p:nvSpPr>
        <p:spPr>
          <a:xfrm>
            <a:off x="982663" y="11596"/>
            <a:ext cx="9865788"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Warm up. Poco API</a:t>
            </a:r>
          </a:p>
        </p:txBody>
      </p:sp>
      <p:sp>
        <p:nvSpPr>
          <p:cNvPr id="4" name="TextBox 3">
            <a:extLst>
              <a:ext uri="{FF2B5EF4-FFF2-40B4-BE49-F238E27FC236}">
                <a16:creationId xmlns:a16="http://schemas.microsoft.com/office/drawing/2014/main" id="{D8DA0ED8-E1D0-D035-C32C-EA94DB82F051}"/>
              </a:ext>
            </a:extLst>
          </p:cNvPr>
          <p:cNvSpPr txBox="1"/>
          <p:nvPr/>
        </p:nvSpPr>
        <p:spPr>
          <a:xfrm>
            <a:off x="982663" y="1590741"/>
            <a:ext cx="9389064" cy="701745"/>
          </a:xfrm>
          <a:prstGeom prst="rect">
            <a:avLst/>
          </a:prstGeom>
        </p:spPr>
        <p:txBody>
          <a:bodyPr vert="horz" lIns="91440" tIns="45720" rIns="91440" bIns="45720" rtlCol="0" anchor="ctr">
            <a:normAutofit/>
          </a:bodyPr>
          <a:lstStyle/>
          <a:p>
            <a:pPr algn="ctr">
              <a:lnSpc>
                <a:spcPct val="90000"/>
              </a:lnSpc>
              <a:spcAft>
                <a:spcPts val="600"/>
              </a:spcAft>
            </a:pPr>
            <a:r>
              <a:rPr lang="en-US" sz="1400"/>
              <a:t>Different results. </a:t>
            </a:r>
          </a:p>
          <a:p>
            <a:pPr algn="ctr">
              <a:lnSpc>
                <a:spcPct val="90000"/>
              </a:lnSpc>
              <a:spcAft>
                <a:spcPts val="600"/>
              </a:spcAft>
            </a:pPr>
            <a:r>
              <a:rPr lang="en-US" sz="1400" err="1"/>
              <a:t>ChatGPT</a:t>
            </a:r>
            <a:r>
              <a:rPr lang="en-US" sz="1400"/>
              <a:t> may ignore recommendations. It can ignore even temperature changes.</a:t>
            </a:r>
            <a:endParaRPr lang="en-US" sz="1400" b="0" i="0">
              <a:effectLst/>
            </a:endParaRPr>
          </a:p>
        </p:txBody>
      </p:sp>
      <p:pic>
        <p:nvPicPr>
          <p:cNvPr id="3" name="Picture 2">
            <a:extLst>
              <a:ext uri="{FF2B5EF4-FFF2-40B4-BE49-F238E27FC236}">
                <a16:creationId xmlns:a16="http://schemas.microsoft.com/office/drawing/2014/main" id="{78589F12-E169-2371-6D32-0F9BE57F8633}"/>
              </a:ext>
            </a:extLst>
          </p:cNvPr>
          <p:cNvPicPr>
            <a:picLocks noChangeAspect="1"/>
          </p:cNvPicPr>
          <p:nvPr/>
        </p:nvPicPr>
        <p:blipFill>
          <a:blip r:embed="rId2"/>
          <a:stretch>
            <a:fillRect/>
          </a:stretch>
        </p:blipFill>
        <p:spPr>
          <a:xfrm>
            <a:off x="982663" y="2437958"/>
            <a:ext cx="3577332" cy="4274570"/>
          </a:xfrm>
          <a:prstGeom prst="rect">
            <a:avLst/>
          </a:prstGeom>
        </p:spPr>
      </p:pic>
      <p:pic>
        <p:nvPicPr>
          <p:cNvPr id="5" name="Picture 4">
            <a:extLst>
              <a:ext uri="{FF2B5EF4-FFF2-40B4-BE49-F238E27FC236}">
                <a16:creationId xmlns:a16="http://schemas.microsoft.com/office/drawing/2014/main" id="{6D4C0A05-2C7A-A35D-7965-96D326C45843}"/>
              </a:ext>
            </a:extLst>
          </p:cNvPr>
          <p:cNvPicPr>
            <a:picLocks noChangeAspect="1"/>
          </p:cNvPicPr>
          <p:nvPr/>
        </p:nvPicPr>
        <p:blipFill>
          <a:blip r:embed="rId3"/>
          <a:stretch>
            <a:fillRect/>
          </a:stretch>
        </p:blipFill>
        <p:spPr>
          <a:xfrm>
            <a:off x="6722024" y="2437958"/>
            <a:ext cx="3902869" cy="4274570"/>
          </a:xfrm>
          <a:prstGeom prst="rect">
            <a:avLst/>
          </a:prstGeom>
        </p:spPr>
      </p:pic>
    </p:spTree>
    <p:extLst>
      <p:ext uri="{BB962C8B-B14F-4D97-AF65-F5344CB8AC3E}">
        <p14:creationId xmlns:p14="http://schemas.microsoft.com/office/powerpoint/2010/main" val="611393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AC2530-0424-76B0-8939-6CFE1FF63564}"/>
              </a:ext>
            </a:extLst>
          </p:cNvPr>
          <p:cNvSpPr>
            <a:spLocks noGrp="1"/>
          </p:cNvSpPr>
          <p:nvPr>
            <p:ph type="title"/>
          </p:nvPr>
        </p:nvSpPr>
        <p:spPr>
          <a:xfrm>
            <a:off x="1341390" y="1016000"/>
            <a:ext cx="2685425" cy="2946400"/>
          </a:xfrm>
        </p:spPr>
        <p:txBody>
          <a:bodyPr vert="horz" lIns="91440" tIns="45720" rIns="91440" bIns="45720" rtlCol="0" anchor="b">
            <a:normAutofit/>
          </a:bodyPr>
          <a:lstStyle/>
          <a:p>
            <a:pPr algn="r"/>
            <a:r>
              <a:rPr lang="en-US" sz="4000" kern="1200" dirty="0">
                <a:solidFill>
                  <a:srgbClr val="FFFFFF"/>
                </a:solidFill>
                <a:latin typeface="+mj-lt"/>
                <a:ea typeface="+mj-ea"/>
                <a:cs typeface="+mj-cs"/>
              </a:rPr>
              <a:t>Warm up. Poco API</a:t>
            </a:r>
          </a:p>
        </p:txBody>
      </p:sp>
      <p:sp>
        <p:nvSpPr>
          <p:cNvPr id="4" name="TextBox 3">
            <a:extLst>
              <a:ext uri="{FF2B5EF4-FFF2-40B4-BE49-F238E27FC236}">
                <a16:creationId xmlns:a16="http://schemas.microsoft.com/office/drawing/2014/main" id="{D8DA0ED8-E1D0-D035-C32C-EA94DB82F051}"/>
              </a:ext>
            </a:extLst>
          </p:cNvPr>
          <p:cNvSpPr txBox="1"/>
          <p:nvPr/>
        </p:nvSpPr>
        <p:spPr>
          <a:xfrm>
            <a:off x="4248656" y="1562100"/>
            <a:ext cx="2937118" cy="3102703"/>
          </a:xfrm>
          <a:prstGeom prst="rect">
            <a:avLst/>
          </a:prstGeom>
        </p:spPr>
        <p:txBody>
          <a:bodyPr vert="horz" lIns="91440" tIns="45720" rIns="91440" bIns="45720" rtlCol="0" anchor="ctr">
            <a:normAutofit/>
          </a:bodyPr>
          <a:lstStyle/>
          <a:p>
            <a:pPr algn="just">
              <a:lnSpc>
                <a:spcPct val="90000"/>
              </a:lnSpc>
              <a:spcAft>
                <a:spcPts val="600"/>
              </a:spcAft>
            </a:pPr>
            <a:r>
              <a:rPr lang="en-US" sz="2000" b="0" i="0" dirty="0">
                <a:effectLst/>
              </a:rPr>
              <a:t>Let’s tune our code a bit.</a:t>
            </a:r>
          </a:p>
          <a:p>
            <a:pPr indent="-228600" algn="just">
              <a:lnSpc>
                <a:spcPct val="90000"/>
              </a:lnSpc>
              <a:spcAft>
                <a:spcPts val="600"/>
              </a:spcAft>
              <a:buFont typeface="Arial" panose="020B0604020202020204" pitchFamily="34" charset="0"/>
              <a:buChar char="•"/>
            </a:pPr>
            <a:endParaRPr lang="en-US" sz="2000" b="0" i="0" dirty="0">
              <a:effectLst/>
            </a:endParaRPr>
          </a:p>
          <a:p>
            <a:pPr algn="just">
              <a:lnSpc>
                <a:spcPct val="90000"/>
              </a:lnSpc>
              <a:spcAft>
                <a:spcPts val="600"/>
              </a:spcAft>
            </a:pPr>
            <a:r>
              <a:rPr lang="en-US" sz="2000" dirty="0"/>
              <a:t>&gt; Considering the code you generated in the previous step, transform Controller class you generated and get rid of all html tags if they are presented.</a:t>
            </a:r>
          </a:p>
        </p:txBody>
      </p:sp>
      <p:pic>
        <p:nvPicPr>
          <p:cNvPr id="6" name="Picture 5">
            <a:extLst>
              <a:ext uri="{FF2B5EF4-FFF2-40B4-BE49-F238E27FC236}">
                <a16:creationId xmlns:a16="http://schemas.microsoft.com/office/drawing/2014/main" id="{3D42C8F9-5001-F5A1-5CCE-A1F704E02946}"/>
              </a:ext>
            </a:extLst>
          </p:cNvPr>
          <p:cNvPicPr>
            <a:picLocks noChangeAspect="1"/>
          </p:cNvPicPr>
          <p:nvPr/>
        </p:nvPicPr>
        <p:blipFill>
          <a:blip r:embed="rId2"/>
          <a:stretch>
            <a:fillRect/>
          </a:stretch>
        </p:blipFill>
        <p:spPr>
          <a:xfrm>
            <a:off x="7396613" y="1108241"/>
            <a:ext cx="4722200" cy="5023617"/>
          </a:xfrm>
          <a:prstGeom prst="rect">
            <a:avLst/>
          </a:prstGeom>
        </p:spPr>
      </p:pic>
    </p:spTree>
    <p:extLst>
      <p:ext uri="{BB962C8B-B14F-4D97-AF65-F5344CB8AC3E}">
        <p14:creationId xmlns:p14="http://schemas.microsoft.com/office/powerpoint/2010/main" val="1968846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AC2530-0424-76B0-8939-6CFE1FF63564}"/>
              </a:ext>
            </a:extLst>
          </p:cNvPr>
          <p:cNvSpPr>
            <a:spLocks noGrp="1"/>
          </p:cNvSpPr>
          <p:nvPr>
            <p:ph type="title"/>
          </p:nvPr>
        </p:nvSpPr>
        <p:spPr>
          <a:xfrm>
            <a:off x="982662" y="11597"/>
            <a:ext cx="9865789" cy="1004404"/>
          </a:xfrm>
        </p:spPr>
        <p:txBody>
          <a:bodyPr vert="horz" lIns="91440" tIns="45720" rIns="91440" bIns="45720" rtlCol="0" anchor="ctr">
            <a:normAutofit/>
          </a:bodyPr>
          <a:lstStyle/>
          <a:p>
            <a:r>
              <a:rPr lang="en-US" sz="4000" kern="1200" dirty="0">
                <a:solidFill>
                  <a:srgbClr val="FFFFFF"/>
                </a:solidFill>
                <a:latin typeface="+mj-lt"/>
                <a:ea typeface="+mj-ea"/>
                <a:cs typeface="+mj-cs"/>
              </a:rPr>
              <a:t>Warm up. Poco API</a:t>
            </a:r>
          </a:p>
        </p:txBody>
      </p:sp>
      <p:sp>
        <p:nvSpPr>
          <p:cNvPr id="4" name="TextBox 3">
            <a:extLst>
              <a:ext uri="{FF2B5EF4-FFF2-40B4-BE49-F238E27FC236}">
                <a16:creationId xmlns:a16="http://schemas.microsoft.com/office/drawing/2014/main" id="{D8DA0ED8-E1D0-D035-C32C-EA94DB82F051}"/>
              </a:ext>
            </a:extLst>
          </p:cNvPr>
          <p:cNvSpPr txBox="1"/>
          <p:nvPr/>
        </p:nvSpPr>
        <p:spPr>
          <a:xfrm>
            <a:off x="982662" y="1590741"/>
            <a:ext cx="10028079" cy="1141418"/>
          </a:xfrm>
          <a:prstGeom prst="rect">
            <a:avLst/>
          </a:prstGeom>
        </p:spPr>
        <p:txBody>
          <a:bodyPr vert="horz" lIns="91440" tIns="45720" rIns="91440" bIns="45720" rtlCol="0" anchor="ctr">
            <a:normAutofit/>
          </a:bodyPr>
          <a:lstStyle/>
          <a:p>
            <a:pPr algn="ctr">
              <a:lnSpc>
                <a:spcPct val="90000"/>
              </a:lnSpc>
              <a:spcAft>
                <a:spcPts val="600"/>
              </a:spcAft>
            </a:pPr>
            <a:r>
              <a:rPr lang="en-US" sz="1600" b="0" i="0" dirty="0">
                <a:effectLst/>
              </a:rPr>
              <a:t>Let’s create a </a:t>
            </a:r>
            <a:r>
              <a:rPr lang="en-US" sz="1600" b="0" i="0" dirty="0" err="1">
                <a:effectLst/>
              </a:rPr>
              <a:t>program.cs</a:t>
            </a:r>
            <a:r>
              <a:rPr lang="en-US" sz="1600" b="0" i="0" dirty="0">
                <a:effectLst/>
              </a:rPr>
              <a:t> file for our API service.</a:t>
            </a:r>
          </a:p>
          <a:p>
            <a:pPr algn="ctr">
              <a:lnSpc>
                <a:spcPct val="90000"/>
              </a:lnSpc>
              <a:spcAft>
                <a:spcPts val="600"/>
              </a:spcAft>
            </a:pPr>
            <a:endParaRPr lang="en-US" sz="1600" b="0" i="0" dirty="0">
              <a:effectLst/>
            </a:endParaRPr>
          </a:p>
          <a:p>
            <a:pPr algn="just">
              <a:lnSpc>
                <a:spcPct val="90000"/>
              </a:lnSpc>
              <a:spcAft>
                <a:spcPts val="600"/>
              </a:spcAft>
            </a:pPr>
            <a:r>
              <a:rPr lang="en-US" sz="1600" b="0" i="0" dirty="0">
                <a:effectLst/>
              </a:rPr>
              <a:t>&gt; Considering the code you generated in the previous step, generate </a:t>
            </a:r>
            <a:r>
              <a:rPr lang="en-US" sz="1600" b="0" i="0" dirty="0" err="1">
                <a:effectLst/>
              </a:rPr>
              <a:t>Program.cs</a:t>
            </a:r>
            <a:r>
              <a:rPr lang="en-US" sz="1600" b="0" i="0" dirty="0">
                <a:effectLst/>
              </a:rPr>
              <a:t> class to be which is the main entrance of the application. Use default Dependency Container. Register controller using Dependency Injection.</a:t>
            </a:r>
          </a:p>
        </p:txBody>
      </p:sp>
      <p:pic>
        <p:nvPicPr>
          <p:cNvPr id="3" name="Picture 2">
            <a:extLst>
              <a:ext uri="{FF2B5EF4-FFF2-40B4-BE49-F238E27FC236}">
                <a16:creationId xmlns:a16="http://schemas.microsoft.com/office/drawing/2014/main" id="{72B1F6AD-6518-976C-8BA6-3BBDBCB7F6BC}"/>
              </a:ext>
            </a:extLst>
          </p:cNvPr>
          <p:cNvPicPr>
            <a:picLocks noChangeAspect="1"/>
          </p:cNvPicPr>
          <p:nvPr/>
        </p:nvPicPr>
        <p:blipFill>
          <a:blip r:embed="rId2"/>
          <a:stretch>
            <a:fillRect/>
          </a:stretch>
        </p:blipFill>
        <p:spPr>
          <a:xfrm>
            <a:off x="982663" y="3284326"/>
            <a:ext cx="2899638" cy="3429000"/>
          </a:xfrm>
          <a:prstGeom prst="rect">
            <a:avLst/>
          </a:prstGeom>
        </p:spPr>
      </p:pic>
      <p:pic>
        <p:nvPicPr>
          <p:cNvPr id="5" name="Picture 4">
            <a:extLst>
              <a:ext uri="{FF2B5EF4-FFF2-40B4-BE49-F238E27FC236}">
                <a16:creationId xmlns:a16="http://schemas.microsoft.com/office/drawing/2014/main" id="{1114C980-17D4-A9E5-BC18-997A0BD529B5}"/>
              </a:ext>
            </a:extLst>
          </p:cNvPr>
          <p:cNvPicPr>
            <a:picLocks noChangeAspect="1"/>
          </p:cNvPicPr>
          <p:nvPr/>
        </p:nvPicPr>
        <p:blipFill>
          <a:blip r:embed="rId3"/>
          <a:stretch>
            <a:fillRect/>
          </a:stretch>
        </p:blipFill>
        <p:spPr>
          <a:xfrm>
            <a:off x="7267852" y="3284326"/>
            <a:ext cx="3742889" cy="3429000"/>
          </a:xfrm>
          <a:prstGeom prst="rect">
            <a:avLst/>
          </a:prstGeom>
        </p:spPr>
      </p:pic>
    </p:spTree>
    <p:extLst>
      <p:ext uri="{BB962C8B-B14F-4D97-AF65-F5344CB8AC3E}">
        <p14:creationId xmlns:p14="http://schemas.microsoft.com/office/powerpoint/2010/main" val="3257375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AC2530-0424-76B0-8939-6CFE1FF63564}"/>
              </a:ext>
            </a:extLst>
          </p:cNvPr>
          <p:cNvSpPr>
            <a:spLocks noGrp="1"/>
          </p:cNvSpPr>
          <p:nvPr>
            <p:ph type="title"/>
          </p:nvPr>
        </p:nvSpPr>
        <p:spPr>
          <a:xfrm>
            <a:off x="982663" y="-4969"/>
            <a:ext cx="9865788"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Warm up. Testing Poco API</a:t>
            </a:r>
          </a:p>
        </p:txBody>
      </p:sp>
      <p:sp>
        <p:nvSpPr>
          <p:cNvPr id="4" name="TextBox 3">
            <a:extLst>
              <a:ext uri="{FF2B5EF4-FFF2-40B4-BE49-F238E27FC236}">
                <a16:creationId xmlns:a16="http://schemas.microsoft.com/office/drawing/2014/main" id="{D8DA0ED8-E1D0-D035-C32C-EA94DB82F051}"/>
              </a:ext>
            </a:extLst>
          </p:cNvPr>
          <p:cNvSpPr txBox="1"/>
          <p:nvPr/>
        </p:nvSpPr>
        <p:spPr>
          <a:xfrm>
            <a:off x="982663" y="1590741"/>
            <a:ext cx="9724031" cy="1304858"/>
          </a:xfrm>
          <a:prstGeom prst="rect">
            <a:avLst/>
          </a:prstGeom>
        </p:spPr>
        <p:txBody>
          <a:bodyPr vert="horz" lIns="91440" tIns="45720" rIns="91440" bIns="45720" rtlCol="0" anchor="ctr">
            <a:noAutofit/>
          </a:bodyPr>
          <a:lstStyle/>
          <a:p>
            <a:pPr algn="ctr">
              <a:lnSpc>
                <a:spcPct val="90000"/>
              </a:lnSpc>
              <a:spcAft>
                <a:spcPts val="600"/>
              </a:spcAft>
            </a:pPr>
            <a:r>
              <a:rPr lang="en-US" sz="1600" b="0" i="0">
                <a:effectLst/>
              </a:rPr>
              <a:t>Now let’s try to create tests!</a:t>
            </a:r>
          </a:p>
          <a:p>
            <a:pPr algn="ctr">
              <a:lnSpc>
                <a:spcPct val="90000"/>
              </a:lnSpc>
              <a:spcAft>
                <a:spcPts val="600"/>
              </a:spcAft>
            </a:pPr>
            <a:endParaRPr lang="en-US" sz="1600" b="0" i="0">
              <a:effectLst/>
            </a:endParaRPr>
          </a:p>
          <a:p>
            <a:pPr algn="just">
              <a:lnSpc>
                <a:spcPct val="90000"/>
              </a:lnSpc>
              <a:spcAft>
                <a:spcPts val="600"/>
              </a:spcAft>
            </a:pPr>
            <a:r>
              <a:rPr lang="en-US" sz="1600" b="0" i="0">
                <a:effectLst/>
              </a:rPr>
              <a:t>&gt; Considering previously </a:t>
            </a:r>
            <a:r>
              <a:rPr lang="en-US" sz="1600"/>
              <a:t>generated code, a</a:t>
            </a:r>
            <a:r>
              <a:rPr lang="en-US" sz="1600" b="0" i="0">
                <a:effectLst/>
              </a:rPr>
              <a:t>dd tests to this code using </a:t>
            </a:r>
            <a:r>
              <a:rPr lang="en-US" sz="1600" b="0" i="0" err="1">
                <a:effectLst/>
              </a:rPr>
              <a:t>nUnit</a:t>
            </a:r>
            <a:r>
              <a:rPr lang="en-US" sz="1600" b="0" i="0">
                <a:effectLst/>
              </a:rPr>
              <a:t> and Mock library. Put all needed mocks and stubs to the constructor of the test class. All test names should use modern naming notation with underscores and should explain what behavior is expected.</a:t>
            </a:r>
          </a:p>
        </p:txBody>
      </p:sp>
      <p:pic>
        <p:nvPicPr>
          <p:cNvPr id="3" name="Picture 2">
            <a:extLst>
              <a:ext uri="{FF2B5EF4-FFF2-40B4-BE49-F238E27FC236}">
                <a16:creationId xmlns:a16="http://schemas.microsoft.com/office/drawing/2014/main" id="{B5EB5A8C-8A26-C539-2117-33BFF2E9FF19}"/>
              </a:ext>
            </a:extLst>
          </p:cNvPr>
          <p:cNvPicPr>
            <a:picLocks noChangeAspect="1"/>
          </p:cNvPicPr>
          <p:nvPr/>
        </p:nvPicPr>
        <p:blipFill>
          <a:blip r:embed="rId2"/>
          <a:stretch>
            <a:fillRect/>
          </a:stretch>
        </p:blipFill>
        <p:spPr>
          <a:xfrm>
            <a:off x="982663" y="3265120"/>
            <a:ext cx="2536914" cy="3397886"/>
          </a:xfrm>
          <a:prstGeom prst="rect">
            <a:avLst/>
          </a:prstGeom>
        </p:spPr>
      </p:pic>
      <p:pic>
        <p:nvPicPr>
          <p:cNvPr id="5" name="Picture 4">
            <a:extLst>
              <a:ext uri="{FF2B5EF4-FFF2-40B4-BE49-F238E27FC236}">
                <a16:creationId xmlns:a16="http://schemas.microsoft.com/office/drawing/2014/main" id="{3B374C4A-089A-1C0F-6984-3323AE0238EB}"/>
              </a:ext>
            </a:extLst>
          </p:cNvPr>
          <p:cNvPicPr>
            <a:picLocks noChangeAspect="1"/>
          </p:cNvPicPr>
          <p:nvPr/>
        </p:nvPicPr>
        <p:blipFill>
          <a:blip r:embed="rId3"/>
          <a:stretch>
            <a:fillRect/>
          </a:stretch>
        </p:blipFill>
        <p:spPr>
          <a:xfrm>
            <a:off x="7664824" y="3267618"/>
            <a:ext cx="3041870" cy="3396033"/>
          </a:xfrm>
          <a:prstGeom prst="rect">
            <a:avLst/>
          </a:prstGeom>
        </p:spPr>
      </p:pic>
    </p:spTree>
    <p:extLst>
      <p:ext uri="{BB962C8B-B14F-4D97-AF65-F5344CB8AC3E}">
        <p14:creationId xmlns:p14="http://schemas.microsoft.com/office/powerpoint/2010/main" val="4251563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2C0326-0585-D8F0-2A01-620717A1B7A2}"/>
              </a:ext>
            </a:extLst>
          </p:cNvPr>
          <p:cNvSpPr>
            <a:spLocks noGrp="1"/>
          </p:cNvSpPr>
          <p:nvPr>
            <p:ph type="title"/>
          </p:nvPr>
        </p:nvSpPr>
        <p:spPr>
          <a:xfrm>
            <a:off x="982663" y="24750"/>
            <a:ext cx="10044023" cy="991250"/>
          </a:xfrm>
        </p:spPr>
        <p:txBody>
          <a:bodyPr vert="horz" lIns="91440" tIns="45720" rIns="91440" bIns="45720" rtlCol="0" anchor="ctr">
            <a:normAutofit/>
          </a:bodyPr>
          <a:lstStyle/>
          <a:p>
            <a:r>
              <a:rPr lang="en-US" sz="4000" kern="1200" dirty="0">
                <a:solidFill>
                  <a:srgbClr val="FFFFFF"/>
                </a:solidFill>
                <a:latin typeface="+mj-lt"/>
                <a:ea typeface="+mj-ea"/>
                <a:cs typeface="+mj-cs"/>
              </a:rPr>
              <a:t>Contents</a:t>
            </a:r>
          </a:p>
        </p:txBody>
      </p:sp>
      <p:sp>
        <p:nvSpPr>
          <p:cNvPr id="41" name="Text Placeholder 1">
            <a:extLst>
              <a:ext uri="{FF2B5EF4-FFF2-40B4-BE49-F238E27FC236}">
                <a16:creationId xmlns:a16="http://schemas.microsoft.com/office/drawing/2014/main" id="{3262740A-BD22-E447-9F5B-402191BBDE3D}"/>
              </a:ext>
            </a:extLst>
          </p:cNvPr>
          <p:cNvSpPr>
            <a:spLocks noGrp="1"/>
          </p:cNvSpPr>
          <p:nvPr/>
        </p:nvSpPr>
        <p:spPr>
          <a:xfrm>
            <a:off x="904622" y="2115004"/>
            <a:ext cx="471215" cy="289438"/>
          </a:xfrm>
          <a:prstGeom prst="rect">
            <a:avLst/>
          </a:prstGeom>
        </p:spPr>
        <p:txBody>
          <a:bodyPr vert="horz" wrap="square" lIns="0" tIns="0" rIns="0" bIns="0" rtlCol="0" anchor="t" anchorCtr="0">
            <a:spAutoFit/>
          </a:bodyPr>
          <a:lstStyle>
            <a:lvl1pPr marL="0" indent="0" algn="r" defTabSz="914400" rtl="0" eaLnBrk="1" latinLnBrk="0" hangingPunct="1">
              <a:lnSpc>
                <a:spcPct val="110000"/>
              </a:lnSpc>
              <a:spcBef>
                <a:spcPts val="600"/>
              </a:spcBef>
              <a:spcAft>
                <a:spcPts val="0"/>
              </a:spcAft>
              <a:buFont typeface="Arial" panose="020B0604020202020204" pitchFamily="34" charset="0"/>
              <a:buNone/>
              <a:tabLst/>
              <a:defRPr lang="en-GB" sz="2000" b="1" i="0" kern="1200" baseline="0">
                <a:solidFill>
                  <a:schemeClr val="bg1"/>
                </a:solidFill>
                <a:latin typeface="Calibri Light" panose="020F0302020204030204" pitchFamily="34" charset="0"/>
                <a:ea typeface="Source Sans Pro" panose="020B0503030403020204" pitchFamily="34" charset="0"/>
                <a:cs typeface="Calibri Light" panose="020F0302020204030204" pitchFamily="34" charset="0"/>
              </a:defRPr>
            </a:lvl1pPr>
            <a:lvl2pPr marL="6350" indent="0" algn="l" defTabSz="914400" rtl="0" eaLnBrk="1" latinLnBrk="0" hangingPunct="1">
              <a:lnSpc>
                <a:spcPct val="110000"/>
              </a:lnSpc>
              <a:spcBef>
                <a:spcPts val="600"/>
              </a:spcBef>
              <a:spcAft>
                <a:spcPts val="0"/>
              </a:spcAft>
              <a:buFont typeface="Arial" panose="020B0604020202020204" pitchFamily="34" charset="0"/>
              <a:buNone/>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2pPr>
            <a:lvl3pPr marL="228600"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3pPr>
            <a:lvl4pPr marL="401638"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4pPr>
            <a:lvl5pPr marL="582613" indent="-228600" algn="l" defTabSz="914400" rtl="0" eaLnBrk="1" latinLnBrk="0" hangingPunct="1">
              <a:lnSpc>
                <a:spcPct val="110000"/>
              </a:lnSpc>
              <a:spcBef>
                <a:spcPts val="600"/>
              </a:spcBef>
              <a:spcAft>
                <a:spcPts val="0"/>
              </a:spcAft>
              <a:buFont typeface="Arial" panose="020B0604020202020204" pitchFamily="34" charset="0"/>
              <a:buChar char="•"/>
              <a:tabLst/>
              <a:defRPr lang="en-US" sz="1200" b="0" i="0" kern="120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59536">
              <a:spcBef>
                <a:spcPts val="564"/>
              </a:spcBef>
            </a:pPr>
            <a:r>
              <a:rPr lang="en-UA" sz="1800" b="0" i="0" kern="1200" baseline="0">
                <a:solidFill>
                  <a:schemeClr val="tx1"/>
                </a:solidFill>
                <a:latin typeface="Calibri Light" panose="020F0302020204030204" pitchFamily="34" charset="0"/>
                <a:ea typeface="Source Sans Pro" panose="020B0503030403020204" pitchFamily="34" charset="0"/>
                <a:cs typeface="Calibri Light" panose="020F0302020204030204" pitchFamily="34" charset="0"/>
              </a:rPr>
              <a:t>01</a:t>
            </a:r>
            <a:endParaRPr lang="en-UA" sz="1800" b="0">
              <a:solidFill>
                <a:schemeClr val="tx1"/>
              </a:solidFill>
            </a:endParaRPr>
          </a:p>
        </p:txBody>
      </p:sp>
      <p:sp>
        <p:nvSpPr>
          <p:cNvPr id="42" name="Text Placeholder 3">
            <a:extLst>
              <a:ext uri="{FF2B5EF4-FFF2-40B4-BE49-F238E27FC236}">
                <a16:creationId xmlns:a16="http://schemas.microsoft.com/office/drawing/2014/main" id="{CC439081-B50D-984B-B4F3-142620DD32FF}"/>
              </a:ext>
            </a:extLst>
          </p:cNvPr>
          <p:cNvSpPr>
            <a:spLocks noGrp="1"/>
          </p:cNvSpPr>
          <p:nvPr/>
        </p:nvSpPr>
        <p:spPr>
          <a:xfrm>
            <a:off x="920417" y="2729445"/>
            <a:ext cx="471215" cy="289438"/>
          </a:xfrm>
          <a:prstGeom prst="rect">
            <a:avLst/>
          </a:prstGeom>
        </p:spPr>
        <p:txBody>
          <a:bodyPr vert="horz" wrap="square" lIns="0" tIns="0" rIns="0" bIns="0" rtlCol="0" anchor="t" anchorCtr="0">
            <a:spAutoFit/>
          </a:bodyPr>
          <a:lstStyle>
            <a:lvl1pPr marL="0" indent="0" algn="r" defTabSz="914400" rtl="0" eaLnBrk="1" latinLnBrk="0" hangingPunct="1">
              <a:lnSpc>
                <a:spcPct val="110000"/>
              </a:lnSpc>
              <a:spcBef>
                <a:spcPts val="600"/>
              </a:spcBef>
              <a:spcAft>
                <a:spcPts val="0"/>
              </a:spcAft>
              <a:buFont typeface="Arial" panose="020B0604020202020204" pitchFamily="34" charset="0"/>
              <a:buNone/>
              <a:tabLst/>
              <a:defRPr lang="en-GB" sz="2000" b="1" i="0" kern="1200" baseline="0">
                <a:solidFill>
                  <a:schemeClr val="bg1"/>
                </a:solidFill>
                <a:latin typeface="Calibri Light" panose="020F0302020204030204" pitchFamily="34" charset="0"/>
                <a:ea typeface="Source Sans Pro" panose="020B0503030403020204" pitchFamily="34" charset="0"/>
                <a:cs typeface="Calibri Light" panose="020F0302020204030204" pitchFamily="34" charset="0"/>
              </a:defRPr>
            </a:lvl1pPr>
            <a:lvl2pPr marL="6350" indent="0" algn="l" defTabSz="914400" rtl="0" eaLnBrk="1" latinLnBrk="0" hangingPunct="1">
              <a:lnSpc>
                <a:spcPct val="110000"/>
              </a:lnSpc>
              <a:spcBef>
                <a:spcPts val="600"/>
              </a:spcBef>
              <a:spcAft>
                <a:spcPts val="0"/>
              </a:spcAft>
              <a:buFont typeface="Arial" panose="020B0604020202020204" pitchFamily="34" charset="0"/>
              <a:buNone/>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2pPr>
            <a:lvl3pPr marL="228600"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3pPr>
            <a:lvl4pPr marL="401638"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4pPr>
            <a:lvl5pPr marL="582613" indent="-228600" algn="l" defTabSz="914400" rtl="0" eaLnBrk="1" latinLnBrk="0" hangingPunct="1">
              <a:lnSpc>
                <a:spcPct val="110000"/>
              </a:lnSpc>
              <a:spcBef>
                <a:spcPts val="600"/>
              </a:spcBef>
              <a:spcAft>
                <a:spcPts val="0"/>
              </a:spcAft>
              <a:buFont typeface="Arial" panose="020B0604020202020204" pitchFamily="34" charset="0"/>
              <a:buChar char="•"/>
              <a:tabLst/>
              <a:defRPr lang="en-US" sz="1200" b="0" i="0" kern="120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59536">
              <a:spcBef>
                <a:spcPts val="564"/>
              </a:spcBef>
            </a:pPr>
            <a:r>
              <a:rPr lang="en-UA" sz="1800" b="0" i="0" kern="1200" baseline="0">
                <a:solidFill>
                  <a:schemeClr val="tx1"/>
                </a:solidFill>
                <a:latin typeface="Calibri Light" panose="020F0302020204030204" pitchFamily="34" charset="0"/>
                <a:ea typeface="Source Sans Pro" panose="020B0503030403020204" pitchFamily="34" charset="0"/>
                <a:cs typeface="Calibri Light" panose="020F0302020204030204" pitchFamily="34" charset="0"/>
              </a:rPr>
              <a:t>02</a:t>
            </a:r>
            <a:endParaRPr lang="en-UA" sz="1800" b="0">
              <a:solidFill>
                <a:schemeClr val="tx1"/>
              </a:solidFill>
            </a:endParaRPr>
          </a:p>
        </p:txBody>
      </p:sp>
      <p:sp>
        <p:nvSpPr>
          <p:cNvPr id="43" name="Text Placeholder 4">
            <a:extLst>
              <a:ext uri="{FF2B5EF4-FFF2-40B4-BE49-F238E27FC236}">
                <a16:creationId xmlns:a16="http://schemas.microsoft.com/office/drawing/2014/main" id="{79F62141-C368-7C4B-A9EE-652C7288A381}"/>
              </a:ext>
            </a:extLst>
          </p:cNvPr>
          <p:cNvSpPr>
            <a:spLocks noGrp="1"/>
          </p:cNvSpPr>
          <p:nvPr/>
        </p:nvSpPr>
        <p:spPr>
          <a:xfrm>
            <a:off x="904617" y="3352795"/>
            <a:ext cx="471215" cy="289438"/>
          </a:xfrm>
          <a:prstGeom prst="rect">
            <a:avLst/>
          </a:prstGeom>
        </p:spPr>
        <p:txBody>
          <a:bodyPr vert="horz" wrap="square" lIns="0" tIns="0" rIns="0" bIns="0" rtlCol="0" anchor="t" anchorCtr="0">
            <a:spAutoFit/>
          </a:bodyPr>
          <a:lstStyle>
            <a:lvl1pPr marL="0" indent="0" algn="r" defTabSz="914400" rtl="0" eaLnBrk="1" latinLnBrk="0" hangingPunct="1">
              <a:lnSpc>
                <a:spcPct val="110000"/>
              </a:lnSpc>
              <a:spcBef>
                <a:spcPts val="600"/>
              </a:spcBef>
              <a:spcAft>
                <a:spcPts val="0"/>
              </a:spcAft>
              <a:buFont typeface="Arial" panose="020B0604020202020204" pitchFamily="34" charset="0"/>
              <a:buNone/>
              <a:tabLst/>
              <a:defRPr lang="en-GB" sz="2000" b="1" i="0" kern="1200" baseline="0">
                <a:solidFill>
                  <a:schemeClr val="bg1"/>
                </a:solidFill>
                <a:latin typeface="Calibri Light" panose="020F0302020204030204" pitchFamily="34" charset="0"/>
                <a:ea typeface="Source Sans Pro" panose="020B0503030403020204" pitchFamily="34" charset="0"/>
                <a:cs typeface="Calibri Light" panose="020F0302020204030204" pitchFamily="34" charset="0"/>
              </a:defRPr>
            </a:lvl1pPr>
            <a:lvl2pPr marL="6350" indent="0" algn="l" defTabSz="914400" rtl="0" eaLnBrk="1" latinLnBrk="0" hangingPunct="1">
              <a:lnSpc>
                <a:spcPct val="110000"/>
              </a:lnSpc>
              <a:spcBef>
                <a:spcPts val="600"/>
              </a:spcBef>
              <a:spcAft>
                <a:spcPts val="0"/>
              </a:spcAft>
              <a:buFont typeface="Arial" panose="020B0604020202020204" pitchFamily="34" charset="0"/>
              <a:buNone/>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2pPr>
            <a:lvl3pPr marL="228600"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3pPr>
            <a:lvl4pPr marL="401638"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4pPr>
            <a:lvl5pPr marL="582613" indent="-228600" algn="l" defTabSz="914400" rtl="0" eaLnBrk="1" latinLnBrk="0" hangingPunct="1">
              <a:lnSpc>
                <a:spcPct val="110000"/>
              </a:lnSpc>
              <a:spcBef>
                <a:spcPts val="600"/>
              </a:spcBef>
              <a:spcAft>
                <a:spcPts val="0"/>
              </a:spcAft>
              <a:buFont typeface="Arial" panose="020B0604020202020204" pitchFamily="34" charset="0"/>
              <a:buChar char="•"/>
              <a:tabLst/>
              <a:defRPr lang="en-US" sz="1200" b="0" i="0" kern="120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59536">
              <a:spcBef>
                <a:spcPts val="564"/>
              </a:spcBef>
            </a:pPr>
            <a:r>
              <a:rPr lang="en-UA" sz="1800" b="0" i="0" kern="1200" baseline="0">
                <a:solidFill>
                  <a:schemeClr val="tx1"/>
                </a:solidFill>
                <a:latin typeface="Calibri Light" panose="020F0302020204030204" pitchFamily="34" charset="0"/>
                <a:ea typeface="Source Sans Pro" panose="020B0503030403020204" pitchFamily="34" charset="0"/>
                <a:cs typeface="Calibri Light" panose="020F0302020204030204" pitchFamily="34" charset="0"/>
              </a:rPr>
              <a:t>03</a:t>
            </a:r>
            <a:endParaRPr lang="en-UA" sz="1800" b="0">
              <a:solidFill>
                <a:schemeClr val="tx1"/>
              </a:solidFill>
            </a:endParaRPr>
          </a:p>
        </p:txBody>
      </p:sp>
      <p:sp>
        <p:nvSpPr>
          <p:cNvPr id="44" name="Text Placeholder 6">
            <a:extLst>
              <a:ext uri="{FF2B5EF4-FFF2-40B4-BE49-F238E27FC236}">
                <a16:creationId xmlns:a16="http://schemas.microsoft.com/office/drawing/2014/main" id="{20FA753A-E56B-424A-BA18-9AEFC8E46C5B}"/>
              </a:ext>
            </a:extLst>
          </p:cNvPr>
          <p:cNvSpPr>
            <a:spLocks noGrp="1"/>
          </p:cNvSpPr>
          <p:nvPr/>
        </p:nvSpPr>
        <p:spPr>
          <a:xfrm>
            <a:off x="904617" y="3969661"/>
            <a:ext cx="471215" cy="289438"/>
          </a:xfrm>
          <a:prstGeom prst="rect">
            <a:avLst/>
          </a:prstGeom>
        </p:spPr>
        <p:txBody>
          <a:bodyPr vert="horz" wrap="square" lIns="0" tIns="0" rIns="0" bIns="0" rtlCol="0" anchor="t" anchorCtr="0">
            <a:spAutoFit/>
          </a:bodyPr>
          <a:lstStyle>
            <a:lvl1pPr marL="0" indent="0" algn="r" defTabSz="914400" rtl="0" eaLnBrk="1" latinLnBrk="0" hangingPunct="1">
              <a:lnSpc>
                <a:spcPct val="110000"/>
              </a:lnSpc>
              <a:spcBef>
                <a:spcPts val="600"/>
              </a:spcBef>
              <a:spcAft>
                <a:spcPts val="0"/>
              </a:spcAft>
              <a:buFont typeface="Arial" panose="020B0604020202020204" pitchFamily="34" charset="0"/>
              <a:buNone/>
              <a:tabLst/>
              <a:defRPr lang="en-GB" sz="2000" b="1" i="0" kern="1200" baseline="0">
                <a:solidFill>
                  <a:schemeClr val="bg1"/>
                </a:solidFill>
                <a:latin typeface="Calibri Light" panose="020F0302020204030204" pitchFamily="34" charset="0"/>
                <a:ea typeface="Source Sans Pro" panose="020B0503030403020204" pitchFamily="34" charset="0"/>
                <a:cs typeface="Calibri Light" panose="020F0302020204030204" pitchFamily="34" charset="0"/>
              </a:defRPr>
            </a:lvl1pPr>
            <a:lvl2pPr marL="6350" indent="0" algn="l" defTabSz="914400" rtl="0" eaLnBrk="1" latinLnBrk="0" hangingPunct="1">
              <a:lnSpc>
                <a:spcPct val="110000"/>
              </a:lnSpc>
              <a:spcBef>
                <a:spcPts val="600"/>
              </a:spcBef>
              <a:spcAft>
                <a:spcPts val="0"/>
              </a:spcAft>
              <a:buFont typeface="Arial" panose="020B0604020202020204" pitchFamily="34" charset="0"/>
              <a:buNone/>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2pPr>
            <a:lvl3pPr marL="228600"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3pPr>
            <a:lvl4pPr marL="401638"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4pPr>
            <a:lvl5pPr marL="582613" indent="-228600" algn="l" defTabSz="914400" rtl="0" eaLnBrk="1" latinLnBrk="0" hangingPunct="1">
              <a:lnSpc>
                <a:spcPct val="110000"/>
              </a:lnSpc>
              <a:spcBef>
                <a:spcPts val="600"/>
              </a:spcBef>
              <a:spcAft>
                <a:spcPts val="0"/>
              </a:spcAft>
              <a:buFont typeface="Arial" panose="020B0604020202020204" pitchFamily="34" charset="0"/>
              <a:buChar char="•"/>
              <a:tabLst/>
              <a:defRPr lang="en-US" sz="1200" b="0" i="0" kern="120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59536">
              <a:spcBef>
                <a:spcPts val="564"/>
              </a:spcBef>
            </a:pPr>
            <a:r>
              <a:rPr lang="en-UA" sz="1800" b="0" i="0" kern="1200" baseline="0">
                <a:solidFill>
                  <a:schemeClr val="tx1"/>
                </a:solidFill>
                <a:latin typeface="Calibri Light" panose="020F0302020204030204" pitchFamily="34" charset="0"/>
                <a:ea typeface="Source Sans Pro" panose="020B0503030403020204" pitchFamily="34" charset="0"/>
                <a:cs typeface="Calibri Light" panose="020F0302020204030204" pitchFamily="34" charset="0"/>
              </a:rPr>
              <a:t>04</a:t>
            </a:r>
            <a:endParaRPr lang="en-UA" sz="1800" b="0">
              <a:solidFill>
                <a:schemeClr val="tx1"/>
              </a:solidFill>
            </a:endParaRPr>
          </a:p>
        </p:txBody>
      </p:sp>
      <p:sp>
        <p:nvSpPr>
          <p:cNvPr id="45" name="Text Placeholder 17">
            <a:extLst>
              <a:ext uri="{FF2B5EF4-FFF2-40B4-BE49-F238E27FC236}">
                <a16:creationId xmlns:a16="http://schemas.microsoft.com/office/drawing/2014/main" id="{058E16BC-945A-8540-ADD3-DFF7BEDFD33A}"/>
              </a:ext>
            </a:extLst>
          </p:cNvPr>
          <p:cNvSpPr>
            <a:spLocks noGrp="1"/>
          </p:cNvSpPr>
          <p:nvPr/>
        </p:nvSpPr>
        <p:spPr>
          <a:xfrm>
            <a:off x="904617" y="4624735"/>
            <a:ext cx="471215" cy="289438"/>
          </a:xfrm>
          <a:prstGeom prst="rect">
            <a:avLst/>
          </a:prstGeom>
        </p:spPr>
        <p:txBody>
          <a:bodyPr vert="horz" wrap="square" lIns="0" tIns="0" rIns="0" bIns="0" rtlCol="0" anchor="t" anchorCtr="0">
            <a:spAutoFit/>
          </a:bodyPr>
          <a:lstStyle>
            <a:lvl1pPr marL="0" indent="0" algn="r" defTabSz="914400" rtl="0" eaLnBrk="1" latinLnBrk="0" hangingPunct="1">
              <a:lnSpc>
                <a:spcPct val="110000"/>
              </a:lnSpc>
              <a:spcBef>
                <a:spcPts val="600"/>
              </a:spcBef>
              <a:spcAft>
                <a:spcPts val="0"/>
              </a:spcAft>
              <a:buFont typeface="Arial" panose="020B0604020202020204" pitchFamily="34" charset="0"/>
              <a:buNone/>
              <a:tabLst/>
              <a:defRPr lang="en-GB" sz="2000" b="1" i="0" kern="1200" baseline="0">
                <a:solidFill>
                  <a:schemeClr val="bg1"/>
                </a:solidFill>
                <a:latin typeface="Calibri Light" panose="020F0302020204030204" pitchFamily="34" charset="0"/>
                <a:ea typeface="Source Sans Pro" panose="020B0503030403020204" pitchFamily="34" charset="0"/>
                <a:cs typeface="Calibri Light" panose="020F0302020204030204" pitchFamily="34" charset="0"/>
              </a:defRPr>
            </a:lvl1pPr>
            <a:lvl2pPr marL="6350" indent="0" algn="l" defTabSz="914400" rtl="0" eaLnBrk="1" latinLnBrk="0" hangingPunct="1">
              <a:lnSpc>
                <a:spcPct val="110000"/>
              </a:lnSpc>
              <a:spcBef>
                <a:spcPts val="600"/>
              </a:spcBef>
              <a:spcAft>
                <a:spcPts val="0"/>
              </a:spcAft>
              <a:buFont typeface="Arial" panose="020B0604020202020204" pitchFamily="34" charset="0"/>
              <a:buNone/>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2pPr>
            <a:lvl3pPr marL="228600"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3pPr>
            <a:lvl4pPr marL="401638"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4pPr>
            <a:lvl5pPr marL="582613" indent="-228600" algn="l" defTabSz="914400" rtl="0" eaLnBrk="1" latinLnBrk="0" hangingPunct="1">
              <a:lnSpc>
                <a:spcPct val="110000"/>
              </a:lnSpc>
              <a:spcBef>
                <a:spcPts val="600"/>
              </a:spcBef>
              <a:spcAft>
                <a:spcPts val="0"/>
              </a:spcAft>
              <a:buFont typeface="Arial" panose="020B0604020202020204" pitchFamily="34" charset="0"/>
              <a:buChar char="•"/>
              <a:tabLst/>
              <a:defRPr lang="en-US" sz="1200" b="0" i="0" kern="120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59536">
              <a:spcBef>
                <a:spcPts val="564"/>
              </a:spcBef>
            </a:pPr>
            <a:r>
              <a:rPr lang="en-KZ" sz="1800" b="0" i="0" kern="1200" baseline="0">
                <a:solidFill>
                  <a:schemeClr val="tx1"/>
                </a:solidFill>
                <a:latin typeface="Calibri Light" panose="020F0302020204030204" pitchFamily="34" charset="0"/>
                <a:ea typeface="Source Sans Pro" panose="020B0503030403020204" pitchFamily="34" charset="0"/>
                <a:cs typeface="Calibri Light" panose="020F0302020204030204" pitchFamily="34" charset="0"/>
              </a:rPr>
              <a:t>05</a:t>
            </a:r>
            <a:endParaRPr lang="en-KZ" sz="1800" b="0">
              <a:solidFill>
                <a:schemeClr val="tx1"/>
              </a:solidFill>
            </a:endParaRPr>
          </a:p>
        </p:txBody>
      </p:sp>
      <p:sp>
        <p:nvSpPr>
          <p:cNvPr id="46" name="Text Placeholder 12">
            <a:extLst>
              <a:ext uri="{FF2B5EF4-FFF2-40B4-BE49-F238E27FC236}">
                <a16:creationId xmlns:a16="http://schemas.microsoft.com/office/drawing/2014/main" id="{0198297B-68CB-0B42-AF14-967F82FC43BE}"/>
              </a:ext>
            </a:extLst>
          </p:cNvPr>
          <p:cNvSpPr>
            <a:spLocks noGrp="1"/>
          </p:cNvSpPr>
          <p:nvPr/>
        </p:nvSpPr>
        <p:spPr>
          <a:xfrm>
            <a:off x="6252681" y="2115004"/>
            <a:ext cx="471215" cy="289438"/>
          </a:xfrm>
          <a:prstGeom prst="rect">
            <a:avLst/>
          </a:prstGeom>
        </p:spPr>
        <p:txBody>
          <a:bodyPr vert="horz" wrap="square" lIns="0" tIns="0" rIns="0" bIns="0" rtlCol="0" anchor="t" anchorCtr="0">
            <a:spAutoFit/>
          </a:bodyPr>
          <a:lstStyle>
            <a:lvl1pPr marL="0" indent="0" algn="r" defTabSz="914400" rtl="0" eaLnBrk="1" latinLnBrk="0" hangingPunct="1">
              <a:lnSpc>
                <a:spcPct val="110000"/>
              </a:lnSpc>
              <a:spcBef>
                <a:spcPts val="600"/>
              </a:spcBef>
              <a:spcAft>
                <a:spcPts val="0"/>
              </a:spcAft>
              <a:buFont typeface="Arial" panose="020B0604020202020204" pitchFamily="34" charset="0"/>
              <a:buNone/>
              <a:tabLst/>
              <a:defRPr lang="en-GB" sz="2000" b="1" i="0" kern="1200" baseline="0">
                <a:solidFill>
                  <a:schemeClr val="bg1"/>
                </a:solidFill>
                <a:latin typeface="Calibri Light" panose="020F0302020204030204" pitchFamily="34" charset="0"/>
                <a:ea typeface="Source Sans Pro" panose="020B0503030403020204" pitchFamily="34" charset="0"/>
                <a:cs typeface="Calibri Light" panose="020F0302020204030204" pitchFamily="34" charset="0"/>
              </a:defRPr>
            </a:lvl1pPr>
            <a:lvl2pPr marL="6350" indent="0" algn="l" defTabSz="914400" rtl="0" eaLnBrk="1" latinLnBrk="0" hangingPunct="1">
              <a:lnSpc>
                <a:spcPct val="110000"/>
              </a:lnSpc>
              <a:spcBef>
                <a:spcPts val="600"/>
              </a:spcBef>
              <a:spcAft>
                <a:spcPts val="0"/>
              </a:spcAft>
              <a:buFont typeface="Arial" panose="020B0604020202020204" pitchFamily="34" charset="0"/>
              <a:buNone/>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2pPr>
            <a:lvl3pPr marL="228600"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3pPr>
            <a:lvl4pPr marL="401638"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4pPr>
            <a:lvl5pPr marL="582613" indent="-228600" algn="l" defTabSz="914400" rtl="0" eaLnBrk="1" latinLnBrk="0" hangingPunct="1">
              <a:lnSpc>
                <a:spcPct val="110000"/>
              </a:lnSpc>
              <a:spcBef>
                <a:spcPts val="600"/>
              </a:spcBef>
              <a:spcAft>
                <a:spcPts val="0"/>
              </a:spcAft>
              <a:buFont typeface="Arial" panose="020B0604020202020204" pitchFamily="34" charset="0"/>
              <a:buChar char="•"/>
              <a:tabLst/>
              <a:defRPr lang="en-US" sz="1200" b="0" i="0" kern="120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59536">
              <a:spcBef>
                <a:spcPts val="564"/>
              </a:spcBef>
            </a:pPr>
            <a:r>
              <a:rPr lang="en-KZ" sz="1800" b="0" i="0" kern="1200" baseline="0">
                <a:solidFill>
                  <a:schemeClr val="tx1"/>
                </a:solidFill>
                <a:latin typeface="Calibri Light" panose="020F0302020204030204" pitchFamily="34" charset="0"/>
                <a:ea typeface="Source Sans Pro" panose="020B0503030403020204" pitchFamily="34" charset="0"/>
                <a:cs typeface="Calibri Light" panose="020F0302020204030204" pitchFamily="34" charset="0"/>
              </a:rPr>
              <a:t>06</a:t>
            </a:r>
            <a:endParaRPr lang="en-KZ" sz="1800" b="0">
              <a:solidFill>
                <a:schemeClr val="tx1"/>
              </a:solidFill>
            </a:endParaRPr>
          </a:p>
        </p:txBody>
      </p:sp>
      <p:sp>
        <p:nvSpPr>
          <p:cNvPr id="47" name="Text Placeholder 23">
            <a:extLst>
              <a:ext uri="{FF2B5EF4-FFF2-40B4-BE49-F238E27FC236}">
                <a16:creationId xmlns:a16="http://schemas.microsoft.com/office/drawing/2014/main" id="{E0C1409F-0F5F-BD4D-89C6-6B1A0E6C3905}"/>
              </a:ext>
            </a:extLst>
          </p:cNvPr>
          <p:cNvSpPr>
            <a:spLocks noGrp="1"/>
          </p:cNvSpPr>
          <p:nvPr/>
        </p:nvSpPr>
        <p:spPr>
          <a:xfrm>
            <a:off x="1784476" y="2122111"/>
            <a:ext cx="2350725" cy="289438"/>
          </a:xfrm>
          <a:prstGeom prst="rect">
            <a:avLst/>
          </a:prstGeom>
        </p:spPr>
        <p:txBody>
          <a:bodyPr vert="horz" wrap="square" lIns="0" tIns="0" rIns="0" bIns="0" rtlCol="0" anchor="t" anchorCtr="0">
            <a:sp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tabLst/>
              <a:defRPr lang="en-GB" sz="2000" b="0" i="0" kern="1200" baseline="0">
                <a:solidFill>
                  <a:schemeClr val="bg1"/>
                </a:solidFill>
                <a:latin typeface="Calibri Light" panose="020F0302020204030204" pitchFamily="34" charset="0"/>
                <a:ea typeface="Source Sans Pro" panose="020B0503030403020204" pitchFamily="34" charset="0"/>
                <a:cs typeface="Calibri Light" panose="020F0302020204030204" pitchFamily="34" charset="0"/>
              </a:defRPr>
            </a:lvl1pPr>
            <a:lvl2pPr marL="6350" indent="0" algn="l" defTabSz="914400" rtl="0" eaLnBrk="1" latinLnBrk="0" hangingPunct="1">
              <a:lnSpc>
                <a:spcPct val="110000"/>
              </a:lnSpc>
              <a:spcBef>
                <a:spcPts val="600"/>
              </a:spcBef>
              <a:spcAft>
                <a:spcPts val="0"/>
              </a:spcAft>
              <a:buFont typeface="Arial" panose="020B0604020202020204" pitchFamily="34" charset="0"/>
              <a:buNone/>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2pPr>
            <a:lvl3pPr marL="228600"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3pPr>
            <a:lvl4pPr marL="401638"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4pPr>
            <a:lvl5pPr marL="582613" indent="-228600" algn="l" defTabSz="914400" rtl="0" eaLnBrk="1" latinLnBrk="0" hangingPunct="1">
              <a:lnSpc>
                <a:spcPct val="110000"/>
              </a:lnSpc>
              <a:spcBef>
                <a:spcPts val="600"/>
              </a:spcBef>
              <a:spcAft>
                <a:spcPts val="0"/>
              </a:spcAft>
              <a:buFont typeface="Arial" panose="020B0604020202020204" pitchFamily="34" charset="0"/>
              <a:buChar char="•"/>
              <a:tabLst/>
              <a:defRPr lang="en-US" sz="1200" b="0" i="0" kern="120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59536">
              <a:spcBef>
                <a:spcPts val="564"/>
              </a:spcBef>
            </a:pPr>
            <a:r>
              <a:rPr lang="en-US" sz="1800" i="0" kern="1200" baseline="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rPr>
              <a:t>Idea of this Workshop</a:t>
            </a:r>
            <a:endParaRPr lang="en-UA" sz="1800">
              <a:solidFill>
                <a:schemeClr val="tx1"/>
              </a:solidFill>
            </a:endParaRPr>
          </a:p>
        </p:txBody>
      </p:sp>
      <p:sp>
        <p:nvSpPr>
          <p:cNvPr id="48" name="Text Placeholder 24">
            <a:extLst>
              <a:ext uri="{FF2B5EF4-FFF2-40B4-BE49-F238E27FC236}">
                <a16:creationId xmlns:a16="http://schemas.microsoft.com/office/drawing/2014/main" id="{22F77CC5-F27F-054B-BAA4-51C43128B441}"/>
              </a:ext>
            </a:extLst>
          </p:cNvPr>
          <p:cNvSpPr>
            <a:spLocks noGrp="1"/>
          </p:cNvSpPr>
          <p:nvPr/>
        </p:nvSpPr>
        <p:spPr>
          <a:xfrm>
            <a:off x="1784476" y="2723224"/>
            <a:ext cx="2350725" cy="289438"/>
          </a:xfrm>
          <a:prstGeom prst="rect">
            <a:avLst/>
          </a:prstGeom>
        </p:spPr>
        <p:txBody>
          <a:bodyPr vert="horz" wrap="square" lIns="0" tIns="0" rIns="0" bIns="0" rtlCol="0" anchor="t" anchorCtr="0">
            <a:sp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tabLst/>
              <a:defRPr lang="en-GB" sz="2000" b="0" i="0" kern="1200" baseline="0">
                <a:solidFill>
                  <a:schemeClr val="bg1"/>
                </a:solidFill>
                <a:latin typeface="Calibri Light" panose="020F0302020204030204" pitchFamily="34" charset="0"/>
                <a:ea typeface="Source Sans Pro" panose="020B0503030403020204" pitchFamily="34" charset="0"/>
                <a:cs typeface="Calibri Light" panose="020F0302020204030204" pitchFamily="34" charset="0"/>
              </a:defRPr>
            </a:lvl1pPr>
            <a:lvl2pPr marL="6350" indent="0" algn="l" defTabSz="914400" rtl="0" eaLnBrk="1" latinLnBrk="0" hangingPunct="1">
              <a:lnSpc>
                <a:spcPct val="110000"/>
              </a:lnSpc>
              <a:spcBef>
                <a:spcPts val="600"/>
              </a:spcBef>
              <a:spcAft>
                <a:spcPts val="0"/>
              </a:spcAft>
              <a:buFont typeface="Arial" panose="020B0604020202020204" pitchFamily="34" charset="0"/>
              <a:buNone/>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2pPr>
            <a:lvl3pPr marL="228600"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3pPr>
            <a:lvl4pPr marL="401638"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4pPr>
            <a:lvl5pPr marL="582613" indent="-228600" algn="l" defTabSz="914400" rtl="0" eaLnBrk="1" latinLnBrk="0" hangingPunct="1">
              <a:lnSpc>
                <a:spcPct val="110000"/>
              </a:lnSpc>
              <a:spcBef>
                <a:spcPts val="600"/>
              </a:spcBef>
              <a:spcAft>
                <a:spcPts val="0"/>
              </a:spcAft>
              <a:buFont typeface="Arial" panose="020B0604020202020204" pitchFamily="34" charset="0"/>
              <a:buChar char="•"/>
              <a:tabLst/>
              <a:defRPr lang="en-US" sz="1200" b="0" i="0" kern="120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59536">
              <a:spcBef>
                <a:spcPts val="564"/>
              </a:spcBef>
            </a:pPr>
            <a:r>
              <a:rPr lang="en-US" sz="1800" i="0" kern="1200" baseline="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rPr>
              <a:t>Target Audience</a:t>
            </a:r>
            <a:endParaRPr lang="en-UA" sz="1800">
              <a:solidFill>
                <a:schemeClr val="tx1"/>
              </a:solidFill>
            </a:endParaRPr>
          </a:p>
        </p:txBody>
      </p:sp>
      <p:sp>
        <p:nvSpPr>
          <p:cNvPr id="49" name="Text Placeholder 25">
            <a:extLst>
              <a:ext uri="{FF2B5EF4-FFF2-40B4-BE49-F238E27FC236}">
                <a16:creationId xmlns:a16="http://schemas.microsoft.com/office/drawing/2014/main" id="{D354F01E-2D09-264B-ADB4-65056A52DAEC}"/>
              </a:ext>
            </a:extLst>
          </p:cNvPr>
          <p:cNvSpPr>
            <a:spLocks noGrp="1"/>
          </p:cNvSpPr>
          <p:nvPr/>
        </p:nvSpPr>
        <p:spPr>
          <a:xfrm>
            <a:off x="1784479" y="3355202"/>
            <a:ext cx="2713886" cy="289438"/>
          </a:xfrm>
          <a:prstGeom prst="rect">
            <a:avLst/>
          </a:prstGeom>
        </p:spPr>
        <p:txBody>
          <a:bodyPr vert="horz" wrap="square" lIns="0" tIns="0" rIns="0" bIns="0" rtlCol="0" anchor="t" anchorCtr="0">
            <a:sp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tabLst/>
              <a:defRPr lang="en-GB" sz="2000" b="0" i="0" kern="1200" baseline="0">
                <a:solidFill>
                  <a:schemeClr val="bg1"/>
                </a:solidFill>
                <a:latin typeface="Calibri Light" panose="020F0302020204030204" pitchFamily="34" charset="0"/>
                <a:ea typeface="Source Sans Pro" panose="020B0503030403020204" pitchFamily="34" charset="0"/>
                <a:cs typeface="Calibri Light" panose="020F0302020204030204" pitchFamily="34" charset="0"/>
              </a:defRPr>
            </a:lvl1pPr>
            <a:lvl2pPr marL="6350" indent="0" algn="l" defTabSz="914400" rtl="0" eaLnBrk="1" latinLnBrk="0" hangingPunct="1">
              <a:lnSpc>
                <a:spcPct val="110000"/>
              </a:lnSpc>
              <a:spcBef>
                <a:spcPts val="600"/>
              </a:spcBef>
              <a:spcAft>
                <a:spcPts val="0"/>
              </a:spcAft>
              <a:buFont typeface="Arial" panose="020B0604020202020204" pitchFamily="34" charset="0"/>
              <a:buNone/>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2pPr>
            <a:lvl3pPr marL="228600"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3pPr>
            <a:lvl4pPr marL="401638"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4pPr>
            <a:lvl5pPr marL="582613" indent="-228600" algn="l" defTabSz="914400" rtl="0" eaLnBrk="1" latinLnBrk="0" hangingPunct="1">
              <a:lnSpc>
                <a:spcPct val="110000"/>
              </a:lnSpc>
              <a:spcBef>
                <a:spcPts val="600"/>
              </a:spcBef>
              <a:spcAft>
                <a:spcPts val="0"/>
              </a:spcAft>
              <a:buFont typeface="Arial" panose="020B0604020202020204" pitchFamily="34" charset="0"/>
              <a:buChar char="•"/>
              <a:tabLst/>
              <a:defRPr lang="en-US" sz="1200" b="0" i="0" kern="120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59536">
              <a:spcBef>
                <a:spcPts val="564"/>
              </a:spcBef>
            </a:pPr>
            <a:r>
              <a:rPr lang="en-US" sz="1800" i="0" kern="1200" baseline="0">
                <a:solidFill>
                  <a:schemeClr val="tx1"/>
                </a:solidFill>
                <a:latin typeface="Calibri Light" panose="020F0302020204030204" pitchFamily="34" charset="0"/>
                <a:ea typeface="Source Sans Pro" panose="020B0503030403020204" pitchFamily="34" charset="0"/>
                <a:cs typeface="Calibri Light" panose="020F0302020204030204" pitchFamily="34" charset="0"/>
              </a:rPr>
              <a:t>Environment Setup</a:t>
            </a:r>
            <a:endParaRPr lang="en-GB" sz="1800">
              <a:solidFill>
                <a:schemeClr val="tx1"/>
              </a:solidFill>
            </a:endParaRPr>
          </a:p>
        </p:txBody>
      </p:sp>
      <p:sp>
        <p:nvSpPr>
          <p:cNvPr id="50" name="Text Placeholder 15">
            <a:extLst>
              <a:ext uri="{FF2B5EF4-FFF2-40B4-BE49-F238E27FC236}">
                <a16:creationId xmlns:a16="http://schemas.microsoft.com/office/drawing/2014/main" id="{B9D1A3E8-85EF-D64A-BA33-4685D5FE34CF}"/>
              </a:ext>
            </a:extLst>
          </p:cNvPr>
          <p:cNvSpPr>
            <a:spLocks noGrp="1"/>
          </p:cNvSpPr>
          <p:nvPr/>
        </p:nvSpPr>
        <p:spPr>
          <a:xfrm>
            <a:off x="1784477" y="3978552"/>
            <a:ext cx="2350725" cy="289438"/>
          </a:xfrm>
          <a:prstGeom prst="rect">
            <a:avLst/>
          </a:prstGeom>
        </p:spPr>
        <p:txBody>
          <a:bodyPr vert="horz" wrap="square" lIns="0" tIns="0" rIns="0" bIns="0" rtlCol="0" anchor="t" anchorCtr="0">
            <a:sp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tabLst/>
              <a:defRPr lang="en-GB" sz="2000" b="0" i="0" kern="1200" baseline="0">
                <a:solidFill>
                  <a:schemeClr val="bg1"/>
                </a:solidFill>
                <a:latin typeface="Calibri Light" panose="020F0302020204030204" pitchFamily="34" charset="0"/>
                <a:ea typeface="Source Sans Pro" panose="020B0503030403020204" pitchFamily="34" charset="0"/>
                <a:cs typeface="Calibri Light" panose="020F0302020204030204" pitchFamily="34" charset="0"/>
              </a:defRPr>
            </a:lvl1pPr>
            <a:lvl2pPr marL="6350" indent="0" algn="l" defTabSz="914400" rtl="0" eaLnBrk="1" latinLnBrk="0" hangingPunct="1">
              <a:lnSpc>
                <a:spcPct val="110000"/>
              </a:lnSpc>
              <a:spcBef>
                <a:spcPts val="600"/>
              </a:spcBef>
              <a:spcAft>
                <a:spcPts val="0"/>
              </a:spcAft>
              <a:buFont typeface="Arial" panose="020B0604020202020204" pitchFamily="34" charset="0"/>
              <a:buNone/>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2pPr>
            <a:lvl3pPr marL="228600"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3pPr>
            <a:lvl4pPr marL="401638"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4pPr>
            <a:lvl5pPr marL="582613" indent="-228600" algn="l" defTabSz="914400" rtl="0" eaLnBrk="1" latinLnBrk="0" hangingPunct="1">
              <a:lnSpc>
                <a:spcPct val="110000"/>
              </a:lnSpc>
              <a:spcBef>
                <a:spcPts val="600"/>
              </a:spcBef>
              <a:spcAft>
                <a:spcPts val="0"/>
              </a:spcAft>
              <a:buFont typeface="Arial" panose="020B0604020202020204" pitchFamily="34" charset="0"/>
              <a:buChar char="•"/>
              <a:tabLst/>
              <a:defRPr lang="en-US" sz="1200" b="0" i="0" kern="120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59536">
              <a:spcBef>
                <a:spcPts val="564"/>
              </a:spcBef>
            </a:pPr>
            <a:r>
              <a:rPr lang="en-GB" sz="1800" i="0" kern="1200" baseline="0">
                <a:solidFill>
                  <a:schemeClr val="tx1"/>
                </a:solidFill>
                <a:latin typeface="Calibri Light" panose="020F0302020204030204" pitchFamily="34" charset="0"/>
                <a:ea typeface="Source Sans Pro" panose="020B0503030403020204" pitchFamily="34" charset="0"/>
                <a:cs typeface="Calibri Light" panose="020F0302020204030204" pitchFamily="34" charset="0"/>
              </a:rPr>
              <a:t>Intro to LLM models</a:t>
            </a:r>
            <a:endParaRPr lang="en-GB" sz="1800">
              <a:solidFill>
                <a:schemeClr val="tx1"/>
              </a:solidFill>
            </a:endParaRPr>
          </a:p>
        </p:txBody>
      </p:sp>
      <p:sp>
        <p:nvSpPr>
          <p:cNvPr id="51" name="Text Placeholder 9">
            <a:extLst>
              <a:ext uri="{FF2B5EF4-FFF2-40B4-BE49-F238E27FC236}">
                <a16:creationId xmlns:a16="http://schemas.microsoft.com/office/drawing/2014/main" id="{803B0572-C200-D047-9F03-9FCC8A02AD6C}"/>
              </a:ext>
            </a:extLst>
          </p:cNvPr>
          <p:cNvSpPr>
            <a:spLocks noGrp="1"/>
          </p:cNvSpPr>
          <p:nvPr/>
        </p:nvSpPr>
        <p:spPr>
          <a:xfrm>
            <a:off x="1784477" y="4596452"/>
            <a:ext cx="3002518" cy="289438"/>
          </a:xfrm>
          <a:prstGeom prst="rect">
            <a:avLst/>
          </a:prstGeom>
        </p:spPr>
        <p:txBody>
          <a:bodyPr vert="horz" wrap="square" lIns="0" tIns="0" rIns="0" bIns="0" rtlCol="0" anchor="t" anchorCtr="0">
            <a:sp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tabLst/>
              <a:defRPr lang="en-GB" sz="2000" b="0" i="0" kern="1200" baseline="0">
                <a:solidFill>
                  <a:schemeClr val="bg1"/>
                </a:solidFill>
                <a:latin typeface="Calibri Light" panose="020F0302020204030204" pitchFamily="34" charset="0"/>
                <a:ea typeface="Source Sans Pro" panose="020B0503030403020204" pitchFamily="34" charset="0"/>
                <a:cs typeface="Calibri Light" panose="020F0302020204030204" pitchFamily="34" charset="0"/>
              </a:defRPr>
            </a:lvl1pPr>
            <a:lvl2pPr marL="6350" indent="0" algn="l" defTabSz="914400" rtl="0" eaLnBrk="1" latinLnBrk="0" hangingPunct="1">
              <a:lnSpc>
                <a:spcPct val="110000"/>
              </a:lnSpc>
              <a:spcBef>
                <a:spcPts val="600"/>
              </a:spcBef>
              <a:spcAft>
                <a:spcPts val="0"/>
              </a:spcAft>
              <a:buFont typeface="Arial" panose="020B0604020202020204" pitchFamily="34" charset="0"/>
              <a:buNone/>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2pPr>
            <a:lvl3pPr marL="228600"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3pPr>
            <a:lvl4pPr marL="401638"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4pPr>
            <a:lvl5pPr marL="582613" indent="-228600" algn="l" defTabSz="914400" rtl="0" eaLnBrk="1" latinLnBrk="0" hangingPunct="1">
              <a:lnSpc>
                <a:spcPct val="110000"/>
              </a:lnSpc>
              <a:spcBef>
                <a:spcPts val="600"/>
              </a:spcBef>
              <a:spcAft>
                <a:spcPts val="0"/>
              </a:spcAft>
              <a:buFont typeface="Arial" panose="020B0604020202020204" pitchFamily="34" charset="0"/>
              <a:buChar char="•"/>
              <a:tabLst/>
              <a:defRPr lang="en-US" sz="1200" b="0" i="0" kern="120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59536">
              <a:spcBef>
                <a:spcPts val="564"/>
              </a:spcBef>
            </a:pPr>
            <a:r>
              <a:rPr lang="en-US" sz="1800" i="0" kern="1200" baseline="0">
                <a:solidFill>
                  <a:schemeClr val="tx1"/>
                </a:solidFill>
                <a:latin typeface="Calibri Light" panose="020F0302020204030204" pitchFamily="34" charset="0"/>
                <a:ea typeface="Source Sans Pro" panose="020B0503030403020204" pitchFamily="34" charset="0"/>
                <a:cs typeface="Calibri Light" panose="020F0302020204030204" pitchFamily="34" charset="0"/>
              </a:rPr>
              <a:t>Applications we are building</a:t>
            </a:r>
            <a:endParaRPr lang="en-GB" sz="1800">
              <a:solidFill>
                <a:schemeClr val="tx1"/>
              </a:solidFill>
            </a:endParaRPr>
          </a:p>
        </p:txBody>
      </p:sp>
      <p:sp>
        <p:nvSpPr>
          <p:cNvPr id="55" name="Text Placeholder 1">
            <a:extLst>
              <a:ext uri="{FF2B5EF4-FFF2-40B4-BE49-F238E27FC236}">
                <a16:creationId xmlns:a16="http://schemas.microsoft.com/office/drawing/2014/main" id="{C17A5CE0-9615-7A44-BF48-BD047DBC2086}"/>
              </a:ext>
            </a:extLst>
          </p:cNvPr>
          <p:cNvSpPr txBox="1">
            <a:spLocks/>
          </p:cNvSpPr>
          <p:nvPr/>
        </p:nvSpPr>
        <p:spPr>
          <a:xfrm>
            <a:off x="6488289" y="2729444"/>
            <a:ext cx="471215" cy="276999"/>
          </a:xfrm>
          <a:prstGeom prst="rect">
            <a:avLst/>
          </a:prstGeom>
        </p:spPr>
        <p:txBody>
          <a:bodyPr vert="horz" wrap="square" lIns="0" tIns="0" rIns="0" bIns="0" rtlCol="0" anchor="t" anchorCtr="0">
            <a:spAutoFit/>
          </a:bodyPr>
          <a:lstStyle>
            <a:defPPr>
              <a:defRPr lang="en-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59536">
              <a:spcAft>
                <a:spcPts val="600"/>
              </a:spcAft>
            </a:pPr>
            <a:r>
              <a:rPr lang="en-US" kern="1200" dirty="0">
                <a:latin typeface="Calibri Light" panose="020F0302020204030204" pitchFamily="34" charset="0"/>
                <a:cs typeface="Calibri Light" panose="020F0302020204030204" pitchFamily="34" charset="0"/>
              </a:rPr>
              <a:t>07</a:t>
            </a:r>
            <a:endParaRPr lang="en-UA">
              <a:latin typeface="Calibri Light" panose="020F0302020204030204" pitchFamily="34" charset="0"/>
              <a:cs typeface="Calibri Light" panose="020F0302020204030204" pitchFamily="34" charset="0"/>
            </a:endParaRPr>
          </a:p>
        </p:txBody>
      </p:sp>
      <p:sp>
        <p:nvSpPr>
          <p:cNvPr id="56" name="Text Placeholder 3">
            <a:extLst>
              <a:ext uri="{FF2B5EF4-FFF2-40B4-BE49-F238E27FC236}">
                <a16:creationId xmlns:a16="http://schemas.microsoft.com/office/drawing/2014/main" id="{407F3CF6-29B4-3246-8C15-6549EB7AE1A1}"/>
              </a:ext>
            </a:extLst>
          </p:cNvPr>
          <p:cNvSpPr txBox="1">
            <a:spLocks/>
          </p:cNvSpPr>
          <p:nvPr/>
        </p:nvSpPr>
        <p:spPr>
          <a:xfrm>
            <a:off x="6488289" y="3319268"/>
            <a:ext cx="471215" cy="276999"/>
          </a:xfrm>
          <a:prstGeom prst="rect">
            <a:avLst/>
          </a:prstGeom>
        </p:spPr>
        <p:txBody>
          <a:bodyPr vert="horz" wrap="square" lIns="0" tIns="0" rIns="0" bIns="0" rtlCol="0" anchor="t" anchorCtr="0">
            <a:spAutoFit/>
          </a:bodyPr>
          <a:lstStyle>
            <a:defPPr>
              <a:defRPr lang="en-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59536">
              <a:spcAft>
                <a:spcPts val="600"/>
              </a:spcAft>
            </a:pPr>
            <a:r>
              <a:rPr lang="en-US" kern="1200" dirty="0">
                <a:latin typeface="Calibri Light" panose="020F0302020204030204" pitchFamily="34" charset="0"/>
                <a:cs typeface="Calibri Light" panose="020F0302020204030204" pitchFamily="34" charset="0"/>
              </a:rPr>
              <a:t>08</a:t>
            </a:r>
            <a:endParaRPr lang="en-UA">
              <a:latin typeface="Calibri Light" panose="020F0302020204030204" pitchFamily="34" charset="0"/>
              <a:cs typeface="Calibri Light" panose="020F0302020204030204" pitchFamily="34" charset="0"/>
            </a:endParaRPr>
          </a:p>
        </p:txBody>
      </p:sp>
      <p:sp>
        <p:nvSpPr>
          <p:cNvPr id="60" name="Text Placeholder 9">
            <a:extLst>
              <a:ext uri="{FF2B5EF4-FFF2-40B4-BE49-F238E27FC236}">
                <a16:creationId xmlns:a16="http://schemas.microsoft.com/office/drawing/2014/main" id="{462BBA44-5A1C-C7DF-4A6F-130F824B9A10}"/>
              </a:ext>
            </a:extLst>
          </p:cNvPr>
          <p:cNvSpPr>
            <a:spLocks noGrp="1"/>
          </p:cNvSpPr>
          <p:nvPr/>
        </p:nvSpPr>
        <p:spPr>
          <a:xfrm>
            <a:off x="7014662" y="2123959"/>
            <a:ext cx="2909455" cy="289438"/>
          </a:xfrm>
          <a:prstGeom prst="rect">
            <a:avLst/>
          </a:prstGeom>
        </p:spPr>
        <p:txBody>
          <a:bodyPr vert="horz" wrap="square" lIns="0" tIns="0" rIns="0" bIns="0" rtlCol="0" anchor="t" anchorCtr="0">
            <a:sp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tabLst/>
              <a:defRPr lang="en-GB" sz="2000" b="0" i="0" kern="1200" baseline="0">
                <a:solidFill>
                  <a:schemeClr val="bg1"/>
                </a:solidFill>
                <a:latin typeface="Calibri Light" panose="020F0302020204030204" pitchFamily="34" charset="0"/>
                <a:ea typeface="Source Sans Pro" panose="020B0503030403020204" pitchFamily="34" charset="0"/>
                <a:cs typeface="Calibri Light" panose="020F0302020204030204" pitchFamily="34" charset="0"/>
              </a:defRPr>
            </a:lvl1pPr>
            <a:lvl2pPr marL="6350" indent="0" algn="l" defTabSz="914400" rtl="0" eaLnBrk="1" latinLnBrk="0" hangingPunct="1">
              <a:lnSpc>
                <a:spcPct val="110000"/>
              </a:lnSpc>
              <a:spcBef>
                <a:spcPts val="600"/>
              </a:spcBef>
              <a:spcAft>
                <a:spcPts val="0"/>
              </a:spcAft>
              <a:buFont typeface="Arial" panose="020B0604020202020204" pitchFamily="34" charset="0"/>
              <a:buNone/>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2pPr>
            <a:lvl3pPr marL="228600"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3pPr>
            <a:lvl4pPr marL="401638"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4pPr>
            <a:lvl5pPr marL="582613" indent="-228600" algn="l" defTabSz="914400" rtl="0" eaLnBrk="1" latinLnBrk="0" hangingPunct="1">
              <a:lnSpc>
                <a:spcPct val="110000"/>
              </a:lnSpc>
              <a:spcBef>
                <a:spcPts val="600"/>
              </a:spcBef>
              <a:spcAft>
                <a:spcPts val="0"/>
              </a:spcAft>
              <a:buFont typeface="Arial" panose="020B0604020202020204" pitchFamily="34" charset="0"/>
              <a:buChar char="•"/>
              <a:tabLst/>
              <a:defRPr lang="en-US" sz="1200" b="0" i="0" kern="120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59536">
              <a:spcBef>
                <a:spcPts val="564"/>
              </a:spcBef>
            </a:pPr>
            <a:r>
              <a:rPr lang="en-US" sz="1800" i="0" kern="1200" baseline="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rPr>
              <a:t>Warm up. Generate Poco Apps</a:t>
            </a:r>
            <a:endParaRPr lang="en-KZ" sz="1800">
              <a:solidFill>
                <a:schemeClr val="tx1"/>
              </a:solidFill>
            </a:endParaRPr>
          </a:p>
        </p:txBody>
      </p:sp>
      <p:sp>
        <p:nvSpPr>
          <p:cNvPr id="10" name="TextBox 9">
            <a:extLst>
              <a:ext uri="{FF2B5EF4-FFF2-40B4-BE49-F238E27FC236}">
                <a16:creationId xmlns:a16="http://schemas.microsoft.com/office/drawing/2014/main" id="{E05A4164-9783-3098-BB32-158B66C6C602}"/>
              </a:ext>
            </a:extLst>
          </p:cNvPr>
          <p:cNvSpPr txBox="1"/>
          <p:nvPr/>
        </p:nvSpPr>
        <p:spPr>
          <a:xfrm>
            <a:off x="6959503" y="3286483"/>
            <a:ext cx="3242573" cy="369332"/>
          </a:xfrm>
          <a:prstGeom prst="rect">
            <a:avLst/>
          </a:prstGeom>
          <a:noFill/>
        </p:spPr>
        <p:txBody>
          <a:bodyPr wrap="square">
            <a:spAutoFit/>
          </a:bodyPr>
          <a:lstStyle/>
          <a:p>
            <a:pPr defTabSz="859536">
              <a:spcBef>
                <a:spcPts val="564"/>
              </a:spcBef>
            </a:pPr>
            <a:r>
              <a:rPr lang="en-US" i="0" kern="1200" baseline="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rPr>
              <a:t>Integration. </a:t>
            </a:r>
            <a:r>
              <a:rPr lang="en-US" i="0" kern="1200" baseline="0" dirty="0" err="1">
                <a:solidFill>
                  <a:schemeClr val="tx1"/>
                </a:solidFill>
                <a:latin typeface="Calibri Light" panose="020F0302020204030204" pitchFamily="34" charset="0"/>
                <a:ea typeface="Source Sans Pro" panose="020B0503030403020204" pitchFamily="34" charset="0"/>
                <a:cs typeface="Calibri Light" panose="020F0302020204030204" pitchFamily="34" charset="0"/>
              </a:rPr>
              <a:t>PowerAutomate</a:t>
            </a:r>
            <a:endParaRPr lang="en-KZ">
              <a:solidFill>
                <a:schemeClr val="tx1"/>
              </a:solidFill>
            </a:endParaRPr>
          </a:p>
        </p:txBody>
      </p:sp>
      <p:sp>
        <p:nvSpPr>
          <p:cNvPr id="12" name="TextBox 11">
            <a:extLst>
              <a:ext uri="{FF2B5EF4-FFF2-40B4-BE49-F238E27FC236}">
                <a16:creationId xmlns:a16="http://schemas.microsoft.com/office/drawing/2014/main" id="{82AFFD12-E583-52DC-D67F-AB391FBE2F6F}"/>
              </a:ext>
            </a:extLst>
          </p:cNvPr>
          <p:cNvSpPr txBox="1"/>
          <p:nvPr/>
        </p:nvSpPr>
        <p:spPr>
          <a:xfrm>
            <a:off x="6953494" y="2683277"/>
            <a:ext cx="2843749" cy="369332"/>
          </a:xfrm>
          <a:prstGeom prst="rect">
            <a:avLst/>
          </a:prstGeom>
          <a:noFill/>
        </p:spPr>
        <p:txBody>
          <a:bodyPr wrap="square">
            <a:spAutoFit/>
          </a:bodyPr>
          <a:lstStyle/>
          <a:p>
            <a:pPr defTabSz="859536">
              <a:spcBef>
                <a:spcPts val="564"/>
              </a:spcBef>
            </a:pPr>
            <a:r>
              <a:rPr lang="en-US" i="0" kern="1200" baseline="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rPr>
              <a:t>Interaction. Azure Functions</a:t>
            </a:r>
            <a:endParaRPr lang="en-KZ">
              <a:solidFill>
                <a:schemeClr val="tx1"/>
              </a:solidFill>
            </a:endParaRPr>
          </a:p>
        </p:txBody>
      </p:sp>
    </p:spTree>
    <p:extLst>
      <p:ext uri="{BB962C8B-B14F-4D97-AF65-F5344CB8AC3E}">
        <p14:creationId xmlns:p14="http://schemas.microsoft.com/office/powerpoint/2010/main" val="3390671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9CB3C6-16E7-8AF7-966E-A48634C3F3BA}"/>
              </a:ext>
            </a:extLst>
          </p:cNvPr>
          <p:cNvSpPr>
            <a:spLocks noGrp="1"/>
          </p:cNvSpPr>
          <p:nvPr>
            <p:ph type="title"/>
          </p:nvPr>
        </p:nvSpPr>
        <p:spPr>
          <a:xfrm>
            <a:off x="351692" y="1562100"/>
            <a:ext cx="3686135" cy="2400300"/>
          </a:xfrm>
        </p:spPr>
        <p:txBody>
          <a:bodyPr vert="horz" lIns="91440" tIns="45720" rIns="91440" bIns="45720" rtlCol="0" anchor="b">
            <a:normAutofit/>
          </a:bodyPr>
          <a:lstStyle/>
          <a:p>
            <a:pPr algn="r"/>
            <a:r>
              <a:rPr lang="en-US" sz="4000" kern="1200" dirty="0">
                <a:solidFill>
                  <a:srgbClr val="FFFFFF"/>
                </a:solidFill>
                <a:latin typeface="+mj-lt"/>
                <a:ea typeface="+mj-ea"/>
                <a:cs typeface="+mj-cs"/>
              </a:rPr>
              <a:t>Application 1. Azure Function</a:t>
            </a:r>
          </a:p>
        </p:txBody>
      </p:sp>
      <p:sp>
        <p:nvSpPr>
          <p:cNvPr id="4" name="TextBox 3">
            <a:extLst>
              <a:ext uri="{FF2B5EF4-FFF2-40B4-BE49-F238E27FC236}">
                <a16:creationId xmlns:a16="http://schemas.microsoft.com/office/drawing/2014/main" id="{EF73C25C-C63B-847A-CF90-F6D35EFE8576}"/>
              </a:ext>
            </a:extLst>
          </p:cNvPr>
          <p:cNvSpPr txBox="1"/>
          <p:nvPr/>
        </p:nvSpPr>
        <p:spPr>
          <a:xfrm>
            <a:off x="4810259" y="1562100"/>
            <a:ext cx="6555347" cy="3655735"/>
          </a:xfrm>
          <a:prstGeom prst="rect">
            <a:avLst/>
          </a:prstGeom>
        </p:spPr>
        <p:txBody>
          <a:bodyPr vert="horz" lIns="91440" tIns="45720" rIns="91440" bIns="45720" rtlCol="0" anchor="ctr">
            <a:normAutofit/>
          </a:bodyPr>
          <a:lstStyle/>
          <a:p>
            <a:pPr algn="just">
              <a:lnSpc>
                <a:spcPct val="90000"/>
              </a:lnSpc>
              <a:spcAft>
                <a:spcPts val="600"/>
              </a:spcAft>
            </a:pPr>
            <a:r>
              <a:rPr lang="en-US" sz="2000" dirty="0">
                <a:solidFill>
                  <a:schemeClr val="bg2">
                    <a:lumMod val="25000"/>
                  </a:schemeClr>
                </a:solidFill>
              </a:rPr>
              <a:t>We are going to organize simple Azure Function which will communicate with </a:t>
            </a:r>
            <a:r>
              <a:rPr lang="en-US" sz="2000" dirty="0" err="1">
                <a:solidFill>
                  <a:schemeClr val="bg2">
                    <a:lumMod val="25000"/>
                  </a:schemeClr>
                </a:solidFill>
              </a:rPr>
              <a:t>OpenAI</a:t>
            </a:r>
            <a:r>
              <a:rPr lang="en-US" sz="2000" dirty="0">
                <a:solidFill>
                  <a:schemeClr val="bg2">
                    <a:lumMod val="25000"/>
                  </a:schemeClr>
                </a:solidFill>
              </a:rPr>
              <a:t> &amp; EPAM Gen-AI</a:t>
            </a:r>
          </a:p>
          <a:p>
            <a:pPr algn="just">
              <a:lnSpc>
                <a:spcPct val="90000"/>
              </a:lnSpc>
              <a:spcAft>
                <a:spcPts val="600"/>
              </a:spcAft>
            </a:pPr>
            <a:endParaRPr lang="en-US" sz="2000" dirty="0">
              <a:solidFill>
                <a:srgbClr val="0070C0"/>
              </a:solidFill>
            </a:endParaRPr>
          </a:p>
          <a:p>
            <a:pPr marL="342900" indent="-342900" algn="just">
              <a:lnSpc>
                <a:spcPct val="90000"/>
              </a:lnSpc>
              <a:spcAft>
                <a:spcPts val="600"/>
              </a:spcAft>
              <a:buFont typeface="Arial" panose="020B0604020202020204" pitchFamily="34" charset="0"/>
              <a:buChar char="•"/>
            </a:pPr>
            <a:r>
              <a:rPr lang="en-US" sz="2000" dirty="0">
                <a:solidFill>
                  <a:srgbClr val="0070C0"/>
                </a:solidFill>
                <a:hlinkClick r:id="rId2">
                  <a:extLst>
                    <a:ext uri="{A12FA001-AC4F-418D-AE19-62706E023703}">
                      <ahyp:hlinkClr xmlns:ahyp="http://schemas.microsoft.com/office/drawing/2018/hyperlinkcolor" val="tx"/>
                    </a:ext>
                  </a:extLst>
                </a:hlinkClick>
              </a:rPr>
              <a:t>OpenAI ChatGPT Completion example on Github</a:t>
            </a:r>
            <a:endParaRPr lang="en-US" sz="2000" dirty="0">
              <a:solidFill>
                <a:srgbClr val="0070C0"/>
              </a:solidFill>
            </a:endParaRPr>
          </a:p>
          <a:p>
            <a:pPr marL="342900" indent="-342900" algn="just">
              <a:lnSpc>
                <a:spcPct val="90000"/>
              </a:lnSpc>
              <a:spcAft>
                <a:spcPts val="600"/>
              </a:spcAft>
              <a:buFont typeface="Arial" panose="020B0604020202020204" pitchFamily="34" charset="0"/>
              <a:buChar char="•"/>
            </a:pPr>
            <a:r>
              <a:rPr lang="en-US" sz="2000" dirty="0">
                <a:solidFill>
                  <a:srgbClr val="0070C0"/>
                </a:solidFill>
                <a:hlinkClick r:id="rId3">
                  <a:extLst>
                    <a:ext uri="{A12FA001-AC4F-418D-AE19-62706E023703}">
                      <ahyp:hlinkClr xmlns:ahyp="http://schemas.microsoft.com/office/drawing/2018/hyperlinkcolor" val="tx"/>
                    </a:ext>
                  </a:extLst>
                </a:hlinkClick>
              </a:rPr>
              <a:t>OpenAI ChatGPT Chat example on Github</a:t>
            </a:r>
            <a:endParaRPr lang="en-US" sz="2000" dirty="0">
              <a:solidFill>
                <a:srgbClr val="0070C0"/>
              </a:solidFill>
            </a:endParaRPr>
          </a:p>
          <a:p>
            <a:pPr marL="342900" indent="-342900" algn="just">
              <a:lnSpc>
                <a:spcPct val="90000"/>
              </a:lnSpc>
              <a:spcAft>
                <a:spcPts val="600"/>
              </a:spcAft>
              <a:buFont typeface="Arial" panose="020B0604020202020204" pitchFamily="34" charset="0"/>
              <a:buChar char="•"/>
            </a:pPr>
            <a:r>
              <a:rPr lang="en-US" sz="2000" dirty="0">
                <a:solidFill>
                  <a:srgbClr val="0070C0"/>
                </a:solidFill>
                <a:hlinkClick r:id="rId4">
                  <a:extLst>
                    <a:ext uri="{A12FA001-AC4F-418D-AE19-62706E023703}">
                      <ahyp:hlinkClr xmlns:ahyp="http://schemas.microsoft.com/office/drawing/2018/hyperlinkcolor" val="tx"/>
                    </a:ext>
                  </a:extLst>
                </a:hlinkClick>
              </a:rPr>
              <a:t>EPAM Gen-AI ChatGPT Chat example on Github</a:t>
            </a:r>
            <a:endParaRPr lang="en-US" sz="2000" dirty="0">
              <a:solidFill>
                <a:srgbClr val="0070C0"/>
              </a:solidFill>
            </a:endParaRPr>
          </a:p>
          <a:p>
            <a:pPr marL="342900" indent="-342900" algn="just">
              <a:lnSpc>
                <a:spcPct val="90000"/>
              </a:lnSpc>
              <a:spcAft>
                <a:spcPts val="600"/>
              </a:spcAft>
              <a:buFont typeface="Arial" panose="020B0604020202020204" pitchFamily="34" charset="0"/>
              <a:buChar char="•"/>
            </a:pPr>
            <a:r>
              <a:rPr lang="en-US" sz="2000" dirty="0">
                <a:solidFill>
                  <a:srgbClr val="0070C0"/>
                </a:solidFill>
                <a:hlinkClick r:id="rId5">
                  <a:extLst>
                    <a:ext uri="{A12FA001-AC4F-418D-AE19-62706E023703}">
                      <ahyp:hlinkClr xmlns:ahyp="http://schemas.microsoft.com/office/drawing/2018/hyperlinkcolor" val="tx"/>
                    </a:ext>
                  </a:extLst>
                </a:hlinkClick>
              </a:rPr>
              <a:t>OpenAI ChatGPT Chat with Redis example on Github</a:t>
            </a:r>
            <a:r>
              <a:rPr lang="en-US" sz="2000" dirty="0">
                <a:solidFill>
                  <a:srgbClr val="0070C0"/>
                </a:solidFill>
              </a:rPr>
              <a:t> </a:t>
            </a:r>
          </a:p>
          <a:p>
            <a:pPr marL="342900" indent="-342900" algn="just">
              <a:lnSpc>
                <a:spcPct val="90000"/>
              </a:lnSpc>
              <a:spcAft>
                <a:spcPts val="600"/>
              </a:spcAft>
              <a:buFont typeface="Arial" panose="020B0604020202020204" pitchFamily="34" charset="0"/>
              <a:buChar char="•"/>
            </a:pPr>
            <a:endParaRPr lang="en-US" sz="2000" dirty="0">
              <a:solidFill>
                <a:schemeClr val="bg2">
                  <a:lumMod val="25000"/>
                </a:schemeClr>
              </a:solidFill>
            </a:endParaRPr>
          </a:p>
          <a:p>
            <a:pPr algn="just">
              <a:lnSpc>
                <a:spcPct val="90000"/>
              </a:lnSpc>
              <a:spcAft>
                <a:spcPts val="600"/>
              </a:spcAft>
            </a:pPr>
            <a:r>
              <a:rPr lang="en-US" sz="2000" dirty="0">
                <a:solidFill>
                  <a:schemeClr val="bg2">
                    <a:lumMod val="25000"/>
                  </a:schemeClr>
                </a:solidFill>
              </a:rPr>
              <a:t>PS: You may ask </a:t>
            </a:r>
            <a:r>
              <a:rPr lang="en-US" sz="2000" dirty="0" err="1">
                <a:solidFill>
                  <a:schemeClr val="bg2">
                    <a:lumMod val="25000"/>
                  </a:schemeClr>
                </a:solidFill>
              </a:rPr>
              <a:t>ChatGPT</a:t>
            </a:r>
            <a:r>
              <a:rPr lang="en-US" sz="2000" dirty="0">
                <a:solidFill>
                  <a:schemeClr val="bg2">
                    <a:lumMod val="25000"/>
                  </a:schemeClr>
                </a:solidFill>
              </a:rPr>
              <a:t> to write you all needed code and just deploy this code to Azure or AWS. Let’s try to do that.</a:t>
            </a:r>
          </a:p>
        </p:txBody>
      </p:sp>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BE5ED539-721E-979A-9A97-93D3C2EF5F09}"/>
                  </a:ext>
                </a:extLst>
              </p14:cNvPr>
              <p14:cNvContentPartPr/>
              <p14:nvPr/>
            </p14:nvContentPartPr>
            <p14:xfrm>
              <a:off x="6639679" y="4449683"/>
              <a:ext cx="16920" cy="3600"/>
            </p14:xfrm>
          </p:contentPart>
        </mc:Choice>
        <mc:Fallback xmlns="">
          <p:pic>
            <p:nvPicPr>
              <p:cNvPr id="3" name="Ink 2">
                <a:extLst>
                  <a:ext uri="{FF2B5EF4-FFF2-40B4-BE49-F238E27FC236}">
                    <a16:creationId xmlns:a16="http://schemas.microsoft.com/office/drawing/2014/main" id="{BE5ED539-721E-979A-9A97-93D3C2EF5F09}"/>
                  </a:ext>
                </a:extLst>
              </p:cNvPr>
              <p:cNvPicPr/>
              <p:nvPr/>
            </p:nvPicPr>
            <p:blipFill>
              <a:blip r:embed="rId7"/>
              <a:stretch>
                <a:fillRect/>
              </a:stretch>
            </p:blipFill>
            <p:spPr>
              <a:xfrm>
                <a:off x="6633559" y="4443563"/>
                <a:ext cx="29160" cy="15840"/>
              </a:xfrm>
              <a:prstGeom prst="rect">
                <a:avLst/>
              </a:prstGeom>
            </p:spPr>
          </p:pic>
        </mc:Fallback>
      </mc:AlternateContent>
    </p:spTree>
    <p:extLst>
      <p:ext uri="{BB962C8B-B14F-4D97-AF65-F5344CB8AC3E}">
        <p14:creationId xmlns:p14="http://schemas.microsoft.com/office/powerpoint/2010/main" val="3462326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F5553B-BDCE-6288-3D92-502FB0DF08C2}"/>
              </a:ext>
            </a:extLst>
          </p:cNvPr>
          <p:cNvSpPr>
            <a:spLocks noGrp="1"/>
          </p:cNvSpPr>
          <p:nvPr>
            <p:ph type="title"/>
          </p:nvPr>
        </p:nvSpPr>
        <p:spPr>
          <a:xfrm>
            <a:off x="982663" y="586822"/>
            <a:ext cx="3822249" cy="1645920"/>
          </a:xfrm>
        </p:spPr>
        <p:txBody>
          <a:bodyPr vert="horz" lIns="91440" tIns="45720" rIns="91440" bIns="45720" rtlCol="0" anchor="ctr">
            <a:normAutofit/>
          </a:bodyPr>
          <a:lstStyle/>
          <a:p>
            <a:r>
              <a:rPr lang="en-US" sz="3200" kern="1200" dirty="0">
                <a:solidFill>
                  <a:schemeClr val="bg2">
                    <a:lumMod val="25000"/>
                  </a:schemeClr>
                </a:solidFill>
                <a:latin typeface="+mj-lt"/>
                <a:ea typeface="+mj-ea"/>
                <a:cs typeface="+mj-cs"/>
              </a:rPr>
              <a:t>Azure Function</a:t>
            </a:r>
            <a:br>
              <a:rPr lang="en-US" sz="3200" kern="1200" dirty="0">
                <a:solidFill>
                  <a:schemeClr val="bg2">
                    <a:lumMod val="25000"/>
                  </a:schemeClr>
                </a:solidFill>
                <a:latin typeface="+mj-lt"/>
                <a:ea typeface="+mj-ea"/>
                <a:cs typeface="+mj-cs"/>
              </a:rPr>
            </a:br>
            <a:r>
              <a:rPr lang="en-US" sz="3200" kern="1200" dirty="0">
                <a:solidFill>
                  <a:schemeClr val="bg2">
                    <a:lumMod val="25000"/>
                  </a:schemeClr>
                </a:solidFill>
                <a:latin typeface="+mj-lt"/>
                <a:ea typeface="+mj-ea"/>
                <a:cs typeface="+mj-cs"/>
              </a:rPr>
              <a:t>&amp; </a:t>
            </a:r>
            <a:r>
              <a:rPr lang="en-US" sz="3200" kern="1200" dirty="0" err="1">
                <a:solidFill>
                  <a:schemeClr val="bg2">
                    <a:lumMod val="25000"/>
                  </a:schemeClr>
                </a:solidFill>
                <a:latin typeface="+mj-lt"/>
                <a:ea typeface="+mj-ea"/>
                <a:cs typeface="+mj-cs"/>
              </a:rPr>
              <a:t>OpenAI</a:t>
            </a:r>
            <a:r>
              <a:rPr lang="en-US" sz="3200" dirty="0">
                <a:solidFill>
                  <a:schemeClr val="bg2">
                    <a:lumMod val="25000"/>
                  </a:schemeClr>
                </a:solidFill>
              </a:rPr>
              <a:t> </a:t>
            </a:r>
            <a:r>
              <a:rPr lang="en-US" sz="3200" kern="1200" dirty="0">
                <a:solidFill>
                  <a:schemeClr val="bg2">
                    <a:lumMod val="25000"/>
                  </a:schemeClr>
                </a:solidFill>
                <a:latin typeface="+mj-lt"/>
                <a:ea typeface="+mj-ea"/>
                <a:cs typeface="+mj-cs"/>
              </a:rPr>
              <a:t>Completion</a:t>
            </a:r>
          </a:p>
        </p:txBody>
      </p:sp>
      <p:sp>
        <p:nvSpPr>
          <p:cNvPr id="28" name="Rectangle 27">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extBox 5">
            <a:extLst>
              <a:ext uri="{FF2B5EF4-FFF2-40B4-BE49-F238E27FC236}">
                <a16:creationId xmlns:a16="http://schemas.microsoft.com/office/drawing/2014/main" id="{A947603C-844B-595B-4B9F-7743ED43B77C}"/>
              </a:ext>
            </a:extLst>
          </p:cNvPr>
          <p:cNvSpPr txBox="1"/>
          <p:nvPr/>
        </p:nvSpPr>
        <p:spPr>
          <a:xfrm>
            <a:off x="5351164" y="586822"/>
            <a:ext cx="6002636" cy="1645920"/>
          </a:xfrm>
          <a:prstGeom prst="rect">
            <a:avLst/>
          </a:prstGeom>
        </p:spPr>
        <p:txBody>
          <a:bodyPr vert="horz" lIns="91440" tIns="45720" rIns="91440" bIns="45720" rtlCol="0" anchor="ctr">
            <a:normAutofit/>
          </a:bodyPr>
          <a:lstStyle/>
          <a:p>
            <a:pPr lvl="1" indent="-228600">
              <a:lnSpc>
                <a:spcPct val="90000"/>
              </a:lnSpc>
              <a:spcAft>
                <a:spcPts val="600"/>
              </a:spcAft>
              <a:buFont typeface="Arial" panose="020B0604020202020204" pitchFamily="34" charset="0"/>
              <a:buChar char="•"/>
            </a:pPr>
            <a:r>
              <a:rPr lang="en-US" sz="1500" dirty="0">
                <a:solidFill>
                  <a:schemeClr val="bg2">
                    <a:lumMod val="25000"/>
                  </a:schemeClr>
                </a:solidFill>
              </a:rPr>
              <a:t>To send a prompt to </a:t>
            </a:r>
            <a:r>
              <a:rPr lang="en-US" sz="1500" dirty="0" err="1">
                <a:solidFill>
                  <a:schemeClr val="bg2">
                    <a:lumMod val="25000"/>
                  </a:schemeClr>
                </a:solidFill>
              </a:rPr>
              <a:t>OpenAI</a:t>
            </a:r>
            <a:r>
              <a:rPr lang="en-US" sz="1500" dirty="0">
                <a:solidFill>
                  <a:schemeClr val="bg2">
                    <a:lumMod val="25000"/>
                  </a:schemeClr>
                </a:solidFill>
              </a:rPr>
              <a:t> you need:</a:t>
            </a:r>
          </a:p>
          <a:p>
            <a:pPr lvl="1" indent="-228600">
              <a:lnSpc>
                <a:spcPct val="90000"/>
              </a:lnSpc>
              <a:spcAft>
                <a:spcPts val="600"/>
              </a:spcAft>
              <a:buFont typeface="Arial" panose="020B0604020202020204" pitchFamily="34" charset="0"/>
              <a:buChar char="•"/>
            </a:pPr>
            <a:r>
              <a:rPr lang="en-US" sz="1500" dirty="0">
                <a:solidFill>
                  <a:schemeClr val="bg2">
                    <a:lumMod val="25000"/>
                  </a:schemeClr>
                </a:solidFill>
              </a:rPr>
              <a:t>Organize your request body;</a:t>
            </a:r>
          </a:p>
          <a:p>
            <a:pPr lvl="1" indent="-228600">
              <a:lnSpc>
                <a:spcPct val="90000"/>
              </a:lnSpc>
              <a:spcAft>
                <a:spcPts val="600"/>
              </a:spcAft>
              <a:buFont typeface="Arial" panose="020B0604020202020204" pitchFamily="34" charset="0"/>
              <a:buChar char="•"/>
            </a:pPr>
            <a:r>
              <a:rPr lang="en-US" sz="1500" dirty="0">
                <a:solidFill>
                  <a:schemeClr val="bg2">
                    <a:lumMod val="25000"/>
                  </a:schemeClr>
                </a:solidFill>
              </a:rPr>
              <a:t>Assign Bearer token you </a:t>
            </a:r>
            <a:r>
              <a:rPr lang="en-US" sz="1500" dirty="0" err="1">
                <a:solidFill>
                  <a:schemeClr val="bg2">
                    <a:lumMod val="25000"/>
                  </a:schemeClr>
                </a:solidFill>
              </a:rPr>
              <a:t>OpenAI</a:t>
            </a:r>
            <a:r>
              <a:rPr lang="en-US" sz="1500" dirty="0">
                <a:solidFill>
                  <a:schemeClr val="bg2">
                    <a:lumMod val="25000"/>
                  </a:schemeClr>
                </a:solidFill>
              </a:rPr>
              <a:t> issued to you;</a:t>
            </a:r>
          </a:p>
          <a:p>
            <a:pPr lvl="1" indent="-228600">
              <a:lnSpc>
                <a:spcPct val="90000"/>
              </a:lnSpc>
              <a:spcAft>
                <a:spcPts val="600"/>
              </a:spcAft>
              <a:buFont typeface="Arial" panose="020B0604020202020204" pitchFamily="34" charset="0"/>
              <a:buChar char="•"/>
            </a:pPr>
            <a:r>
              <a:rPr lang="en-US" sz="1500" dirty="0">
                <a:solidFill>
                  <a:schemeClr val="bg2">
                    <a:lumMod val="25000"/>
                  </a:schemeClr>
                </a:solidFill>
              </a:rPr>
              <a:t>Send the request to endpoint. Keep in mind that there is different endpoints based on request type: completion and chat</a:t>
            </a:r>
          </a:p>
        </p:txBody>
      </p:sp>
      <p:sp>
        <p:nvSpPr>
          <p:cNvPr id="4" name="TextBox 3">
            <a:extLst>
              <a:ext uri="{FF2B5EF4-FFF2-40B4-BE49-F238E27FC236}">
                <a16:creationId xmlns:a16="http://schemas.microsoft.com/office/drawing/2014/main" id="{F7A241CB-265E-C5EF-5E85-4035671B0B17}"/>
              </a:ext>
            </a:extLst>
          </p:cNvPr>
          <p:cNvSpPr txBox="1"/>
          <p:nvPr/>
        </p:nvSpPr>
        <p:spPr>
          <a:xfrm>
            <a:off x="952499" y="1574240"/>
            <a:ext cx="6272960" cy="4272580"/>
          </a:xfrm>
          <a:prstGeom prst="rect">
            <a:avLst/>
          </a:prstGeom>
        </p:spPr>
        <p:txBody>
          <a:bodyPr vert="horz" lIns="91440" tIns="45720" rIns="91440" bIns="45720" rtlCol="0">
            <a:normAutofit/>
          </a:bodyPr>
          <a:lstStyle/>
          <a:p>
            <a:pPr indent="-228600" algn="just">
              <a:lnSpc>
                <a:spcPct val="90000"/>
              </a:lnSpc>
              <a:spcAft>
                <a:spcPts val="600"/>
              </a:spcAft>
              <a:buFont typeface="Arial" panose="020B0604020202020204" pitchFamily="34" charset="0"/>
              <a:buChar char="•"/>
            </a:pPr>
            <a:endParaRPr lang="en-US"/>
          </a:p>
        </p:txBody>
      </p:sp>
      <p:sp>
        <p:nvSpPr>
          <p:cNvPr id="7" name="TextBox 6">
            <a:extLst>
              <a:ext uri="{FF2B5EF4-FFF2-40B4-BE49-F238E27FC236}">
                <a16:creationId xmlns:a16="http://schemas.microsoft.com/office/drawing/2014/main" id="{ADBEF718-8BA5-E9A1-D215-E66A4FBA5C9B}"/>
              </a:ext>
            </a:extLst>
          </p:cNvPr>
          <p:cNvSpPr txBox="1"/>
          <p:nvPr/>
        </p:nvSpPr>
        <p:spPr>
          <a:xfrm>
            <a:off x="982663" y="2963077"/>
            <a:ext cx="9932587" cy="1834348"/>
          </a:xfrm>
          <a:prstGeom prst="rect">
            <a:avLst/>
          </a:prstGeom>
          <a:noFill/>
        </p:spPr>
        <p:txBody>
          <a:bodyPr wrap="square">
            <a:spAutoFit/>
          </a:bodyPr>
          <a:lstStyle/>
          <a:p>
            <a:pPr algn="just">
              <a:lnSpc>
                <a:spcPct val="90000"/>
              </a:lnSpc>
              <a:spcAft>
                <a:spcPts val="600"/>
              </a:spcAft>
            </a:pPr>
            <a:r>
              <a:rPr lang="en-GB" sz="1400" b="0" i="0" dirty="0">
                <a:solidFill>
                  <a:schemeClr val="bg2">
                    <a:lumMod val="25000"/>
                  </a:schemeClr>
                </a:solidFill>
                <a:effectLst/>
              </a:rPr>
              <a:t>Completion is a type of interaction wherein a singular request yields a solitary response. Contrary to a conversational format, it represents the most rudimentary communication modality, serving as our initial point of commencement.</a:t>
            </a:r>
          </a:p>
          <a:p>
            <a:pPr algn="just">
              <a:lnSpc>
                <a:spcPct val="90000"/>
              </a:lnSpc>
              <a:spcAft>
                <a:spcPts val="600"/>
              </a:spcAft>
            </a:pPr>
            <a:endParaRPr lang="en-US" sz="1400" dirty="0">
              <a:solidFill>
                <a:schemeClr val="bg2">
                  <a:lumMod val="25000"/>
                </a:schemeClr>
              </a:solidFill>
            </a:endParaRPr>
          </a:p>
          <a:p>
            <a:pPr marL="800100" lvl="1" indent="-342900" algn="just">
              <a:lnSpc>
                <a:spcPct val="90000"/>
              </a:lnSpc>
              <a:spcAft>
                <a:spcPts val="600"/>
              </a:spcAft>
              <a:buAutoNum type="arabicPeriod"/>
            </a:pPr>
            <a:r>
              <a:rPr lang="en-US" sz="1400" dirty="0">
                <a:solidFill>
                  <a:schemeClr val="bg2">
                    <a:lumMod val="25000"/>
                  </a:schemeClr>
                </a:solidFill>
              </a:rPr>
              <a:t>Create a prompt which asks ChatGPT3.5 or ChatGPT4 to generate an Azure Function \ AWS Lambda.</a:t>
            </a:r>
          </a:p>
          <a:p>
            <a:pPr marL="800100" lvl="1" indent="-342900" algn="just">
              <a:lnSpc>
                <a:spcPct val="90000"/>
              </a:lnSpc>
              <a:spcAft>
                <a:spcPts val="600"/>
              </a:spcAft>
              <a:buAutoNum type="arabicPeriod"/>
            </a:pPr>
            <a:r>
              <a:rPr lang="en-US" sz="1400" dirty="0">
                <a:solidFill>
                  <a:schemeClr val="bg2">
                    <a:lumMod val="25000"/>
                  </a:schemeClr>
                </a:solidFill>
              </a:rPr>
              <a:t>Gather all details you need to specify and provide it to </a:t>
            </a:r>
            <a:r>
              <a:rPr lang="en-US" sz="1400" dirty="0" err="1">
                <a:solidFill>
                  <a:schemeClr val="bg2">
                    <a:lumMod val="25000"/>
                  </a:schemeClr>
                </a:solidFill>
              </a:rPr>
              <a:t>ChatGPT</a:t>
            </a:r>
            <a:r>
              <a:rPr lang="en-US" sz="1400" dirty="0">
                <a:solidFill>
                  <a:schemeClr val="bg2">
                    <a:lumMod val="25000"/>
                  </a:schemeClr>
                </a:solidFill>
              </a:rPr>
              <a:t> on your own.</a:t>
            </a:r>
          </a:p>
          <a:p>
            <a:pPr marL="800100" lvl="1" indent="-342900" algn="just">
              <a:lnSpc>
                <a:spcPct val="90000"/>
              </a:lnSpc>
              <a:spcAft>
                <a:spcPts val="600"/>
              </a:spcAft>
              <a:buAutoNum type="arabicPeriod"/>
            </a:pPr>
            <a:r>
              <a:rPr lang="en-US" sz="1400" dirty="0">
                <a:solidFill>
                  <a:schemeClr val="bg2">
                    <a:lumMod val="25000"/>
                  </a:schemeClr>
                </a:solidFill>
              </a:rPr>
              <a:t>Use </a:t>
            </a:r>
            <a:r>
              <a:rPr lang="en-US" sz="1400" u="sng" dirty="0">
                <a:solidFill>
                  <a:srgbClr val="0070C0"/>
                </a:solidFill>
              </a:rPr>
              <a:t>v1/completions</a:t>
            </a:r>
            <a:r>
              <a:rPr lang="en-US" sz="1400" dirty="0">
                <a:solidFill>
                  <a:srgbClr val="0070C0"/>
                </a:solidFill>
              </a:rPr>
              <a:t> </a:t>
            </a:r>
            <a:r>
              <a:rPr lang="en-US" sz="1400" dirty="0">
                <a:solidFill>
                  <a:schemeClr val="bg2">
                    <a:lumMod val="25000"/>
                  </a:schemeClr>
                </a:solidFill>
              </a:rPr>
              <a:t>endpoint which is obsolete, but still working</a:t>
            </a:r>
          </a:p>
          <a:p>
            <a:pPr algn="just">
              <a:lnSpc>
                <a:spcPct val="90000"/>
              </a:lnSpc>
              <a:spcAft>
                <a:spcPts val="600"/>
              </a:spcAft>
            </a:pPr>
            <a:endParaRPr lang="en-US" sz="1400" dirty="0">
              <a:solidFill>
                <a:schemeClr val="bg2">
                  <a:lumMod val="25000"/>
                </a:schemeClr>
              </a:solidFill>
            </a:endParaRPr>
          </a:p>
        </p:txBody>
      </p:sp>
    </p:spTree>
    <p:extLst>
      <p:ext uri="{BB962C8B-B14F-4D97-AF65-F5344CB8AC3E}">
        <p14:creationId xmlns:p14="http://schemas.microsoft.com/office/powerpoint/2010/main" val="552890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F5553B-BDCE-6288-3D92-502FB0DF08C2}"/>
              </a:ext>
            </a:extLst>
          </p:cNvPr>
          <p:cNvSpPr>
            <a:spLocks noGrp="1"/>
          </p:cNvSpPr>
          <p:nvPr>
            <p:ph type="title"/>
          </p:nvPr>
        </p:nvSpPr>
        <p:spPr>
          <a:xfrm>
            <a:off x="1012044" y="576225"/>
            <a:ext cx="3832406" cy="1645920"/>
          </a:xfrm>
        </p:spPr>
        <p:txBody>
          <a:bodyPr vert="horz" lIns="91440" tIns="45720" rIns="91440" bIns="45720" rtlCol="0" anchor="ctr">
            <a:normAutofit/>
          </a:bodyPr>
          <a:lstStyle/>
          <a:p>
            <a:r>
              <a:rPr lang="en-US" sz="3200" kern="1200" dirty="0">
                <a:solidFill>
                  <a:schemeClr val="tx1"/>
                </a:solidFill>
                <a:latin typeface="+mj-lt"/>
                <a:ea typeface="+mj-ea"/>
                <a:cs typeface="+mj-cs"/>
              </a:rPr>
              <a:t>Azure Function</a:t>
            </a:r>
            <a:br>
              <a:rPr lang="en-US" sz="3200" kern="1200" dirty="0">
                <a:solidFill>
                  <a:schemeClr val="tx1"/>
                </a:solidFill>
                <a:latin typeface="+mj-lt"/>
                <a:ea typeface="+mj-ea"/>
                <a:cs typeface="+mj-cs"/>
              </a:rPr>
            </a:br>
            <a:r>
              <a:rPr lang="en-US" sz="3200" kern="1200" dirty="0">
                <a:solidFill>
                  <a:schemeClr val="tx1"/>
                </a:solidFill>
                <a:latin typeface="+mj-lt"/>
                <a:ea typeface="+mj-ea"/>
                <a:cs typeface="+mj-cs"/>
              </a:rPr>
              <a:t>&amp; </a:t>
            </a:r>
            <a:r>
              <a:rPr lang="en-US" sz="3200" kern="1200" dirty="0" err="1">
                <a:solidFill>
                  <a:schemeClr val="tx1"/>
                </a:solidFill>
                <a:latin typeface="+mj-lt"/>
                <a:ea typeface="+mj-ea"/>
                <a:cs typeface="+mj-cs"/>
              </a:rPr>
              <a:t>OpenAI</a:t>
            </a:r>
            <a:r>
              <a:rPr lang="en-US" sz="3200" kern="1200" dirty="0">
                <a:solidFill>
                  <a:schemeClr val="tx1"/>
                </a:solidFill>
                <a:latin typeface="+mj-lt"/>
                <a:ea typeface="+mj-ea"/>
                <a:cs typeface="+mj-cs"/>
              </a:rPr>
              <a:t> Completion</a:t>
            </a:r>
          </a:p>
        </p:txBody>
      </p:sp>
      <p:sp>
        <p:nvSpPr>
          <p:cNvPr id="28" name="Rectangle 27">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extBox 5">
            <a:extLst>
              <a:ext uri="{FF2B5EF4-FFF2-40B4-BE49-F238E27FC236}">
                <a16:creationId xmlns:a16="http://schemas.microsoft.com/office/drawing/2014/main" id="{A947603C-844B-595B-4B9F-7743ED43B77C}"/>
              </a:ext>
            </a:extLst>
          </p:cNvPr>
          <p:cNvSpPr txBox="1"/>
          <p:nvPr/>
        </p:nvSpPr>
        <p:spPr>
          <a:xfrm>
            <a:off x="5351164" y="586822"/>
            <a:ext cx="6002636" cy="164592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500"/>
              <a:t>To send a prompt to OpenAI you need:</a:t>
            </a:r>
          </a:p>
          <a:p>
            <a:pPr marL="285750" indent="-228600">
              <a:lnSpc>
                <a:spcPct val="90000"/>
              </a:lnSpc>
              <a:spcAft>
                <a:spcPts val="600"/>
              </a:spcAft>
              <a:buFont typeface="Arial" panose="020B0604020202020204" pitchFamily="34" charset="0"/>
              <a:buChar char="•"/>
            </a:pPr>
            <a:r>
              <a:rPr lang="en-US" sz="1500"/>
              <a:t>Organize your request body;</a:t>
            </a:r>
          </a:p>
          <a:p>
            <a:pPr marL="285750" indent="-228600">
              <a:lnSpc>
                <a:spcPct val="90000"/>
              </a:lnSpc>
              <a:spcAft>
                <a:spcPts val="600"/>
              </a:spcAft>
              <a:buFont typeface="Arial" panose="020B0604020202020204" pitchFamily="34" charset="0"/>
              <a:buChar char="•"/>
            </a:pPr>
            <a:r>
              <a:rPr lang="en-US" sz="1500"/>
              <a:t>Assign Bearer token you OpenAI issued to you;</a:t>
            </a:r>
          </a:p>
          <a:p>
            <a:pPr marL="285750" indent="-228600">
              <a:lnSpc>
                <a:spcPct val="90000"/>
              </a:lnSpc>
              <a:spcAft>
                <a:spcPts val="600"/>
              </a:spcAft>
              <a:buFont typeface="Arial" panose="020B0604020202020204" pitchFamily="34" charset="0"/>
              <a:buChar char="•"/>
            </a:pPr>
            <a:r>
              <a:rPr lang="en-US" sz="1500"/>
              <a:t>Send the request to endpoint. Keep in mind that there is different endpoints based on request type: completion and chat</a:t>
            </a:r>
          </a:p>
        </p:txBody>
      </p:sp>
      <p:pic>
        <p:nvPicPr>
          <p:cNvPr id="5" name="Picture 4" descr="A screen shot of a computer program&#10;&#10;Description automatically generated">
            <a:extLst>
              <a:ext uri="{FF2B5EF4-FFF2-40B4-BE49-F238E27FC236}">
                <a16:creationId xmlns:a16="http://schemas.microsoft.com/office/drawing/2014/main" id="{14A1B2A2-8D63-E84D-253E-720CEB8854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663" y="3649477"/>
            <a:ext cx="8034602" cy="3093321"/>
          </a:xfrm>
          <a:prstGeom prst="rect">
            <a:avLst/>
          </a:prstGeom>
        </p:spPr>
      </p:pic>
      <p:sp>
        <p:nvSpPr>
          <p:cNvPr id="4" name="TextBox 3">
            <a:extLst>
              <a:ext uri="{FF2B5EF4-FFF2-40B4-BE49-F238E27FC236}">
                <a16:creationId xmlns:a16="http://schemas.microsoft.com/office/drawing/2014/main" id="{F7A241CB-265E-C5EF-5E85-4035671B0B17}"/>
              </a:ext>
            </a:extLst>
          </p:cNvPr>
          <p:cNvSpPr txBox="1"/>
          <p:nvPr/>
        </p:nvSpPr>
        <p:spPr>
          <a:xfrm>
            <a:off x="952499" y="1574240"/>
            <a:ext cx="6272960" cy="4272580"/>
          </a:xfrm>
          <a:prstGeom prst="rect">
            <a:avLst/>
          </a:prstGeom>
        </p:spPr>
        <p:txBody>
          <a:bodyPr vert="horz" lIns="91440" tIns="45720" rIns="91440" bIns="45720" rtlCol="0">
            <a:normAutofit/>
          </a:bodyPr>
          <a:lstStyle/>
          <a:p>
            <a:pPr indent="-228600" algn="just">
              <a:lnSpc>
                <a:spcPct val="90000"/>
              </a:lnSpc>
              <a:spcAft>
                <a:spcPts val="600"/>
              </a:spcAft>
              <a:buFont typeface="Arial" panose="020B0604020202020204" pitchFamily="34" charset="0"/>
              <a:buChar char="•"/>
            </a:pPr>
            <a:endParaRPr lang="en-US"/>
          </a:p>
        </p:txBody>
      </p:sp>
      <p:sp>
        <p:nvSpPr>
          <p:cNvPr id="7" name="TextBox 6">
            <a:extLst>
              <a:ext uri="{FF2B5EF4-FFF2-40B4-BE49-F238E27FC236}">
                <a16:creationId xmlns:a16="http://schemas.microsoft.com/office/drawing/2014/main" id="{ADBEF718-8BA5-E9A1-D215-E66A4FBA5C9B}"/>
              </a:ext>
            </a:extLst>
          </p:cNvPr>
          <p:cNvSpPr txBox="1"/>
          <p:nvPr/>
        </p:nvSpPr>
        <p:spPr>
          <a:xfrm>
            <a:off x="1046746" y="2670134"/>
            <a:ext cx="9868504" cy="1098762"/>
          </a:xfrm>
          <a:prstGeom prst="rect">
            <a:avLst/>
          </a:prstGeom>
          <a:noFill/>
        </p:spPr>
        <p:txBody>
          <a:bodyPr wrap="square">
            <a:spAutoFit/>
          </a:bodyPr>
          <a:lstStyle/>
          <a:p>
            <a:pPr marL="342900" indent="-342900" algn="just">
              <a:lnSpc>
                <a:spcPct val="90000"/>
              </a:lnSpc>
              <a:spcAft>
                <a:spcPts val="600"/>
              </a:spcAft>
              <a:buAutoNum type="arabicPeriod"/>
            </a:pPr>
            <a:r>
              <a:rPr lang="en-US" sz="1400"/>
              <a:t>Create a prompt which asks ChatGPT3.5 or ChatGPT4 to generate an Azure Function \ AWS Lambda.</a:t>
            </a:r>
          </a:p>
          <a:p>
            <a:pPr marL="342900" indent="-342900" algn="just">
              <a:lnSpc>
                <a:spcPct val="90000"/>
              </a:lnSpc>
              <a:spcAft>
                <a:spcPts val="600"/>
              </a:spcAft>
              <a:buAutoNum type="arabicPeriod"/>
            </a:pPr>
            <a:r>
              <a:rPr lang="en-US" sz="1400"/>
              <a:t>Gather all details you need to specify and provide it to </a:t>
            </a:r>
            <a:r>
              <a:rPr lang="en-US" sz="1400" err="1"/>
              <a:t>ChatGPT</a:t>
            </a:r>
            <a:r>
              <a:rPr lang="en-US" sz="1400"/>
              <a:t> on your own.</a:t>
            </a:r>
          </a:p>
          <a:p>
            <a:pPr marL="342900" indent="-342900" algn="just">
              <a:lnSpc>
                <a:spcPct val="90000"/>
              </a:lnSpc>
              <a:spcAft>
                <a:spcPts val="600"/>
              </a:spcAft>
              <a:buAutoNum type="arabicPeriod"/>
            </a:pPr>
            <a:r>
              <a:rPr lang="en-US" sz="1400"/>
              <a:t>Use v1/completions endpoint which is obsolete, but still working</a:t>
            </a:r>
          </a:p>
          <a:p>
            <a:pPr algn="just">
              <a:lnSpc>
                <a:spcPct val="90000"/>
              </a:lnSpc>
              <a:spcAft>
                <a:spcPts val="600"/>
              </a:spcAft>
            </a:pPr>
            <a:endParaRPr lang="en-US" sz="1400"/>
          </a:p>
        </p:txBody>
      </p:sp>
    </p:spTree>
    <p:extLst>
      <p:ext uri="{BB962C8B-B14F-4D97-AF65-F5344CB8AC3E}">
        <p14:creationId xmlns:p14="http://schemas.microsoft.com/office/powerpoint/2010/main" val="2851434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F5553B-BDCE-6288-3D92-502FB0DF08C2}"/>
              </a:ext>
            </a:extLst>
          </p:cNvPr>
          <p:cNvSpPr>
            <a:spLocks noGrp="1"/>
          </p:cNvSpPr>
          <p:nvPr>
            <p:ph type="title"/>
          </p:nvPr>
        </p:nvSpPr>
        <p:spPr>
          <a:xfrm>
            <a:off x="986459" y="586822"/>
            <a:ext cx="3560252" cy="1645920"/>
          </a:xfrm>
        </p:spPr>
        <p:txBody>
          <a:bodyPr vert="horz" lIns="91440" tIns="45720" rIns="91440" bIns="45720" rtlCol="0" anchor="ctr">
            <a:normAutofit/>
          </a:bodyPr>
          <a:lstStyle/>
          <a:p>
            <a:r>
              <a:rPr lang="en-US" sz="3200" kern="1200" dirty="0">
                <a:solidFill>
                  <a:schemeClr val="tx1"/>
                </a:solidFill>
                <a:latin typeface="+mj-lt"/>
                <a:ea typeface="+mj-ea"/>
                <a:cs typeface="+mj-cs"/>
              </a:rPr>
              <a:t>Azure Function</a:t>
            </a:r>
            <a:br>
              <a:rPr lang="en-US" sz="3200" kern="1200" dirty="0">
                <a:solidFill>
                  <a:schemeClr val="tx1"/>
                </a:solidFill>
                <a:latin typeface="+mj-lt"/>
                <a:ea typeface="+mj-ea"/>
                <a:cs typeface="+mj-cs"/>
              </a:rPr>
            </a:br>
            <a:r>
              <a:rPr lang="en-US" sz="3200" kern="1200" dirty="0">
                <a:solidFill>
                  <a:schemeClr val="tx1"/>
                </a:solidFill>
                <a:latin typeface="+mj-lt"/>
                <a:ea typeface="+mj-ea"/>
                <a:cs typeface="+mj-cs"/>
              </a:rPr>
              <a:t>&amp; </a:t>
            </a:r>
            <a:r>
              <a:rPr lang="en-US" sz="3200" kern="1200" dirty="0" err="1">
                <a:solidFill>
                  <a:schemeClr val="tx1"/>
                </a:solidFill>
                <a:latin typeface="+mj-lt"/>
                <a:ea typeface="+mj-ea"/>
                <a:cs typeface="+mj-cs"/>
              </a:rPr>
              <a:t>OpenAI</a:t>
            </a:r>
            <a:r>
              <a:rPr lang="en-US" sz="3200" kern="1200" dirty="0">
                <a:solidFill>
                  <a:schemeClr val="tx1"/>
                </a:solidFill>
                <a:latin typeface="+mj-lt"/>
                <a:ea typeface="+mj-ea"/>
                <a:cs typeface="+mj-cs"/>
              </a:rPr>
              <a:t> Chat</a:t>
            </a:r>
          </a:p>
        </p:txBody>
      </p:sp>
      <p:sp>
        <p:nvSpPr>
          <p:cNvPr id="28" name="Rectangle 27">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extBox 5">
            <a:extLst>
              <a:ext uri="{FF2B5EF4-FFF2-40B4-BE49-F238E27FC236}">
                <a16:creationId xmlns:a16="http://schemas.microsoft.com/office/drawing/2014/main" id="{A947603C-844B-595B-4B9F-7743ED43B77C}"/>
              </a:ext>
            </a:extLst>
          </p:cNvPr>
          <p:cNvSpPr txBox="1"/>
          <p:nvPr/>
        </p:nvSpPr>
        <p:spPr>
          <a:xfrm>
            <a:off x="5351164" y="586822"/>
            <a:ext cx="6002636" cy="164592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500" dirty="0"/>
              <a:t>To send a prompt to </a:t>
            </a:r>
            <a:r>
              <a:rPr lang="en-US" sz="1500" dirty="0" err="1"/>
              <a:t>OpenAI</a:t>
            </a:r>
            <a:r>
              <a:rPr lang="en-US" sz="1500" dirty="0"/>
              <a:t> you need:</a:t>
            </a:r>
          </a:p>
          <a:p>
            <a:pPr indent="-228600">
              <a:lnSpc>
                <a:spcPct val="90000"/>
              </a:lnSpc>
              <a:spcAft>
                <a:spcPts val="600"/>
              </a:spcAft>
              <a:buFont typeface="Arial" panose="020B0604020202020204" pitchFamily="34" charset="0"/>
              <a:buChar char="•"/>
            </a:pPr>
            <a:r>
              <a:rPr lang="en-US" sz="1500" dirty="0"/>
              <a:t>Organize your request body;</a:t>
            </a:r>
          </a:p>
          <a:p>
            <a:pPr indent="-228600">
              <a:lnSpc>
                <a:spcPct val="90000"/>
              </a:lnSpc>
              <a:spcAft>
                <a:spcPts val="600"/>
              </a:spcAft>
              <a:buFont typeface="Arial" panose="020B0604020202020204" pitchFamily="34" charset="0"/>
              <a:buChar char="•"/>
            </a:pPr>
            <a:r>
              <a:rPr lang="en-US" sz="1500" dirty="0"/>
              <a:t>Assign Bearer token you </a:t>
            </a:r>
            <a:r>
              <a:rPr lang="en-US" sz="1500" dirty="0" err="1"/>
              <a:t>OpenAI</a:t>
            </a:r>
            <a:r>
              <a:rPr lang="en-US" sz="1500" dirty="0"/>
              <a:t> issued to you;</a:t>
            </a:r>
          </a:p>
          <a:p>
            <a:pPr indent="-228600">
              <a:lnSpc>
                <a:spcPct val="90000"/>
              </a:lnSpc>
              <a:spcAft>
                <a:spcPts val="600"/>
              </a:spcAft>
              <a:buFont typeface="Arial" panose="020B0604020202020204" pitchFamily="34" charset="0"/>
              <a:buChar char="•"/>
            </a:pPr>
            <a:r>
              <a:rPr lang="en-US" sz="1500" dirty="0"/>
              <a:t>Send the request to endpoint. Keep in mind that there is different endpoints based on request type: completion and chat</a:t>
            </a:r>
          </a:p>
        </p:txBody>
      </p:sp>
      <p:sp>
        <p:nvSpPr>
          <p:cNvPr id="4" name="TextBox 3">
            <a:extLst>
              <a:ext uri="{FF2B5EF4-FFF2-40B4-BE49-F238E27FC236}">
                <a16:creationId xmlns:a16="http://schemas.microsoft.com/office/drawing/2014/main" id="{F7A241CB-265E-C5EF-5E85-4035671B0B17}"/>
              </a:ext>
            </a:extLst>
          </p:cNvPr>
          <p:cNvSpPr txBox="1"/>
          <p:nvPr/>
        </p:nvSpPr>
        <p:spPr>
          <a:xfrm>
            <a:off x="952499" y="1574240"/>
            <a:ext cx="6272960" cy="4272580"/>
          </a:xfrm>
          <a:prstGeom prst="rect">
            <a:avLst/>
          </a:prstGeom>
        </p:spPr>
        <p:txBody>
          <a:bodyPr vert="horz" lIns="91440" tIns="45720" rIns="91440" bIns="45720" rtlCol="0">
            <a:normAutofit/>
          </a:bodyPr>
          <a:lstStyle/>
          <a:p>
            <a:pPr indent="-228600" algn="just">
              <a:lnSpc>
                <a:spcPct val="90000"/>
              </a:lnSpc>
              <a:spcAft>
                <a:spcPts val="600"/>
              </a:spcAft>
              <a:buFont typeface="Arial" panose="020B0604020202020204" pitchFamily="34" charset="0"/>
              <a:buChar char="•"/>
            </a:pPr>
            <a:endParaRPr lang="en-US"/>
          </a:p>
        </p:txBody>
      </p:sp>
      <p:pic>
        <p:nvPicPr>
          <p:cNvPr id="3" name="Picture 2" descr="A screen shot of a computer program&#10;&#10;Description automatically generated">
            <a:extLst>
              <a:ext uri="{FF2B5EF4-FFF2-40B4-BE49-F238E27FC236}">
                <a16:creationId xmlns:a16="http://schemas.microsoft.com/office/drawing/2014/main" id="{4E690503-0E06-8601-3349-917AF5CE41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663" y="3962400"/>
            <a:ext cx="10739200" cy="2114957"/>
          </a:xfrm>
          <a:prstGeom prst="rect">
            <a:avLst/>
          </a:prstGeom>
        </p:spPr>
      </p:pic>
      <p:sp>
        <p:nvSpPr>
          <p:cNvPr id="8" name="TextBox 7">
            <a:extLst>
              <a:ext uri="{FF2B5EF4-FFF2-40B4-BE49-F238E27FC236}">
                <a16:creationId xmlns:a16="http://schemas.microsoft.com/office/drawing/2014/main" id="{67EEB26F-D5E7-1C09-30D4-75924A47B4B9}"/>
              </a:ext>
            </a:extLst>
          </p:cNvPr>
          <p:cNvSpPr txBox="1"/>
          <p:nvPr/>
        </p:nvSpPr>
        <p:spPr>
          <a:xfrm>
            <a:off x="982663" y="2676139"/>
            <a:ext cx="10590734" cy="954107"/>
          </a:xfrm>
          <a:prstGeom prst="rect">
            <a:avLst/>
          </a:prstGeom>
          <a:noFill/>
        </p:spPr>
        <p:txBody>
          <a:bodyPr wrap="square">
            <a:spAutoFit/>
          </a:bodyPr>
          <a:lstStyle/>
          <a:p>
            <a:r>
              <a:rPr lang="en-LT" sz="1400" dirty="0"/>
              <a:t>Let’s create another function, now to </a:t>
            </a:r>
            <a:r>
              <a:rPr lang="en-LT" sz="1400" u="sng" dirty="0">
                <a:solidFill>
                  <a:srgbClr val="0070C0"/>
                </a:solidFill>
              </a:rPr>
              <a:t>v1/chat/completions</a:t>
            </a:r>
            <a:r>
              <a:rPr lang="en-LT" sz="1400" dirty="0"/>
              <a:t>. </a:t>
            </a:r>
          </a:p>
          <a:p>
            <a:r>
              <a:rPr lang="en-LT" sz="1400" dirty="0"/>
              <a:t>The difference from the previous version:</a:t>
            </a:r>
          </a:p>
          <a:p>
            <a:pPr marL="285750" indent="-285750">
              <a:buFont typeface="Arial" panose="020B0604020202020204" pitchFamily="34" charset="0"/>
              <a:buChar char="•"/>
            </a:pPr>
            <a:r>
              <a:rPr lang="en-GB" sz="1400" dirty="0"/>
              <a:t>Instead of sending a message in a single invitation, you send the invitation naturally organized as a chat, noting who owns which messages.</a:t>
            </a:r>
          </a:p>
          <a:p>
            <a:pPr marL="285750" indent="-285750">
              <a:buFont typeface="Arial" panose="020B0604020202020204" pitchFamily="34" charset="0"/>
              <a:buChar char="•"/>
            </a:pPr>
            <a:r>
              <a:rPr lang="en-GB" sz="1400" dirty="0"/>
              <a:t>“completion” is obsolete, still works but no future updates expected. Therefore, it’s better to use chat</a:t>
            </a:r>
            <a:endParaRPr lang="en-LT" sz="1400" dirty="0"/>
          </a:p>
        </p:txBody>
      </p:sp>
    </p:spTree>
    <p:extLst>
      <p:ext uri="{BB962C8B-B14F-4D97-AF65-F5344CB8AC3E}">
        <p14:creationId xmlns:p14="http://schemas.microsoft.com/office/powerpoint/2010/main" val="153859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F5553B-BDCE-6288-3D92-502FB0DF08C2}"/>
              </a:ext>
            </a:extLst>
          </p:cNvPr>
          <p:cNvSpPr>
            <a:spLocks noGrp="1"/>
          </p:cNvSpPr>
          <p:nvPr>
            <p:ph type="title"/>
          </p:nvPr>
        </p:nvSpPr>
        <p:spPr>
          <a:xfrm>
            <a:off x="1046746" y="586822"/>
            <a:ext cx="3560252" cy="1645920"/>
          </a:xfrm>
        </p:spPr>
        <p:txBody>
          <a:bodyPr vert="horz" lIns="91440" tIns="45720" rIns="91440" bIns="45720" rtlCol="0" anchor="ctr">
            <a:normAutofit/>
          </a:bodyPr>
          <a:lstStyle/>
          <a:p>
            <a:r>
              <a:rPr lang="en-US" sz="3200" kern="1200">
                <a:solidFill>
                  <a:schemeClr val="tx1"/>
                </a:solidFill>
                <a:latin typeface="+mj-lt"/>
                <a:ea typeface="+mj-ea"/>
                <a:cs typeface="+mj-cs"/>
              </a:rPr>
              <a:t>Azure Function &amp; EPAM Dial Chat</a:t>
            </a:r>
          </a:p>
        </p:txBody>
      </p:sp>
      <p:sp>
        <p:nvSpPr>
          <p:cNvPr id="28" name="Rectangle 27">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extBox 5">
            <a:extLst>
              <a:ext uri="{FF2B5EF4-FFF2-40B4-BE49-F238E27FC236}">
                <a16:creationId xmlns:a16="http://schemas.microsoft.com/office/drawing/2014/main" id="{A947603C-844B-595B-4B9F-7743ED43B77C}"/>
              </a:ext>
            </a:extLst>
          </p:cNvPr>
          <p:cNvSpPr txBox="1"/>
          <p:nvPr/>
        </p:nvSpPr>
        <p:spPr>
          <a:xfrm>
            <a:off x="5351164" y="586822"/>
            <a:ext cx="6002636" cy="164592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500"/>
              <a:t>To send a prompt to </a:t>
            </a:r>
            <a:r>
              <a:rPr lang="en-US" sz="1500" err="1"/>
              <a:t>OpenAI</a:t>
            </a:r>
            <a:r>
              <a:rPr lang="en-US" sz="1500"/>
              <a:t> you need:</a:t>
            </a:r>
          </a:p>
          <a:p>
            <a:pPr marL="285750" indent="-228600">
              <a:lnSpc>
                <a:spcPct val="90000"/>
              </a:lnSpc>
              <a:spcAft>
                <a:spcPts val="600"/>
              </a:spcAft>
              <a:buFont typeface="Arial" panose="020B0604020202020204" pitchFamily="34" charset="0"/>
              <a:buChar char="•"/>
            </a:pPr>
            <a:r>
              <a:rPr lang="en-US" sz="1500"/>
              <a:t>Organize your request body;</a:t>
            </a:r>
          </a:p>
          <a:p>
            <a:pPr marL="285750" indent="-228600">
              <a:lnSpc>
                <a:spcPct val="90000"/>
              </a:lnSpc>
              <a:spcAft>
                <a:spcPts val="600"/>
              </a:spcAft>
              <a:buFont typeface="Arial" panose="020B0604020202020204" pitchFamily="34" charset="0"/>
              <a:buChar char="•"/>
            </a:pPr>
            <a:r>
              <a:rPr lang="en-US" sz="1500"/>
              <a:t>Assign Bearer token you </a:t>
            </a:r>
            <a:r>
              <a:rPr lang="en-US" sz="1500" err="1"/>
              <a:t>OpenAI</a:t>
            </a:r>
            <a:r>
              <a:rPr lang="en-US" sz="1500"/>
              <a:t> issued to you;</a:t>
            </a:r>
          </a:p>
          <a:p>
            <a:pPr marL="285750" indent="-228600">
              <a:lnSpc>
                <a:spcPct val="90000"/>
              </a:lnSpc>
              <a:spcAft>
                <a:spcPts val="600"/>
              </a:spcAft>
              <a:buFont typeface="Arial" panose="020B0604020202020204" pitchFamily="34" charset="0"/>
              <a:buChar char="•"/>
            </a:pPr>
            <a:r>
              <a:rPr lang="en-US" sz="1500"/>
              <a:t>Send the request to endpoint. Keep in mind that there is different endpoints based on request type: completion and chat</a:t>
            </a:r>
          </a:p>
        </p:txBody>
      </p:sp>
      <p:sp>
        <p:nvSpPr>
          <p:cNvPr id="4" name="TextBox 3">
            <a:extLst>
              <a:ext uri="{FF2B5EF4-FFF2-40B4-BE49-F238E27FC236}">
                <a16:creationId xmlns:a16="http://schemas.microsoft.com/office/drawing/2014/main" id="{F7A241CB-265E-C5EF-5E85-4035671B0B17}"/>
              </a:ext>
            </a:extLst>
          </p:cNvPr>
          <p:cNvSpPr txBox="1"/>
          <p:nvPr/>
        </p:nvSpPr>
        <p:spPr>
          <a:xfrm>
            <a:off x="952499" y="1574240"/>
            <a:ext cx="6272960" cy="4272580"/>
          </a:xfrm>
          <a:prstGeom prst="rect">
            <a:avLst/>
          </a:prstGeom>
        </p:spPr>
        <p:txBody>
          <a:bodyPr vert="horz" lIns="91440" tIns="45720" rIns="91440" bIns="45720" rtlCol="0">
            <a:normAutofit/>
          </a:bodyPr>
          <a:lstStyle/>
          <a:p>
            <a:pPr indent="-228600" algn="just">
              <a:lnSpc>
                <a:spcPct val="90000"/>
              </a:lnSpc>
              <a:spcAft>
                <a:spcPts val="600"/>
              </a:spcAft>
              <a:buFont typeface="Arial" panose="020B0604020202020204" pitchFamily="34" charset="0"/>
              <a:buChar char="•"/>
            </a:pPr>
            <a:endParaRPr lang="en-US"/>
          </a:p>
        </p:txBody>
      </p:sp>
      <p:sp>
        <p:nvSpPr>
          <p:cNvPr id="8" name="TextBox 7">
            <a:extLst>
              <a:ext uri="{FF2B5EF4-FFF2-40B4-BE49-F238E27FC236}">
                <a16:creationId xmlns:a16="http://schemas.microsoft.com/office/drawing/2014/main" id="{67EEB26F-D5E7-1C09-30D4-75924A47B4B9}"/>
              </a:ext>
            </a:extLst>
          </p:cNvPr>
          <p:cNvSpPr txBox="1"/>
          <p:nvPr/>
        </p:nvSpPr>
        <p:spPr>
          <a:xfrm>
            <a:off x="982663" y="2662801"/>
            <a:ext cx="10590734" cy="954107"/>
          </a:xfrm>
          <a:prstGeom prst="rect">
            <a:avLst/>
          </a:prstGeom>
          <a:noFill/>
        </p:spPr>
        <p:txBody>
          <a:bodyPr wrap="square">
            <a:spAutoFit/>
          </a:bodyPr>
          <a:lstStyle/>
          <a:p>
            <a:r>
              <a:rPr lang="en-LT" sz="1400"/>
              <a:t>Let’s create a third function to EPAM Dial!</a:t>
            </a:r>
          </a:p>
          <a:p>
            <a:endParaRPr lang="en-LT" sz="1400"/>
          </a:p>
          <a:p>
            <a:r>
              <a:rPr lang="en-LT" sz="1400"/>
              <a:t>To send a prompt to EPAM Dial you need to use a bit another endpoint, another header, but the rest is the same.</a:t>
            </a:r>
          </a:p>
          <a:p>
            <a:pPr marL="285750" indent="-285750">
              <a:buFont typeface="Arial" panose="020B0604020202020204" pitchFamily="34" charset="0"/>
              <a:buChar char="•"/>
            </a:pPr>
            <a:r>
              <a:rPr lang="en-LT" sz="1400"/>
              <a:t>With EPAM Dial you can use EPAM issued API Keys and your personal OpenAI keys as well</a:t>
            </a:r>
          </a:p>
        </p:txBody>
      </p:sp>
      <p:pic>
        <p:nvPicPr>
          <p:cNvPr id="7" name="Picture 6" descr="A screen shot of a computer program&#10;&#10;Description automatically generated">
            <a:extLst>
              <a:ext uri="{FF2B5EF4-FFF2-40B4-BE49-F238E27FC236}">
                <a16:creationId xmlns:a16="http://schemas.microsoft.com/office/drawing/2014/main" id="{0649A93A-AA6C-6002-C947-141788554A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662" y="3962399"/>
            <a:ext cx="10777851" cy="2706965"/>
          </a:xfrm>
          <a:prstGeom prst="rect">
            <a:avLst/>
          </a:prstGeom>
        </p:spPr>
      </p:pic>
    </p:spTree>
    <p:extLst>
      <p:ext uri="{BB962C8B-B14F-4D97-AF65-F5344CB8AC3E}">
        <p14:creationId xmlns:p14="http://schemas.microsoft.com/office/powerpoint/2010/main" val="3491993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F5553B-BDCE-6288-3D92-502FB0DF08C2}"/>
              </a:ext>
            </a:extLst>
          </p:cNvPr>
          <p:cNvSpPr>
            <a:spLocks noGrp="1"/>
          </p:cNvSpPr>
          <p:nvPr>
            <p:ph type="title"/>
          </p:nvPr>
        </p:nvSpPr>
        <p:spPr>
          <a:xfrm>
            <a:off x="1046746" y="586822"/>
            <a:ext cx="3560252" cy="1645920"/>
          </a:xfrm>
        </p:spPr>
        <p:txBody>
          <a:bodyPr vert="horz" lIns="91440" tIns="45720" rIns="91440" bIns="45720" rtlCol="0" anchor="ctr">
            <a:normAutofit/>
          </a:bodyPr>
          <a:lstStyle/>
          <a:p>
            <a:r>
              <a:rPr lang="en-US" sz="3200" kern="1200">
                <a:solidFill>
                  <a:schemeClr val="tx1"/>
                </a:solidFill>
                <a:latin typeface="+mj-lt"/>
                <a:ea typeface="+mj-ea"/>
                <a:cs typeface="+mj-cs"/>
              </a:rPr>
              <a:t>Azure Function &amp; Cache</a:t>
            </a:r>
          </a:p>
        </p:txBody>
      </p:sp>
      <p:sp>
        <p:nvSpPr>
          <p:cNvPr id="28" name="Rectangle 27">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extBox 5">
            <a:extLst>
              <a:ext uri="{FF2B5EF4-FFF2-40B4-BE49-F238E27FC236}">
                <a16:creationId xmlns:a16="http://schemas.microsoft.com/office/drawing/2014/main" id="{A947603C-844B-595B-4B9F-7743ED43B77C}"/>
              </a:ext>
            </a:extLst>
          </p:cNvPr>
          <p:cNvSpPr txBox="1"/>
          <p:nvPr/>
        </p:nvSpPr>
        <p:spPr>
          <a:xfrm>
            <a:off x="5351164" y="586822"/>
            <a:ext cx="6002636" cy="164592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500"/>
              <a:t>As you might see our application has no idea about any requests we sends earlier. It means in case we want to let </a:t>
            </a:r>
            <a:r>
              <a:rPr lang="en-US" sz="1500" err="1"/>
              <a:t>chatGPT</a:t>
            </a:r>
            <a:r>
              <a:rPr lang="en-US" sz="1500"/>
              <a:t> know what we sent before we need to store our previous requests in Cache</a:t>
            </a:r>
          </a:p>
          <a:p>
            <a:pPr indent="-228600">
              <a:lnSpc>
                <a:spcPct val="90000"/>
              </a:lnSpc>
              <a:spcAft>
                <a:spcPts val="600"/>
              </a:spcAft>
              <a:buFont typeface="Arial" panose="020B0604020202020204" pitchFamily="34" charset="0"/>
              <a:buChar char="•"/>
            </a:pPr>
            <a:r>
              <a:rPr lang="en-US" sz="1500"/>
              <a:t>There is 2 strategies for caching – in-memory caching or using a separate 3</a:t>
            </a:r>
            <a:r>
              <a:rPr lang="en-US" sz="1500" baseline="30000"/>
              <a:t>rd</a:t>
            </a:r>
            <a:r>
              <a:rPr lang="en-US" sz="1500"/>
              <a:t> –party instance and library as Redis</a:t>
            </a:r>
          </a:p>
        </p:txBody>
      </p:sp>
      <p:sp>
        <p:nvSpPr>
          <p:cNvPr id="4" name="TextBox 3">
            <a:extLst>
              <a:ext uri="{FF2B5EF4-FFF2-40B4-BE49-F238E27FC236}">
                <a16:creationId xmlns:a16="http://schemas.microsoft.com/office/drawing/2014/main" id="{F7A241CB-265E-C5EF-5E85-4035671B0B17}"/>
              </a:ext>
            </a:extLst>
          </p:cNvPr>
          <p:cNvSpPr txBox="1"/>
          <p:nvPr/>
        </p:nvSpPr>
        <p:spPr>
          <a:xfrm>
            <a:off x="952499" y="1574240"/>
            <a:ext cx="6272960" cy="4272580"/>
          </a:xfrm>
          <a:prstGeom prst="rect">
            <a:avLst/>
          </a:prstGeom>
        </p:spPr>
        <p:txBody>
          <a:bodyPr vert="horz" lIns="91440" tIns="45720" rIns="91440" bIns="45720" rtlCol="0">
            <a:normAutofit/>
          </a:bodyPr>
          <a:lstStyle/>
          <a:p>
            <a:pPr indent="-228600" algn="just">
              <a:lnSpc>
                <a:spcPct val="90000"/>
              </a:lnSpc>
              <a:spcAft>
                <a:spcPts val="600"/>
              </a:spcAft>
              <a:buFont typeface="Arial" panose="020B0604020202020204" pitchFamily="34" charset="0"/>
              <a:buChar char="•"/>
            </a:pPr>
            <a:endParaRPr lang="en-US"/>
          </a:p>
        </p:txBody>
      </p:sp>
      <p:sp>
        <p:nvSpPr>
          <p:cNvPr id="8" name="TextBox 7">
            <a:extLst>
              <a:ext uri="{FF2B5EF4-FFF2-40B4-BE49-F238E27FC236}">
                <a16:creationId xmlns:a16="http://schemas.microsoft.com/office/drawing/2014/main" id="{67EEB26F-D5E7-1C09-30D4-75924A47B4B9}"/>
              </a:ext>
            </a:extLst>
          </p:cNvPr>
          <p:cNvSpPr txBox="1"/>
          <p:nvPr/>
        </p:nvSpPr>
        <p:spPr>
          <a:xfrm>
            <a:off x="982663" y="2658388"/>
            <a:ext cx="10590734" cy="1754326"/>
          </a:xfrm>
          <a:prstGeom prst="rect">
            <a:avLst/>
          </a:prstGeom>
          <a:noFill/>
        </p:spPr>
        <p:txBody>
          <a:bodyPr wrap="square">
            <a:spAutoFit/>
          </a:bodyPr>
          <a:lstStyle/>
          <a:p>
            <a:r>
              <a:rPr lang="en-GB" dirty="0"/>
              <a:t>Strategies to bring context with you:</a:t>
            </a:r>
          </a:p>
          <a:p>
            <a:pPr marL="285750" indent="-285750">
              <a:buFont typeface="Arial" panose="020B0604020202020204" pitchFamily="34" charset="0"/>
              <a:buChar char="•"/>
            </a:pPr>
            <a:r>
              <a:rPr lang="en-GB" dirty="0"/>
              <a:t>In-memory cache – not great candidate for Stateless &amp; Serverless applications</a:t>
            </a:r>
          </a:p>
          <a:p>
            <a:pPr marL="285750" indent="-285750">
              <a:buFont typeface="Arial" panose="020B0604020202020204" pitchFamily="34" charset="0"/>
              <a:buChar char="•"/>
            </a:pPr>
            <a:r>
              <a:rPr lang="en-GB" dirty="0"/>
              <a:t>Redis – good candidate to be a distributed cache</a:t>
            </a:r>
          </a:p>
          <a:p>
            <a:pPr marL="285750" indent="-285750">
              <a:buFont typeface="Arial" panose="020B0604020202020204" pitchFamily="34" charset="0"/>
              <a:buChar char="•"/>
            </a:pPr>
            <a:r>
              <a:rPr lang="en-GB" dirty="0"/>
              <a:t>Persistence Storages: MongoDB, CouchDB, Cassandra, Firebase. Analytics &amp; hierarchical context</a:t>
            </a:r>
          </a:p>
          <a:p>
            <a:pPr marL="285750" indent="-285750">
              <a:buFont typeface="Arial" panose="020B0604020202020204" pitchFamily="34" charset="0"/>
              <a:buChar char="•"/>
            </a:pPr>
            <a:r>
              <a:rPr lang="en-GB" dirty="0"/>
              <a:t>LLM plugins – plugin which enriches your calls to LLM Model such as </a:t>
            </a:r>
            <a:r>
              <a:rPr lang="en-GB" dirty="0" err="1"/>
              <a:t>LangChain</a:t>
            </a:r>
            <a:endParaRPr lang="en-GB" dirty="0"/>
          </a:p>
          <a:p>
            <a:pPr marL="285750" indent="-285750">
              <a:buFont typeface="Arial" panose="020B0604020202020204" pitchFamily="34" charset="0"/>
              <a:buChar char="•"/>
            </a:pPr>
            <a:r>
              <a:rPr lang="en-GB" dirty="0"/>
              <a:t>Chatbot frameworks like Rasa</a:t>
            </a:r>
          </a:p>
        </p:txBody>
      </p:sp>
      <p:pic>
        <p:nvPicPr>
          <p:cNvPr id="1026" name="Picture 2" descr="Redis icon - Free download on Iconfinder">
            <a:extLst>
              <a:ext uri="{FF2B5EF4-FFF2-40B4-BE49-F238E27FC236}">
                <a16:creationId xmlns:a16="http://schemas.microsoft.com/office/drawing/2014/main" id="{F7D4414E-CEEA-9319-2D46-7EEB47B04A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1907" y="4897943"/>
            <a:ext cx="1197829" cy="11978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emium Vector | Cache memory vector filled outline icon design illustration">
            <a:extLst>
              <a:ext uri="{FF2B5EF4-FFF2-40B4-BE49-F238E27FC236}">
                <a16:creationId xmlns:a16="http://schemas.microsoft.com/office/drawing/2014/main" id="{08579B5E-CB65-685D-6DD1-ACBE9AE813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663" y="4738675"/>
            <a:ext cx="1650045" cy="16500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nerative AI Service &amp; Solutions Calsoft Inc">
            <a:extLst>
              <a:ext uri="{FF2B5EF4-FFF2-40B4-BE49-F238E27FC236}">
                <a16:creationId xmlns:a16="http://schemas.microsoft.com/office/drawing/2014/main" id="{B4DAFFE2-E498-2761-E9F2-7958586048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8339" y="5046995"/>
            <a:ext cx="1797517" cy="103235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n Introduction to the Rasa Framework for Building Conversational AI  Chatbots">
            <a:extLst>
              <a:ext uri="{FF2B5EF4-FFF2-40B4-BE49-F238E27FC236}">
                <a16:creationId xmlns:a16="http://schemas.microsoft.com/office/drawing/2014/main" id="{A91EF807-780B-6E6E-4EE9-59BEC3FACF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4459" y="4932626"/>
            <a:ext cx="2818669" cy="1370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96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F5553B-BDCE-6288-3D92-502FB0DF08C2}"/>
              </a:ext>
            </a:extLst>
          </p:cNvPr>
          <p:cNvSpPr>
            <a:spLocks noGrp="1"/>
          </p:cNvSpPr>
          <p:nvPr>
            <p:ph type="title"/>
          </p:nvPr>
        </p:nvSpPr>
        <p:spPr>
          <a:xfrm>
            <a:off x="1046746" y="586822"/>
            <a:ext cx="3560252" cy="1645920"/>
          </a:xfrm>
        </p:spPr>
        <p:txBody>
          <a:bodyPr vert="horz" lIns="91440" tIns="45720" rIns="91440" bIns="45720" rtlCol="0" anchor="ctr">
            <a:normAutofit/>
          </a:bodyPr>
          <a:lstStyle/>
          <a:p>
            <a:r>
              <a:rPr lang="en-US" sz="3200" kern="1200">
                <a:solidFill>
                  <a:schemeClr val="tx1"/>
                </a:solidFill>
                <a:latin typeface="+mj-lt"/>
                <a:ea typeface="+mj-ea"/>
                <a:cs typeface="+mj-cs"/>
              </a:rPr>
              <a:t>Azure Function &amp; Cache</a:t>
            </a:r>
          </a:p>
        </p:txBody>
      </p:sp>
      <p:sp>
        <p:nvSpPr>
          <p:cNvPr id="28" name="Rectangle 27">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extBox 5">
            <a:extLst>
              <a:ext uri="{FF2B5EF4-FFF2-40B4-BE49-F238E27FC236}">
                <a16:creationId xmlns:a16="http://schemas.microsoft.com/office/drawing/2014/main" id="{A947603C-844B-595B-4B9F-7743ED43B77C}"/>
              </a:ext>
            </a:extLst>
          </p:cNvPr>
          <p:cNvSpPr txBox="1"/>
          <p:nvPr/>
        </p:nvSpPr>
        <p:spPr>
          <a:xfrm>
            <a:off x="5351164" y="586822"/>
            <a:ext cx="6002636" cy="164592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500"/>
              <a:t>As you might see our application has no idea about any requests we sends earlier. It means in case we want to let </a:t>
            </a:r>
            <a:r>
              <a:rPr lang="en-US" sz="1500" err="1"/>
              <a:t>chatGPT</a:t>
            </a:r>
            <a:r>
              <a:rPr lang="en-US" sz="1500"/>
              <a:t> know what we sent before we need to store our previous requests in Cache</a:t>
            </a:r>
          </a:p>
          <a:p>
            <a:pPr indent="-228600">
              <a:lnSpc>
                <a:spcPct val="90000"/>
              </a:lnSpc>
              <a:spcAft>
                <a:spcPts val="600"/>
              </a:spcAft>
              <a:buFont typeface="Arial" panose="020B0604020202020204" pitchFamily="34" charset="0"/>
              <a:buChar char="•"/>
            </a:pPr>
            <a:r>
              <a:rPr lang="en-US" sz="1500"/>
              <a:t>There is 2 strategies for caching – in-memory caching or using a separate 3</a:t>
            </a:r>
            <a:r>
              <a:rPr lang="en-US" sz="1500" baseline="30000"/>
              <a:t>rd</a:t>
            </a:r>
            <a:r>
              <a:rPr lang="en-US" sz="1500"/>
              <a:t> –party instance and library as Redis</a:t>
            </a:r>
          </a:p>
        </p:txBody>
      </p:sp>
      <p:sp>
        <p:nvSpPr>
          <p:cNvPr id="4" name="TextBox 3">
            <a:extLst>
              <a:ext uri="{FF2B5EF4-FFF2-40B4-BE49-F238E27FC236}">
                <a16:creationId xmlns:a16="http://schemas.microsoft.com/office/drawing/2014/main" id="{F7A241CB-265E-C5EF-5E85-4035671B0B17}"/>
              </a:ext>
            </a:extLst>
          </p:cNvPr>
          <p:cNvSpPr txBox="1"/>
          <p:nvPr/>
        </p:nvSpPr>
        <p:spPr>
          <a:xfrm>
            <a:off x="952499" y="1574240"/>
            <a:ext cx="6272960" cy="4272580"/>
          </a:xfrm>
          <a:prstGeom prst="rect">
            <a:avLst/>
          </a:prstGeom>
        </p:spPr>
        <p:txBody>
          <a:bodyPr vert="horz" lIns="91440" tIns="45720" rIns="91440" bIns="45720" rtlCol="0">
            <a:normAutofit/>
          </a:bodyPr>
          <a:lstStyle/>
          <a:p>
            <a:pPr indent="-228600" algn="just">
              <a:lnSpc>
                <a:spcPct val="90000"/>
              </a:lnSpc>
              <a:spcAft>
                <a:spcPts val="600"/>
              </a:spcAft>
              <a:buFont typeface="Arial" panose="020B0604020202020204" pitchFamily="34" charset="0"/>
              <a:buChar char="•"/>
            </a:pPr>
            <a:endParaRPr lang="en-US"/>
          </a:p>
        </p:txBody>
      </p:sp>
      <p:sp>
        <p:nvSpPr>
          <p:cNvPr id="8" name="TextBox 7">
            <a:extLst>
              <a:ext uri="{FF2B5EF4-FFF2-40B4-BE49-F238E27FC236}">
                <a16:creationId xmlns:a16="http://schemas.microsoft.com/office/drawing/2014/main" id="{67EEB26F-D5E7-1C09-30D4-75924A47B4B9}"/>
              </a:ext>
            </a:extLst>
          </p:cNvPr>
          <p:cNvSpPr txBox="1"/>
          <p:nvPr/>
        </p:nvSpPr>
        <p:spPr>
          <a:xfrm>
            <a:off x="982663" y="2838479"/>
            <a:ext cx="10590734" cy="646331"/>
          </a:xfrm>
          <a:prstGeom prst="rect">
            <a:avLst/>
          </a:prstGeom>
          <a:noFill/>
        </p:spPr>
        <p:txBody>
          <a:bodyPr wrap="square">
            <a:spAutoFit/>
          </a:bodyPr>
          <a:lstStyle/>
          <a:p>
            <a:r>
              <a:rPr lang="en-GB" dirty="0"/>
              <a:t>While in-memory caching is easy to implement, in-memory caching in serverless applications is anti-pattern and is not recommended because you cannot synchronize cache state between functions.</a:t>
            </a:r>
            <a:endParaRPr lang="en-LT" dirty="0"/>
          </a:p>
        </p:txBody>
      </p:sp>
      <p:pic>
        <p:nvPicPr>
          <p:cNvPr id="1026" name="Picture 2" descr="Redis icon - Free download on Iconfinder">
            <a:extLst>
              <a:ext uri="{FF2B5EF4-FFF2-40B4-BE49-F238E27FC236}">
                <a16:creationId xmlns:a16="http://schemas.microsoft.com/office/drawing/2014/main" id="{F7D4414E-CEEA-9319-2D46-7EEB47B04A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487" y="4762564"/>
            <a:ext cx="1197829" cy="11978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emium Vector | Cache memory vector filled outline icon design illustration">
            <a:extLst>
              <a:ext uri="{FF2B5EF4-FFF2-40B4-BE49-F238E27FC236}">
                <a16:creationId xmlns:a16="http://schemas.microsoft.com/office/drawing/2014/main" id="{08579B5E-CB65-685D-6DD1-ACBE9AE813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3327" y="4621133"/>
            <a:ext cx="1650045" cy="16500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Azure Functions SVG Vector Logos - Vector Logo Zone">
            <a:extLst>
              <a:ext uri="{FF2B5EF4-FFF2-40B4-BE49-F238E27FC236}">
                <a16:creationId xmlns:a16="http://schemas.microsoft.com/office/drawing/2014/main" id="{E067B8EA-5526-39DF-D075-498F80BC362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525940" y="4715000"/>
            <a:ext cx="2494544" cy="12472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160+ Glossy Blue Icon Of An Arrow Pointing Down Illustrations, Royalty-Free  Vector Graphics &amp; Clip Art - iStock">
            <a:extLst>
              <a:ext uri="{FF2B5EF4-FFF2-40B4-BE49-F238E27FC236}">
                <a16:creationId xmlns:a16="http://schemas.microsoft.com/office/drawing/2014/main" id="{4B5B0546-042C-4EC3-F15C-548A446F3E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050517">
            <a:off x="7514556" y="4264008"/>
            <a:ext cx="1316984" cy="13169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160+ Glossy Blue Icon Of An Arrow Pointing Down Illustrations, Royalty-Free  Vector Graphics &amp; Clip Art - iStock">
            <a:extLst>
              <a:ext uri="{FF2B5EF4-FFF2-40B4-BE49-F238E27FC236}">
                <a16:creationId xmlns:a16="http://schemas.microsoft.com/office/drawing/2014/main" id="{A2F40CE4-3C27-9DAD-E757-F174E32C37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870701">
            <a:off x="2977630" y="5286627"/>
            <a:ext cx="1316984" cy="1316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631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F5553B-BDCE-6288-3D92-502FB0DF08C2}"/>
              </a:ext>
            </a:extLst>
          </p:cNvPr>
          <p:cNvSpPr>
            <a:spLocks noGrp="1"/>
          </p:cNvSpPr>
          <p:nvPr>
            <p:ph type="title"/>
          </p:nvPr>
        </p:nvSpPr>
        <p:spPr>
          <a:xfrm>
            <a:off x="1046746" y="586822"/>
            <a:ext cx="3560252" cy="1645920"/>
          </a:xfrm>
        </p:spPr>
        <p:txBody>
          <a:bodyPr vert="horz" lIns="91440" tIns="45720" rIns="91440" bIns="45720" rtlCol="0" anchor="ctr">
            <a:normAutofit/>
          </a:bodyPr>
          <a:lstStyle/>
          <a:p>
            <a:r>
              <a:rPr lang="en-US" sz="3200" kern="1200">
                <a:solidFill>
                  <a:schemeClr val="tx1"/>
                </a:solidFill>
                <a:latin typeface="+mj-lt"/>
                <a:ea typeface="+mj-ea"/>
                <a:cs typeface="+mj-cs"/>
              </a:rPr>
              <a:t>Azure Function &amp; Cache</a:t>
            </a:r>
          </a:p>
        </p:txBody>
      </p:sp>
      <p:sp>
        <p:nvSpPr>
          <p:cNvPr id="28" name="Rectangle 27">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extBox 5">
            <a:extLst>
              <a:ext uri="{FF2B5EF4-FFF2-40B4-BE49-F238E27FC236}">
                <a16:creationId xmlns:a16="http://schemas.microsoft.com/office/drawing/2014/main" id="{A947603C-844B-595B-4B9F-7743ED43B77C}"/>
              </a:ext>
            </a:extLst>
          </p:cNvPr>
          <p:cNvSpPr txBox="1"/>
          <p:nvPr/>
        </p:nvSpPr>
        <p:spPr>
          <a:xfrm>
            <a:off x="5351164" y="586822"/>
            <a:ext cx="6002636" cy="164592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500"/>
              <a:t>As you might see our application has no idea about any requests we sends earlier. It means in case we want to let </a:t>
            </a:r>
            <a:r>
              <a:rPr lang="en-US" sz="1500" err="1"/>
              <a:t>chatGPT</a:t>
            </a:r>
            <a:r>
              <a:rPr lang="en-US" sz="1500"/>
              <a:t> know what we sent before we need to store our previous requests in Cache</a:t>
            </a:r>
          </a:p>
          <a:p>
            <a:pPr indent="-228600">
              <a:lnSpc>
                <a:spcPct val="90000"/>
              </a:lnSpc>
              <a:spcAft>
                <a:spcPts val="600"/>
              </a:spcAft>
              <a:buFont typeface="Arial" panose="020B0604020202020204" pitchFamily="34" charset="0"/>
              <a:buChar char="•"/>
            </a:pPr>
            <a:r>
              <a:rPr lang="en-US" sz="1500"/>
              <a:t>There is 2 strategies for caching – in-memory caching or using a separate 3</a:t>
            </a:r>
            <a:r>
              <a:rPr lang="en-US" sz="1500" baseline="30000"/>
              <a:t>rd</a:t>
            </a:r>
            <a:r>
              <a:rPr lang="en-US" sz="1500"/>
              <a:t> –party instance and library as Redis</a:t>
            </a:r>
          </a:p>
        </p:txBody>
      </p:sp>
      <p:sp>
        <p:nvSpPr>
          <p:cNvPr id="4" name="TextBox 3">
            <a:extLst>
              <a:ext uri="{FF2B5EF4-FFF2-40B4-BE49-F238E27FC236}">
                <a16:creationId xmlns:a16="http://schemas.microsoft.com/office/drawing/2014/main" id="{F7A241CB-265E-C5EF-5E85-4035671B0B17}"/>
              </a:ext>
            </a:extLst>
          </p:cNvPr>
          <p:cNvSpPr txBox="1"/>
          <p:nvPr/>
        </p:nvSpPr>
        <p:spPr>
          <a:xfrm>
            <a:off x="952499" y="1574240"/>
            <a:ext cx="6272960" cy="4272580"/>
          </a:xfrm>
          <a:prstGeom prst="rect">
            <a:avLst/>
          </a:prstGeom>
        </p:spPr>
        <p:txBody>
          <a:bodyPr vert="horz" lIns="91440" tIns="45720" rIns="91440" bIns="45720" rtlCol="0">
            <a:normAutofit/>
          </a:bodyPr>
          <a:lstStyle/>
          <a:p>
            <a:pPr indent="-228600" algn="just">
              <a:lnSpc>
                <a:spcPct val="90000"/>
              </a:lnSpc>
              <a:spcAft>
                <a:spcPts val="600"/>
              </a:spcAft>
              <a:buFont typeface="Arial" panose="020B0604020202020204" pitchFamily="34" charset="0"/>
              <a:buChar char="•"/>
            </a:pPr>
            <a:endParaRPr lang="en-US"/>
          </a:p>
        </p:txBody>
      </p:sp>
      <p:sp>
        <p:nvSpPr>
          <p:cNvPr id="8" name="TextBox 7">
            <a:extLst>
              <a:ext uri="{FF2B5EF4-FFF2-40B4-BE49-F238E27FC236}">
                <a16:creationId xmlns:a16="http://schemas.microsoft.com/office/drawing/2014/main" id="{67EEB26F-D5E7-1C09-30D4-75924A47B4B9}"/>
              </a:ext>
            </a:extLst>
          </p:cNvPr>
          <p:cNvSpPr txBox="1"/>
          <p:nvPr/>
        </p:nvSpPr>
        <p:spPr>
          <a:xfrm>
            <a:off x="982663" y="2607565"/>
            <a:ext cx="10590734" cy="954107"/>
          </a:xfrm>
          <a:prstGeom prst="rect">
            <a:avLst/>
          </a:prstGeom>
          <a:noFill/>
        </p:spPr>
        <p:txBody>
          <a:bodyPr wrap="square">
            <a:spAutoFit/>
          </a:bodyPr>
          <a:lstStyle/>
          <a:p>
            <a:r>
              <a:rPr lang="en-GB" sz="1400" dirty="0"/>
              <a:t>Let’s use the following prompt and generate code for Azure Function to call Redis for Data</a:t>
            </a:r>
          </a:p>
          <a:p>
            <a:endParaRPr lang="en-GB" sz="1400" dirty="0"/>
          </a:p>
          <a:p>
            <a:r>
              <a:rPr lang="en-GB" sz="1400" dirty="0"/>
              <a:t>&gt; </a:t>
            </a:r>
            <a:r>
              <a:rPr lang="en-GB" sz="1400" b="0" i="0" dirty="0">
                <a:effectLst/>
                <a:latin typeface="__Inter_0ec1f4"/>
              </a:rPr>
              <a:t>I am software engineer who writes Azure Function using C# and which needs to call Redis Cache located in Azure Cloud. Write a code to get and write records to Azure Redis Cache. Unique keys for Redis should come from the request’s query.</a:t>
            </a:r>
            <a:endParaRPr lang="en-LT" sz="1400" dirty="0"/>
          </a:p>
        </p:txBody>
      </p:sp>
      <p:pic>
        <p:nvPicPr>
          <p:cNvPr id="1026" name="Picture 2" descr="Redis icon - Free download on Iconfinder">
            <a:extLst>
              <a:ext uri="{FF2B5EF4-FFF2-40B4-BE49-F238E27FC236}">
                <a16:creationId xmlns:a16="http://schemas.microsoft.com/office/drawing/2014/main" id="{F7D4414E-CEEA-9319-2D46-7EEB47B04A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6405" y="4800600"/>
            <a:ext cx="1197829" cy="11978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Azure Functions SVG Vector Logos - Vector Logo Zone">
            <a:extLst>
              <a:ext uri="{FF2B5EF4-FFF2-40B4-BE49-F238E27FC236}">
                <a16:creationId xmlns:a16="http://schemas.microsoft.com/office/drawing/2014/main" id="{E067B8EA-5526-39DF-D075-498F80BC362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85109" y="4807831"/>
            <a:ext cx="2494544" cy="12472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160+ Glossy Blue Icon Of An Arrow Pointing Down Illustrations, Royalty-Free  Vector Graphics &amp; Clip Art - iStock">
            <a:extLst>
              <a:ext uri="{FF2B5EF4-FFF2-40B4-BE49-F238E27FC236}">
                <a16:creationId xmlns:a16="http://schemas.microsoft.com/office/drawing/2014/main" id="{A2F40CE4-3C27-9DAD-E757-F174E32C37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197405">
            <a:off x="5619537" y="4625267"/>
            <a:ext cx="1316984" cy="13169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8B05485-11AE-1FA1-2672-705A355B5F2B}"/>
              </a:ext>
            </a:extLst>
          </p:cNvPr>
          <p:cNvSpPr txBox="1"/>
          <p:nvPr/>
        </p:nvSpPr>
        <p:spPr>
          <a:xfrm>
            <a:off x="2779491" y="3965965"/>
            <a:ext cx="5720027" cy="369332"/>
          </a:xfrm>
          <a:prstGeom prst="rect">
            <a:avLst/>
          </a:prstGeom>
          <a:noFill/>
        </p:spPr>
        <p:txBody>
          <a:bodyPr wrap="none" rtlCol="0">
            <a:spAutoFit/>
          </a:bodyPr>
          <a:lstStyle/>
          <a:p>
            <a:r>
              <a:rPr lang="en-GB">
                <a:hlinkClick r:id="rId5"/>
              </a:rPr>
              <a:t>Azure Function with Redis could be downloaded from here</a:t>
            </a:r>
            <a:endParaRPr lang="en-LT"/>
          </a:p>
        </p:txBody>
      </p:sp>
    </p:spTree>
    <p:extLst>
      <p:ext uri="{BB962C8B-B14F-4D97-AF65-F5344CB8AC3E}">
        <p14:creationId xmlns:p14="http://schemas.microsoft.com/office/powerpoint/2010/main" val="1785835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Rectangle 25">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F5553B-BDCE-6288-3D92-502FB0DF08C2}"/>
              </a:ext>
            </a:extLst>
          </p:cNvPr>
          <p:cNvSpPr>
            <a:spLocks noGrp="1"/>
          </p:cNvSpPr>
          <p:nvPr>
            <p:ph type="title"/>
          </p:nvPr>
        </p:nvSpPr>
        <p:spPr>
          <a:xfrm>
            <a:off x="952499" y="0"/>
            <a:ext cx="8667751" cy="1028700"/>
          </a:xfrm>
        </p:spPr>
        <p:txBody>
          <a:bodyPr vert="horz" lIns="91440" tIns="45720" rIns="91440" bIns="45720" rtlCol="0" anchor="ctr">
            <a:normAutofit/>
          </a:bodyPr>
          <a:lstStyle/>
          <a:p>
            <a:r>
              <a:rPr lang="en-US" sz="3100" dirty="0">
                <a:solidFill>
                  <a:srgbClr val="FFFFFF"/>
                </a:solidFill>
              </a:rPr>
              <a:t>Azure Function &amp; Cache</a:t>
            </a:r>
          </a:p>
        </p:txBody>
      </p:sp>
      <p:sp>
        <p:nvSpPr>
          <p:cNvPr id="4" name="TextBox 3">
            <a:extLst>
              <a:ext uri="{FF2B5EF4-FFF2-40B4-BE49-F238E27FC236}">
                <a16:creationId xmlns:a16="http://schemas.microsoft.com/office/drawing/2014/main" id="{E6372971-4C4F-E0CB-7381-DCB99143B252}"/>
              </a:ext>
            </a:extLst>
          </p:cNvPr>
          <p:cNvSpPr txBox="1"/>
          <p:nvPr/>
        </p:nvSpPr>
        <p:spPr>
          <a:xfrm>
            <a:off x="982663" y="1562100"/>
            <a:ext cx="8973670" cy="2677656"/>
          </a:xfrm>
          <a:prstGeom prst="rect">
            <a:avLst/>
          </a:prstGeom>
          <a:noFill/>
        </p:spPr>
        <p:txBody>
          <a:bodyPr wrap="square">
            <a:spAutoFit/>
          </a:bodyPr>
          <a:lstStyle/>
          <a:p>
            <a:r>
              <a:rPr lang="en-GB" sz="2400" dirty="0">
                <a:solidFill>
                  <a:schemeClr val="bg2">
                    <a:lumMod val="25000"/>
                  </a:schemeClr>
                </a:solidFill>
              </a:rPr>
              <a:t>Let’s use the following prompt and generate code for Azure Function to call Redis for Data</a:t>
            </a:r>
          </a:p>
          <a:p>
            <a:endParaRPr lang="en-GB" sz="2400" dirty="0">
              <a:solidFill>
                <a:schemeClr val="bg2">
                  <a:lumMod val="25000"/>
                </a:schemeClr>
              </a:solidFill>
            </a:endParaRPr>
          </a:p>
          <a:p>
            <a:r>
              <a:rPr lang="en-GB" sz="2400" dirty="0">
                <a:solidFill>
                  <a:schemeClr val="bg2">
                    <a:lumMod val="25000"/>
                  </a:schemeClr>
                </a:solidFill>
              </a:rPr>
              <a:t>&gt; </a:t>
            </a:r>
            <a:r>
              <a:rPr lang="en-GB" sz="2400" b="0" i="0" dirty="0">
                <a:solidFill>
                  <a:schemeClr val="bg2">
                    <a:lumMod val="25000"/>
                  </a:schemeClr>
                </a:solidFill>
                <a:effectLst/>
              </a:rPr>
              <a:t>I am software engineer, and I wrote Azure Function which communicates with </a:t>
            </a:r>
            <a:r>
              <a:rPr lang="en-GB" sz="2400" b="0" i="0" dirty="0" err="1">
                <a:solidFill>
                  <a:schemeClr val="bg2">
                    <a:lumMod val="25000"/>
                  </a:schemeClr>
                </a:solidFill>
                <a:effectLst/>
              </a:rPr>
              <a:t>OpenAI</a:t>
            </a:r>
            <a:r>
              <a:rPr lang="en-GB" sz="2400" b="0" i="0" dirty="0">
                <a:solidFill>
                  <a:schemeClr val="bg2">
                    <a:lumMod val="25000"/>
                  </a:schemeClr>
                </a:solidFill>
                <a:effectLst/>
              </a:rPr>
              <a:t> API using chat completion option. Create a method which creates connection to Redis instance using </a:t>
            </a:r>
            <a:r>
              <a:rPr lang="en-GB" sz="2400" b="0" i="0" dirty="0" err="1">
                <a:solidFill>
                  <a:schemeClr val="bg2">
                    <a:lumMod val="25000"/>
                  </a:schemeClr>
                </a:solidFill>
                <a:effectLst/>
              </a:rPr>
              <a:t>StackExchange</a:t>
            </a:r>
            <a:r>
              <a:rPr lang="en-GB" sz="2400" b="0" i="0" dirty="0">
                <a:solidFill>
                  <a:schemeClr val="bg2">
                    <a:lumMod val="25000"/>
                  </a:schemeClr>
                </a:solidFill>
                <a:effectLst/>
              </a:rPr>
              <a:t> library. Use lazy initialization.</a:t>
            </a:r>
            <a:endParaRPr lang="en-LT" sz="2400" dirty="0">
              <a:solidFill>
                <a:schemeClr val="bg2">
                  <a:lumMod val="25000"/>
                </a:schemeClr>
              </a:solidFill>
            </a:endParaRPr>
          </a:p>
        </p:txBody>
      </p:sp>
      <p:pic>
        <p:nvPicPr>
          <p:cNvPr id="5" name="Picture 2" descr="Redis icon - Free download on Iconfinder">
            <a:extLst>
              <a:ext uri="{FF2B5EF4-FFF2-40B4-BE49-F238E27FC236}">
                <a16:creationId xmlns:a16="http://schemas.microsoft.com/office/drawing/2014/main" id="{13F5CB1A-F4DE-EA81-E514-4B5FE1E354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9608" y="4825321"/>
            <a:ext cx="1197829" cy="11978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Azure Functions SVG Vector Logos - Vector Logo Zone">
            <a:extLst>
              <a:ext uri="{FF2B5EF4-FFF2-40B4-BE49-F238E27FC236}">
                <a16:creationId xmlns:a16="http://schemas.microsoft.com/office/drawing/2014/main" id="{5CA8741F-710A-2CAB-2B35-A2AF6AF6DC8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58314" y="4800600"/>
            <a:ext cx="2494544" cy="12472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160+ Glossy Blue Icon Of An Arrow Pointing Down Illustrations, Royalty-Free  Vector Graphics &amp; Clip Art - iStock">
            <a:extLst>
              <a:ext uri="{FF2B5EF4-FFF2-40B4-BE49-F238E27FC236}">
                <a16:creationId xmlns:a16="http://schemas.microsoft.com/office/drawing/2014/main" id="{6E76DBE7-EC66-5610-3950-53E3A3A35A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197405">
            <a:off x="6292741" y="4674712"/>
            <a:ext cx="1316984" cy="1316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042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Rectangle 25">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F5553B-BDCE-6288-3D92-502FB0DF08C2}"/>
              </a:ext>
            </a:extLst>
          </p:cNvPr>
          <p:cNvSpPr>
            <a:spLocks noGrp="1"/>
          </p:cNvSpPr>
          <p:nvPr>
            <p:ph type="title"/>
          </p:nvPr>
        </p:nvSpPr>
        <p:spPr>
          <a:xfrm>
            <a:off x="952499" y="0"/>
            <a:ext cx="8667751" cy="1028700"/>
          </a:xfrm>
        </p:spPr>
        <p:txBody>
          <a:bodyPr vert="horz" lIns="91440" tIns="45720" rIns="91440" bIns="45720" rtlCol="0" anchor="ctr">
            <a:normAutofit/>
          </a:bodyPr>
          <a:lstStyle/>
          <a:p>
            <a:r>
              <a:rPr lang="en-US" sz="3100">
                <a:solidFill>
                  <a:srgbClr val="FFFFFF"/>
                </a:solidFill>
              </a:rPr>
              <a:t>Application 2. Integrate with </a:t>
            </a:r>
            <a:r>
              <a:rPr lang="en-US" sz="3100" err="1">
                <a:solidFill>
                  <a:srgbClr val="FFFFFF"/>
                </a:solidFill>
              </a:rPr>
              <a:t>PowerAutomate</a:t>
            </a:r>
            <a:endParaRPr lang="en-US" sz="3100">
              <a:solidFill>
                <a:srgbClr val="FFFFFF"/>
              </a:solidFill>
            </a:endParaRPr>
          </a:p>
        </p:txBody>
      </p:sp>
      <p:pic>
        <p:nvPicPr>
          <p:cNvPr id="7172" name="Picture 4" descr="What is the Microsoft Power Platform and what are the benefits of using it?">
            <a:extLst>
              <a:ext uri="{FF2B5EF4-FFF2-40B4-BE49-F238E27FC236}">
                <a16:creationId xmlns:a16="http://schemas.microsoft.com/office/drawing/2014/main" id="{3B55EEAB-9E32-04A4-8672-E53298B500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7007" y="1576447"/>
            <a:ext cx="7857985" cy="5243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127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5F6D5C-317C-9386-37D2-6506F00B76B9}"/>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t>Idea of this Workshop</a:t>
            </a:r>
          </a:p>
        </p:txBody>
      </p:sp>
      <p:sp>
        <p:nvSpPr>
          <p:cNvPr id="2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C0280DB-1989-8E19-D6AE-6C9C4873BD01}"/>
              </a:ext>
            </a:extLst>
          </p:cNvPr>
          <p:cNvSpPr txBox="1"/>
          <p:nvPr/>
        </p:nvSpPr>
        <p:spPr>
          <a:xfrm>
            <a:off x="982663" y="2854421"/>
            <a:ext cx="4243589" cy="3320668"/>
          </a:xfrm>
          <a:prstGeom prst="rect">
            <a:avLst/>
          </a:prstGeom>
        </p:spPr>
        <p:txBody>
          <a:bodyPr vert="horz" lIns="91440" tIns="45720" rIns="91440" bIns="45720" rtlCol="0">
            <a:normAutofit/>
          </a:bodyPr>
          <a:lstStyle/>
          <a:p>
            <a:pPr>
              <a:lnSpc>
                <a:spcPct val="90000"/>
              </a:lnSpc>
              <a:spcAft>
                <a:spcPts val="600"/>
              </a:spcAft>
            </a:pPr>
            <a:r>
              <a:rPr lang="en-US" sz="1900" dirty="0"/>
              <a:t>During</a:t>
            </a:r>
            <a:r>
              <a:rPr lang="en-US" sz="1900" b="0" i="0" dirty="0">
                <a:effectLst/>
              </a:rPr>
              <a:t> this workshop, we will explore the world of generative AI capabilities:</a:t>
            </a:r>
          </a:p>
          <a:p>
            <a:pPr indent="-228600">
              <a:lnSpc>
                <a:spcPct val="90000"/>
              </a:lnSpc>
              <a:spcAft>
                <a:spcPts val="600"/>
              </a:spcAft>
              <a:buFont typeface="Arial" panose="020B0604020202020204" pitchFamily="34" charset="0"/>
              <a:buChar char="•"/>
            </a:pPr>
            <a:endParaRPr lang="en-US" sz="1900" b="0" i="0" dirty="0">
              <a:effectLst/>
            </a:endParaRPr>
          </a:p>
          <a:p>
            <a:pPr marL="342900" indent="-228600">
              <a:lnSpc>
                <a:spcPct val="90000"/>
              </a:lnSpc>
              <a:spcAft>
                <a:spcPts val="600"/>
              </a:spcAft>
              <a:buFont typeface="Arial" panose="020B0604020202020204" pitchFamily="34" charset="0"/>
              <a:buChar char="•"/>
            </a:pPr>
            <a:r>
              <a:rPr lang="en-US" sz="1900" dirty="0"/>
              <a:t>W</a:t>
            </a:r>
            <a:r>
              <a:rPr lang="en-US" sz="1900" b="0" i="0" dirty="0">
                <a:effectLst/>
              </a:rPr>
              <a:t>hat and how you could interact with </a:t>
            </a:r>
            <a:r>
              <a:rPr lang="en-US" sz="1900" b="0" i="0" dirty="0" err="1">
                <a:effectLst/>
              </a:rPr>
              <a:t>ChatGPT</a:t>
            </a:r>
            <a:endParaRPr lang="en-US" sz="1900" b="0" i="0" dirty="0">
              <a:effectLst/>
            </a:endParaRPr>
          </a:p>
          <a:p>
            <a:pPr marL="342900" indent="-228600">
              <a:lnSpc>
                <a:spcPct val="90000"/>
              </a:lnSpc>
              <a:spcAft>
                <a:spcPts val="600"/>
              </a:spcAft>
              <a:buFont typeface="Arial" panose="020B0604020202020204" pitchFamily="34" charset="0"/>
              <a:buChar char="•"/>
            </a:pPr>
            <a:r>
              <a:rPr lang="en-US" sz="1900" dirty="0"/>
              <a:t>How </a:t>
            </a:r>
            <a:r>
              <a:rPr lang="en-US" sz="1900" dirty="0" err="1"/>
              <a:t>ChatGPT</a:t>
            </a:r>
            <a:r>
              <a:rPr lang="en-US" sz="1900" dirty="0"/>
              <a:t> output differs based on </a:t>
            </a:r>
            <a:r>
              <a:rPr lang="en-US" sz="1900" dirty="0" err="1"/>
              <a:t>ChatGPT</a:t>
            </a:r>
            <a:r>
              <a:rPr lang="en-US" sz="1900" dirty="0"/>
              <a:t> version</a:t>
            </a:r>
          </a:p>
          <a:p>
            <a:pPr marL="342900" indent="-228600">
              <a:lnSpc>
                <a:spcPct val="90000"/>
              </a:lnSpc>
              <a:spcAft>
                <a:spcPts val="600"/>
              </a:spcAft>
              <a:buFont typeface="Arial" panose="020B0604020202020204" pitchFamily="34" charset="0"/>
              <a:buChar char="•"/>
            </a:pPr>
            <a:r>
              <a:rPr lang="en-US" sz="1900" b="0" i="0" dirty="0">
                <a:effectLst/>
              </a:rPr>
              <a:t>How to make API calls to </a:t>
            </a:r>
            <a:r>
              <a:rPr lang="en-US" sz="1900" b="0" i="0" dirty="0" err="1">
                <a:effectLst/>
              </a:rPr>
              <a:t>OpenA</a:t>
            </a:r>
            <a:r>
              <a:rPr lang="en-US" sz="1900" dirty="0" err="1"/>
              <a:t>I</a:t>
            </a:r>
            <a:r>
              <a:rPr lang="en-US" sz="1900" dirty="0"/>
              <a:t> platform and to EPAM Dial</a:t>
            </a:r>
          </a:p>
          <a:p>
            <a:pPr marL="342900" indent="-228600">
              <a:lnSpc>
                <a:spcPct val="90000"/>
              </a:lnSpc>
              <a:spcAft>
                <a:spcPts val="600"/>
              </a:spcAft>
              <a:buFont typeface="Arial" panose="020B0604020202020204" pitchFamily="34" charset="0"/>
              <a:buChar char="•"/>
            </a:pPr>
            <a:r>
              <a:rPr lang="en-US" sz="1900" b="0" i="0" dirty="0">
                <a:effectLst/>
              </a:rPr>
              <a:t>How to integrate into real </a:t>
            </a:r>
            <a:r>
              <a:rPr lang="en-US" sz="1900" dirty="0"/>
              <a:t>workflows</a:t>
            </a:r>
            <a:endParaRPr lang="en-US" sz="1900" b="0" i="0" dirty="0">
              <a:effectLst/>
            </a:endParaRPr>
          </a:p>
        </p:txBody>
      </p:sp>
      <p:pic>
        <p:nvPicPr>
          <p:cNvPr id="4" name="Picture 3">
            <a:extLst>
              <a:ext uri="{FF2B5EF4-FFF2-40B4-BE49-F238E27FC236}">
                <a16:creationId xmlns:a16="http://schemas.microsoft.com/office/drawing/2014/main" id="{2108F10A-0341-FE91-896C-0389137A76F5}"/>
              </a:ext>
            </a:extLst>
          </p:cNvPr>
          <p:cNvPicPr>
            <a:picLocks noChangeAspect="1"/>
          </p:cNvPicPr>
          <p:nvPr/>
        </p:nvPicPr>
        <p:blipFill rotWithShape="1">
          <a:blip r:embed="rId2"/>
          <a:srcRect t="3542" r="2"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482773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Rectangle 25">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F5553B-BDCE-6288-3D92-502FB0DF08C2}"/>
              </a:ext>
            </a:extLst>
          </p:cNvPr>
          <p:cNvSpPr>
            <a:spLocks noGrp="1"/>
          </p:cNvSpPr>
          <p:nvPr>
            <p:ph type="title"/>
          </p:nvPr>
        </p:nvSpPr>
        <p:spPr>
          <a:xfrm>
            <a:off x="952499" y="0"/>
            <a:ext cx="8667751" cy="1028700"/>
          </a:xfrm>
        </p:spPr>
        <p:txBody>
          <a:bodyPr vert="horz" lIns="91440" tIns="45720" rIns="91440" bIns="45720" rtlCol="0" anchor="ctr">
            <a:normAutofit/>
          </a:bodyPr>
          <a:lstStyle/>
          <a:p>
            <a:r>
              <a:rPr lang="en-US" sz="3100">
                <a:solidFill>
                  <a:srgbClr val="FFFFFF"/>
                </a:solidFill>
              </a:rPr>
              <a:t>Application 2. Integrate with </a:t>
            </a:r>
            <a:r>
              <a:rPr lang="en-US" sz="3100" err="1">
                <a:solidFill>
                  <a:srgbClr val="FFFFFF"/>
                </a:solidFill>
              </a:rPr>
              <a:t>PowerAutomate</a:t>
            </a:r>
            <a:endParaRPr lang="en-US" sz="3100">
              <a:solidFill>
                <a:srgbClr val="FFFFFF"/>
              </a:solidFill>
            </a:endParaRPr>
          </a:p>
        </p:txBody>
      </p:sp>
      <p:pic>
        <p:nvPicPr>
          <p:cNvPr id="3" name="Picture 6" descr="Azure Functions SVG Vector Logos - Vector Logo Zone">
            <a:extLst>
              <a:ext uri="{FF2B5EF4-FFF2-40B4-BE49-F238E27FC236}">
                <a16:creationId xmlns:a16="http://schemas.microsoft.com/office/drawing/2014/main" id="{C308F4E9-8D36-F95C-B7FB-05535521879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11054" y="3568009"/>
            <a:ext cx="2494544" cy="12472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a:extLst>
              <a:ext uri="{FF2B5EF4-FFF2-40B4-BE49-F238E27FC236}">
                <a16:creationId xmlns:a16="http://schemas.microsoft.com/office/drawing/2014/main" id="{98B0D958-0409-13F1-3B90-721954BD983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81763" y="5117825"/>
            <a:ext cx="2502912" cy="6132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icrosoft Power Automate Partner – RPA Services by Smartbridge">
            <a:extLst>
              <a:ext uri="{FF2B5EF4-FFF2-40B4-BE49-F238E27FC236}">
                <a16:creationId xmlns:a16="http://schemas.microsoft.com/office/drawing/2014/main" id="{85F1F484-FD71-46A4-3623-3859F96885B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81763" y="2243979"/>
            <a:ext cx="2502910" cy="8020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160+ Glossy Blue Icon Of An Arrow Pointing Down Illustrations, Royalty-Free  Vector Graphics &amp; Clip Art - iStock">
            <a:extLst>
              <a:ext uri="{FF2B5EF4-FFF2-40B4-BE49-F238E27FC236}">
                <a16:creationId xmlns:a16="http://schemas.microsoft.com/office/drawing/2014/main" id="{C0886801-D8ED-C8E2-CC10-CC5AF46D01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536326">
            <a:off x="6919905" y="2302598"/>
            <a:ext cx="1316984" cy="13169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160+ Glossy Blue Icon Of An Arrow Pointing Down Illustrations, Royalty-Free  Vector Graphics &amp; Clip Art - iStock">
            <a:extLst>
              <a:ext uri="{FF2B5EF4-FFF2-40B4-BE49-F238E27FC236}">
                <a16:creationId xmlns:a16="http://schemas.microsoft.com/office/drawing/2014/main" id="{02D1AE96-21C9-2860-62A1-3515AA9872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5497059">
            <a:off x="6900194" y="4631658"/>
            <a:ext cx="1316984" cy="13169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160+ Glossy Blue Icon Of An Arrow Pointing Down Illustrations, Royalty-Free  Vector Graphics &amp; Clip Art - iStock">
            <a:extLst>
              <a:ext uri="{FF2B5EF4-FFF2-40B4-BE49-F238E27FC236}">
                <a16:creationId xmlns:a16="http://schemas.microsoft.com/office/drawing/2014/main" id="{C32B8296-C33F-3912-0E6B-D7B6A0DE4B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497243">
            <a:off x="2976314" y="3409105"/>
            <a:ext cx="1316984" cy="1316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238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F5553B-BDCE-6288-3D92-502FB0DF08C2}"/>
              </a:ext>
            </a:extLst>
          </p:cNvPr>
          <p:cNvSpPr>
            <a:spLocks noGrp="1"/>
          </p:cNvSpPr>
          <p:nvPr>
            <p:ph type="title"/>
          </p:nvPr>
        </p:nvSpPr>
        <p:spPr>
          <a:xfrm>
            <a:off x="952499" y="5230"/>
            <a:ext cx="8939039" cy="1023470"/>
          </a:xfrm>
        </p:spPr>
        <p:txBody>
          <a:bodyPr vert="horz" lIns="91440" tIns="45720" rIns="91440" bIns="45720" rtlCol="0" anchor="b">
            <a:normAutofit fontScale="90000"/>
          </a:bodyPr>
          <a:lstStyle/>
          <a:p>
            <a:r>
              <a:rPr lang="en-US" sz="4000"/>
              <a:t>Application 2. Integrate with </a:t>
            </a:r>
            <a:r>
              <a:rPr lang="en-US" sz="4000" err="1"/>
              <a:t>PowerAutomate</a:t>
            </a:r>
            <a:endParaRPr lang="en-US" sz="4000"/>
          </a:p>
        </p:txBody>
      </p:sp>
      <p:sp>
        <p:nvSpPr>
          <p:cNvPr id="4" name="TextBox 3">
            <a:extLst>
              <a:ext uri="{FF2B5EF4-FFF2-40B4-BE49-F238E27FC236}">
                <a16:creationId xmlns:a16="http://schemas.microsoft.com/office/drawing/2014/main" id="{F7A241CB-265E-C5EF-5E85-4035671B0B17}"/>
              </a:ext>
            </a:extLst>
          </p:cNvPr>
          <p:cNvSpPr txBox="1"/>
          <p:nvPr/>
        </p:nvSpPr>
        <p:spPr>
          <a:xfrm>
            <a:off x="952499" y="1574240"/>
            <a:ext cx="6272960" cy="4272580"/>
          </a:xfrm>
          <a:prstGeom prst="rect">
            <a:avLst/>
          </a:prstGeom>
        </p:spPr>
        <p:txBody>
          <a:bodyPr vert="horz" lIns="91440" tIns="45720" rIns="91440" bIns="45720" rtlCol="0">
            <a:normAutofit/>
          </a:bodyPr>
          <a:lstStyle/>
          <a:p>
            <a:pPr indent="-228600" algn="just">
              <a:lnSpc>
                <a:spcPct val="90000"/>
              </a:lnSpc>
              <a:spcAft>
                <a:spcPts val="600"/>
              </a:spcAft>
              <a:buFont typeface="Arial" panose="020B0604020202020204" pitchFamily="34" charset="0"/>
              <a:buChar char="•"/>
            </a:pPr>
            <a:r>
              <a:rPr lang="en-US" b="0" i="0">
                <a:effectLst/>
              </a:rPr>
              <a:t>Power Automate (formerly known as Microsoft Flow) is a cloud-based automation tool used to create workflows that bridge different applications or services using a simple drag-and-drop interface. The tool can be used to automate processes such as creating a task when a customer record is modified, sending notifications of pending tasks, or copying data from one application to another. </a:t>
            </a:r>
          </a:p>
          <a:p>
            <a:pPr indent="-228600" algn="just">
              <a:lnSpc>
                <a:spcPct val="90000"/>
              </a:lnSpc>
              <a:spcAft>
                <a:spcPts val="600"/>
              </a:spcAft>
              <a:buFont typeface="Arial" panose="020B0604020202020204" pitchFamily="34" charset="0"/>
              <a:buChar char="•"/>
            </a:pPr>
            <a:endParaRPr lang="en-US"/>
          </a:p>
          <a:p>
            <a:pPr indent="-228600" algn="just">
              <a:lnSpc>
                <a:spcPct val="90000"/>
              </a:lnSpc>
              <a:spcAft>
                <a:spcPts val="600"/>
              </a:spcAft>
              <a:buFont typeface="Arial" panose="020B0604020202020204" pitchFamily="34" charset="0"/>
              <a:buChar char="•"/>
            </a:pPr>
            <a:r>
              <a:rPr lang="en-US"/>
              <a:t>Our goal for this task: Integrate recently created </a:t>
            </a:r>
            <a:r>
              <a:rPr lang="en-US" err="1"/>
              <a:t>AzureFunction</a:t>
            </a:r>
            <a:r>
              <a:rPr lang="en-US"/>
              <a:t> with </a:t>
            </a:r>
            <a:r>
              <a:rPr lang="en-US" err="1"/>
              <a:t>PowerAutomate</a:t>
            </a:r>
            <a:endParaRPr lang="en-US"/>
          </a:p>
          <a:p>
            <a:pPr indent="-228600" algn="just">
              <a:lnSpc>
                <a:spcPct val="90000"/>
              </a:lnSpc>
              <a:spcAft>
                <a:spcPts val="600"/>
              </a:spcAft>
              <a:buFont typeface="Arial" panose="020B0604020202020204" pitchFamily="34" charset="0"/>
              <a:buChar char="•"/>
            </a:pPr>
            <a:endParaRPr lang="en-US"/>
          </a:p>
          <a:p>
            <a:pPr indent="-228600" algn="just">
              <a:lnSpc>
                <a:spcPct val="90000"/>
              </a:lnSpc>
              <a:spcAft>
                <a:spcPts val="600"/>
              </a:spcAft>
              <a:buFont typeface="Arial" panose="020B0604020202020204" pitchFamily="34" charset="0"/>
              <a:buChar char="•"/>
            </a:pPr>
            <a:r>
              <a:rPr lang="en-US"/>
              <a:t>Visit: </a:t>
            </a:r>
            <a:r>
              <a:rPr lang="en-US">
                <a:hlinkClick r:id="rId2"/>
              </a:rPr>
              <a:t>https://make.powerautomate.com/</a:t>
            </a:r>
            <a:endParaRPr lang="en-US"/>
          </a:p>
          <a:p>
            <a:pPr indent="-228600" algn="just">
              <a:lnSpc>
                <a:spcPct val="90000"/>
              </a:lnSpc>
              <a:spcAft>
                <a:spcPts val="600"/>
              </a:spcAft>
              <a:buFont typeface="Arial" panose="020B0604020202020204" pitchFamily="34" charset="0"/>
              <a:buChar char="•"/>
            </a:pPr>
            <a:r>
              <a:rPr lang="en-US"/>
              <a:t>Click “+ Create” to create a new workflow</a:t>
            </a:r>
          </a:p>
        </p:txBody>
      </p:sp>
      <p:pic>
        <p:nvPicPr>
          <p:cNvPr id="10" name="Picture 9">
            <a:extLst>
              <a:ext uri="{FF2B5EF4-FFF2-40B4-BE49-F238E27FC236}">
                <a16:creationId xmlns:a16="http://schemas.microsoft.com/office/drawing/2014/main" id="{83CED500-1659-2E21-EC35-283D291CA81F}"/>
              </a:ext>
            </a:extLst>
          </p:cNvPr>
          <p:cNvPicPr>
            <a:picLocks noChangeAspect="1"/>
          </p:cNvPicPr>
          <p:nvPr/>
        </p:nvPicPr>
        <p:blipFill>
          <a:blip r:embed="rId3"/>
          <a:stretch>
            <a:fillRect/>
          </a:stretch>
        </p:blipFill>
        <p:spPr>
          <a:xfrm>
            <a:off x="7524316" y="3863549"/>
            <a:ext cx="4368827" cy="2343693"/>
          </a:xfrm>
          <a:prstGeom prst="rect">
            <a:avLst/>
          </a:prstGeom>
        </p:spPr>
      </p:pic>
      <p:pic>
        <p:nvPicPr>
          <p:cNvPr id="8" name="Picture 7">
            <a:extLst>
              <a:ext uri="{FF2B5EF4-FFF2-40B4-BE49-F238E27FC236}">
                <a16:creationId xmlns:a16="http://schemas.microsoft.com/office/drawing/2014/main" id="{D7611B69-11F3-0FD6-962B-035D587FE262}"/>
              </a:ext>
            </a:extLst>
          </p:cNvPr>
          <p:cNvPicPr>
            <a:picLocks noChangeAspect="1"/>
          </p:cNvPicPr>
          <p:nvPr/>
        </p:nvPicPr>
        <p:blipFill>
          <a:blip r:embed="rId4"/>
          <a:stretch>
            <a:fillRect/>
          </a:stretch>
        </p:blipFill>
        <p:spPr>
          <a:xfrm>
            <a:off x="7554806" y="1426729"/>
            <a:ext cx="2336732" cy="2243263"/>
          </a:xfrm>
          <a:prstGeom prst="rect">
            <a:avLst/>
          </a:prstGeom>
        </p:spPr>
      </p:pic>
      <p:sp>
        <p:nvSpPr>
          <p:cNvPr id="17" name="Rectangle 16">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92636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Rectangle 25">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F5553B-BDCE-6288-3D92-502FB0DF08C2}"/>
              </a:ext>
            </a:extLst>
          </p:cNvPr>
          <p:cNvSpPr>
            <a:spLocks noGrp="1"/>
          </p:cNvSpPr>
          <p:nvPr>
            <p:ph type="title"/>
          </p:nvPr>
        </p:nvSpPr>
        <p:spPr>
          <a:xfrm>
            <a:off x="952499" y="0"/>
            <a:ext cx="9400044" cy="1028700"/>
          </a:xfrm>
        </p:spPr>
        <p:txBody>
          <a:bodyPr vert="horz" lIns="91440" tIns="45720" rIns="91440" bIns="45720" rtlCol="0" anchor="ctr">
            <a:normAutofit/>
          </a:bodyPr>
          <a:lstStyle/>
          <a:p>
            <a:r>
              <a:rPr lang="en-US" sz="3100">
                <a:solidFill>
                  <a:srgbClr val="FFFFFF"/>
                </a:solidFill>
              </a:rPr>
              <a:t>Application 2. Integrate with </a:t>
            </a:r>
            <a:r>
              <a:rPr lang="en-US" sz="3100" err="1">
                <a:solidFill>
                  <a:srgbClr val="FFFFFF"/>
                </a:solidFill>
              </a:rPr>
              <a:t>PowerAutomate</a:t>
            </a:r>
            <a:r>
              <a:rPr lang="en-US" sz="3100">
                <a:solidFill>
                  <a:srgbClr val="FFFFFF"/>
                </a:solidFill>
              </a:rPr>
              <a:t>. Simple Call</a:t>
            </a:r>
          </a:p>
        </p:txBody>
      </p:sp>
      <p:pic>
        <p:nvPicPr>
          <p:cNvPr id="12" name="Picture 11">
            <a:extLst>
              <a:ext uri="{FF2B5EF4-FFF2-40B4-BE49-F238E27FC236}">
                <a16:creationId xmlns:a16="http://schemas.microsoft.com/office/drawing/2014/main" id="{DF245CFB-132A-8832-6677-88A1C31B91F1}"/>
              </a:ext>
            </a:extLst>
          </p:cNvPr>
          <p:cNvPicPr>
            <a:picLocks noChangeAspect="1"/>
          </p:cNvPicPr>
          <p:nvPr/>
        </p:nvPicPr>
        <p:blipFill>
          <a:blip r:embed="rId2"/>
          <a:stretch>
            <a:fillRect/>
          </a:stretch>
        </p:blipFill>
        <p:spPr>
          <a:xfrm>
            <a:off x="1010409" y="2590308"/>
            <a:ext cx="3617861" cy="3997637"/>
          </a:xfrm>
          <a:prstGeom prst="rect">
            <a:avLst/>
          </a:prstGeom>
        </p:spPr>
      </p:pic>
      <p:sp>
        <p:nvSpPr>
          <p:cNvPr id="11" name="TextBox 10">
            <a:extLst>
              <a:ext uri="{FF2B5EF4-FFF2-40B4-BE49-F238E27FC236}">
                <a16:creationId xmlns:a16="http://schemas.microsoft.com/office/drawing/2014/main" id="{E63A72A5-6765-C88D-1253-EEE4E92C3614}"/>
              </a:ext>
            </a:extLst>
          </p:cNvPr>
          <p:cNvSpPr txBox="1"/>
          <p:nvPr/>
        </p:nvSpPr>
        <p:spPr>
          <a:xfrm>
            <a:off x="982663" y="1570929"/>
            <a:ext cx="11209335" cy="341632"/>
          </a:xfrm>
          <a:prstGeom prst="rect">
            <a:avLst/>
          </a:prstGeom>
          <a:noFill/>
        </p:spPr>
        <p:txBody>
          <a:bodyPr wrap="square">
            <a:spAutoFit/>
          </a:bodyPr>
          <a:lstStyle/>
          <a:p>
            <a:pPr algn="ctr">
              <a:lnSpc>
                <a:spcPct val="90000"/>
              </a:lnSpc>
              <a:spcAft>
                <a:spcPts val="600"/>
              </a:spcAft>
            </a:pPr>
            <a:r>
              <a:rPr lang="en-US" sz="1800" dirty="0"/>
              <a:t>First, we need to create Manually Triggered Flow which makes a call to our </a:t>
            </a:r>
            <a:r>
              <a:rPr lang="en-US" sz="1800" dirty="0" err="1"/>
              <a:t>AzureFunction</a:t>
            </a:r>
            <a:endParaRPr lang="en-US" sz="1800" dirty="0"/>
          </a:p>
        </p:txBody>
      </p:sp>
      <p:pic>
        <p:nvPicPr>
          <p:cNvPr id="14" name="Picture 13">
            <a:extLst>
              <a:ext uri="{FF2B5EF4-FFF2-40B4-BE49-F238E27FC236}">
                <a16:creationId xmlns:a16="http://schemas.microsoft.com/office/drawing/2014/main" id="{E87310A2-EE8F-6A48-BA64-D6DDDA372219}"/>
              </a:ext>
            </a:extLst>
          </p:cNvPr>
          <p:cNvPicPr>
            <a:picLocks noChangeAspect="1"/>
          </p:cNvPicPr>
          <p:nvPr/>
        </p:nvPicPr>
        <p:blipFill>
          <a:blip r:embed="rId3"/>
          <a:stretch>
            <a:fillRect/>
          </a:stretch>
        </p:blipFill>
        <p:spPr>
          <a:xfrm>
            <a:off x="5457824" y="2372104"/>
            <a:ext cx="4289313" cy="4175966"/>
          </a:xfrm>
          <a:prstGeom prst="rect">
            <a:avLst/>
          </a:prstGeom>
        </p:spPr>
      </p:pic>
    </p:spTree>
    <p:extLst>
      <p:ext uri="{BB962C8B-B14F-4D97-AF65-F5344CB8AC3E}">
        <p14:creationId xmlns:p14="http://schemas.microsoft.com/office/powerpoint/2010/main" val="3706410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Rectangle 25">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F5553B-BDCE-6288-3D92-502FB0DF08C2}"/>
              </a:ext>
            </a:extLst>
          </p:cNvPr>
          <p:cNvSpPr>
            <a:spLocks noGrp="1"/>
          </p:cNvSpPr>
          <p:nvPr>
            <p:ph type="title"/>
          </p:nvPr>
        </p:nvSpPr>
        <p:spPr>
          <a:xfrm>
            <a:off x="982663" y="0"/>
            <a:ext cx="9719764" cy="1028700"/>
          </a:xfrm>
        </p:spPr>
        <p:txBody>
          <a:bodyPr vert="horz" lIns="91440" tIns="45720" rIns="91440" bIns="45720" rtlCol="0" anchor="ctr">
            <a:normAutofit/>
          </a:bodyPr>
          <a:lstStyle/>
          <a:p>
            <a:r>
              <a:rPr lang="en-US" sz="3100">
                <a:solidFill>
                  <a:srgbClr val="FFFFFF"/>
                </a:solidFill>
              </a:rPr>
              <a:t>Application 2. Integrate with </a:t>
            </a:r>
            <a:r>
              <a:rPr lang="en-US" sz="3100" err="1">
                <a:solidFill>
                  <a:srgbClr val="FFFFFF"/>
                </a:solidFill>
              </a:rPr>
              <a:t>PowerAutomate</a:t>
            </a:r>
            <a:r>
              <a:rPr lang="en-US" sz="3100">
                <a:solidFill>
                  <a:srgbClr val="FFFFFF"/>
                </a:solidFill>
              </a:rPr>
              <a:t>. Simple Call</a:t>
            </a:r>
          </a:p>
        </p:txBody>
      </p:sp>
      <p:pic>
        <p:nvPicPr>
          <p:cNvPr id="4" name="Picture 3">
            <a:extLst>
              <a:ext uri="{FF2B5EF4-FFF2-40B4-BE49-F238E27FC236}">
                <a16:creationId xmlns:a16="http://schemas.microsoft.com/office/drawing/2014/main" id="{E6E84ECF-5216-DA42-5245-97BB7165DE6F}"/>
              </a:ext>
            </a:extLst>
          </p:cNvPr>
          <p:cNvPicPr>
            <a:picLocks noChangeAspect="1"/>
          </p:cNvPicPr>
          <p:nvPr/>
        </p:nvPicPr>
        <p:blipFill>
          <a:blip r:embed="rId2"/>
          <a:stretch>
            <a:fillRect/>
          </a:stretch>
        </p:blipFill>
        <p:spPr>
          <a:xfrm>
            <a:off x="952499" y="2278757"/>
            <a:ext cx="3119345" cy="4467863"/>
          </a:xfrm>
          <a:prstGeom prst="rect">
            <a:avLst/>
          </a:prstGeom>
        </p:spPr>
      </p:pic>
      <p:sp>
        <p:nvSpPr>
          <p:cNvPr id="6" name="TextBox 5">
            <a:extLst>
              <a:ext uri="{FF2B5EF4-FFF2-40B4-BE49-F238E27FC236}">
                <a16:creationId xmlns:a16="http://schemas.microsoft.com/office/drawing/2014/main" id="{5AFC1377-47AF-B221-0203-B479E8F58880}"/>
              </a:ext>
            </a:extLst>
          </p:cNvPr>
          <p:cNvSpPr txBox="1"/>
          <p:nvPr/>
        </p:nvSpPr>
        <p:spPr>
          <a:xfrm>
            <a:off x="982662" y="1585970"/>
            <a:ext cx="11209337" cy="341632"/>
          </a:xfrm>
          <a:prstGeom prst="rect">
            <a:avLst/>
          </a:prstGeom>
          <a:noFill/>
        </p:spPr>
        <p:txBody>
          <a:bodyPr wrap="square">
            <a:spAutoFit/>
          </a:bodyPr>
          <a:lstStyle/>
          <a:p>
            <a:pPr algn="ctr">
              <a:lnSpc>
                <a:spcPct val="90000"/>
              </a:lnSpc>
              <a:spcAft>
                <a:spcPts val="600"/>
              </a:spcAft>
            </a:pPr>
            <a:r>
              <a:rPr lang="en-US" sz="1800" dirty="0"/>
              <a:t>After that we need to get response and put it into variable</a:t>
            </a:r>
          </a:p>
        </p:txBody>
      </p:sp>
      <p:pic>
        <p:nvPicPr>
          <p:cNvPr id="14" name="Picture 13">
            <a:extLst>
              <a:ext uri="{FF2B5EF4-FFF2-40B4-BE49-F238E27FC236}">
                <a16:creationId xmlns:a16="http://schemas.microsoft.com/office/drawing/2014/main" id="{AB40C71B-C749-4E19-B057-13D3508D8672}"/>
              </a:ext>
            </a:extLst>
          </p:cNvPr>
          <p:cNvPicPr>
            <a:picLocks noChangeAspect="1"/>
          </p:cNvPicPr>
          <p:nvPr/>
        </p:nvPicPr>
        <p:blipFill>
          <a:blip r:embed="rId3"/>
          <a:stretch>
            <a:fillRect/>
          </a:stretch>
        </p:blipFill>
        <p:spPr>
          <a:xfrm>
            <a:off x="4448176" y="2762441"/>
            <a:ext cx="6791325" cy="2914650"/>
          </a:xfrm>
          <a:prstGeom prst="rect">
            <a:avLst/>
          </a:prstGeom>
        </p:spPr>
      </p:pic>
    </p:spTree>
    <p:extLst>
      <p:ext uri="{BB962C8B-B14F-4D97-AF65-F5344CB8AC3E}">
        <p14:creationId xmlns:p14="http://schemas.microsoft.com/office/powerpoint/2010/main" val="2187015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Rectangle 25">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F5553B-BDCE-6288-3D92-502FB0DF08C2}"/>
              </a:ext>
            </a:extLst>
          </p:cNvPr>
          <p:cNvSpPr>
            <a:spLocks noGrp="1"/>
          </p:cNvSpPr>
          <p:nvPr>
            <p:ph type="title"/>
          </p:nvPr>
        </p:nvSpPr>
        <p:spPr>
          <a:xfrm>
            <a:off x="982663" y="0"/>
            <a:ext cx="9502354" cy="1028700"/>
          </a:xfrm>
        </p:spPr>
        <p:txBody>
          <a:bodyPr vert="horz" lIns="91440" tIns="45720" rIns="91440" bIns="45720" rtlCol="0" anchor="ctr">
            <a:normAutofit/>
          </a:bodyPr>
          <a:lstStyle/>
          <a:p>
            <a:r>
              <a:rPr lang="en-US" sz="3100">
                <a:solidFill>
                  <a:srgbClr val="FFFFFF"/>
                </a:solidFill>
              </a:rPr>
              <a:t>Application 2. Integrate with </a:t>
            </a:r>
            <a:r>
              <a:rPr lang="en-US" sz="3100" err="1">
                <a:solidFill>
                  <a:srgbClr val="FFFFFF"/>
                </a:solidFill>
              </a:rPr>
              <a:t>PowerAutomate</a:t>
            </a:r>
            <a:r>
              <a:rPr lang="en-US" sz="3100">
                <a:solidFill>
                  <a:srgbClr val="FFFFFF"/>
                </a:solidFill>
              </a:rPr>
              <a:t>. Simple Call</a:t>
            </a:r>
          </a:p>
        </p:txBody>
      </p:sp>
      <p:sp>
        <p:nvSpPr>
          <p:cNvPr id="6" name="TextBox 5">
            <a:extLst>
              <a:ext uri="{FF2B5EF4-FFF2-40B4-BE49-F238E27FC236}">
                <a16:creationId xmlns:a16="http://schemas.microsoft.com/office/drawing/2014/main" id="{5AFC1377-47AF-B221-0203-B479E8F58880}"/>
              </a:ext>
            </a:extLst>
          </p:cNvPr>
          <p:cNvSpPr txBox="1"/>
          <p:nvPr/>
        </p:nvSpPr>
        <p:spPr>
          <a:xfrm>
            <a:off x="1194670" y="1580799"/>
            <a:ext cx="10340838" cy="341632"/>
          </a:xfrm>
          <a:prstGeom prst="rect">
            <a:avLst/>
          </a:prstGeom>
          <a:noFill/>
        </p:spPr>
        <p:txBody>
          <a:bodyPr wrap="square">
            <a:spAutoFit/>
          </a:bodyPr>
          <a:lstStyle/>
          <a:p>
            <a:pPr algn="ctr">
              <a:lnSpc>
                <a:spcPct val="90000"/>
              </a:lnSpc>
              <a:spcAft>
                <a:spcPts val="600"/>
              </a:spcAft>
            </a:pPr>
            <a:r>
              <a:rPr lang="en-US" sz="1800" dirty="0"/>
              <a:t>Let’s Save and Test our integration!</a:t>
            </a:r>
          </a:p>
        </p:txBody>
      </p:sp>
      <p:pic>
        <p:nvPicPr>
          <p:cNvPr id="5" name="Picture 4">
            <a:extLst>
              <a:ext uri="{FF2B5EF4-FFF2-40B4-BE49-F238E27FC236}">
                <a16:creationId xmlns:a16="http://schemas.microsoft.com/office/drawing/2014/main" id="{48C7EA7A-2546-5CC7-0A0D-F073170402E2}"/>
              </a:ext>
            </a:extLst>
          </p:cNvPr>
          <p:cNvPicPr>
            <a:picLocks noChangeAspect="1"/>
          </p:cNvPicPr>
          <p:nvPr/>
        </p:nvPicPr>
        <p:blipFill>
          <a:blip r:embed="rId2"/>
          <a:stretch>
            <a:fillRect/>
          </a:stretch>
        </p:blipFill>
        <p:spPr>
          <a:xfrm>
            <a:off x="1130726" y="2124194"/>
            <a:ext cx="4991100" cy="2038350"/>
          </a:xfrm>
          <a:prstGeom prst="rect">
            <a:avLst/>
          </a:prstGeom>
        </p:spPr>
      </p:pic>
      <p:pic>
        <p:nvPicPr>
          <p:cNvPr id="8" name="Picture 7">
            <a:extLst>
              <a:ext uri="{FF2B5EF4-FFF2-40B4-BE49-F238E27FC236}">
                <a16:creationId xmlns:a16="http://schemas.microsoft.com/office/drawing/2014/main" id="{F13B90E3-3225-B9CA-2BAB-46DFA93F6869}"/>
              </a:ext>
            </a:extLst>
          </p:cNvPr>
          <p:cNvPicPr>
            <a:picLocks noChangeAspect="1"/>
          </p:cNvPicPr>
          <p:nvPr/>
        </p:nvPicPr>
        <p:blipFill>
          <a:blip r:embed="rId3"/>
          <a:stretch>
            <a:fillRect/>
          </a:stretch>
        </p:blipFill>
        <p:spPr>
          <a:xfrm>
            <a:off x="1130726" y="4616923"/>
            <a:ext cx="3181794" cy="1676634"/>
          </a:xfrm>
          <a:prstGeom prst="rect">
            <a:avLst/>
          </a:prstGeom>
        </p:spPr>
      </p:pic>
      <p:pic>
        <p:nvPicPr>
          <p:cNvPr id="10" name="Picture 9">
            <a:extLst>
              <a:ext uri="{FF2B5EF4-FFF2-40B4-BE49-F238E27FC236}">
                <a16:creationId xmlns:a16="http://schemas.microsoft.com/office/drawing/2014/main" id="{0AD406BC-64CE-B628-5FC9-8BF3261D501F}"/>
              </a:ext>
            </a:extLst>
          </p:cNvPr>
          <p:cNvPicPr>
            <a:picLocks noChangeAspect="1"/>
          </p:cNvPicPr>
          <p:nvPr/>
        </p:nvPicPr>
        <p:blipFill>
          <a:blip r:embed="rId4"/>
          <a:stretch>
            <a:fillRect/>
          </a:stretch>
        </p:blipFill>
        <p:spPr>
          <a:xfrm>
            <a:off x="6646347" y="2124194"/>
            <a:ext cx="5339884" cy="4350457"/>
          </a:xfrm>
          <a:prstGeom prst="rect">
            <a:avLst/>
          </a:prstGeom>
        </p:spPr>
      </p:pic>
    </p:spTree>
    <p:extLst>
      <p:ext uri="{BB962C8B-B14F-4D97-AF65-F5344CB8AC3E}">
        <p14:creationId xmlns:p14="http://schemas.microsoft.com/office/powerpoint/2010/main" val="3129327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F5553B-BDCE-6288-3D92-502FB0DF08C2}"/>
              </a:ext>
            </a:extLst>
          </p:cNvPr>
          <p:cNvSpPr>
            <a:spLocks noGrp="1"/>
          </p:cNvSpPr>
          <p:nvPr>
            <p:ph type="title"/>
          </p:nvPr>
        </p:nvSpPr>
        <p:spPr>
          <a:xfrm>
            <a:off x="982663" y="0"/>
            <a:ext cx="10560931" cy="1028700"/>
          </a:xfrm>
        </p:spPr>
        <p:txBody>
          <a:bodyPr vert="horz" lIns="91440" tIns="45720" rIns="91440" bIns="45720" rtlCol="0" anchor="ctr">
            <a:normAutofit/>
          </a:bodyPr>
          <a:lstStyle/>
          <a:p>
            <a:r>
              <a:rPr lang="en-US" sz="3100" kern="1200">
                <a:solidFill>
                  <a:srgbClr val="FFFFFF"/>
                </a:solidFill>
                <a:ea typeface="+mj-ea"/>
                <a:cs typeface="+mj-cs"/>
              </a:rPr>
              <a:t>Application 2. </a:t>
            </a:r>
            <a:r>
              <a:rPr lang="en-US" sz="3100">
                <a:solidFill>
                  <a:srgbClr val="FFFFFF"/>
                </a:solidFill>
              </a:rPr>
              <a:t>Integrate with </a:t>
            </a:r>
            <a:r>
              <a:rPr lang="en-US" sz="3100" err="1">
                <a:solidFill>
                  <a:srgbClr val="FFFFFF"/>
                </a:solidFill>
              </a:rPr>
              <a:t>PowerAutomate</a:t>
            </a:r>
            <a:r>
              <a:rPr lang="en-US" sz="3100" kern="1200">
                <a:solidFill>
                  <a:srgbClr val="FFFFFF"/>
                </a:solidFill>
                <a:ea typeface="+mj-ea"/>
                <a:cs typeface="+mj-cs"/>
              </a:rPr>
              <a:t>. </a:t>
            </a:r>
            <a:r>
              <a:rPr lang="en-US" sz="3100" kern="1200" err="1">
                <a:solidFill>
                  <a:srgbClr val="FFFFFF"/>
                </a:solidFill>
                <a:ea typeface="+mj-ea"/>
                <a:cs typeface="+mj-cs"/>
              </a:rPr>
              <a:t>ChatBot</a:t>
            </a:r>
            <a:endParaRPr lang="en-US" sz="3100" kern="1200">
              <a:solidFill>
                <a:srgbClr val="FFFFFF"/>
              </a:solidFill>
              <a:ea typeface="+mj-ea"/>
              <a:cs typeface="+mj-cs"/>
            </a:endParaRPr>
          </a:p>
        </p:txBody>
      </p:sp>
      <p:sp>
        <p:nvSpPr>
          <p:cNvPr id="6" name="TextBox 5">
            <a:extLst>
              <a:ext uri="{FF2B5EF4-FFF2-40B4-BE49-F238E27FC236}">
                <a16:creationId xmlns:a16="http://schemas.microsoft.com/office/drawing/2014/main" id="{5AFC1377-47AF-B221-0203-B479E8F58880}"/>
              </a:ext>
            </a:extLst>
          </p:cNvPr>
          <p:cNvSpPr txBox="1"/>
          <p:nvPr/>
        </p:nvSpPr>
        <p:spPr>
          <a:xfrm>
            <a:off x="982662" y="1562100"/>
            <a:ext cx="11209335" cy="783291"/>
          </a:xfrm>
          <a:prstGeom prst="rect">
            <a:avLst/>
          </a:prstGeom>
          <a:noFill/>
        </p:spPr>
        <p:txBody>
          <a:bodyPr wrap="square">
            <a:spAutoFit/>
          </a:bodyPr>
          <a:lstStyle/>
          <a:p>
            <a:pPr algn="ctr" defTabSz="2240280">
              <a:lnSpc>
                <a:spcPct val="90000"/>
              </a:lnSpc>
              <a:spcAft>
                <a:spcPts val="1470"/>
              </a:spcAft>
            </a:pPr>
            <a:r>
              <a:rPr lang="en-US" kern="1200" dirty="0">
                <a:solidFill>
                  <a:schemeClr val="tx1"/>
                </a:solidFill>
                <a:latin typeface="+mn-lt"/>
                <a:ea typeface="+mn-ea"/>
                <a:cs typeface="+mn-cs"/>
              </a:rPr>
              <a:t>Let’s create another integration. Now our trigger will be Teams.</a:t>
            </a:r>
          </a:p>
          <a:p>
            <a:pPr algn="ctr" defTabSz="2240280">
              <a:lnSpc>
                <a:spcPct val="90000"/>
              </a:lnSpc>
              <a:spcAft>
                <a:spcPts val="1470"/>
              </a:spcAft>
            </a:pPr>
            <a:r>
              <a:rPr lang="en-US" dirty="0"/>
              <a:t>On the first step, We are getting </a:t>
            </a:r>
            <a:r>
              <a:rPr lang="en-US" u="sng" dirty="0"/>
              <a:t>Message Objects.</a:t>
            </a:r>
          </a:p>
        </p:txBody>
      </p:sp>
      <p:pic>
        <p:nvPicPr>
          <p:cNvPr id="7" name="Picture 6">
            <a:extLst>
              <a:ext uri="{FF2B5EF4-FFF2-40B4-BE49-F238E27FC236}">
                <a16:creationId xmlns:a16="http://schemas.microsoft.com/office/drawing/2014/main" id="{A126FA87-F71B-0CF1-89E4-F0E4C7922595}"/>
              </a:ext>
            </a:extLst>
          </p:cNvPr>
          <p:cNvPicPr>
            <a:picLocks noChangeAspect="1"/>
          </p:cNvPicPr>
          <p:nvPr/>
        </p:nvPicPr>
        <p:blipFill>
          <a:blip r:embed="rId2"/>
          <a:stretch>
            <a:fillRect/>
          </a:stretch>
        </p:blipFill>
        <p:spPr>
          <a:xfrm>
            <a:off x="1429750" y="2607795"/>
            <a:ext cx="3673867" cy="4165600"/>
          </a:xfrm>
          <a:prstGeom prst="rect">
            <a:avLst/>
          </a:prstGeom>
        </p:spPr>
      </p:pic>
      <p:pic>
        <p:nvPicPr>
          <p:cNvPr id="12" name="Picture 11">
            <a:extLst>
              <a:ext uri="{FF2B5EF4-FFF2-40B4-BE49-F238E27FC236}">
                <a16:creationId xmlns:a16="http://schemas.microsoft.com/office/drawing/2014/main" id="{35A77F1E-E928-71FD-93F5-782D2D1A9F56}"/>
              </a:ext>
            </a:extLst>
          </p:cNvPr>
          <p:cNvPicPr>
            <a:picLocks noChangeAspect="1"/>
          </p:cNvPicPr>
          <p:nvPr/>
        </p:nvPicPr>
        <p:blipFill>
          <a:blip r:embed="rId3"/>
          <a:stretch>
            <a:fillRect/>
          </a:stretch>
        </p:blipFill>
        <p:spPr>
          <a:xfrm>
            <a:off x="5558884" y="2607795"/>
            <a:ext cx="4422078" cy="1711772"/>
          </a:xfrm>
          <a:prstGeom prst="rect">
            <a:avLst/>
          </a:prstGeom>
        </p:spPr>
      </p:pic>
    </p:spTree>
    <p:extLst>
      <p:ext uri="{BB962C8B-B14F-4D97-AF65-F5344CB8AC3E}">
        <p14:creationId xmlns:p14="http://schemas.microsoft.com/office/powerpoint/2010/main" val="33146567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AFC1377-47AF-B221-0203-B479E8F58880}"/>
              </a:ext>
            </a:extLst>
          </p:cNvPr>
          <p:cNvSpPr txBox="1"/>
          <p:nvPr/>
        </p:nvSpPr>
        <p:spPr>
          <a:xfrm>
            <a:off x="982662" y="1564892"/>
            <a:ext cx="11209335" cy="1058751"/>
          </a:xfrm>
          <a:prstGeom prst="rect">
            <a:avLst/>
          </a:prstGeom>
          <a:noFill/>
        </p:spPr>
        <p:txBody>
          <a:bodyPr wrap="square">
            <a:spAutoFit/>
          </a:bodyPr>
          <a:lstStyle/>
          <a:p>
            <a:pPr algn="ctr" defTabSz="2240280">
              <a:lnSpc>
                <a:spcPct val="90000"/>
              </a:lnSpc>
              <a:spcAft>
                <a:spcPts val="1470"/>
              </a:spcAft>
            </a:pPr>
            <a:r>
              <a:rPr lang="en-US" sz="1400" kern="1200" dirty="0">
                <a:solidFill>
                  <a:schemeClr val="bg2">
                    <a:lumMod val="25000"/>
                  </a:schemeClr>
                </a:solidFill>
                <a:latin typeface="+mn-lt"/>
                <a:ea typeface="+mn-ea"/>
                <a:cs typeface="+mn-cs"/>
              </a:rPr>
              <a:t>Next, we need to get Message Body. To do that –</a:t>
            </a:r>
            <a:r>
              <a:rPr lang="en-US" sz="1400" dirty="0">
                <a:solidFill>
                  <a:schemeClr val="bg2">
                    <a:lumMod val="25000"/>
                  </a:schemeClr>
                </a:solidFill>
              </a:rPr>
              <a:t> </a:t>
            </a:r>
            <a:r>
              <a:rPr lang="en-US" sz="1400" kern="1200" dirty="0">
                <a:solidFill>
                  <a:schemeClr val="bg2">
                    <a:lumMod val="25000"/>
                  </a:schemeClr>
                </a:solidFill>
                <a:latin typeface="+mn-lt"/>
                <a:ea typeface="+mn-ea"/>
                <a:cs typeface="+mn-cs"/>
              </a:rPr>
              <a:t>need to use </a:t>
            </a:r>
            <a:r>
              <a:rPr lang="en-US" sz="1400" i="1" kern="1200" dirty="0" err="1">
                <a:solidFill>
                  <a:schemeClr val="bg2">
                    <a:lumMod val="25000"/>
                  </a:schemeClr>
                </a:solidFill>
                <a:latin typeface="+mn-lt"/>
                <a:ea typeface="+mn-ea"/>
                <a:cs typeface="+mn-cs"/>
              </a:rPr>
              <a:t>GetMessageDetails</a:t>
            </a:r>
            <a:r>
              <a:rPr lang="en-US" sz="1400" kern="1200" dirty="0">
                <a:solidFill>
                  <a:schemeClr val="bg2">
                    <a:lumMod val="25000"/>
                  </a:schemeClr>
                </a:solidFill>
                <a:latin typeface="+mn-lt"/>
                <a:ea typeface="+mn-ea"/>
                <a:cs typeface="+mn-cs"/>
              </a:rPr>
              <a:t>.</a:t>
            </a:r>
          </a:p>
          <a:p>
            <a:pPr algn="ctr" defTabSz="2240280">
              <a:lnSpc>
                <a:spcPct val="90000"/>
              </a:lnSpc>
              <a:spcAft>
                <a:spcPts val="1470"/>
              </a:spcAft>
            </a:pPr>
            <a:r>
              <a:rPr lang="en-US" sz="1400" dirty="0">
                <a:solidFill>
                  <a:schemeClr val="bg2">
                    <a:lumMod val="25000"/>
                  </a:schemeClr>
                </a:solidFill>
              </a:rPr>
              <a:t>Here you need to specify Body, Message ID and Conversation ID expression elements.</a:t>
            </a:r>
          </a:p>
          <a:p>
            <a:pPr algn="ctr" defTabSz="2240280">
              <a:lnSpc>
                <a:spcPct val="90000"/>
              </a:lnSpc>
              <a:spcAft>
                <a:spcPts val="1470"/>
              </a:spcAft>
            </a:pPr>
            <a:r>
              <a:rPr lang="en-US" sz="1400" dirty="0">
                <a:solidFill>
                  <a:schemeClr val="bg2">
                    <a:lumMod val="25000"/>
                  </a:schemeClr>
                </a:solidFill>
              </a:rPr>
              <a:t>Please note that you apply this within </a:t>
            </a:r>
            <a:r>
              <a:rPr lang="en-US" sz="1400" i="1" dirty="0" err="1">
                <a:solidFill>
                  <a:schemeClr val="bg2">
                    <a:lumMod val="25000"/>
                  </a:schemeClr>
                </a:solidFill>
              </a:rPr>
              <a:t>ApplyToEach</a:t>
            </a:r>
            <a:r>
              <a:rPr lang="en-US" sz="1400" dirty="0">
                <a:solidFill>
                  <a:schemeClr val="bg2">
                    <a:lumMod val="25000"/>
                  </a:schemeClr>
                </a:solidFill>
              </a:rPr>
              <a:t> operation</a:t>
            </a:r>
          </a:p>
        </p:txBody>
      </p:sp>
      <p:sp>
        <p:nvSpPr>
          <p:cNvPr id="7" name="Title 1">
            <a:extLst>
              <a:ext uri="{FF2B5EF4-FFF2-40B4-BE49-F238E27FC236}">
                <a16:creationId xmlns:a16="http://schemas.microsoft.com/office/drawing/2014/main" id="{E0B8FD3D-B9E2-BAA7-9578-030DCBC42AB9}"/>
              </a:ext>
            </a:extLst>
          </p:cNvPr>
          <p:cNvSpPr txBox="1">
            <a:spLocks/>
          </p:cNvSpPr>
          <p:nvPr/>
        </p:nvSpPr>
        <p:spPr>
          <a:xfrm>
            <a:off x="982663" y="0"/>
            <a:ext cx="10560931" cy="10287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a:solidFill>
                  <a:srgbClr val="FFFFFF"/>
                </a:solidFill>
              </a:rPr>
              <a:t>Application 2. Integrate with PowerAutomate. ChatBot</a:t>
            </a:r>
          </a:p>
        </p:txBody>
      </p:sp>
      <p:pic>
        <p:nvPicPr>
          <p:cNvPr id="2" name="Picture 1">
            <a:extLst>
              <a:ext uri="{FF2B5EF4-FFF2-40B4-BE49-F238E27FC236}">
                <a16:creationId xmlns:a16="http://schemas.microsoft.com/office/drawing/2014/main" id="{C880007D-48F4-3055-F43D-84E4BB4D08C3}"/>
              </a:ext>
            </a:extLst>
          </p:cNvPr>
          <p:cNvPicPr>
            <a:picLocks noChangeAspect="1"/>
          </p:cNvPicPr>
          <p:nvPr/>
        </p:nvPicPr>
        <p:blipFill>
          <a:blip r:embed="rId2"/>
          <a:stretch>
            <a:fillRect/>
          </a:stretch>
        </p:blipFill>
        <p:spPr>
          <a:xfrm>
            <a:off x="2459478" y="3140847"/>
            <a:ext cx="7607300" cy="2070100"/>
          </a:xfrm>
          <a:prstGeom prst="rect">
            <a:avLst/>
          </a:prstGeom>
        </p:spPr>
      </p:pic>
    </p:spTree>
    <p:extLst>
      <p:ext uri="{BB962C8B-B14F-4D97-AF65-F5344CB8AC3E}">
        <p14:creationId xmlns:p14="http://schemas.microsoft.com/office/powerpoint/2010/main" val="3947632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AFC1377-47AF-B221-0203-B479E8F58880}"/>
              </a:ext>
            </a:extLst>
          </p:cNvPr>
          <p:cNvSpPr txBox="1"/>
          <p:nvPr/>
        </p:nvSpPr>
        <p:spPr>
          <a:xfrm>
            <a:off x="982662" y="1564892"/>
            <a:ext cx="11209335" cy="1445011"/>
          </a:xfrm>
          <a:prstGeom prst="rect">
            <a:avLst/>
          </a:prstGeom>
          <a:noFill/>
        </p:spPr>
        <p:txBody>
          <a:bodyPr wrap="square">
            <a:spAutoFit/>
          </a:bodyPr>
          <a:lstStyle/>
          <a:p>
            <a:pPr algn="ctr" defTabSz="2240280">
              <a:lnSpc>
                <a:spcPct val="90000"/>
              </a:lnSpc>
              <a:spcAft>
                <a:spcPts val="1470"/>
              </a:spcAft>
            </a:pPr>
            <a:r>
              <a:rPr lang="en-US" sz="1400" kern="1200" dirty="0">
                <a:solidFill>
                  <a:schemeClr val="bg2">
                    <a:lumMod val="25000"/>
                  </a:schemeClr>
                </a:solidFill>
                <a:latin typeface="+mn-lt"/>
                <a:ea typeface="+mn-ea"/>
                <a:cs typeface="+mn-cs"/>
              </a:rPr>
              <a:t>On the next step we do the following:</a:t>
            </a:r>
          </a:p>
          <a:p>
            <a:pPr algn="ctr" defTabSz="2240280">
              <a:lnSpc>
                <a:spcPct val="90000"/>
              </a:lnSpc>
              <a:spcAft>
                <a:spcPts val="1470"/>
              </a:spcAft>
            </a:pPr>
            <a:r>
              <a:rPr lang="en-US" sz="1400" dirty="0">
                <a:solidFill>
                  <a:schemeClr val="bg2">
                    <a:lumMod val="25000"/>
                  </a:schemeClr>
                </a:solidFill>
              </a:rPr>
              <a:t>Immediately send the </a:t>
            </a:r>
            <a:r>
              <a:rPr lang="en-US" sz="1400" dirty="0" err="1">
                <a:solidFill>
                  <a:schemeClr val="bg2">
                    <a:lumMod val="25000"/>
                  </a:schemeClr>
                </a:solidFill>
              </a:rPr>
              <a:t>anwer</a:t>
            </a:r>
            <a:r>
              <a:rPr lang="en-US" sz="1400" dirty="0">
                <a:solidFill>
                  <a:schemeClr val="bg2">
                    <a:lumMod val="25000"/>
                  </a:schemeClr>
                </a:solidFill>
              </a:rPr>
              <a:t> that message is accepted.</a:t>
            </a:r>
          </a:p>
          <a:p>
            <a:pPr algn="ctr" defTabSz="2240280">
              <a:lnSpc>
                <a:spcPct val="90000"/>
              </a:lnSpc>
              <a:spcAft>
                <a:spcPts val="1470"/>
              </a:spcAft>
            </a:pPr>
            <a:r>
              <a:rPr lang="en-US" sz="1400" dirty="0">
                <a:solidFill>
                  <a:schemeClr val="bg2">
                    <a:lumMod val="25000"/>
                  </a:schemeClr>
                </a:solidFill>
              </a:rPr>
              <a:t>And we send the request to our Azure Function as it was done in the previous flow.</a:t>
            </a:r>
          </a:p>
          <a:p>
            <a:pPr algn="ctr" defTabSz="2240280">
              <a:lnSpc>
                <a:spcPct val="90000"/>
              </a:lnSpc>
              <a:spcAft>
                <a:spcPts val="1470"/>
              </a:spcAft>
            </a:pPr>
            <a:r>
              <a:rPr lang="en-US" sz="1400" dirty="0">
                <a:solidFill>
                  <a:schemeClr val="bg2">
                    <a:lumMod val="25000"/>
                  </a:schemeClr>
                </a:solidFill>
              </a:rPr>
              <a:t>To make two parallel operations just click + symbol twice and use </a:t>
            </a:r>
            <a:r>
              <a:rPr lang="en-US" sz="1400" i="1" dirty="0">
                <a:solidFill>
                  <a:schemeClr val="bg2">
                    <a:lumMod val="25000"/>
                  </a:schemeClr>
                </a:solidFill>
              </a:rPr>
              <a:t>HTTP</a:t>
            </a:r>
            <a:r>
              <a:rPr lang="en-US" sz="1400" dirty="0">
                <a:solidFill>
                  <a:schemeClr val="bg2">
                    <a:lumMod val="25000"/>
                  </a:schemeClr>
                </a:solidFill>
              </a:rPr>
              <a:t> and </a:t>
            </a:r>
            <a:r>
              <a:rPr lang="en-US" sz="1400" i="1" dirty="0">
                <a:solidFill>
                  <a:schemeClr val="bg2">
                    <a:lumMod val="25000"/>
                  </a:schemeClr>
                </a:solidFill>
              </a:rPr>
              <a:t>Post Message in a Chat</a:t>
            </a:r>
          </a:p>
        </p:txBody>
      </p:sp>
      <p:sp>
        <p:nvSpPr>
          <p:cNvPr id="7" name="Title 1">
            <a:extLst>
              <a:ext uri="{FF2B5EF4-FFF2-40B4-BE49-F238E27FC236}">
                <a16:creationId xmlns:a16="http://schemas.microsoft.com/office/drawing/2014/main" id="{E0B8FD3D-B9E2-BAA7-9578-030DCBC42AB9}"/>
              </a:ext>
            </a:extLst>
          </p:cNvPr>
          <p:cNvSpPr txBox="1">
            <a:spLocks/>
          </p:cNvSpPr>
          <p:nvPr/>
        </p:nvSpPr>
        <p:spPr>
          <a:xfrm>
            <a:off x="982663" y="0"/>
            <a:ext cx="10560931" cy="10287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a:solidFill>
                  <a:srgbClr val="FFFFFF"/>
                </a:solidFill>
              </a:rPr>
              <a:t>Application 2. Integrate with PowerAutomate. ChatBot</a:t>
            </a:r>
          </a:p>
        </p:txBody>
      </p:sp>
      <p:pic>
        <p:nvPicPr>
          <p:cNvPr id="3" name="Picture 2">
            <a:extLst>
              <a:ext uri="{FF2B5EF4-FFF2-40B4-BE49-F238E27FC236}">
                <a16:creationId xmlns:a16="http://schemas.microsoft.com/office/drawing/2014/main" id="{A29A6D87-6B91-750F-D1CD-54B2C59F24C7}"/>
              </a:ext>
            </a:extLst>
          </p:cNvPr>
          <p:cNvPicPr>
            <a:picLocks noChangeAspect="1"/>
          </p:cNvPicPr>
          <p:nvPr/>
        </p:nvPicPr>
        <p:blipFill>
          <a:blip r:embed="rId2"/>
          <a:stretch>
            <a:fillRect/>
          </a:stretch>
        </p:blipFill>
        <p:spPr>
          <a:xfrm>
            <a:off x="2376928" y="3140847"/>
            <a:ext cx="7772400" cy="2822874"/>
          </a:xfrm>
          <a:prstGeom prst="rect">
            <a:avLst/>
          </a:prstGeom>
        </p:spPr>
      </p:pic>
    </p:spTree>
    <p:extLst>
      <p:ext uri="{BB962C8B-B14F-4D97-AF65-F5344CB8AC3E}">
        <p14:creationId xmlns:p14="http://schemas.microsoft.com/office/powerpoint/2010/main" val="11883136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AFC1377-47AF-B221-0203-B479E8F58880}"/>
              </a:ext>
            </a:extLst>
          </p:cNvPr>
          <p:cNvSpPr txBox="1"/>
          <p:nvPr/>
        </p:nvSpPr>
        <p:spPr>
          <a:xfrm>
            <a:off x="982663" y="3289908"/>
            <a:ext cx="5450110" cy="672492"/>
          </a:xfrm>
          <a:prstGeom prst="rect">
            <a:avLst/>
          </a:prstGeom>
          <a:noFill/>
        </p:spPr>
        <p:txBody>
          <a:bodyPr wrap="square">
            <a:spAutoFit/>
          </a:bodyPr>
          <a:lstStyle/>
          <a:p>
            <a:pPr defTabSz="2240280">
              <a:lnSpc>
                <a:spcPct val="90000"/>
              </a:lnSpc>
              <a:spcAft>
                <a:spcPts val="1470"/>
              </a:spcAft>
            </a:pPr>
            <a:r>
              <a:rPr lang="en-US" sz="1400" dirty="0">
                <a:solidFill>
                  <a:schemeClr val="bg2">
                    <a:lumMod val="25000"/>
                  </a:schemeClr>
                </a:solidFill>
              </a:rPr>
              <a:t>Now we just need to send back the </a:t>
            </a:r>
            <a:r>
              <a:rPr lang="en-US" sz="1400" dirty="0" err="1">
                <a:solidFill>
                  <a:schemeClr val="bg2">
                    <a:lumMod val="25000"/>
                  </a:schemeClr>
                </a:solidFill>
              </a:rPr>
              <a:t>ChatGPT’s</a:t>
            </a:r>
            <a:r>
              <a:rPr lang="en-US" sz="1400" dirty="0">
                <a:solidFill>
                  <a:schemeClr val="bg2">
                    <a:lumMod val="25000"/>
                  </a:schemeClr>
                </a:solidFill>
              </a:rPr>
              <a:t> answer.</a:t>
            </a:r>
          </a:p>
          <a:p>
            <a:pPr defTabSz="2240280">
              <a:lnSpc>
                <a:spcPct val="90000"/>
              </a:lnSpc>
              <a:spcAft>
                <a:spcPts val="1470"/>
              </a:spcAft>
            </a:pPr>
            <a:r>
              <a:rPr lang="en-US" sz="1400" dirty="0">
                <a:solidFill>
                  <a:schemeClr val="bg2">
                    <a:lumMod val="25000"/>
                  </a:schemeClr>
                </a:solidFill>
              </a:rPr>
              <a:t>Put </a:t>
            </a:r>
            <a:r>
              <a:rPr lang="en-US" sz="1400" i="1" dirty="0">
                <a:solidFill>
                  <a:schemeClr val="bg2">
                    <a:lumMod val="25000"/>
                  </a:schemeClr>
                </a:solidFill>
              </a:rPr>
              <a:t>Body</a:t>
            </a:r>
            <a:r>
              <a:rPr lang="en-US" sz="1400" dirty="0">
                <a:solidFill>
                  <a:schemeClr val="bg2">
                    <a:lumMod val="25000"/>
                  </a:schemeClr>
                </a:solidFill>
              </a:rPr>
              <a:t> expression in Post message - Message</a:t>
            </a:r>
          </a:p>
        </p:txBody>
      </p:sp>
      <p:sp>
        <p:nvSpPr>
          <p:cNvPr id="7" name="Title 1">
            <a:extLst>
              <a:ext uri="{FF2B5EF4-FFF2-40B4-BE49-F238E27FC236}">
                <a16:creationId xmlns:a16="http://schemas.microsoft.com/office/drawing/2014/main" id="{E0B8FD3D-B9E2-BAA7-9578-030DCBC42AB9}"/>
              </a:ext>
            </a:extLst>
          </p:cNvPr>
          <p:cNvSpPr txBox="1">
            <a:spLocks/>
          </p:cNvSpPr>
          <p:nvPr/>
        </p:nvSpPr>
        <p:spPr>
          <a:xfrm>
            <a:off x="982663" y="0"/>
            <a:ext cx="10560931" cy="10287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a:solidFill>
                  <a:srgbClr val="FFFFFF"/>
                </a:solidFill>
              </a:rPr>
              <a:t>Application 2. Integrate with PowerAutomate. ChatBot</a:t>
            </a:r>
          </a:p>
        </p:txBody>
      </p:sp>
      <p:pic>
        <p:nvPicPr>
          <p:cNvPr id="2" name="Picture 1">
            <a:extLst>
              <a:ext uri="{FF2B5EF4-FFF2-40B4-BE49-F238E27FC236}">
                <a16:creationId xmlns:a16="http://schemas.microsoft.com/office/drawing/2014/main" id="{AB48B726-FB6C-4F3E-B571-6DA614577B8A}"/>
              </a:ext>
            </a:extLst>
          </p:cNvPr>
          <p:cNvPicPr>
            <a:picLocks noChangeAspect="1"/>
          </p:cNvPicPr>
          <p:nvPr/>
        </p:nvPicPr>
        <p:blipFill>
          <a:blip r:embed="rId2"/>
          <a:stretch>
            <a:fillRect/>
          </a:stretch>
        </p:blipFill>
        <p:spPr>
          <a:xfrm>
            <a:off x="7529280" y="1744518"/>
            <a:ext cx="3924300" cy="4699000"/>
          </a:xfrm>
          <a:prstGeom prst="rect">
            <a:avLst/>
          </a:prstGeom>
        </p:spPr>
      </p:pic>
    </p:spTree>
    <p:extLst>
      <p:ext uri="{BB962C8B-B14F-4D97-AF65-F5344CB8AC3E}">
        <p14:creationId xmlns:p14="http://schemas.microsoft.com/office/powerpoint/2010/main" val="916073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AFC1377-47AF-B221-0203-B479E8F58880}"/>
              </a:ext>
            </a:extLst>
          </p:cNvPr>
          <p:cNvSpPr txBox="1"/>
          <p:nvPr/>
        </p:nvSpPr>
        <p:spPr>
          <a:xfrm>
            <a:off x="982663" y="3676168"/>
            <a:ext cx="5450110" cy="286232"/>
          </a:xfrm>
          <a:prstGeom prst="rect">
            <a:avLst/>
          </a:prstGeom>
          <a:noFill/>
        </p:spPr>
        <p:txBody>
          <a:bodyPr wrap="square">
            <a:spAutoFit/>
          </a:bodyPr>
          <a:lstStyle/>
          <a:p>
            <a:pPr defTabSz="2240280">
              <a:lnSpc>
                <a:spcPct val="90000"/>
              </a:lnSpc>
              <a:spcAft>
                <a:spcPts val="1470"/>
              </a:spcAft>
            </a:pPr>
            <a:r>
              <a:rPr lang="en-US" sz="1400" dirty="0">
                <a:solidFill>
                  <a:schemeClr val="bg2">
                    <a:lumMod val="25000"/>
                  </a:schemeClr>
                </a:solidFill>
              </a:rPr>
              <a:t>When it’s done it should look like that:</a:t>
            </a:r>
          </a:p>
        </p:txBody>
      </p:sp>
      <p:sp>
        <p:nvSpPr>
          <p:cNvPr id="7" name="Title 1">
            <a:extLst>
              <a:ext uri="{FF2B5EF4-FFF2-40B4-BE49-F238E27FC236}">
                <a16:creationId xmlns:a16="http://schemas.microsoft.com/office/drawing/2014/main" id="{E0B8FD3D-B9E2-BAA7-9578-030DCBC42AB9}"/>
              </a:ext>
            </a:extLst>
          </p:cNvPr>
          <p:cNvSpPr txBox="1">
            <a:spLocks/>
          </p:cNvSpPr>
          <p:nvPr/>
        </p:nvSpPr>
        <p:spPr>
          <a:xfrm>
            <a:off x="982663" y="0"/>
            <a:ext cx="10560931" cy="10287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a:solidFill>
                  <a:srgbClr val="FFFFFF"/>
                </a:solidFill>
              </a:rPr>
              <a:t>Application 2. Integrate with PowerAutomate. ChatBot</a:t>
            </a:r>
          </a:p>
        </p:txBody>
      </p:sp>
      <p:pic>
        <p:nvPicPr>
          <p:cNvPr id="3" name="Picture 2">
            <a:extLst>
              <a:ext uri="{FF2B5EF4-FFF2-40B4-BE49-F238E27FC236}">
                <a16:creationId xmlns:a16="http://schemas.microsoft.com/office/drawing/2014/main" id="{147E61BA-63E5-BDF8-D42A-73111A265193}"/>
              </a:ext>
            </a:extLst>
          </p:cNvPr>
          <p:cNvPicPr>
            <a:picLocks noChangeAspect="1"/>
          </p:cNvPicPr>
          <p:nvPr/>
        </p:nvPicPr>
        <p:blipFill>
          <a:blip r:embed="rId2"/>
          <a:stretch>
            <a:fillRect/>
          </a:stretch>
        </p:blipFill>
        <p:spPr>
          <a:xfrm>
            <a:off x="7283002" y="1575955"/>
            <a:ext cx="4908996" cy="5268190"/>
          </a:xfrm>
          <a:prstGeom prst="rect">
            <a:avLst/>
          </a:prstGeom>
        </p:spPr>
      </p:pic>
    </p:spTree>
    <p:extLst>
      <p:ext uri="{BB962C8B-B14F-4D97-AF65-F5344CB8AC3E}">
        <p14:creationId xmlns:p14="http://schemas.microsoft.com/office/powerpoint/2010/main" val="2822758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5F6D5C-317C-9386-37D2-6506F00B76B9}"/>
              </a:ext>
            </a:extLst>
          </p:cNvPr>
          <p:cNvSpPr>
            <a:spLocks noGrp="1"/>
          </p:cNvSpPr>
          <p:nvPr>
            <p:ph type="title"/>
          </p:nvPr>
        </p:nvSpPr>
        <p:spPr>
          <a:xfrm>
            <a:off x="982663" y="0"/>
            <a:ext cx="10044023" cy="1016000"/>
          </a:xfrm>
        </p:spPr>
        <p:txBody>
          <a:bodyPr vert="horz" lIns="91440" tIns="45720" rIns="91440" bIns="45720" rtlCol="0" anchor="ctr">
            <a:normAutofit/>
          </a:bodyPr>
          <a:lstStyle/>
          <a:p>
            <a:r>
              <a:rPr lang="en-US" sz="4000" kern="1200" dirty="0">
                <a:solidFill>
                  <a:srgbClr val="FFFFFF"/>
                </a:solidFill>
                <a:latin typeface="+mj-lt"/>
                <a:ea typeface="+mj-ea"/>
                <a:cs typeface="+mj-cs"/>
              </a:rPr>
              <a:t>Target Audience</a:t>
            </a:r>
          </a:p>
        </p:txBody>
      </p:sp>
      <p:pic>
        <p:nvPicPr>
          <p:cNvPr id="1026" name="Picture 2" descr="Manager Aphiradee (monkik) Flat icon">
            <a:extLst>
              <a:ext uri="{FF2B5EF4-FFF2-40B4-BE49-F238E27FC236}">
                <a16:creationId xmlns:a16="http://schemas.microsoft.com/office/drawing/2014/main" id="{79CF59C4-A41A-2CF5-476A-FA11C14381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9720" y="2958860"/>
            <a:ext cx="1234831" cy="12348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veloper - Free computer icons">
            <a:extLst>
              <a:ext uri="{FF2B5EF4-FFF2-40B4-BE49-F238E27FC236}">
                <a16:creationId xmlns:a16="http://schemas.microsoft.com/office/drawing/2014/main" id="{BB259762-985E-665E-2E09-6C0CF5BC7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8584" y="2958860"/>
            <a:ext cx="1234831" cy="12348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Qa Icons &amp; Symbols">
            <a:extLst>
              <a:ext uri="{FF2B5EF4-FFF2-40B4-BE49-F238E27FC236}">
                <a16:creationId xmlns:a16="http://schemas.microsoft.com/office/drawing/2014/main" id="{3B34E486-5AB8-9849-B965-C91024591F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7448" y="3029948"/>
            <a:ext cx="1234831" cy="12348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0B0383D-42D0-CE25-3799-37A81FFEA99E}"/>
              </a:ext>
            </a:extLst>
          </p:cNvPr>
          <p:cNvSpPr txBox="1"/>
          <p:nvPr/>
        </p:nvSpPr>
        <p:spPr>
          <a:xfrm>
            <a:off x="1773714" y="4302984"/>
            <a:ext cx="2026841" cy="369332"/>
          </a:xfrm>
          <a:prstGeom prst="rect">
            <a:avLst/>
          </a:prstGeom>
          <a:noFill/>
        </p:spPr>
        <p:txBody>
          <a:bodyPr wrap="square">
            <a:spAutoFit/>
          </a:bodyPr>
          <a:lstStyle/>
          <a:p>
            <a:r>
              <a:rPr lang="en-US">
                <a:solidFill>
                  <a:srgbClr val="353740"/>
                </a:solidFill>
                <a:latin typeface="ColfaxAI"/>
              </a:rPr>
              <a:t>D</a:t>
            </a:r>
            <a:r>
              <a:rPr lang="en-US" sz="1800" kern="1200">
                <a:solidFill>
                  <a:srgbClr val="353740"/>
                </a:solidFill>
                <a:latin typeface="ColfaxAI"/>
                <a:ea typeface="+mn-ea"/>
                <a:cs typeface="+mn-cs"/>
              </a:rPr>
              <a:t>elivery </a:t>
            </a:r>
            <a:r>
              <a:rPr lang="en-US">
                <a:solidFill>
                  <a:srgbClr val="353740"/>
                </a:solidFill>
                <a:latin typeface="ColfaxAI"/>
              </a:rPr>
              <a:t>M</a:t>
            </a:r>
            <a:r>
              <a:rPr lang="en-US" sz="1800" kern="1200">
                <a:solidFill>
                  <a:srgbClr val="353740"/>
                </a:solidFill>
                <a:latin typeface="ColfaxAI"/>
                <a:ea typeface="+mn-ea"/>
                <a:cs typeface="+mn-cs"/>
              </a:rPr>
              <a:t>anagers</a:t>
            </a:r>
            <a:endParaRPr lang="en-LT"/>
          </a:p>
        </p:txBody>
      </p:sp>
      <p:sp>
        <p:nvSpPr>
          <p:cNvPr id="7" name="TextBox 6">
            <a:extLst>
              <a:ext uri="{FF2B5EF4-FFF2-40B4-BE49-F238E27FC236}">
                <a16:creationId xmlns:a16="http://schemas.microsoft.com/office/drawing/2014/main" id="{2A5C345C-4499-FF83-C29D-E079F49ED7A6}"/>
              </a:ext>
            </a:extLst>
          </p:cNvPr>
          <p:cNvSpPr txBox="1"/>
          <p:nvPr/>
        </p:nvSpPr>
        <p:spPr>
          <a:xfrm>
            <a:off x="5082578" y="4302984"/>
            <a:ext cx="2026841" cy="369332"/>
          </a:xfrm>
          <a:prstGeom prst="rect">
            <a:avLst/>
          </a:prstGeom>
          <a:noFill/>
        </p:spPr>
        <p:txBody>
          <a:bodyPr wrap="square">
            <a:spAutoFit/>
          </a:bodyPr>
          <a:lstStyle/>
          <a:p>
            <a:pPr algn="ctr"/>
            <a:r>
              <a:rPr lang="en-LT"/>
              <a:t>Developers</a:t>
            </a:r>
          </a:p>
        </p:txBody>
      </p:sp>
      <p:sp>
        <p:nvSpPr>
          <p:cNvPr id="8" name="TextBox 7">
            <a:extLst>
              <a:ext uri="{FF2B5EF4-FFF2-40B4-BE49-F238E27FC236}">
                <a16:creationId xmlns:a16="http://schemas.microsoft.com/office/drawing/2014/main" id="{669DBD99-BBC8-5AE6-8A49-31D634A469C1}"/>
              </a:ext>
            </a:extLst>
          </p:cNvPr>
          <p:cNvSpPr txBox="1"/>
          <p:nvPr/>
        </p:nvSpPr>
        <p:spPr>
          <a:xfrm>
            <a:off x="8391442" y="4302984"/>
            <a:ext cx="2026841" cy="369332"/>
          </a:xfrm>
          <a:prstGeom prst="rect">
            <a:avLst/>
          </a:prstGeom>
          <a:noFill/>
        </p:spPr>
        <p:txBody>
          <a:bodyPr wrap="square">
            <a:spAutoFit/>
          </a:bodyPr>
          <a:lstStyle/>
          <a:p>
            <a:pPr algn="ctr"/>
            <a:r>
              <a:rPr lang="en-US">
                <a:solidFill>
                  <a:srgbClr val="353740"/>
                </a:solidFill>
                <a:latin typeface="ColfaxAI"/>
              </a:rPr>
              <a:t>QA Engineers</a:t>
            </a:r>
            <a:endParaRPr lang="en-LT"/>
          </a:p>
        </p:txBody>
      </p:sp>
    </p:spTree>
    <p:extLst>
      <p:ext uri="{BB962C8B-B14F-4D97-AF65-F5344CB8AC3E}">
        <p14:creationId xmlns:p14="http://schemas.microsoft.com/office/powerpoint/2010/main" val="31676704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AFC1377-47AF-B221-0203-B479E8F58880}"/>
              </a:ext>
            </a:extLst>
          </p:cNvPr>
          <p:cNvSpPr txBox="1"/>
          <p:nvPr/>
        </p:nvSpPr>
        <p:spPr>
          <a:xfrm>
            <a:off x="982663" y="3676168"/>
            <a:ext cx="2884143" cy="286232"/>
          </a:xfrm>
          <a:prstGeom prst="rect">
            <a:avLst/>
          </a:prstGeom>
          <a:noFill/>
        </p:spPr>
        <p:txBody>
          <a:bodyPr wrap="square">
            <a:spAutoFit/>
          </a:bodyPr>
          <a:lstStyle/>
          <a:p>
            <a:pPr defTabSz="2240280">
              <a:lnSpc>
                <a:spcPct val="90000"/>
              </a:lnSpc>
              <a:spcAft>
                <a:spcPts val="1470"/>
              </a:spcAft>
            </a:pPr>
            <a:r>
              <a:rPr lang="en-US" sz="1400" kern="1200" dirty="0">
                <a:solidFill>
                  <a:schemeClr val="tx1"/>
                </a:solidFill>
                <a:latin typeface="+mn-lt"/>
                <a:ea typeface="+mn-ea"/>
                <a:cs typeface="+mn-cs"/>
              </a:rPr>
              <a:t>And Result you may see below:</a:t>
            </a:r>
            <a:endParaRPr lang="en-US" sz="1400" dirty="0"/>
          </a:p>
        </p:txBody>
      </p:sp>
      <p:pic>
        <p:nvPicPr>
          <p:cNvPr id="5" name="Picture 4">
            <a:extLst>
              <a:ext uri="{FF2B5EF4-FFF2-40B4-BE49-F238E27FC236}">
                <a16:creationId xmlns:a16="http://schemas.microsoft.com/office/drawing/2014/main" id="{D611ED90-1F8D-78C6-E1E1-8E4BFF9477D7}"/>
              </a:ext>
            </a:extLst>
          </p:cNvPr>
          <p:cNvPicPr>
            <a:picLocks noChangeAspect="1"/>
          </p:cNvPicPr>
          <p:nvPr/>
        </p:nvPicPr>
        <p:blipFill>
          <a:blip r:embed="rId2"/>
          <a:stretch>
            <a:fillRect/>
          </a:stretch>
        </p:blipFill>
        <p:spPr>
          <a:xfrm>
            <a:off x="6263128" y="1726926"/>
            <a:ext cx="5724130" cy="2741902"/>
          </a:xfrm>
          <a:prstGeom prst="rect">
            <a:avLst/>
          </a:prstGeom>
        </p:spPr>
      </p:pic>
      <p:sp>
        <p:nvSpPr>
          <p:cNvPr id="7" name="Title 1">
            <a:extLst>
              <a:ext uri="{FF2B5EF4-FFF2-40B4-BE49-F238E27FC236}">
                <a16:creationId xmlns:a16="http://schemas.microsoft.com/office/drawing/2014/main" id="{BD27D32F-D0AD-CA02-AE90-FA81A66E71DE}"/>
              </a:ext>
            </a:extLst>
          </p:cNvPr>
          <p:cNvSpPr>
            <a:spLocks noGrp="1"/>
          </p:cNvSpPr>
          <p:nvPr>
            <p:ph type="title"/>
          </p:nvPr>
        </p:nvSpPr>
        <p:spPr>
          <a:xfrm>
            <a:off x="982663" y="0"/>
            <a:ext cx="10560931" cy="1028700"/>
          </a:xfrm>
        </p:spPr>
        <p:txBody>
          <a:bodyPr vert="horz" lIns="91440" tIns="45720" rIns="91440" bIns="45720" rtlCol="0" anchor="ctr">
            <a:normAutofit/>
          </a:bodyPr>
          <a:lstStyle/>
          <a:p>
            <a:r>
              <a:rPr lang="en-US" sz="3100" kern="1200">
                <a:solidFill>
                  <a:srgbClr val="FFFFFF"/>
                </a:solidFill>
                <a:ea typeface="+mj-ea"/>
                <a:cs typeface="+mj-cs"/>
              </a:rPr>
              <a:t>Application 2. </a:t>
            </a:r>
            <a:r>
              <a:rPr lang="en-US" sz="3100">
                <a:solidFill>
                  <a:srgbClr val="FFFFFF"/>
                </a:solidFill>
              </a:rPr>
              <a:t>Integrate with </a:t>
            </a:r>
            <a:r>
              <a:rPr lang="en-US" sz="3100" err="1">
                <a:solidFill>
                  <a:srgbClr val="FFFFFF"/>
                </a:solidFill>
              </a:rPr>
              <a:t>PowerAutomate</a:t>
            </a:r>
            <a:r>
              <a:rPr lang="en-US" sz="3100" kern="1200">
                <a:solidFill>
                  <a:srgbClr val="FFFFFF"/>
                </a:solidFill>
                <a:ea typeface="+mj-ea"/>
                <a:cs typeface="+mj-cs"/>
              </a:rPr>
              <a:t>. </a:t>
            </a:r>
            <a:r>
              <a:rPr lang="en-US" sz="3100" kern="1200" err="1">
                <a:solidFill>
                  <a:srgbClr val="FFFFFF"/>
                </a:solidFill>
                <a:ea typeface="+mj-ea"/>
                <a:cs typeface="+mj-cs"/>
              </a:rPr>
              <a:t>ChatBot</a:t>
            </a:r>
            <a:endParaRPr lang="en-US" sz="3100" kern="1200">
              <a:solidFill>
                <a:srgbClr val="FFFFFF"/>
              </a:solidFill>
              <a:ea typeface="+mj-ea"/>
              <a:cs typeface="+mj-cs"/>
            </a:endParaRPr>
          </a:p>
        </p:txBody>
      </p:sp>
      <p:pic>
        <p:nvPicPr>
          <p:cNvPr id="3" name="Picture 2">
            <a:extLst>
              <a:ext uri="{FF2B5EF4-FFF2-40B4-BE49-F238E27FC236}">
                <a16:creationId xmlns:a16="http://schemas.microsoft.com/office/drawing/2014/main" id="{0977D2BD-EFD2-0534-EDA2-ADCA72F7ED41}"/>
              </a:ext>
            </a:extLst>
          </p:cNvPr>
          <p:cNvPicPr>
            <a:picLocks noChangeAspect="1"/>
          </p:cNvPicPr>
          <p:nvPr/>
        </p:nvPicPr>
        <p:blipFill>
          <a:blip r:embed="rId3"/>
          <a:stretch>
            <a:fillRect/>
          </a:stretch>
        </p:blipFill>
        <p:spPr>
          <a:xfrm>
            <a:off x="5548358" y="4800600"/>
            <a:ext cx="6438900" cy="1600200"/>
          </a:xfrm>
          <a:prstGeom prst="rect">
            <a:avLst/>
          </a:prstGeom>
        </p:spPr>
      </p:pic>
    </p:spTree>
    <p:extLst>
      <p:ext uri="{BB962C8B-B14F-4D97-AF65-F5344CB8AC3E}">
        <p14:creationId xmlns:p14="http://schemas.microsoft.com/office/powerpoint/2010/main" val="14880740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F5553B-BDCE-6288-3D92-502FB0DF08C2}"/>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kern="1200">
                <a:solidFill>
                  <a:srgbClr val="FFFFFF"/>
                </a:solidFill>
                <a:latin typeface="+mj-lt"/>
                <a:ea typeface="+mj-ea"/>
                <a:cs typeface="+mj-cs"/>
              </a:rPr>
              <a:t>Other ideas you may apply on your project</a:t>
            </a:r>
          </a:p>
        </p:txBody>
      </p:sp>
      <p:sp>
        <p:nvSpPr>
          <p:cNvPr id="4" name="TextBox 3">
            <a:extLst>
              <a:ext uri="{FF2B5EF4-FFF2-40B4-BE49-F238E27FC236}">
                <a16:creationId xmlns:a16="http://schemas.microsoft.com/office/drawing/2014/main" id="{19B07F3A-301F-E7D3-C1A9-236409DBECE2}"/>
              </a:ext>
            </a:extLst>
          </p:cNvPr>
          <p:cNvSpPr txBox="1"/>
          <p:nvPr/>
        </p:nvSpPr>
        <p:spPr>
          <a:xfrm>
            <a:off x="952500" y="1733550"/>
            <a:ext cx="10077450" cy="4959350"/>
          </a:xfrm>
          <a:prstGeom prst="rect">
            <a:avLst/>
          </a:prstGeom>
        </p:spPr>
        <p:txBody>
          <a:bodyPr vert="horz" lIns="91440" tIns="45720" rIns="91440" bIns="45720" rtlCol="0" anchor="ctr">
            <a:normAutofit/>
          </a:bodyPr>
          <a:lstStyle/>
          <a:p>
            <a:pPr marL="342900" indent="-228600" algn="just">
              <a:lnSpc>
                <a:spcPct val="90000"/>
              </a:lnSpc>
              <a:spcAft>
                <a:spcPts val="600"/>
              </a:spcAft>
              <a:buFont typeface="Arial" panose="020B0604020202020204" pitchFamily="34" charset="0"/>
              <a:buChar char="•"/>
            </a:pPr>
            <a:r>
              <a:rPr lang="en-US" b="0" i="0" dirty="0">
                <a:effectLst/>
              </a:rPr>
              <a:t>Automatic fixes for your code based on SonarQube and your handler;</a:t>
            </a:r>
          </a:p>
          <a:p>
            <a:pPr marL="342900" indent="-228600" algn="just">
              <a:lnSpc>
                <a:spcPct val="90000"/>
              </a:lnSpc>
              <a:spcAft>
                <a:spcPts val="600"/>
              </a:spcAft>
              <a:buFont typeface="Arial" panose="020B0604020202020204" pitchFamily="34" charset="0"/>
              <a:buChar char="•"/>
            </a:pPr>
            <a:r>
              <a:rPr lang="en-US" dirty="0"/>
              <a:t>Renovate bot – increment image version in your Kubernetes </a:t>
            </a:r>
            <a:r>
              <a:rPr lang="en-US" dirty="0" err="1"/>
              <a:t>deployment.yaml</a:t>
            </a:r>
            <a:r>
              <a:rPr lang="en-US" dirty="0"/>
              <a:t> script and create PR when your PR merged to DEV branch;</a:t>
            </a:r>
          </a:p>
          <a:p>
            <a:pPr marL="342900" indent="-228600" algn="just">
              <a:lnSpc>
                <a:spcPct val="90000"/>
              </a:lnSpc>
              <a:spcAft>
                <a:spcPts val="600"/>
              </a:spcAft>
              <a:buFont typeface="Arial" panose="020B0604020202020204" pitchFamily="34" charset="0"/>
              <a:buChar char="•"/>
            </a:pPr>
            <a:r>
              <a:rPr lang="en-US" dirty="0"/>
              <a:t>Convert your code from one language to another (Auto code conversion, quite often case nowadays);</a:t>
            </a:r>
          </a:p>
          <a:p>
            <a:pPr marL="342900" indent="-228600" algn="just">
              <a:lnSpc>
                <a:spcPct val="90000"/>
              </a:lnSpc>
              <a:spcAft>
                <a:spcPts val="600"/>
              </a:spcAft>
              <a:buFont typeface="Arial" panose="020B0604020202020204" pitchFamily="34" charset="0"/>
              <a:buChar char="•"/>
            </a:pPr>
            <a:r>
              <a:rPr lang="en-US" dirty="0"/>
              <a:t>Co-reviewer – check logic and naming conventions in PR;</a:t>
            </a:r>
          </a:p>
          <a:p>
            <a:pPr marL="342900" indent="-228600" algn="just">
              <a:lnSpc>
                <a:spcPct val="90000"/>
              </a:lnSpc>
              <a:spcAft>
                <a:spcPts val="600"/>
              </a:spcAft>
              <a:buFont typeface="Arial" panose="020B0604020202020204" pitchFamily="34" charset="0"/>
              <a:buChar char="•"/>
            </a:pPr>
            <a:r>
              <a:rPr lang="en-US" dirty="0"/>
              <a:t>System analysis – may help you to create rationale and compare different technologies in terms of efforts or further system throughput;</a:t>
            </a:r>
          </a:p>
          <a:p>
            <a:pPr marL="342900" indent="-228600" algn="just">
              <a:lnSpc>
                <a:spcPct val="90000"/>
              </a:lnSpc>
              <a:spcAft>
                <a:spcPts val="600"/>
              </a:spcAft>
              <a:buFont typeface="Arial" panose="020B0604020202020204" pitchFamily="34" charset="0"/>
              <a:buChar char="•"/>
            </a:pPr>
            <a:r>
              <a:rPr lang="en-US" dirty="0"/>
              <a:t>Junior Developers education – review their code, automatically recommend updates;</a:t>
            </a:r>
          </a:p>
          <a:p>
            <a:pPr marL="342900" indent="-228600" algn="just">
              <a:lnSpc>
                <a:spcPct val="90000"/>
              </a:lnSpc>
              <a:spcAft>
                <a:spcPts val="600"/>
              </a:spcAft>
              <a:buFont typeface="Arial" panose="020B0604020202020204" pitchFamily="34" charset="0"/>
              <a:buChar char="•"/>
            </a:pPr>
            <a:r>
              <a:rPr lang="en-US" dirty="0"/>
              <a:t>Onboarding – update your Documentation step by step considering changes you have made recently;</a:t>
            </a:r>
          </a:p>
          <a:p>
            <a:pPr marL="342900" indent="-228600" algn="just">
              <a:lnSpc>
                <a:spcPct val="90000"/>
              </a:lnSpc>
              <a:spcAft>
                <a:spcPts val="600"/>
              </a:spcAft>
              <a:buFont typeface="Arial" panose="020B0604020202020204" pitchFamily="34" charset="0"/>
              <a:buChar char="•"/>
            </a:pPr>
            <a:r>
              <a:rPr lang="en-US" dirty="0"/>
              <a:t>Cover letter creator;</a:t>
            </a:r>
          </a:p>
          <a:p>
            <a:pPr marL="342900" indent="-228600" algn="just">
              <a:lnSpc>
                <a:spcPct val="90000"/>
              </a:lnSpc>
              <a:spcAft>
                <a:spcPts val="600"/>
              </a:spcAft>
              <a:buFont typeface="Arial" panose="020B0604020202020204" pitchFamily="34" charset="0"/>
              <a:buChar char="•"/>
            </a:pPr>
            <a:r>
              <a:rPr lang="en-US" dirty="0"/>
              <a:t>Outlook integration – handle automatically all mails in which specific techs or problems mentioned;</a:t>
            </a:r>
          </a:p>
          <a:p>
            <a:pPr marL="342900" indent="-228600" algn="just">
              <a:lnSpc>
                <a:spcPct val="90000"/>
              </a:lnSpc>
              <a:spcAft>
                <a:spcPts val="600"/>
              </a:spcAft>
              <a:buFont typeface="Arial" panose="020B0604020202020204" pitchFamily="34" charset="0"/>
              <a:buChar char="•"/>
            </a:pPr>
            <a:r>
              <a:rPr lang="en-US" dirty="0"/>
              <a:t>Messages &amp; Emails Proofreader.</a:t>
            </a:r>
          </a:p>
          <a:p>
            <a:pPr marL="342900" indent="-228600" algn="just">
              <a:lnSpc>
                <a:spcPct val="90000"/>
              </a:lnSpc>
              <a:spcAft>
                <a:spcPts val="600"/>
              </a:spcAft>
              <a:buFont typeface="Arial" panose="020B0604020202020204" pitchFamily="34" charset="0"/>
              <a:buChar char="•"/>
            </a:pPr>
            <a:endParaRPr lang="en-US" dirty="0"/>
          </a:p>
          <a:p>
            <a:pPr marL="342900" indent="-228600" algn="just">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40772135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F5553B-BDCE-6288-3D92-502FB0DF08C2}"/>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kern="1200">
                <a:solidFill>
                  <a:srgbClr val="FFFFFF"/>
                </a:solidFill>
                <a:latin typeface="+mj-lt"/>
                <a:ea typeface="+mj-ea"/>
                <a:cs typeface="+mj-cs"/>
              </a:rPr>
              <a:t>Wrap up. Useful links.</a:t>
            </a:r>
          </a:p>
        </p:txBody>
      </p:sp>
      <p:sp>
        <p:nvSpPr>
          <p:cNvPr id="4" name="TextBox 3">
            <a:extLst>
              <a:ext uri="{FF2B5EF4-FFF2-40B4-BE49-F238E27FC236}">
                <a16:creationId xmlns:a16="http://schemas.microsoft.com/office/drawing/2014/main" id="{19B07F3A-301F-E7D3-C1A9-236409DBECE2}"/>
              </a:ext>
            </a:extLst>
          </p:cNvPr>
          <p:cNvSpPr txBox="1"/>
          <p:nvPr/>
        </p:nvSpPr>
        <p:spPr>
          <a:xfrm>
            <a:off x="952500" y="1562100"/>
            <a:ext cx="10528300" cy="2895600"/>
          </a:xfrm>
          <a:prstGeom prst="rect">
            <a:avLst/>
          </a:prstGeom>
        </p:spPr>
        <p:txBody>
          <a:bodyPr vert="horz" lIns="91440" tIns="45720" rIns="91440" bIns="45720" rtlCol="0" anchor="ctr">
            <a:normAutofit/>
          </a:bodyPr>
          <a:lstStyle/>
          <a:p>
            <a:pPr marL="400050" indent="-285750" algn="just">
              <a:lnSpc>
                <a:spcPct val="90000"/>
              </a:lnSpc>
              <a:spcAft>
                <a:spcPts val="600"/>
              </a:spcAft>
              <a:buFont typeface="Arial" panose="020B0604020202020204" pitchFamily="34" charset="0"/>
              <a:buChar char="•"/>
            </a:pPr>
            <a:r>
              <a:rPr lang="en-US"/>
              <a:t>Simplify and update your prompt to lower the number of used tokens but not affecting its quality. </a:t>
            </a:r>
            <a:r>
              <a:rPr lang="en-US">
                <a:hlinkClick r:id="rId2"/>
              </a:rPr>
              <a:t>https://github.com/stephentoub/Tokenizer</a:t>
            </a:r>
            <a:r>
              <a:rPr lang="en-US"/>
              <a:t> </a:t>
            </a:r>
          </a:p>
          <a:p>
            <a:pPr marL="400050" indent="-285750" algn="just">
              <a:lnSpc>
                <a:spcPct val="90000"/>
              </a:lnSpc>
              <a:spcAft>
                <a:spcPts val="600"/>
              </a:spcAft>
              <a:buFont typeface="Arial" panose="020B0604020202020204" pitchFamily="34" charset="0"/>
              <a:buChar char="•"/>
            </a:pPr>
            <a:endParaRPr lang="en-US"/>
          </a:p>
          <a:p>
            <a:pPr marL="400050" indent="-285750" algn="just">
              <a:lnSpc>
                <a:spcPct val="90000"/>
              </a:lnSpc>
              <a:spcAft>
                <a:spcPts val="600"/>
              </a:spcAft>
              <a:buFont typeface="Arial" panose="020B0604020202020204" pitchFamily="34" charset="0"/>
              <a:buChar char="•"/>
            </a:pPr>
            <a:r>
              <a:rPr lang="en-US"/>
              <a:t>How </a:t>
            </a:r>
            <a:r>
              <a:rPr lang="en-US" err="1"/>
              <a:t>ChatGPT</a:t>
            </a:r>
            <a:r>
              <a:rPr lang="en-US"/>
              <a:t> works inside: </a:t>
            </a:r>
            <a:r>
              <a:rPr lang="en-US">
                <a:hlinkClick r:id="rId3"/>
              </a:rPr>
              <a:t>https://writings.stephenwolfram.com/2023/02/what-is-chatgpt-doing-and-why-does-it-work/?fbclid=IwAR0eV1C7bPYQeEX0BbmqR_8zAFTgf4S5q-bEXoG3ZK7fmxgMICj-QqW6ZWM</a:t>
            </a:r>
            <a:r>
              <a:rPr lang="en-US"/>
              <a:t> </a:t>
            </a:r>
          </a:p>
          <a:p>
            <a:pPr marL="400050" indent="-285750" algn="just">
              <a:lnSpc>
                <a:spcPct val="90000"/>
              </a:lnSpc>
              <a:spcAft>
                <a:spcPts val="600"/>
              </a:spcAft>
              <a:buFont typeface="Arial" panose="020B0604020202020204" pitchFamily="34" charset="0"/>
              <a:buChar char="•"/>
            </a:pPr>
            <a:endParaRPr lang="en-US"/>
          </a:p>
          <a:p>
            <a:pPr marL="400050" indent="-285750" algn="just">
              <a:lnSpc>
                <a:spcPct val="90000"/>
              </a:lnSpc>
              <a:spcAft>
                <a:spcPts val="600"/>
              </a:spcAft>
              <a:buFont typeface="Arial" panose="020B0604020202020204" pitchFamily="34" charset="0"/>
              <a:buChar char="•"/>
            </a:pPr>
            <a:r>
              <a:rPr lang="en-US"/>
              <a:t>Generative AI Learning Path, Google Cloud Skill Boost Platform: </a:t>
            </a:r>
            <a:r>
              <a:rPr lang="en-US">
                <a:hlinkClick r:id="rId4"/>
              </a:rPr>
              <a:t>https://www.cloudskillsboost.google/paths/118</a:t>
            </a:r>
            <a:r>
              <a:rPr lang="en-US"/>
              <a:t> </a:t>
            </a:r>
          </a:p>
        </p:txBody>
      </p:sp>
    </p:spTree>
    <p:extLst>
      <p:ext uri="{BB962C8B-B14F-4D97-AF65-F5344CB8AC3E}">
        <p14:creationId xmlns:p14="http://schemas.microsoft.com/office/powerpoint/2010/main" val="4178740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0A1695-49E6-10BE-B86D-73071ACE4F77}"/>
              </a:ext>
            </a:extLst>
          </p:cNvPr>
          <p:cNvSpPr>
            <a:spLocks noGrp="1"/>
          </p:cNvSpPr>
          <p:nvPr>
            <p:ph type="title"/>
          </p:nvPr>
        </p:nvSpPr>
        <p:spPr>
          <a:xfrm>
            <a:off x="982663" y="0"/>
            <a:ext cx="10044023" cy="1016000"/>
          </a:xfrm>
        </p:spPr>
        <p:txBody>
          <a:bodyPr vert="horz" lIns="91440" tIns="45720" rIns="91440" bIns="45720" rtlCol="0" anchor="ctr">
            <a:normAutofit/>
          </a:bodyPr>
          <a:lstStyle/>
          <a:p>
            <a:r>
              <a:rPr lang="en-US" sz="4000" kern="1200" dirty="0">
                <a:solidFill>
                  <a:srgbClr val="FFFFFF"/>
                </a:solidFill>
                <a:latin typeface="+mj-lt"/>
                <a:ea typeface="+mj-ea"/>
                <a:cs typeface="+mj-cs"/>
              </a:rPr>
              <a:t>Environment Setup &amp; Prerequisites</a:t>
            </a:r>
          </a:p>
        </p:txBody>
      </p:sp>
      <p:sp>
        <p:nvSpPr>
          <p:cNvPr id="3" name="TextBox 2">
            <a:extLst>
              <a:ext uri="{FF2B5EF4-FFF2-40B4-BE49-F238E27FC236}">
                <a16:creationId xmlns:a16="http://schemas.microsoft.com/office/drawing/2014/main" id="{726DA8AF-ECDB-6853-7509-1CF0453FFC25}"/>
              </a:ext>
            </a:extLst>
          </p:cNvPr>
          <p:cNvSpPr txBox="1"/>
          <p:nvPr/>
        </p:nvSpPr>
        <p:spPr>
          <a:xfrm>
            <a:off x="1371599" y="2318197"/>
            <a:ext cx="9447689" cy="2327222"/>
          </a:xfrm>
          <a:prstGeom prst="rect">
            <a:avLst/>
          </a:prstGeom>
        </p:spPr>
        <p:txBody>
          <a:bodyPr vert="horz" lIns="91440" tIns="45720" rIns="91440" bIns="45720" rtlCol="0" anchor="ctr">
            <a:normAutofit/>
          </a:bodyPr>
          <a:lstStyle/>
          <a:p>
            <a:pPr marL="114300">
              <a:lnSpc>
                <a:spcPct val="90000"/>
              </a:lnSpc>
              <a:spcAft>
                <a:spcPts val="600"/>
              </a:spcAft>
            </a:pPr>
            <a:endParaRPr lang="en-US" sz="2000"/>
          </a:p>
        </p:txBody>
      </p:sp>
      <p:graphicFrame>
        <p:nvGraphicFramePr>
          <p:cNvPr id="22" name="TextBox 6">
            <a:extLst>
              <a:ext uri="{FF2B5EF4-FFF2-40B4-BE49-F238E27FC236}">
                <a16:creationId xmlns:a16="http://schemas.microsoft.com/office/drawing/2014/main" id="{ADF2C47C-B317-6FCA-EEB6-A21CB002E987}"/>
              </a:ext>
            </a:extLst>
          </p:cNvPr>
          <p:cNvGraphicFramePr/>
          <p:nvPr>
            <p:extLst>
              <p:ext uri="{D42A27DB-BD31-4B8C-83A1-F6EECF244321}">
                <p14:modId xmlns:p14="http://schemas.microsoft.com/office/powerpoint/2010/main" val="2836648678"/>
              </p:ext>
            </p:extLst>
          </p:nvPr>
        </p:nvGraphicFramePr>
        <p:xfrm>
          <a:off x="0" y="1575459"/>
          <a:ext cx="12192000" cy="52825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6806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0A1695-49E6-10BE-B86D-73071ACE4F77}"/>
              </a:ext>
            </a:extLst>
          </p:cNvPr>
          <p:cNvSpPr>
            <a:spLocks noGrp="1"/>
          </p:cNvSpPr>
          <p:nvPr>
            <p:ph type="title"/>
          </p:nvPr>
        </p:nvSpPr>
        <p:spPr>
          <a:xfrm>
            <a:off x="952500" y="0"/>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Manage getting access to </a:t>
            </a:r>
            <a:r>
              <a:rPr lang="en-US" sz="4000" kern="1200" dirty="0" err="1">
                <a:solidFill>
                  <a:srgbClr val="FFFFFF"/>
                </a:solidFill>
                <a:latin typeface="+mj-lt"/>
                <a:ea typeface="+mj-ea"/>
                <a:cs typeface="+mj-cs"/>
              </a:rPr>
              <a:t>OpenAI</a:t>
            </a:r>
            <a:r>
              <a:rPr lang="en-US" sz="4000" dirty="0">
                <a:solidFill>
                  <a:srgbClr val="FFFFFF"/>
                </a:solidFill>
              </a:rPr>
              <a:t> &amp; EPAM Dial</a:t>
            </a:r>
            <a:endParaRPr lang="en-US" sz="4000" kern="120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id="{726DA8AF-ECDB-6853-7509-1CF0453FFC25}"/>
              </a:ext>
            </a:extLst>
          </p:cNvPr>
          <p:cNvSpPr txBox="1"/>
          <p:nvPr/>
        </p:nvSpPr>
        <p:spPr>
          <a:xfrm>
            <a:off x="1371599" y="2318197"/>
            <a:ext cx="9447689" cy="2327222"/>
          </a:xfrm>
          <a:prstGeom prst="rect">
            <a:avLst/>
          </a:prstGeom>
        </p:spPr>
        <p:txBody>
          <a:bodyPr vert="horz" lIns="91440" tIns="45720" rIns="91440" bIns="45720" rtlCol="0" anchor="ctr">
            <a:normAutofit/>
          </a:bodyPr>
          <a:lstStyle/>
          <a:p>
            <a:pPr marL="114300">
              <a:lnSpc>
                <a:spcPct val="90000"/>
              </a:lnSpc>
              <a:spcAft>
                <a:spcPts val="600"/>
              </a:spcAft>
            </a:pPr>
            <a:endParaRPr lang="en-US" sz="2000"/>
          </a:p>
        </p:txBody>
      </p:sp>
      <p:sp>
        <p:nvSpPr>
          <p:cNvPr id="7" name="TextBox 6">
            <a:extLst>
              <a:ext uri="{FF2B5EF4-FFF2-40B4-BE49-F238E27FC236}">
                <a16:creationId xmlns:a16="http://schemas.microsoft.com/office/drawing/2014/main" id="{D1008174-794E-E3AB-6AE5-AE0AADF72931}"/>
              </a:ext>
            </a:extLst>
          </p:cNvPr>
          <p:cNvSpPr txBox="1"/>
          <p:nvPr/>
        </p:nvSpPr>
        <p:spPr>
          <a:xfrm>
            <a:off x="1371599" y="5505619"/>
            <a:ext cx="9763589" cy="994118"/>
          </a:xfrm>
          <a:prstGeom prst="rect">
            <a:avLst/>
          </a:prstGeom>
          <a:noFill/>
        </p:spPr>
        <p:txBody>
          <a:bodyPr wrap="square">
            <a:spAutoFit/>
          </a:bodyPr>
          <a:lstStyle/>
          <a:p>
            <a:pPr>
              <a:lnSpc>
                <a:spcPct val="90000"/>
              </a:lnSpc>
              <a:spcAft>
                <a:spcPts val="600"/>
              </a:spcAft>
            </a:pPr>
            <a:r>
              <a:rPr lang="en-US" dirty="0"/>
              <a:t>If you have no access to </a:t>
            </a:r>
            <a:r>
              <a:rPr lang="en-US" dirty="0" err="1"/>
              <a:t>OpenAI</a:t>
            </a:r>
            <a:r>
              <a:rPr lang="en-US" dirty="0"/>
              <a:t> platform you can use EPAM Dial</a:t>
            </a:r>
          </a:p>
          <a:p>
            <a:pPr indent="-228600">
              <a:lnSpc>
                <a:spcPct val="90000"/>
              </a:lnSpc>
              <a:spcAft>
                <a:spcPts val="600"/>
              </a:spcAft>
              <a:buFont typeface="Arial" panose="020B0604020202020204" pitchFamily="34" charset="0"/>
              <a:buChar char="•"/>
            </a:pPr>
            <a:r>
              <a:rPr lang="en-US" dirty="0"/>
              <a:t>EPAM Dial API Key for this workshop will be provided additionally.</a:t>
            </a:r>
          </a:p>
          <a:p>
            <a:pPr indent="-228600">
              <a:lnSpc>
                <a:spcPct val="90000"/>
              </a:lnSpc>
              <a:spcAft>
                <a:spcPts val="600"/>
              </a:spcAft>
              <a:buFont typeface="Arial" panose="020B0604020202020204" pitchFamily="34" charset="0"/>
              <a:buChar char="•"/>
            </a:pPr>
            <a:r>
              <a:rPr lang="en-US" dirty="0"/>
              <a:t>EPAM Chat is available for all employees using VPN at </a:t>
            </a:r>
            <a:r>
              <a:rPr lang="en-US" dirty="0">
                <a:hlinkClick r:id="rId2"/>
              </a:rPr>
              <a:t>https://chat.lab.epam.com/</a:t>
            </a:r>
            <a:r>
              <a:rPr lang="en-US" dirty="0"/>
              <a:t> </a:t>
            </a:r>
          </a:p>
        </p:txBody>
      </p:sp>
      <p:graphicFrame>
        <p:nvGraphicFramePr>
          <p:cNvPr id="25" name="TextBox 3">
            <a:extLst>
              <a:ext uri="{FF2B5EF4-FFF2-40B4-BE49-F238E27FC236}">
                <a16:creationId xmlns:a16="http://schemas.microsoft.com/office/drawing/2014/main" id="{39CB465D-1F69-989A-F6BE-51FEFDB13C22}"/>
              </a:ext>
            </a:extLst>
          </p:cNvPr>
          <p:cNvGraphicFramePr/>
          <p:nvPr>
            <p:extLst>
              <p:ext uri="{D42A27DB-BD31-4B8C-83A1-F6EECF244321}">
                <p14:modId xmlns:p14="http://schemas.microsoft.com/office/powerpoint/2010/main" val="2501580615"/>
              </p:ext>
            </p:extLst>
          </p:nvPr>
        </p:nvGraphicFramePr>
        <p:xfrm>
          <a:off x="1601228" y="1698919"/>
          <a:ext cx="9622912" cy="1996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1124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9" name="Rectangle 1068">
            <a:extLst>
              <a:ext uri="{FF2B5EF4-FFF2-40B4-BE49-F238E27FC236}">
                <a16:creationId xmlns:a16="http://schemas.microsoft.com/office/drawing/2014/main" id="{6D22FA1E-E02A-4FC5-BBA6-577D6DA0C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70" name="Freeform: Shape 1058">
            <a:extLst>
              <a:ext uri="{FF2B5EF4-FFF2-40B4-BE49-F238E27FC236}">
                <a16:creationId xmlns:a16="http://schemas.microsoft.com/office/drawing/2014/main" id="{05D27520-F270-4F3D-A46E-76A337B6E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315529 w 12192000"/>
              <a:gd name="connsiteY0" fmla="*/ 4323896 h 6858000"/>
              <a:gd name="connsiteX1" fmla="*/ 6295588 w 12192000"/>
              <a:gd name="connsiteY1" fmla="*/ 4367579 h 6858000"/>
              <a:gd name="connsiteX2" fmla="*/ 6219229 w 12192000"/>
              <a:gd name="connsiteY2" fmla="*/ 4436818 h 6858000"/>
              <a:gd name="connsiteX3" fmla="*/ 6065687 w 12192000"/>
              <a:gd name="connsiteY3" fmla="*/ 4637204 h 6858000"/>
              <a:gd name="connsiteX4" fmla="*/ 5727387 w 12192000"/>
              <a:gd name="connsiteY4" fmla="*/ 5460076 h 6858000"/>
              <a:gd name="connsiteX5" fmla="*/ 5620972 w 12192000"/>
              <a:gd name="connsiteY5" fmla="*/ 5725836 h 6858000"/>
              <a:gd name="connsiteX6" fmla="*/ 5707795 w 12192000"/>
              <a:gd name="connsiteY6" fmla="*/ 5790089 h 6858000"/>
              <a:gd name="connsiteX7" fmla="*/ 5554627 w 12192000"/>
              <a:gd name="connsiteY7" fmla="*/ 6078873 h 6858000"/>
              <a:gd name="connsiteX8" fmla="*/ 5373489 w 12192000"/>
              <a:gd name="connsiteY8" fmla="*/ 6402408 h 6858000"/>
              <a:gd name="connsiteX9" fmla="*/ 5099999 w 12192000"/>
              <a:gd name="connsiteY9" fmla="*/ 6827527 h 6858000"/>
              <a:gd name="connsiteX10" fmla="*/ 5078133 w 12192000"/>
              <a:gd name="connsiteY10" fmla="*/ 6857998 h 6858000"/>
              <a:gd name="connsiteX11" fmla="*/ 9179960 w 12192000"/>
              <a:gd name="connsiteY11" fmla="*/ 6857998 h 6858000"/>
              <a:gd name="connsiteX12" fmla="*/ 9179960 w 12192000"/>
              <a:gd name="connsiteY12" fmla="*/ 4323896 h 6858000"/>
              <a:gd name="connsiteX13" fmla="*/ 0 w 12192000"/>
              <a:gd name="connsiteY13" fmla="*/ 0 h 6858000"/>
              <a:gd name="connsiteX14" fmla="*/ 5872711 w 12192000"/>
              <a:gd name="connsiteY14" fmla="*/ 0 h 6858000"/>
              <a:gd name="connsiteX15" fmla="*/ 5885421 w 12192000"/>
              <a:gd name="connsiteY15" fmla="*/ 20207 h 6858000"/>
              <a:gd name="connsiteX16" fmla="*/ 5925300 w 12192000"/>
              <a:gd name="connsiteY16" fmla="*/ 48911 h 6858000"/>
              <a:gd name="connsiteX17" fmla="*/ 5940039 w 12192000"/>
              <a:gd name="connsiteY17" fmla="*/ 101212 h 6858000"/>
              <a:gd name="connsiteX18" fmla="*/ 5969942 w 12192000"/>
              <a:gd name="connsiteY18" fmla="*/ 311282 h 6858000"/>
              <a:gd name="connsiteX19" fmla="*/ 5961238 w 12192000"/>
              <a:gd name="connsiteY19" fmla="*/ 357643 h 6858000"/>
              <a:gd name="connsiteX20" fmla="*/ 5917195 w 12192000"/>
              <a:gd name="connsiteY20" fmla="*/ 420369 h 6858000"/>
              <a:gd name="connsiteX21" fmla="*/ 5882753 w 12192000"/>
              <a:gd name="connsiteY21" fmla="*/ 556832 h 6858000"/>
              <a:gd name="connsiteX22" fmla="*/ 5814490 w 12192000"/>
              <a:gd name="connsiteY22" fmla="*/ 757416 h 6858000"/>
              <a:gd name="connsiteX23" fmla="*/ 5780064 w 12192000"/>
              <a:gd name="connsiteY23" fmla="*/ 817804 h 6858000"/>
              <a:gd name="connsiteX24" fmla="*/ 5808232 w 12192000"/>
              <a:gd name="connsiteY24" fmla="*/ 850533 h 6858000"/>
              <a:gd name="connsiteX25" fmla="*/ 5906473 w 12192000"/>
              <a:gd name="connsiteY25" fmla="*/ 1076571 h 6858000"/>
              <a:gd name="connsiteX26" fmla="*/ 5778623 w 12192000"/>
              <a:gd name="connsiteY26" fmla="*/ 1369280 h 6858000"/>
              <a:gd name="connsiteX27" fmla="*/ 5710841 w 12192000"/>
              <a:gd name="connsiteY27" fmla="*/ 1462628 h 6858000"/>
              <a:gd name="connsiteX28" fmla="*/ 5846774 w 12192000"/>
              <a:gd name="connsiteY28" fmla="*/ 1455933 h 6858000"/>
              <a:gd name="connsiteX29" fmla="*/ 5897329 w 12192000"/>
              <a:gd name="connsiteY29" fmla="*/ 1553073 h 6858000"/>
              <a:gd name="connsiteX30" fmla="*/ 5919735 w 12192000"/>
              <a:gd name="connsiteY30" fmla="*/ 1602736 h 6858000"/>
              <a:gd name="connsiteX31" fmla="*/ 6057874 w 12192000"/>
              <a:gd name="connsiteY31" fmla="*/ 1910648 h 6858000"/>
              <a:gd name="connsiteX32" fmla="*/ 6039719 w 12192000"/>
              <a:gd name="connsiteY32" fmla="*/ 2010547 h 6858000"/>
              <a:gd name="connsiteX33" fmla="*/ 5841713 w 12192000"/>
              <a:gd name="connsiteY33" fmla="*/ 2520599 h 6858000"/>
              <a:gd name="connsiteX34" fmla="*/ 6071734 w 12192000"/>
              <a:gd name="connsiteY34" fmla="*/ 2593468 h 6858000"/>
              <a:gd name="connsiteX35" fmla="*/ 6092050 w 12192000"/>
              <a:gd name="connsiteY35" fmla="*/ 2806646 h 6858000"/>
              <a:gd name="connsiteX36" fmla="*/ 6215122 w 12192000"/>
              <a:gd name="connsiteY36" fmla="*/ 3021197 h 6858000"/>
              <a:gd name="connsiteX37" fmla="*/ 6338100 w 12192000"/>
              <a:gd name="connsiteY37" fmla="*/ 3178087 h 6858000"/>
              <a:gd name="connsiteX38" fmla="*/ 6343927 w 12192000"/>
              <a:gd name="connsiteY38" fmla="*/ 3194685 h 6858000"/>
              <a:gd name="connsiteX39" fmla="*/ 6343850 w 12192000"/>
              <a:gd name="connsiteY39" fmla="*/ 3201174 h 6858000"/>
              <a:gd name="connsiteX40" fmla="*/ 6366375 w 12192000"/>
              <a:gd name="connsiteY40" fmla="*/ 3271251 h 6858000"/>
              <a:gd name="connsiteX41" fmla="*/ 6369430 w 12192000"/>
              <a:gd name="connsiteY41" fmla="*/ 3276240 h 6858000"/>
              <a:gd name="connsiteX42" fmla="*/ 6392405 w 12192000"/>
              <a:gd name="connsiteY42" fmla="*/ 3360437 h 6858000"/>
              <a:gd name="connsiteX43" fmla="*/ 6397993 w 12192000"/>
              <a:gd name="connsiteY43" fmla="*/ 3390203 h 6858000"/>
              <a:gd name="connsiteX44" fmla="*/ 6394652 w 12192000"/>
              <a:gd name="connsiteY44" fmla="*/ 3402205 h 6858000"/>
              <a:gd name="connsiteX45" fmla="*/ 6366662 w 12192000"/>
              <a:gd name="connsiteY45" fmla="*/ 3442044 h 6858000"/>
              <a:gd name="connsiteX46" fmla="*/ 6320915 w 12192000"/>
              <a:gd name="connsiteY46" fmla="*/ 3701547 h 6858000"/>
              <a:gd name="connsiteX47" fmla="*/ 6364618 w 12192000"/>
              <a:gd name="connsiteY47" fmla="*/ 3743844 h 6858000"/>
              <a:gd name="connsiteX48" fmla="*/ 6370409 w 12192000"/>
              <a:gd name="connsiteY48" fmla="*/ 3754454 h 6858000"/>
              <a:gd name="connsiteX49" fmla="*/ 6373773 w 12192000"/>
              <a:gd name="connsiteY49" fmla="*/ 3768237 h 6858000"/>
              <a:gd name="connsiteX50" fmla="*/ 6375298 w 12192000"/>
              <a:gd name="connsiteY50" fmla="*/ 3796540 h 6858000"/>
              <a:gd name="connsiteX51" fmla="*/ 6253487 w 12192000"/>
              <a:gd name="connsiteY51" fmla="*/ 3856948 h 6858000"/>
              <a:gd name="connsiteX52" fmla="*/ 6385416 w 12192000"/>
              <a:gd name="connsiteY52" fmla="*/ 4014409 h 6858000"/>
              <a:gd name="connsiteX53" fmla="*/ 6374795 w 12192000"/>
              <a:gd name="connsiteY53" fmla="*/ 4038554 h 6858000"/>
              <a:gd name="connsiteX54" fmla="*/ 6351015 w 12192000"/>
              <a:gd name="connsiteY54" fmla="*/ 4150489 h 6858000"/>
              <a:gd name="connsiteX55" fmla="*/ 6340821 w 12192000"/>
              <a:gd name="connsiteY55" fmla="*/ 4212706 h 6858000"/>
              <a:gd name="connsiteX56" fmla="*/ 12191999 w 12192000"/>
              <a:gd name="connsiteY56" fmla="*/ 4212706 h 6858000"/>
              <a:gd name="connsiteX57" fmla="*/ 12191999 w 12192000"/>
              <a:gd name="connsiteY57" fmla="*/ 0 h 6858000"/>
              <a:gd name="connsiteX58" fmla="*/ 12192000 w 12192000"/>
              <a:gd name="connsiteY58" fmla="*/ 0 h 6858000"/>
              <a:gd name="connsiteX59" fmla="*/ 12192000 w 12192000"/>
              <a:gd name="connsiteY59" fmla="*/ 6858000 h 6858000"/>
              <a:gd name="connsiteX60" fmla="*/ 12191999 w 12192000"/>
              <a:gd name="connsiteY60" fmla="*/ 6858000 h 6858000"/>
              <a:gd name="connsiteX61" fmla="*/ 12191999 w 12192000"/>
              <a:gd name="connsiteY61" fmla="*/ 4323902 h 6858000"/>
              <a:gd name="connsiteX62" fmla="*/ 9307672 w 12192000"/>
              <a:gd name="connsiteY62" fmla="*/ 4323902 h 6858000"/>
              <a:gd name="connsiteX63" fmla="*/ 9307672 w 12192000"/>
              <a:gd name="connsiteY63" fmla="*/ 6858000 h 6858000"/>
              <a:gd name="connsiteX64" fmla="*/ 0 w 12192000"/>
              <a:gd name="connsiteY6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2192000" h="6858000">
                <a:moveTo>
                  <a:pt x="6315529" y="4323896"/>
                </a:moveTo>
                <a:lnTo>
                  <a:pt x="6295588" y="4367579"/>
                </a:lnTo>
                <a:cubicBezTo>
                  <a:pt x="6278024" y="4397022"/>
                  <a:pt x="6253813" y="4421099"/>
                  <a:pt x="6219229" y="4436818"/>
                </a:cubicBezTo>
                <a:cubicBezTo>
                  <a:pt x="6148079" y="4469666"/>
                  <a:pt x="6116436" y="4572066"/>
                  <a:pt x="6065687" y="4637204"/>
                </a:cubicBezTo>
                <a:cubicBezTo>
                  <a:pt x="5888713" y="4862696"/>
                  <a:pt x="5773979" y="5125824"/>
                  <a:pt x="5727387" y="5460076"/>
                </a:cubicBezTo>
                <a:cubicBezTo>
                  <a:pt x="5714326" y="5552523"/>
                  <a:pt x="5656974" y="5638673"/>
                  <a:pt x="5620972" y="5725836"/>
                </a:cubicBezTo>
                <a:cubicBezTo>
                  <a:pt x="5641553" y="5779043"/>
                  <a:pt x="5738619" y="5631221"/>
                  <a:pt x="5707795" y="5790089"/>
                </a:cubicBezTo>
                <a:cubicBezTo>
                  <a:pt x="5684453" y="5909876"/>
                  <a:pt x="5617437" y="5996827"/>
                  <a:pt x="5554627" y="6078873"/>
                </a:cubicBezTo>
                <a:cubicBezTo>
                  <a:pt x="5482491" y="6172498"/>
                  <a:pt x="5402203" y="6253366"/>
                  <a:pt x="5373489" y="6402408"/>
                </a:cubicBezTo>
                <a:cubicBezTo>
                  <a:pt x="5371924" y="6410357"/>
                  <a:pt x="5276557" y="6577417"/>
                  <a:pt x="5099999" y="6827527"/>
                </a:cubicBezTo>
                <a:lnTo>
                  <a:pt x="5078133" y="6857998"/>
                </a:lnTo>
                <a:lnTo>
                  <a:pt x="9179960" y="6857998"/>
                </a:lnTo>
                <a:lnTo>
                  <a:pt x="9179960" y="4323896"/>
                </a:lnTo>
                <a:close/>
                <a:moveTo>
                  <a:pt x="0" y="0"/>
                </a:moveTo>
                <a:lnTo>
                  <a:pt x="5872711" y="0"/>
                </a:lnTo>
                <a:lnTo>
                  <a:pt x="5885421" y="20207"/>
                </a:lnTo>
                <a:cubicBezTo>
                  <a:pt x="5896481" y="32882"/>
                  <a:pt x="5909484" y="42864"/>
                  <a:pt x="5925300" y="48911"/>
                </a:cubicBezTo>
                <a:cubicBezTo>
                  <a:pt x="5940498" y="54526"/>
                  <a:pt x="5945509" y="75042"/>
                  <a:pt x="5940039" y="101212"/>
                </a:cubicBezTo>
                <a:cubicBezTo>
                  <a:pt x="5921950" y="187894"/>
                  <a:pt x="5936667" y="254951"/>
                  <a:pt x="5969942" y="311282"/>
                </a:cubicBezTo>
                <a:cubicBezTo>
                  <a:pt x="5981709" y="330926"/>
                  <a:pt x="5977292" y="344422"/>
                  <a:pt x="5961238" y="357643"/>
                </a:cubicBezTo>
                <a:cubicBezTo>
                  <a:pt x="5942802" y="372223"/>
                  <a:pt x="5928461" y="393565"/>
                  <a:pt x="5917195" y="420369"/>
                </a:cubicBezTo>
                <a:cubicBezTo>
                  <a:pt x="5898701" y="463685"/>
                  <a:pt x="5889992" y="510050"/>
                  <a:pt x="5882753" y="556832"/>
                </a:cubicBezTo>
                <a:cubicBezTo>
                  <a:pt x="5871511" y="630206"/>
                  <a:pt x="5858246" y="700969"/>
                  <a:pt x="5814490" y="757416"/>
                </a:cubicBezTo>
                <a:cubicBezTo>
                  <a:pt x="5801465" y="774559"/>
                  <a:pt x="5791019" y="796511"/>
                  <a:pt x="5780064" y="817804"/>
                </a:cubicBezTo>
                <a:cubicBezTo>
                  <a:pt x="5783558" y="836359"/>
                  <a:pt x="5792196" y="849005"/>
                  <a:pt x="5808232" y="850533"/>
                </a:cubicBezTo>
                <a:cubicBezTo>
                  <a:pt x="5910296" y="860624"/>
                  <a:pt x="5905771" y="962632"/>
                  <a:pt x="5906473" y="1076571"/>
                </a:cubicBezTo>
                <a:cubicBezTo>
                  <a:pt x="5907545" y="1217584"/>
                  <a:pt x="5849973" y="1296799"/>
                  <a:pt x="5778623" y="1369280"/>
                </a:cubicBezTo>
                <a:cubicBezTo>
                  <a:pt x="5754207" y="1393852"/>
                  <a:pt x="5718605" y="1401742"/>
                  <a:pt x="5710841" y="1462628"/>
                </a:cubicBezTo>
                <a:cubicBezTo>
                  <a:pt x="5753463" y="1508141"/>
                  <a:pt x="5802053" y="1451295"/>
                  <a:pt x="5846774" y="1455933"/>
                </a:cubicBezTo>
                <a:cubicBezTo>
                  <a:pt x="5883727" y="1460129"/>
                  <a:pt x="5943609" y="1438568"/>
                  <a:pt x="5897329" y="1553073"/>
                </a:cubicBezTo>
                <a:cubicBezTo>
                  <a:pt x="5883856" y="1586627"/>
                  <a:pt x="5901366" y="1604100"/>
                  <a:pt x="5919735" y="1602736"/>
                </a:cubicBezTo>
                <a:cubicBezTo>
                  <a:pt x="6068526" y="1589022"/>
                  <a:pt x="6006837" y="1813624"/>
                  <a:pt x="6057874" y="1910648"/>
                </a:cubicBezTo>
                <a:cubicBezTo>
                  <a:pt x="6072264" y="1936644"/>
                  <a:pt x="6059978" y="1992417"/>
                  <a:pt x="6039719" y="2010547"/>
                </a:cubicBezTo>
                <a:cubicBezTo>
                  <a:pt x="5911143" y="2127229"/>
                  <a:pt x="5899692" y="2331836"/>
                  <a:pt x="5841713" y="2520599"/>
                </a:cubicBezTo>
                <a:cubicBezTo>
                  <a:pt x="5912636" y="2572423"/>
                  <a:pt x="5995799" y="2566926"/>
                  <a:pt x="6071734" y="2593468"/>
                </a:cubicBezTo>
                <a:cubicBezTo>
                  <a:pt x="6150607" y="2620843"/>
                  <a:pt x="6151703" y="2655507"/>
                  <a:pt x="6092050" y="2806646"/>
                </a:cubicBezTo>
                <a:cubicBezTo>
                  <a:pt x="6259331" y="2795420"/>
                  <a:pt x="6259331" y="2795420"/>
                  <a:pt x="6215122" y="3021197"/>
                </a:cubicBezTo>
                <a:cubicBezTo>
                  <a:pt x="6259035" y="3016573"/>
                  <a:pt x="6302431" y="3085300"/>
                  <a:pt x="6338100" y="3178087"/>
                </a:cubicBezTo>
                <a:lnTo>
                  <a:pt x="6343927" y="3194685"/>
                </a:lnTo>
                <a:lnTo>
                  <a:pt x="6343850" y="3201174"/>
                </a:lnTo>
                <a:cubicBezTo>
                  <a:pt x="6346866" y="3232770"/>
                  <a:pt x="6355995" y="3253323"/>
                  <a:pt x="6366375" y="3271251"/>
                </a:cubicBezTo>
                <a:lnTo>
                  <a:pt x="6369430" y="3276240"/>
                </a:lnTo>
                <a:lnTo>
                  <a:pt x="6392405" y="3360437"/>
                </a:lnTo>
                <a:lnTo>
                  <a:pt x="6397993" y="3390203"/>
                </a:lnTo>
                <a:lnTo>
                  <a:pt x="6394652" y="3402205"/>
                </a:lnTo>
                <a:cubicBezTo>
                  <a:pt x="6388505" y="3414621"/>
                  <a:pt x="6379344" y="3427747"/>
                  <a:pt x="6366662" y="3442044"/>
                </a:cubicBezTo>
                <a:cubicBezTo>
                  <a:pt x="6239481" y="3584662"/>
                  <a:pt x="6224938" y="3605480"/>
                  <a:pt x="6320915" y="3701547"/>
                </a:cubicBezTo>
                <a:lnTo>
                  <a:pt x="6364618" y="3743844"/>
                </a:lnTo>
                <a:lnTo>
                  <a:pt x="6370409" y="3754454"/>
                </a:lnTo>
                <a:lnTo>
                  <a:pt x="6373773" y="3768237"/>
                </a:lnTo>
                <a:cubicBezTo>
                  <a:pt x="6374277" y="3777528"/>
                  <a:pt x="6374207" y="3788146"/>
                  <a:pt x="6375298" y="3796540"/>
                </a:cubicBezTo>
                <a:cubicBezTo>
                  <a:pt x="6339717" y="3831045"/>
                  <a:pt x="6294642" y="3774365"/>
                  <a:pt x="6253487" y="3856948"/>
                </a:cubicBezTo>
                <a:lnTo>
                  <a:pt x="6385416" y="4014409"/>
                </a:lnTo>
                <a:lnTo>
                  <a:pt x="6374795" y="4038554"/>
                </a:lnTo>
                <a:cubicBezTo>
                  <a:pt x="6363579" y="4073249"/>
                  <a:pt x="6356895" y="4111559"/>
                  <a:pt x="6351015" y="4150489"/>
                </a:cubicBezTo>
                <a:lnTo>
                  <a:pt x="6340821" y="4212706"/>
                </a:lnTo>
                <a:lnTo>
                  <a:pt x="12191999" y="4212706"/>
                </a:lnTo>
                <a:lnTo>
                  <a:pt x="12191999" y="0"/>
                </a:lnTo>
                <a:lnTo>
                  <a:pt x="12192000" y="0"/>
                </a:lnTo>
                <a:lnTo>
                  <a:pt x="12192000" y="6858000"/>
                </a:lnTo>
                <a:lnTo>
                  <a:pt x="12191999" y="6858000"/>
                </a:lnTo>
                <a:lnTo>
                  <a:pt x="12191999" y="4323902"/>
                </a:lnTo>
                <a:lnTo>
                  <a:pt x="9307672" y="4323902"/>
                </a:lnTo>
                <a:lnTo>
                  <a:pt x="9307672" y="6858000"/>
                </a:lnTo>
                <a:lnTo>
                  <a:pt x="0" y="6858000"/>
                </a:lnTo>
                <a:close/>
              </a:path>
            </a:pathLst>
          </a:custGeom>
          <a:solidFill>
            <a:schemeClr val="bg2">
              <a:alpha val="50000"/>
            </a:schemeClr>
          </a:solidFill>
          <a:ln w="32707" cap="flat">
            <a:noFill/>
            <a:prstDash val="solid"/>
            <a:miter/>
          </a:ln>
        </p:spPr>
        <p:txBody>
          <a:bodyPr rtlCol="0" anchor="ctr"/>
          <a:lstStyle/>
          <a:p>
            <a:pPr defTabSz="457200"/>
            <a:endParaRPr lang="en-US">
              <a:solidFill>
                <a:schemeClr val="tx1"/>
              </a:solidFill>
            </a:endParaRPr>
          </a:p>
        </p:txBody>
      </p:sp>
      <p:sp>
        <p:nvSpPr>
          <p:cNvPr id="2" name="Title 1">
            <a:extLst>
              <a:ext uri="{FF2B5EF4-FFF2-40B4-BE49-F238E27FC236}">
                <a16:creationId xmlns:a16="http://schemas.microsoft.com/office/drawing/2014/main" id="{A164154B-DC47-AD11-2EAA-A574FEF90BF7}"/>
              </a:ext>
            </a:extLst>
          </p:cNvPr>
          <p:cNvSpPr>
            <a:spLocks noGrp="1"/>
          </p:cNvSpPr>
          <p:nvPr>
            <p:ph type="title"/>
          </p:nvPr>
        </p:nvSpPr>
        <p:spPr>
          <a:xfrm>
            <a:off x="838200" y="365125"/>
            <a:ext cx="4347949" cy="2137273"/>
          </a:xfrm>
        </p:spPr>
        <p:txBody>
          <a:bodyPr vert="horz" lIns="91440" tIns="45720" rIns="91440" bIns="45720" rtlCol="0" anchor="b">
            <a:normAutofit/>
          </a:bodyPr>
          <a:lstStyle/>
          <a:p>
            <a:r>
              <a:rPr lang="en-US"/>
              <a:t>Applications and scenarios we are covering today:</a:t>
            </a:r>
          </a:p>
        </p:txBody>
      </p:sp>
      <p:sp>
        <p:nvSpPr>
          <p:cNvPr id="8" name="TextBox 7">
            <a:extLst>
              <a:ext uri="{FF2B5EF4-FFF2-40B4-BE49-F238E27FC236}">
                <a16:creationId xmlns:a16="http://schemas.microsoft.com/office/drawing/2014/main" id="{020A7AA4-89AE-CD95-2BC5-14C0C388F724}"/>
              </a:ext>
            </a:extLst>
          </p:cNvPr>
          <p:cNvSpPr txBox="1"/>
          <p:nvPr/>
        </p:nvSpPr>
        <p:spPr>
          <a:xfrm>
            <a:off x="838200" y="2681785"/>
            <a:ext cx="4347948" cy="3495178"/>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1600" b="0" i="0" dirty="0">
                <a:effectLst/>
              </a:rPr>
              <a:t>Our first application is about creating an Azure Function which communicates with </a:t>
            </a:r>
            <a:r>
              <a:rPr lang="en-US" sz="1600" b="0" i="0" dirty="0" err="1">
                <a:effectLst/>
              </a:rPr>
              <a:t>ChatGPT</a:t>
            </a:r>
            <a:r>
              <a:rPr lang="en-US" sz="1600" b="0" i="0" dirty="0">
                <a:effectLst/>
              </a:rPr>
              <a:t>. We are checking different communication options;</a:t>
            </a:r>
          </a:p>
          <a:p>
            <a:pPr marL="342900" indent="-228600">
              <a:lnSpc>
                <a:spcPct val="90000"/>
              </a:lnSpc>
              <a:spcAft>
                <a:spcPts val="600"/>
              </a:spcAft>
              <a:buFont typeface="Arial" panose="020B0604020202020204" pitchFamily="34" charset="0"/>
              <a:buChar char="•"/>
            </a:pPr>
            <a:endParaRPr lang="en-US" sz="1600" dirty="0"/>
          </a:p>
          <a:p>
            <a:pPr marL="342900" indent="-228600">
              <a:lnSpc>
                <a:spcPct val="90000"/>
              </a:lnSpc>
              <a:spcAft>
                <a:spcPts val="600"/>
              </a:spcAft>
              <a:buFont typeface="Arial" panose="020B0604020202020204" pitchFamily="34" charset="0"/>
              <a:buChar char="•"/>
            </a:pPr>
            <a:r>
              <a:rPr lang="en-US" sz="1600" b="0" i="0" dirty="0">
                <a:effectLst/>
              </a:rPr>
              <a:t>Check how to w</a:t>
            </a:r>
            <a:r>
              <a:rPr lang="en-US" sz="1600" dirty="0"/>
              <a:t>ork with EPAM Dial - </a:t>
            </a:r>
            <a:r>
              <a:rPr lang="en-US" sz="1600" dirty="0" err="1"/>
              <a:t>ChatGPT</a:t>
            </a:r>
            <a:r>
              <a:rPr lang="en-US" sz="1600" dirty="0"/>
              <a:t> which is running in our isolated environment;</a:t>
            </a:r>
            <a:endParaRPr lang="en-US" sz="1600" b="0" i="0" dirty="0">
              <a:effectLst/>
            </a:endParaRPr>
          </a:p>
          <a:p>
            <a:pPr marL="342900" indent="-228600">
              <a:lnSpc>
                <a:spcPct val="90000"/>
              </a:lnSpc>
              <a:spcAft>
                <a:spcPts val="600"/>
              </a:spcAft>
              <a:buFont typeface="Arial" panose="020B0604020202020204" pitchFamily="34" charset="0"/>
              <a:buChar char="•"/>
            </a:pPr>
            <a:endParaRPr lang="en-US" sz="1600" b="0" i="0" dirty="0">
              <a:effectLst/>
            </a:endParaRPr>
          </a:p>
          <a:p>
            <a:pPr marL="342900" indent="-228600">
              <a:lnSpc>
                <a:spcPct val="90000"/>
              </a:lnSpc>
              <a:spcAft>
                <a:spcPts val="600"/>
              </a:spcAft>
              <a:buFont typeface="Arial" panose="020B0604020202020204" pitchFamily="34" charset="0"/>
              <a:buChar char="•"/>
            </a:pPr>
            <a:r>
              <a:rPr lang="en-US" sz="1600" b="0" i="0" dirty="0">
                <a:effectLst/>
              </a:rPr>
              <a:t>The third application that we are going to create with </a:t>
            </a:r>
            <a:r>
              <a:rPr lang="en-US" sz="1600" b="0" i="0" dirty="0" err="1">
                <a:effectLst/>
              </a:rPr>
              <a:t>ChatGPT</a:t>
            </a:r>
            <a:r>
              <a:rPr lang="en-US" sz="1600" b="0" i="0" dirty="0">
                <a:effectLst/>
              </a:rPr>
              <a:t> is a </a:t>
            </a:r>
            <a:r>
              <a:rPr lang="en-US" sz="1600" b="0" i="0" dirty="0" err="1">
                <a:effectLst/>
              </a:rPr>
              <a:t>PowerAutomate</a:t>
            </a:r>
            <a:r>
              <a:rPr lang="en-US" sz="1600" b="0" i="0" dirty="0">
                <a:effectLst/>
              </a:rPr>
              <a:t> that can be used to automate workflows and tasks with </a:t>
            </a:r>
            <a:r>
              <a:rPr lang="en-US" sz="1600" b="0" i="0" dirty="0" err="1">
                <a:effectLst/>
              </a:rPr>
              <a:t>ChatGPT</a:t>
            </a:r>
            <a:r>
              <a:rPr lang="en-US" sz="1600" dirty="0"/>
              <a:t>;</a:t>
            </a:r>
            <a:endParaRPr lang="en-US" sz="1600" b="0" i="0" dirty="0">
              <a:effectLst/>
            </a:endParaRPr>
          </a:p>
          <a:p>
            <a:pPr marL="114300" indent="-228600">
              <a:lnSpc>
                <a:spcPct val="90000"/>
              </a:lnSpc>
              <a:spcAft>
                <a:spcPts val="600"/>
              </a:spcAft>
              <a:buFont typeface="Arial" panose="020B0604020202020204" pitchFamily="34" charset="0"/>
              <a:buChar char="•"/>
            </a:pPr>
            <a:endParaRPr lang="en-US" sz="1600" dirty="0"/>
          </a:p>
        </p:txBody>
      </p:sp>
      <p:pic>
        <p:nvPicPr>
          <p:cNvPr id="1028" name="Picture 4" descr="Microsoft Power Automate Partner – RPA Services by Smartbridge">
            <a:extLst>
              <a:ext uri="{FF2B5EF4-FFF2-40B4-BE49-F238E27FC236}">
                <a16:creationId xmlns:a16="http://schemas.microsoft.com/office/drawing/2014/main" id="{0D717A04-4A10-27B4-ABDC-8E07FD7450A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77309" y="1396068"/>
            <a:ext cx="4797354" cy="153734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47BEBAF-5613-BA16-F263-26E7D273CC8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97433" y="5169810"/>
            <a:ext cx="2513506" cy="6158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zure Functions SVG Vector Logos - Vector Logo Zone">
            <a:extLst>
              <a:ext uri="{FF2B5EF4-FFF2-40B4-BE49-F238E27FC236}">
                <a16:creationId xmlns:a16="http://schemas.microsoft.com/office/drawing/2014/main" id="{605E44FD-EAAA-DC3A-845E-8BEE37F8063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656412" y="4939279"/>
            <a:ext cx="2183079" cy="1091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757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3A85E-ADA1-B134-5191-92ACE8868660}"/>
              </a:ext>
            </a:extLst>
          </p:cNvPr>
          <p:cNvSpPr>
            <a:spLocks noGrp="1"/>
          </p:cNvSpPr>
          <p:nvPr>
            <p:ph type="title"/>
          </p:nvPr>
        </p:nvSpPr>
        <p:spPr>
          <a:xfrm>
            <a:off x="640080" y="5576887"/>
            <a:ext cx="10911840" cy="640081"/>
          </a:xfrm>
        </p:spPr>
        <p:txBody>
          <a:bodyPr vert="horz" lIns="91440" tIns="45720" rIns="91440" bIns="45720" rtlCol="0">
            <a:normAutofit/>
          </a:bodyPr>
          <a:lstStyle/>
          <a:p>
            <a:pPr algn="ctr"/>
            <a:r>
              <a:rPr lang="en-US" sz="3200" kern="1200">
                <a:latin typeface="+mj-lt"/>
                <a:ea typeface="+mj-ea"/>
                <a:cs typeface="+mj-cs"/>
              </a:rPr>
              <a:t>Intro to ChatGPT &amp; other OpenAI models</a:t>
            </a:r>
          </a:p>
        </p:txBody>
      </p:sp>
      <p:pic>
        <p:nvPicPr>
          <p:cNvPr id="6" name="Picture 5">
            <a:extLst>
              <a:ext uri="{FF2B5EF4-FFF2-40B4-BE49-F238E27FC236}">
                <a16:creationId xmlns:a16="http://schemas.microsoft.com/office/drawing/2014/main" id="{E390C1DB-87B3-6D1C-3A0C-2C0BB4E4E1A6}"/>
              </a:ext>
            </a:extLst>
          </p:cNvPr>
          <p:cNvPicPr>
            <a:picLocks noChangeAspect="1"/>
          </p:cNvPicPr>
          <p:nvPr/>
        </p:nvPicPr>
        <p:blipFill rotWithShape="1">
          <a:blip r:embed="rId2"/>
          <a:srcRect t="6188" r="1" b="1"/>
          <a:stretch/>
        </p:blipFill>
        <p:spPr>
          <a:xfrm>
            <a:off x="640080" y="640080"/>
            <a:ext cx="10911840" cy="4836795"/>
          </a:xfrm>
          <a:prstGeom prst="rect">
            <a:avLst/>
          </a:prstGeom>
          <a:ln w="19050">
            <a:solidFill>
              <a:schemeClr val="tx1"/>
            </a:solidFill>
            <a:miter lim="800000"/>
          </a:ln>
        </p:spPr>
      </p:pic>
    </p:spTree>
    <p:extLst>
      <p:ext uri="{BB962C8B-B14F-4D97-AF65-F5344CB8AC3E}">
        <p14:creationId xmlns:p14="http://schemas.microsoft.com/office/powerpoint/2010/main" val="20076381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3A85E-ADA1-B134-5191-92ACE8868660}"/>
              </a:ext>
            </a:extLst>
          </p:cNvPr>
          <p:cNvSpPr>
            <a:spLocks noGrp="1"/>
          </p:cNvSpPr>
          <p:nvPr>
            <p:ph type="title"/>
          </p:nvPr>
        </p:nvSpPr>
        <p:spPr>
          <a:xfrm>
            <a:off x="640080" y="5576887"/>
            <a:ext cx="10911840" cy="640081"/>
          </a:xfrm>
        </p:spPr>
        <p:txBody>
          <a:bodyPr vert="horz" lIns="91440" tIns="45720" rIns="91440" bIns="45720" rtlCol="0">
            <a:normAutofit/>
          </a:bodyPr>
          <a:lstStyle/>
          <a:p>
            <a:pPr algn="ctr"/>
            <a:r>
              <a:rPr lang="en-US" sz="3200" kern="1200" dirty="0">
                <a:latin typeface="+mj-lt"/>
                <a:ea typeface="+mj-ea"/>
                <a:cs typeface="+mj-cs"/>
              </a:rPr>
              <a:t>Supervised and Unsupervised models</a:t>
            </a:r>
          </a:p>
        </p:txBody>
      </p:sp>
      <p:pic>
        <p:nvPicPr>
          <p:cNvPr id="4" name="Picture 3">
            <a:extLst>
              <a:ext uri="{FF2B5EF4-FFF2-40B4-BE49-F238E27FC236}">
                <a16:creationId xmlns:a16="http://schemas.microsoft.com/office/drawing/2014/main" id="{7B6D161E-3AD8-AB9C-E9BA-D7944F4C7BC0}"/>
              </a:ext>
            </a:extLst>
          </p:cNvPr>
          <p:cNvPicPr>
            <a:picLocks noChangeAspect="1"/>
          </p:cNvPicPr>
          <p:nvPr/>
        </p:nvPicPr>
        <p:blipFill rotWithShape="1">
          <a:blip r:embed="rId2"/>
          <a:srcRect t="5985" r="1" b="6675"/>
          <a:stretch/>
        </p:blipFill>
        <p:spPr>
          <a:xfrm>
            <a:off x="640080" y="640080"/>
            <a:ext cx="10911840" cy="4836795"/>
          </a:xfrm>
          <a:prstGeom prst="rect">
            <a:avLst/>
          </a:prstGeom>
          <a:ln w="19050">
            <a:solidFill>
              <a:schemeClr val="tx1"/>
            </a:solidFill>
            <a:miter lim="800000"/>
          </a:ln>
        </p:spPr>
      </p:pic>
    </p:spTree>
    <p:extLst>
      <p:ext uri="{BB962C8B-B14F-4D97-AF65-F5344CB8AC3E}">
        <p14:creationId xmlns:p14="http://schemas.microsoft.com/office/powerpoint/2010/main" val="18055488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4438</TotalTime>
  <Words>2994</Words>
  <Application>Microsoft Macintosh PowerPoint</Application>
  <PresentationFormat>Widescreen</PresentationFormat>
  <Paragraphs>242</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__Inter_0ec1f4</vt:lpstr>
      <vt:lpstr>Arial</vt:lpstr>
      <vt:lpstr>Calibri</vt:lpstr>
      <vt:lpstr>Calibri Light</vt:lpstr>
      <vt:lpstr>ColfaxAI</vt:lpstr>
      <vt:lpstr>Office Theme</vt:lpstr>
      <vt:lpstr>OpenAI  as a part of a business-critical mission</vt:lpstr>
      <vt:lpstr>Contents</vt:lpstr>
      <vt:lpstr>Idea of this Workshop</vt:lpstr>
      <vt:lpstr>Target Audience</vt:lpstr>
      <vt:lpstr>Environment Setup &amp; Prerequisites</vt:lpstr>
      <vt:lpstr>Manage getting access to OpenAI &amp; EPAM Dial</vt:lpstr>
      <vt:lpstr>Applications and scenarios we are covering today:</vt:lpstr>
      <vt:lpstr>Intro to ChatGPT &amp; other OpenAI models</vt:lpstr>
      <vt:lpstr>Supervised and Unsupervised models</vt:lpstr>
      <vt:lpstr>Generative and Predictive models</vt:lpstr>
      <vt:lpstr>Intro to ChatGPT &amp; other OpenAI models</vt:lpstr>
      <vt:lpstr>Check in PowerAutomate</vt:lpstr>
      <vt:lpstr>Prompt recommendations</vt:lpstr>
      <vt:lpstr>Good &amp; Bad Prompt</vt:lpstr>
      <vt:lpstr>Warm up. Poco API</vt:lpstr>
      <vt:lpstr>Warm up. Poco API</vt:lpstr>
      <vt:lpstr>Warm up. Poco API</vt:lpstr>
      <vt:lpstr>Warm up. Poco API</vt:lpstr>
      <vt:lpstr>Warm up. Testing Poco API</vt:lpstr>
      <vt:lpstr>Application 1. Azure Function</vt:lpstr>
      <vt:lpstr>Azure Function &amp; OpenAI Completion</vt:lpstr>
      <vt:lpstr>Azure Function &amp; OpenAI Completion</vt:lpstr>
      <vt:lpstr>Azure Function &amp; OpenAI Chat</vt:lpstr>
      <vt:lpstr>Azure Function &amp; EPAM Dial Chat</vt:lpstr>
      <vt:lpstr>Azure Function &amp; Cache</vt:lpstr>
      <vt:lpstr>Azure Function &amp; Cache</vt:lpstr>
      <vt:lpstr>Azure Function &amp; Cache</vt:lpstr>
      <vt:lpstr>Azure Function &amp; Cache</vt:lpstr>
      <vt:lpstr>Application 2. Integrate with PowerAutomate</vt:lpstr>
      <vt:lpstr>Application 2. Integrate with PowerAutomate</vt:lpstr>
      <vt:lpstr>Application 2. Integrate with PowerAutomate</vt:lpstr>
      <vt:lpstr>Application 2. Integrate with PowerAutomate. Simple Call</vt:lpstr>
      <vt:lpstr>Application 2. Integrate with PowerAutomate. Simple Call</vt:lpstr>
      <vt:lpstr>Application 2. Integrate with PowerAutomate. Simple Call</vt:lpstr>
      <vt:lpstr>Application 2. Integrate with PowerAutomate. ChatBot</vt:lpstr>
      <vt:lpstr>PowerPoint Presentation</vt:lpstr>
      <vt:lpstr>PowerPoint Presentation</vt:lpstr>
      <vt:lpstr>PowerPoint Presentation</vt:lpstr>
      <vt:lpstr>PowerPoint Presentation</vt:lpstr>
      <vt:lpstr>Application 2. Integrate with PowerAutomate. ChatBot</vt:lpstr>
      <vt:lpstr>Other ideas you may apply on your project</vt:lpstr>
      <vt:lpstr>Wrap up. Useful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OpenAI is a part of a business-critical mission</dc:title>
  <dc:creator>Aleksey Kolesnikov</dc:creator>
  <cp:lastModifiedBy>Aleksey Kolesnikov</cp:lastModifiedBy>
  <cp:revision>11</cp:revision>
  <dcterms:created xsi:type="dcterms:W3CDTF">2023-04-16T12:05:42Z</dcterms:created>
  <dcterms:modified xsi:type="dcterms:W3CDTF">2023-10-31T07:39:57Z</dcterms:modified>
</cp:coreProperties>
</file>