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19" r:id="rId3"/>
    <p:sldId id="294" r:id="rId4"/>
    <p:sldId id="260" r:id="rId5"/>
    <p:sldId id="261" r:id="rId6"/>
    <p:sldId id="321" r:id="rId7"/>
    <p:sldId id="322" r:id="rId8"/>
    <p:sldId id="323" r:id="rId9"/>
    <p:sldId id="324" r:id="rId10"/>
    <p:sldId id="332" r:id="rId11"/>
    <p:sldId id="334" r:id="rId12"/>
    <p:sldId id="335" r:id="rId13"/>
    <p:sldId id="2147480090" r:id="rId14"/>
    <p:sldId id="320" r:id="rId15"/>
    <p:sldId id="276" r:id="rId16"/>
    <p:sldId id="313" r:id="rId17"/>
    <p:sldId id="277" r:id="rId18"/>
    <p:sldId id="325" r:id="rId19"/>
    <p:sldId id="309" r:id="rId20"/>
    <p:sldId id="310" r:id="rId21"/>
    <p:sldId id="311" r:id="rId22"/>
    <p:sldId id="278" r:id="rId23"/>
    <p:sldId id="264" r:id="rId24"/>
    <p:sldId id="304" r:id="rId25"/>
    <p:sldId id="326" r:id="rId26"/>
    <p:sldId id="330" r:id="rId27"/>
    <p:sldId id="312" r:id="rId28"/>
    <p:sldId id="327" r:id="rId29"/>
    <p:sldId id="329" r:id="rId30"/>
    <p:sldId id="272" r:id="rId31"/>
    <p:sldId id="307" r:id="rId32"/>
    <p:sldId id="328" r:id="rId33"/>
    <p:sldId id="21474800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4" userDrawn="1">
          <p15:clr>
            <a:srgbClr val="A4A3A4"/>
          </p15:clr>
        </p15:guide>
        <p15:guide id="2" pos="642" userDrawn="1">
          <p15:clr>
            <a:srgbClr val="A4A3A4"/>
          </p15:clr>
        </p15:guide>
        <p15:guide id="3" orient="horz" pos="640" userDrawn="1">
          <p15:clr>
            <a:srgbClr val="A4A3A4"/>
          </p15:clr>
        </p15:guide>
        <p15:guide id="4" orient="horz" pos="2500" userDrawn="1">
          <p15:clr>
            <a:srgbClr val="A4A3A4"/>
          </p15:clr>
        </p15:guide>
        <p15:guide id="5" orient="horz" pos="30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88"/>
    <p:restoredTop sz="94544"/>
  </p:normalViewPr>
  <p:slideViewPr>
    <p:cSldViewPr snapToGrid="0">
      <p:cViewPr varScale="1">
        <p:scale>
          <a:sx n="148" d="100"/>
          <a:sy n="148" d="100"/>
        </p:scale>
        <p:origin x="1192" y="184"/>
      </p:cViewPr>
      <p:guideLst>
        <p:guide orient="horz" pos="984"/>
        <p:guide pos="642"/>
        <p:guide orient="horz" pos="640"/>
        <p:guide orient="horz" pos="2500"/>
        <p:guide orient="horz" pos="302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ksey Kolesnikov" userId="30fd9dcc-4bcd-4dab-a499-fcce75eab22c" providerId="ADAL" clId="{E52DE1E0-B29C-5D41-983D-64513809D6C4}"/>
    <pc:docChg chg="modSld">
      <pc:chgData name="Aleksey Kolesnikov" userId="30fd9dcc-4bcd-4dab-a499-fcce75eab22c" providerId="ADAL" clId="{E52DE1E0-B29C-5D41-983D-64513809D6C4}" dt="2023-11-13T11:03:59.877" v="0" actId="122"/>
      <pc:docMkLst>
        <pc:docMk/>
      </pc:docMkLst>
      <pc:sldChg chg="modSp mod">
        <pc:chgData name="Aleksey Kolesnikov" userId="30fd9dcc-4bcd-4dab-a499-fcce75eab22c" providerId="ADAL" clId="{E52DE1E0-B29C-5D41-983D-64513809D6C4}" dt="2023-11-13T11:03:59.877" v="0" actId="122"/>
        <pc:sldMkLst>
          <pc:docMk/>
          <pc:sldMk cId="2196498276" sldId="2147480090"/>
        </pc:sldMkLst>
        <pc:spChg chg="mod">
          <ac:chgData name="Aleksey Kolesnikov" userId="30fd9dcc-4bcd-4dab-a499-fcce75eab22c" providerId="ADAL" clId="{E52DE1E0-B29C-5D41-983D-64513809D6C4}" dt="2023-11-13T11:03:59.877" v="0" actId="122"/>
          <ac:spMkLst>
            <pc:docMk/>
            <pc:sldMk cId="2196498276" sldId="2147480090"/>
            <ac:spMk id="2" creationId="{3933C206-266D-449B-ACC5-FB93C91C1BA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platform.openai.com/account/api-keys" TargetMode="External"/><Relationship Id="rId2" Type="http://schemas.openxmlformats.org/officeDocument/2006/relationships/hyperlink" Target="https://platform.openai.com/playground" TargetMode="External"/><Relationship Id="rId1" Type="http://schemas.openxmlformats.org/officeDocument/2006/relationships/hyperlink" Target="https://openai.com/"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hyperlink" Target="https://github.com/cocktailpeanut/dalai" TargetMode="Externa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hyperlink" Target="https://platform.openai.com/account/api-keys" TargetMode="External"/><Relationship Id="rId2" Type="http://schemas.openxmlformats.org/officeDocument/2006/relationships/hyperlink" Target="https://platform.openai.com/playground" TargetMode="External"/><Relationship Id="rId1" Type="http://schemas.openxmlformats.org/officeDocument/2006/relationships/hyperlink" Target="https://openai.com/"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hyperlink" Target="https://github.com/cocktailpeanut/dalai" TargetMode="External"/><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774D2-1B34-4B6D-8855-84C64EAF6B6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2745808C-DD18-4DC0-8C50-E3561031F4D2}">
      <dgm:prSet/>
      <dgm:spPr/>
      <dgm:t>
        <a:bodyPr/>
        <a:lstStyle/>
        <a:p>
          <a:r>
            <a:rPr lang="en-US" dirty="0"/>
            <a:t>Vitis </a:t>
          </a:r>
          <a:r>
            <a:rPr lang="en-US" dirty="0" err="1"/>
            <a:t>OpenAI</a:t>
          </a:r>
          <a:r>
            <a:rPr lang="en-US" dirty="0"/>
            <a:t> page and sign up: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https://openai.com/</a:t>
          </a:r>
          <a:r>
            <a:rPr lang="en-US" dirty="0">
              <a:solidFill>
                <a:schemeClr val="bg1"/>
              </a:solidFill>
            </a:rPr>
            <a:t> </a:t>
          </a:r>
        </a:p>
      </dgm:t>
    </dgm:pt>
    <dgm:pt modelId="{568BE231-D38F-422D-BBF2-308157679B8C}" type="parTrans" cxnId="{C7795BAF-1630-4AA0-A0F5-251D74B8224E}">
      <dgm:prSet/>
      <dgm:spPr/>
      <dgm:t>
        <a:bodyPr/>
        <a:lstStyle/>
        <a:p>
          <a:endParaRPr lang="en-US"/>
        </a:p>
      </dgm:t>
    </dgm:pt>
    <dgm:pt modelId="{2DC0A3D9-72E1-4DDC-9F94-C62C170B4A21}" type="sibTrans" cxnId="{C7795BAF-1630-4AA0-A0F5-251D74B8224E}">
      <dgm:prSet/>
      <dgm:spPr/>
      <dgm:t>
        <a:bodyPr/>
        <a:lstStyle/>
        <a:p>
          <a:endParaRPr lang="en-US"/>
        </a:p>
      </dgm:t>
    </dgm:pt>
    <dgm:pt modelId="{6A86D27A-2FD3-4025-A402-6B2A7AD40487}">
      <dgm:prSet/>
      <dgm:spPr/>
      <dgm:t>
        <a:bodyPr/>
        <a:lstStyle/>
        <a:p>
          <a:r>
            <a:rPr lang="en-US" dirty="0"/>
            <a:t>Check that you get an access to the playground at </a:t>
          </a:r>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https://platform.openai.com/playground</a:t>
          </a:r>
          <a:r>
            <a:rPr lang="en-US" dirty="0">
              <a:solidFill>
                <a:schemeClr val="bg1"/>
              </a:solidFill>
            </a:rPr>
            <a:t> </a:t>
          </a:r>
        </a:p>
      </dgm:t>
    </dgm:pt>
    <dgm:pt modelId="{7D35A2B2-5BB7-4FF5-BAF5-2AEFB71CBC35}" type="parTrans" cxnId="{B5DD2CFB-EF39-4160-B0F9-E313436AA7E0}">
      <dgm:prSet/>
      <dgm:spPr/>
      <dgm:t>
        <a:bodyPr/>
        <a:lstStyle/>
        <a:p>
          <a:endParaRPr lang="en-US"/>
        </a:p>
      </dgm:t>
    </dgm:pt>
    <dgm:pt modelId="{D8051D57-384C-411B-9A61-0122CFFF0524}" type="sibTrans" cxnId="{B5DD2CFB-EF39-4160-B0F9-E313436AA7E0}">
      <dgm:prSet/>
      <dgm:spPr/>
      <dgm:t>
        <a:bodyPr/>
        <a:lstStyle/>
        <a:p>
          <a:endParaRPr lang="en-US"/>
        </a:p>
      </dgm:t>
    </dgm:pt>
    <dgm:pt modelId="{5343BEBE-8E0B-45E6-A37B-0D53B6BB445F}">
      <dgm:prSet/>
      <dgm:spPr/>
      <dgm:t>
        <a:bodyPr/>
        <a:lstStyle/>
        <a:p>
          <a:r>
            <a:rPr lang="en-US" dirty="0"/>
            <a:t>Visit </a:t>
          </a:r>
          <a:r>
            <a:rPr lang="en-US" dirty="0" err="1"/>
            <a:t>OpenAI</a:t>
          </a:r>
          <a:r>
            <a:rPr lang="en-US" dirty="0"/>
            <a:t> </a:t>
          </a:r>
          <a:r>
            <a:rPr lang="en-US" dirty="0" err="1"/>
            <a:t>ApiKeys</a:t>
          </a:r>
          <a:r>
            <a:rPr lang="en-US" dirty="0"/>
            <a:t> page to issue the token </a:t>
          </a:r>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https://platform.openai.com/account/api-keys</a:t>
          </a:r>
          <a:endParaRPr lang="en-US" dirty="0">
            <a:solidFill>
              <a:schemeClr val="bg1"/>
            </a:solidFill>
          </a:endParaRPr>
        </a:p>
      </dgm:t>
    </dgm:pt>
    <dgm:pt modelId="{A5AE47E8-BE08-4765-A7FD-6C61F0600459}" type="parTrans" cxnId="{E9D0E7A0-EA3D-4065-BD19-96C93214C489}">
      <dgm:prSet/>
      <dgm:spPr/>
      <dgm:t>
        <a:bodyPr/>
        <a:lstStyle/>
        <a:p>
          <a:endParaRPr lang="en-US"/>
        </a:p>
      </dgm:t>
    </dgm:pt>
    <dgm:pt modelId="{8D00BF5C-9CD6-44FE-A232-4B8B68FFFD02}" type="sibTrans" cxnId="{E9D0E7A0-EA3D-4065-BD19-96C93214C489}">
      <dgm:prSet/>
      <dgm:spPr/>
      <dgm:t>
        <a:bodyPr/>
        <a:lstStyle/>
        <a:p>
          <a:endParaRPr lang="en-US"/>
        </a:p>
      </dgm:t>
    </dgm:pt>
    <dgm:pt modelId="{6FE859FF-1512-4D3F-A2EC-DE3410E20CE0}">
      <dgm:prSet/>
      <dgm:spPr/>
      <dgm:t>
        <a:bodyPr/>
        <a:lstStyle/>
        <a:p>
          <a:r>
            <a:rPr lang="en-US" dirty="0"/>
            <a:t>Create a token, save it in a secure place, do not commit it with your code to the remote repository</a:t>
          </a:r>
        </a:p>
      </dgm:t>
    </dgm:pt>
    <dgm:pt modelId="{F6C41F0C-470C-4E4F-9EA8-726D22D27285}" type="parTrans" cxnId="{CEDA7A44-67F2-401A-97A9-24540D2CA2DD}">
      <dgm:prSet/>
      <dgm:spPr/>
      <dgm:t>
        <a:bodyPr/>
        <a:lstStyle/>
        <a:p>
          <a:endParaRPr lang="en-US"/>
        </a:p>
      </dgm:t>
    </dgm:pt>
    <dgm:pt modelId="{B3938054-D0C9-46DC-B10B-D32DCF8B76EB}" type="sibTrans" cxnId="{CEDA7A44-67F2-401A-97A9-24540D2CA2DD}">
      <dgm:prSet/>
      <dgm:spPr/>
      <dgm:t>
        <a:bodyPr/>
        <a:lstStyle/>
        <a:p>
          <a:endParaRPr lang="en-US"/>
        </a:p>
      </dgm:t>
    </dgm:pt>
    <dgm:pt modelId="{95F47733-BB09-604F-8513-15721623DA1A}" type="pres">
      <dgm:prSet presAssocID="{1E0774D2-1B34-4B6D-8855-84C64EAF6B6A}" presName="outerComposite" presStyleCnt="0">
        <dgm:presLayoutVars>
          <dgm:chMax val="5"/>
          <dgm:dir/>
          <dgm:resizeHandles val="exact"/>
        </dgm:presLayoutVars>
      </dgm:prSet>
      <dgm:spPr/>
    </dgm:pt>
    <dgm:pt modelId="{C0ABD902-4A66-5547-AEFE-E015FECEDD01}" type="pres">
      <dgm:prSet presAssocID="{1E0774D2-1B34-4B6D-8855-84C64EAF6B6A}" presName="dummyMaxCanvas" presStyleCnt="0">
        <dgm:presLayoutVars/>
      </dgm:prSet>
      <dgm:spPr/>
    </dgm:pt>
    <dgm:pt modelId="{B585661D-0E11-8C4A-83B3-209B895AC73A}" type="pres">
      <dgm:prSet presAssocID="{1E0774D2-1B34-4B6D-8855-84C64EAF6B6A}" presName="FourNodes_1" presStyleLbl="node1" presStyleIdx="0" presStyleCnt="4" custScaleX="53571" custLinFactNeighborX="48215" custLinFactNeighborY="-9686">
        <dgm:presLayoutVars>
          <dgm:bulletEnabled val="1"/>
        </dgm:presLayoutVars>
      </dgm:prSet>
      <dgm:spPr/>
    </dgm:pt>
    <dgm:pt modelId="{BECB428D-3BD4-8B4C-8118-96554F6C5462}" type="pres">
      <dgm:prSet presAssocID="{1E0774D2-1B34-4B6D-8855-84C64EAF6B6A}" presName="FourNodes_2" presStyleLbl="node1" presStyleIdx="1" presStyleCnt="4" custScaleX="82731" custLinFactNeighborX="24885" custLinFactNeighborY="-5779">
        <dgm:presLayoutVars>
          <dgm:bulletEnabled val="1"/>
        </dgm:presLayoutVars>
      </dgm:prSet>
      <dgm:spPr/>
    </dgm:pt>
    <dgm:pt modelId="{25237326-0999-C947-9096-F67933DA54CB}" type="pres">
      <dgm:prSet presAssocID="{1E0774D2-1B34-4B6D-8855-84C64EAF6B6A}" presName="FourNodes_3" presStyleLbl="node1" presStyleIdx="2" presStyleCnt="4" custScaleX="85300" custLinFactNeighborX="15725" custLinFactNeighborY="-2041">
        <dgm:presLayoutVars>
          <dgm:bulletEnabled val="1"/>
        </dgm:presLayoutVars>
      </dgm:prSet>
      <dgm:spPr/>
    </dgm:pt>
    <dgm:pt modelId="{05483C5D-EE1C-C94A-8D1B-1AD0AE5461DE}" type="pres">
      <dgm:prSet presAssocID="{1E0774D2-1B34-4B6D-8855-84C64EAF6B6A}" presName="FourNodes_4" presStyleLbl="node1" presStyleIdx="3" presStyleCnt="4" custScaleX="86474" custLinFactNeighborX="6754" custLinFactNeighborY="2041">
        <dgm:presLayoutVars>
          <dgm:bulletEnabled val="1"/>
        </dgm:presLayoutVars>
      </dgm:prSet>
      <dgm:spPr/>
    </dgm:pt>
    <dgm:pt modelId="{9A963F8F-3719-5847-AF3B-3F3E7253A064}" type="pres">
      <dgm:prSet presAssocID="{1E0774D2-1B34-4B6D-8855-84C64EAF6B6A}" presName="FourConn_1-2" presStyleLbl="fgAccFollowNode1" presStyleIdx="0" presStyleCnt="3" custLinFactX="300000" custLinFactNeighborX="337510" custLinFactNeighborY="-3141">
        <dgm:presLayoutVars>
          <dgm:bulletEnabled val="1"/>
        </dgm:presLayoutVars>
      </dgm:prSet>
      <dgm:spPr/>
    </dgm:pt>
    <dgm:pt modelId="{E8FA999A-FB59-4144-81BB-36D53A95A60A}" type="pres">
      <dgm:prSet presAssocID="{1E0774D2-1B34-4B6D-8855-84C64EAF6B6A}" presName="FourConn_2-3" presStyleLbl="fgAccFollowNode1" presStyleIdx="1" presStyleCnt="3" custLinFactX="200000" custLinFactNeighborX="205117" custLinFactNeighborY="18160">
        <dgm:presLayoutVars>
          <dgm:bulletEnabled val="1"/>
        </dgm:presLayoutVars>
      </dgm:prSet>
      <dgm:spPr/>
    </dgm:pt>
    <dgm:pt modelId="{8BDEEB41-4D0B-E748-832B-19A1689CEAEF}" type="pres">
      <dgm:prSet presAssocID="{1E0774D2-1B34-4B6D-8855-84C64EAF6B6A}" presName="FourConn_3-4" presStyleLbl="fgAccFollowNode1" presStyleIdx="2" presStyleCnt="3" custLinFactX="82146" custLinFactNeighborX="100000" custLinFactNeighborY="3141">
        <dgm:presLayoutVars>
          <dgm:bulletEnabled val="1"/>
        </dgm:presLayoutVars>
      </dgm:prSet>
      <dgm:spPr/>
    </dgm:pt>
    <dgm:pt modelId="{DC763ACB-425A-094B-94A3-451C67B42C02}" type="pres">
      <dgm:prSet presAssocID="{1E0774D2-1B34-4B6D-8855-84C64EAF6B6A}" presName="FourNodes_1_text" presStyleLbl="node1" presStyleIdx="3" presStyleCnt="4">
        <dgm:presLayoutVars>
          <dgm:bulletEnabled val="1"/>
        </dgm:presLayoutVars>
      </dgm:prSet>
      <dgm:spPr/>
    </dgm:pt>
    <dgm:pt modelId="{8A253716-BD19-924F-A448-3713EDC92D98}" type="pres">
      <dgm:prSet presAssocID="{1E0774D2-1B34-4B6D-8855-84C64EAF6B6A}" presName="FourNodes_2_text" presStyleLbl="node1" presStyleIdx="3" presStyleCnt="4">
        <dgm:presLayoutVars>
          <dgm:bulletEnabled val="1"/>
        </dgm:presLayoutVars>
      </dgm:prSet>
      <dgm:spPr/>
    </dgm:pt>
    <dgm:pt modelId="{BFA91FA9-BD56-7445-AB1D-00C64880952A}" type="pres">
      <dgm:prSet presAssocID="{1E0774D2-1B34-4B6D-8855-84C64EAF6B6A}" presName="FourNodes_3_text" presStyleLbl="node1" presStyleIdx="3" presStyleCnt="4">
        <dgm:presLayoutVars>
          <dgm:bulletEnabled val="1"/>
        </dgm:presLayoutVars>
      </dgm:prSet>
      <dgm:spPr/>
    </dgm:pt>
    <dgm:pt modelId="{E7390C3E-3CED-AF43-9FDE-23794D9AE923}" type="pres">
      <dgm:prSet presAssocID="{1E0774D2-1B34-4B6D-8855-84C64EAF6B6A}" presName="FourNodes_4_text" presStyleLbl="node1" presStyleIdx="3" presStyleCnt="4">
        <dgm:presLayoutVars>
          <dgm:bulletEnabled val="1"/>
        </dgm:presLayoutVars>
      </dgm:prSet>
      <dgm:spPr/>
    </dgm:pt>
  </dgm:ptLst>
  <dgm:cxnLst>
    <dgm:cxn modelId="{0BE80F0D-1042-9342-A708-1C45CCBCF87E}" type="presOf" srcId="{2DC0A3D9-72E1-4DDC-9F94-C62C170B4A21}" destId="{9A963F8F-3719-5847-AF3B-3F3E7253A064}" srcOrd="0" destOrd="0" presId="urn:microsoft.com/office/officeart/2005/8/layout/vProcess5"/>
    <dgm:cxn modelId="{F5FC3C24-38E6-9246-846B-F1AA9ECDDB40}" type="presOf" srcId="{6A86D27A-2FD3-4025-A402-6B2A7AD40487}" destId="{BECB428D-3BD4-8B4C-8118-96554F6C5462}" srcOrd="0" destOrd="0" presId="urn:microsoft.com/office/officeart/2005/8/layout/vProcess5"/>
    <dgm:cxn modelId="{CEDA7A44-67F2-401A-97A9-24540D2CA2DD}" srcId="{1E0774D2-1B34-4B6D-8855-84C64EAF6B6A}" destId="{6FE859FF-1512-4D3F-A2EC-DE3410E20CE0}" srcOrd="3" destOrd="0" parTransId="{F6C41F0C-470C-4E4F-9EA8-726D22D27285}" sibTransId="{B3938054-D0C9-46DC-B10B-D32DCF8B76EB}"/>
    <dgm:cxn modelId="{941CC953-0078-B243-812F-32E5A9CD2F42}" type="presOf" srcId="{D8051D57-384C-411B-9A61-0122CFFF0524}" destId="{E8FA999A-FB59-4144-81BB-36D53A95A60A}" srcOrd="0" destOrd="0" presId="urn:microsoft.com/office/officeart/2005/8/layout/vProcess5"/>
    <dgm:cxn modelId="{44CA5C6B-E7FC-5746-A979-787F002BACF0}" type="presOf" srcId="{6FE859FF-1512-4D3F-A2EC-DE3410E20CE0}" destId="{E7390C3E-3CED-AF43-9FDE-23794D9AE923}" srcOrd="1" destOrd="0" presId="urn:microsoft.com/office/officeart/2005/8/layout/vProcess5"/>
    <dgm:cxn modelId="{C4E9996C-5978-1145-9AA1-E3D998DA87AC}" type="presOf" srcId="{2745808C-DD18-4DC0-8C50-E3561031F4D2}" destId="{B585661D-0E11-8C4A-83B3-209B895AC73A}" srcOrd="0" destOrd="0" presId="urn:microsoft.com/office/officeart/2005/8/layout/vProcess5"/>
    <dgm:cxn modelId="{DDF90882-AC5C-5448-9652-C770A85D9C07}" type="presOf" srcId="{5343BEBE-8E0B-45E6-A37B-0D53B6BB445F}" destId="{25237326-0999-C947-9096-F67933DA54CB}" srcOrd="0" destOrd="0" presId="urn:microsoft.com/office/officeart/2005/8/layout/vProcess5"/>
    <dgm:cxn modelId="{0874BAA0-6608-9F48-86E9-1AA9EA1B60CC}" type="presOf" srcId="{6FE859FF-1512-4D3F-A2EC-DE3410E20CE0}" destId="{05483C5D-EE1C-C94A-8D1B-1AD0AE5461DE}" srcOrd="0" destOrd="0" presId="urn:microsoft.com/office/officeart/2005/8/layout/vProcess5"/>
    <dgm:cxn modelId="{E9D0E7A0-EA3D-4065-BD19-96C93214C489}" srcId="{1E0774D2-1B34-4B6D-8855-84C64EAF6B6A}" destId="{5343BEBE-8E0B-45E6-A37B-0D53B6BB445F}" srcOrd="2" destOrd="0" parTransId="{A5AE47E8-BE08-4765-A7FD-6C61F0600459}" sibTransId="{8D00BF5C-9CD6-44FE-A232-4B8B68FFFD02}"/>
    <dgm:cxn modelId="{1B994DA3-0637-1D4C-B5A7-EA687D64FFD0}" type="presOf" srcId="{1E0774D2-1B34-4B6D-8855-84C64EAF6B6A}" destId="{95F47733-BB09-604F-8513-15721623DA1A}" srcOrd="0" destOrd="0" presId="urn:microsoft.com/office/officeart/2005/8/layout/vProcess5"/>
    <dgm:cxn modelId="{C7795BAF-1630-4AA0-A0F5-251D74B8224E}" srcId="{1E0774D2-1B34-4B6D-8855-84C64EAF6B6A}" destId="{2745808C-DD18-4DC0-8C50-E3561031F4D2}" srcOrd="0" destOrd="0" parTransId="{568BE231-D38F-422D-BBF2-308157679B8C}" sibTransId="{2DC0A3D9-72E1-4DDC-9F94-C62C170B4A21}"/>
    <dgm:cxn modelId="{5BE60BE0-CAFA-AB41-B306-1E4A84FDC15B}" type="presOf" srcId="{8D00BF5C-9CD6-44FE-A232-4B8B68FFFD02}" destId="{8BDEEB41-4D0B-E748-832B-19A1689CEAEF}" srcOrd="0" destOrd="0" presId="urn:microsoft.com/office/officeart/2005/8/layout/vProcess5"/>
    <dgm:cxn modelId="{5AD598ED-1EE8-5543-A35C-209017EBE9E8}" type="presOf" srcId="{5343BEBE-8E0B-45E6-A37B-0D53B6BB445F}" destId="{BFA91FA9-BD56-7445-AB1D-00C64880952A}" srcOrd="1" destOrd="0" presId="urn:microsoft.com/office/officeart/2005/8/layout/vProcess5"/>
    <dgm:cxn modelId="{D027BBEE-AECA-EE4B-A918-E36FECD8584A}" type="presOf" srcId="{6A86D27A-2FD3-4025-A402-6B2A7AD40487}" destId="{8A253716-BD19-924F-A448-3713EDC92D98}" srcOrd="1" destOrd="0" presId="urn:microsoft.com/office/officeart/2005/8/layout/vProcess5"/>
    <dgm:cxn modelId="{B5DD2CFB-EF39-4160-B0F9-E313436AA7E0}" srcId="{1E0774D2-1B34-4B6D-8855-84C64EAF6B6A}" destId="{6A86D27A-2FD3-4025-A402-6B2A7AD40487}" srcOrd="1" destOrd="0" parTransId="{7D35A2B2-5BB7-4FF5-BAF5-2AEFB71CBC35}" sibTransId="{D8051D57-384C-411B-9A61-0122CFFF0524}"/>
    <dgm:cxn modelId="{55B410FE-44D6-DB4A-84ED-2D1C9C5DA37D}" type="presOf" srcId="{2745808C-DD18-4DC0-8C50-E3561031F4D2}" destId="{DC763ACB-425A-094B-94A3-451C67B42C02}" srcOrd="1" destOrd="0" presId="urn:microsoft.com/office/officeart/2005/8/layout/vProcess5"/>
    <dgm:cxn modelId="{A0C37CAE-2AC7-9F4B-A233-5B3E9756AA4B}" type="presParOf" srcId="{95F47733-BB09-604F-8513-15721623DA1A}" destId="{C0ABD902-4A66-5547-AEFE-E015FECEDD01}" srcOrd="0" destOrd="0" presId="urn:microsoft.com/office/officeart/2005/8/layout/vProcess5"/>
    <dgm:cxn modelId="{556AA6C3-A627-8A49-B756-246A55727FE8}" type="presParOf" srcId="{95F47733-BB09-604F-8513-15721623DA1A}" destId="{B585661D-0E11-8C4A-83B3-209B895AC73A}" srcOrd="1" destOrd="0" presId="urn:microsoft.com/office/officeart/2005/8/layout/vProcess5"/>
    <dgm:cxn modelId="{5BFE76DF-F4D3-1A4D-B6E9-6B43A28E98D2}" type="presParOf" srcId="{95F47733-BB09-604F-8513-15721623DA1A}" destId="{BECB428D-3BD4-8B4C-8118-96554F6C5462}" srcOrd="2" destOrd="0" presId="urn:microsoft.com/office/officeart/2005/8/layout/vProcess5"/>
    <dgm:cxn modelId="{BB4B0BF1-CF80-1F4A-8E7F-9A89E73E5690}" type="presParOf" srcId="{95F47733-BB09-604F-8513-15721623DA1A}" destId="{25237326-0999-C947-9096-F67933DA54CB}" srcOrd="3" destOrd="0" presId="urn:microsoft.com/office/officeart/2005/8/layout/vProcess5"/>
    <dgm:cxn modelId="{D42CA8E8-38AD-024D-A347-BA1A841FC6C1}" type="presParOf" srcId="{95F47733-BB09-604F-8513-15721623DA1A}" destId="{05483C5D-EE1C-C94A-8D1B-1AD0AE5461DE}" srcOrd="4" destOrd="0" presId="urn:microsoft.com/office/officeart/2005/8/layout/vProcess5"/>
    <dgm:cxn modelId="{A90BEBD3-F59A-BC41-BDB8-C4B2C30D9102}" type="presParOf" srcId="{95F47733-BB09-604F-8513-15721623DA1A}" destId="{9A963F8F-3719-5847-AF3B-3F3E7253A064}" srcOrd="5" destOrd="0" presId="urn:microsoft.com/office/officeart/2005/8/layout/vProcess5"/>
    <dgm:cxn modelId="{592B3C1A-9091-1342-B86D-0864ED2B4A10}" type="presParOf" srcId="{95F47733-BB09-604F-8513-15721623DA1A}" destId="{E8FA999A-FB59-4144-81BB-36D53A95A60A}" srcOrd="6" destOrd="0" presId="urn:microsoft.com/office/officeart/2005/8/layout/vProcess5"/>
    <dgm:cxn modelId="{433D3A64-347A-7E41-AD3B-E3A3D541871C}" type="presParOf" srcId="{95F47733-BB09-604F-8513-15721623DA1A}" destId="{8BDEEB41-4D0B-E748-832B-19A1689CEAEF}" srcOrd="7" destOrd="0" presId="urn:microsoft.com/office/officeart/2005/8/layout/vProcess5"/>
    <dgm:cxn modelId="{AA5FAA63-D85F-0B4D-B8F7-9D622014AC0A}" type="presParOf" srcId="{95F47733-BB09-604F-8513-15721623DA1A}" destId="{DC763ACB-425A-094B-94A3-451C67B42C02}" srcOrd="8" destOrd="0" presId="urn:microsoft.com/office/officeart/2005/8/layout/vProcess5"/>
    <dgm:cxn modelId="{90456E3B-CC6B-9746-9F80-BD0C098382A2}" type="presParOf" srcId="{95F47733-BB09-604F-8513-15721623DA1A}" destId="{8A253716-BD19-924F-A448-3713EDC92D98}" srcOrd="9" destOrd="0" presId="urn:microsoft.com/office/officeart/2005/8/layout/vProcess5"/>
    <dgm:cxn modelId="{19430965-9FA3-B24C-B4D8-75A96C4EDCE6}" type="presParOf" srcId="{95F47733-BB09-604F-8513-15721623DA1A}" destId="{BFA91FA9-BD56-7445-AB1D-00C64880952A}" srcOrd="10" destOrd="0" presId="urn:microsoft.com/office/officeart/2005/8/layout/vProcess5"/>
    <dgm:cxn modelId="{6BCCD986-B2C2-5440-B3C5-CFCE3AFB12BC}" type="presParOf" srcId="{95F47733-BB09-604F-8513-15721623DA1A}" destId="{E7390C3E-3CED-AF43-9FDE-23794D9AE92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100CE1-8F93-4371-A994-C3546FDD1B4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247EDC7-326A-4271-9FE7-4627659482F6}">
      <dgm:prSet/>
      <dgm:spPr/>
      <dgm:t>
        <a:bodyPr/>
        <a:lstStyle/>
        <a:p>
          <a:pPr>
            <a:defRPr cap="all"/>
          </a:pPr>
          <a:r>
            <a:rPr lang="en-US" dirty="0">
              <a:solidFill>
                <a:schemeClr val="bg1"/>
              </a:solidFill>
            </a:rPr>
            <a:t>Different models: Ada, Davinci, Curie, Babbage, </a:t>
          </a:r>
          <a:r>
            <a:rPr lang="en-US" dirty="0" err="1">
              <a:solidFill>
                <a:schemeClr val="bg1"/>
              </a:solidFill>
            </a:rPr>
            <a:t>etc</a:t>
          </a:r>
          <a:endParaRPr lang="en-US" dirty="0">
            <a:solidFill>
              <a:schemeClr val="bg1"/>
            </a:solidFill>
          </a:endParaRPr>
        </a:p>
      </dgm:t>
    </dgm:pt>
    <dgm:pt modelId="{87C7E699-6EB7-4493-A8E3-BF72B0BBA0CB}" type="parTrans" cxnId="{88B1D925-9916-4B49-BCEC-CEE8CDFDA8B6}">
      <dgm:prSet/>
      <dgm:spPr/>
      <dgm:t>
        <a:bodyPr/>
        <a:lstStyle/>
        <a:p>
          <a:endParaRPr lang="en-US"/>
        </a:p>
      </dgm:t>
    </dgm:pt>
    <dgm:pt modelId="{5CC9C545-56B2-44BF-868C-410054B71856}" type="sibTrans" cxnId="{88B1D925-9916-4B49-BCEC-CEE8CDFDA8B6}">
      <dgm:prSet/>
      <dgm:spPr/>
      <dgm:t>
        <a:bodyPr/>
        <a:lstStyle/>
        <a:p>
          <a:endParaRPr lang="en-US"/>
        </a:p>
      </dgm:t>
    </dgm:pt>
    <dgm:pt modelId="{17E518EA-0AF4-4331-A31F-CBC5E17BA825}">
      <dgm:prSet/>
      <dgm:spPr/>
      <dgm:t>
        <a:bodyPr/>
        <a:lstStyle/>
        <a:p>
          <a:pPr>
            <a:defRPr cap="all"/>
          </a:pPr>
          <a:r>
            <a:rPr lang="en-US" dirty="0">
              <a:solidFill>
                <a:schemeClr val="bg1"/>
              </a:solidFill>
            </a:rPr>
            <a:t>Codex  -create &amp; analyze code</a:t>
          </a:r>
        </a:p>
      </dgm:t>
    </dgm:pt>
    <dgm:pt modelId="{2B4F0947-610C-4BAC-AE01-95E3E51ED980}" type="parTrans" cxnId="{74141EEF-E865-4752-9EDB-C7E089D6288A}">
      <dgm:prSet/>
      <dgm:spPr/>
      <dgm:t>
        <a:bodyPr/>
        <a:lstStyle/>
        <a:p>
          <a:endParaRPr lang="en-US"/>
        </a:p>
      </dgm:t>
    </dgm:pt>
    <dgm:pt modelId="{CCD1CC2A-2030-44B2-8DEC-796A6A0B6B26}" type="sibTrans" cxnId="{74141EEF-E865-4752-9EDB-C7E089D6288A}">
      <dgm:prSet/>
      <dgm:spPr/>
      <dgm:t>
        <a:bodyPr/>
        <a:lstStyle/>
        <a:p>
          <a:endParaRPr lang="en-US"/>
        </a:p>
      </dgm:t>
    </dgm:pt>
    <dgm:pt modelId="{CD4812CF-9548-4B9A-9882-157DA8994F4B}">
      <dgm:prSet/>
      <dgm:spPr/>
      <dgm:t>
        <a:bodyPr/>
        <a:lstStyle/>
        <a:p>
          <a:pPr>
            <a:defRPr cap="all"/>
          </a:pPr>
          <a:r>
            <a:rPr lang="en-US" dirty="0">
              <a:solidFill>
                <a:schemeClr val="bg1"/>
              </a:solidFill>
            </a:rPr>
            <a:t>Dall-e 3 - create images using prompt</a:t>
          </a:r>
        </a:p>
      </dgm:t>
    </dgm:pt>
    <dgm:pt modelId="{89C0EE32-579D-4786-8E0F-650851100F2A}" type="parTrans" cxnId="{ED9DD61B-C676-49F5-AAC3-B9226EEF7D44}">
      <dgm:prSet/>
      <dgm:spPr/>
      <dgm:t>
        <a:bodyPr/>
        <a:lstStyle/>
        <a:p>
          <a:endParaRPr lang="en-US"/>
        </a:p>
      </dgm:t>
    </dgm:pt>
    <dgm:pt modelId="{18ED928D-195E-4873-9259-A5AC910D06EE}" type="sibTrans" cxnId="{ED9DD61B-C676-49F5-AAC3-B9226EEF7D44}">
      <dgm:prSet/>
      <dgm:spPr/>
      <dgm:t>
        <a:bodyPr/>
        <a:lstStyle/>
        <a:p>
          <a:endParaRPr lang="en-US"/>
        </a:p>
      </dgm:t>
    </dgm:pt>
    <dgm:pt modelId="{BDBC97A3-5FEE-41FD-A204-40B9005A7AC7}">
      <dgm:prSet/>
      <dgm:spPr/>
      <dgm:t>
        <a:bodyPr/>
        <a:lstStyle/>
        <a:p>
          <a:pPr>
            <a:defRPr cap="all"/>
          </a:pPr>
          <a:r>
            <a:rPr lang="en-US" dirty="0" err="1">
              <a:solidFill>
                <a:schemeClr val="bg1"/>
              </a:solidFill>
            </a:rPr>
            <a:t>Midjourney</a:t>
          </a:r>
          <a:r>
            <a:rPr lang="en-US" dirty="0">
              <a:solidFill>
                <a:schemeClr val="bg1"/>
              </a:solidFill>
            </a:rPr>
            <a:t> - create images using prompt</a:t>
          </a:r>
        </a:p>
      </dgm:t>
    </dgm:pt>
    <dgm:pt modelId="{8A3E4394-A1DE-4320-913E-7086697148A5}" type="parTrans" cxnId="{5E547A24-E5A4-474E-941B-78BDF0AF8011}">
      <dgm:prSet/>
      <dgm:spPr/>
      <dgm:t>
        <a:bodyPr/>
        <a:lstStyle/>
        <a:p>
          <a:endParaRPr lang="en-US"/>
        </a:p>
      </dgm:t>
    </dgm:pt>
    <dgm:pt modelId="{AEEEDEFE-D2E6-4656-BA57-693EE77FF689}" type="sibTrans" cxnId="{5E547A24-E5A4-474E-941B-78BDF0AF8011}">
      <dgm:prSet/>
      <dgm:spPr/>
      <dgm:t>
        <a:bodyPr/>
        <a:lstStyle/>
        <a:p>
          <a:endParaRPr lang="en-US"/>
        </a:p>
      </dgm:t>
    </dgm:pt>
    <dgm:pt modelId="{17355763-4CBE-4403-8254-95E7394E26E1}">
      <dgm:prSet/>
      <dgm:spPr/>
      <dgm:t>
        <a:bodyPr/>
        <a:lstStyle/>
        <a:p>
          <a:pPr>
            <a:defRPr cap="all"/>
          </a:pPr>
          <a:r>
            <a:rPr lang="en-US" dirty="0" err="1">
              <a:solidFill>
                <a:schemeClr val="bg1"/>
              </a:solidFill>
            </a:rPr>
            <a:t>OpenSource</a:t>
          </a:r>
          <a:r>
            <a:rPr lang="en-US" dirty="0">
              <a:solidFill>
                <a:schemeClr val="bg1"/>
              </a:solidFill>
            </a:rPr>
            <a:t> models</a:t>
          </a:r>
          <a:r>
            <a:rPr lang="en-US" dirty="0"/>
            <a:t> </a:t>
          </a:r>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https://github.com/cocktailpeanut/dalai</a:t>
          </a:r>
          <a:r>
            <a:rPr lang="en-US" dirty="0">
              <a:solidFill>
                <a:schemeClr val="bg1"/>
              </a:solidFill>
            </a:rPr>
            <a:t> </a:t>
          </a:r>
        </a:p>
      </dgm:t>
    </dgm:pt>
    <dgm:pt modelId="{067E4947-4463-4EA9-9B4F-4482FC80364C}" type="parTrans" cxnId="{BF640145-250B-4BBF-AB9E-083B4E31D667}">
      <dgm:prSet/>
      <dgm:spPr/>
      <dgm:t>
        <a:bodyPr/>
        <a:lstStyle/>
        <a:p>
          <a:endParaRPr lang="en-US"/>
        </a:p>
      </dgm:t>
    </dgm:pt>
    <dgm:pt modelId="{623A2E3D-8089-41CB-80D0-952E031472DA}" type="sibTrans" cxnId="{BF640145-250B-4BBF-AB9E-083B4E31D667}">
      <dgm:prSet/>
      <dgm:spPr/>
      <dgm:t>
        <a:bodyPr/>
        <a:lstStyle/>
        <a:p>
          <a:endParaRPr lang="en-US"/>
        </a:p>
      </dgm:t>
    </dgm:pt>
    <dgm:pt modelId="{C295E6CC-0776-4DD2-B78E-598679B1A207}" type="pres">
      <dgm:prSet presAssocID="{93100CE1-8F93-4371-A994-C3546FDD1B4B}" presName="root" presStyleCnt="0">
        <dgm:presLayoutVars>
          <dgm:dir/>
          <dgm:resizeHandles val="exact"/>
        </dgm:presLayoutVars>
      </dgm:prSet>
      <dgm:spPr/>
    </dgm:pt>
    <dgm:pt modelId="{F06944CA-C6B0-467E-96D4-87CD5073E932}" type="pres">
      <dgm:prSet presAssocID="{0247EDC7-326A-4271-9FE7-4627659482F6}" presName="compNode" presStyleCnt="0"/>
      <dgm:spPr/>
    </dgm:pt>
    <dgm:pt modelId="{B4C216C3-FE97-4359-B678-9D8486ADC933}" type="pres">
      <dgm:prSet presAssocID="{0247EDC7-326A-4271-9FE7-4627659482F6}" presName="iconBgRect" presStyleLbl="bgShp" presStyleIdx="0" presStyleCnt="5"/>
      <dgm:spPr/>
    </dgm:pt>
    <dgm:pt modelId="{9A0F97E7-D988-44F9-9AD9-427C3FD05714}" type="pres">
      <dgm:prSet presAssocID="{0247EDC7-326A-4271-9FE7-4627659482F6}"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Microscope"/>
        </a:ext>
      </dgm:extLst>
    </dgm:pt>
    <dgm:pt modelId="{E1D20F70-ECE4-4451-AD61-7A48CF257EFC}" type="pres">
      <dgm:prSet presAssocID="{0247EDC7-326A-4271-9FE7-4627659482F6}" presName="spaceRect" presStyleCnt="0"/>
      <dgm:spPr/>
    </dgm:pt>
    <dgm:pt modelId="{71B3B32A-8468-49CA-BD3B-1EBEB06DE1FF}" type="pres">
      <dgm:prSet presAssocID="{0247EDC7-326A-4271-9FE7-4627659482F6}" presName="textRect" presStyleLbl="revTx" presStyleIdx="0" presStyleCnt="5">
        <dgm:presLayoutVars>
          <dgm:chMax val="1"/>
          <dgm:chPref val="1"/>
        </dgm:presLayoutVars>
      </dgm:prSet>
      <dgm:spPr/>
    </dgm:pt>
    <dgm:pt modelId="{265D4B3C-0DC1-48EB-A6C3-F9A4E29DFAFF}" type="pres">
      <dgm:prSet presAssocID="{5CC9C545-56B2-44BF-868C-410054B71856}" presName="sibTrans" presStyleCnt="0"/>
      <dgm:spPr/>
    </dgm:pt>
    <dgm:pt modelId="{5D9AA85A-3437-4364-97C8-984D6064AF05}" type="pres">
      <dgm:prSet presAssocID="{17E518EA-0AF4-4331-A31F-CBC5E17BA825}" presName="compNode" presStyleCnt="0"/>
      <dgm:spPr/>
    </dgm:pt>
    <dgm:pt modelId="{C02C3F5B-A75E-4F02-B24D-70577C636662}" type="pres">
      <dgm:prSet presAssocID="{17E518EA-0AF4-4331-A31F-CBC5E17BA825}" presName="iconBgRect" presStyleLbl="bgShp" presStyleIdx="1" presStyleCnt="5"/>
      <dgm:spPr/>
    </dgm:pt>
    <dgm:pt modelId="{79751D13-4D45-4C2C-9E10-EC74442988BF}" type="pres">
      <dgm:prSet presAssocID="{17E518EA-0AF4-4331-A31F-CBC5E17BA825}"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Research"/>
        </a:ext>
      </dgm:extLst>
    </dgm:pt>
    <dgm:pt modelId="{7AA8CE5E-6972-459A-81EC-C44D9C180D47}" type="pres">
      <dgm:prSet presAssocID="{17E518EA-0AF4-4331-A31F-CBC5E17BA825}" presName="spaceRect" presStyleCnt="0"/>
      <dgm:spPr/>
    </dgm:pt>
    <dgm:pt modelId="{748FF7F4-C9ED-4D57-811F-929D56E26F64}" type="pres">
      <dgm:prSet presAssocID="{17E518EA-0AF4-4331-A31F-CBC5E17BA825}" presName="textRect" presStyleLbl="revTx" presStyleIdx="1" presStyleCnt="5">
        <dgm:presLayoutVars>
          <dgm:chMax val="1"/>
          <dgm:chPref val="1"/>
        </dgm:presLayoutVars>
      </dgm:prSet>
      <dgm:spPr/>
    </dgm:pt>
    <dgm:pt modelId="{644E4FB1-9CA9-4671-8C96-11DBC40BCA95}" type="pres">
      <dgm:prSet presAssocID="{CCD1CC2A-2030-44B2-8DEC-796A6A0B6B26}" presName="sibTrans" presStyleCnt="0"/>
      <dgm:spPr/>
    </dgm:pt>
    <dgm:pt modelId="{DCFFC4D6-5C97-4C2F-A591-1D92419944A8}" type="pres">
      <dgm:prSet presAssocID="{CD4812CF-9548-4B9A-9882-157DA8994F4B}" presName="compNode" presStyleCnt="0"/>
      <dgm:spPr/>
    </dgm:pt>
    <dgm:pt modelId="{802F2F6E-8EF4-4867-9D82-99567E5634CC}" type="pres">
      <dgm:prSet presAssocID="{CD4812CF-9548-4B9A-9882-157DA8994F4B}" presName="iconBgRect" presStyleLbl="bgShp" presStyleIdx="2" presStyleCnt="5"/>
      <dgm:spPr/>
    </dgm:pt>
    <dgm:pt modelId="{7B8B6318-7CE9-4BC4-B5CA-9E77849BD1BA}" type="pres">
      <dgm:prSet presAssocID="{CD4812CF-9548-4B9A-9882-157DA8994F4B}"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Subtitles"/>
        </a:ext>
      </dgm:extLst>
    </dgm:pt>
    <dgm:pt modelId="{A3D56C57-93F2-477D-983D-0E3CA710375D}" type="pres">
      <dgm:prSet presAssocID="{CD4812CF-9548-4B9A-9882-157DA8994F4B}" presName="spaceRect" presStyleCnt="0"/>
      <dgm:spPr/>
    </dgm:pt>
    <dgm:pt modelId="{45096EA9-D33C-4251-9D75-7F396D73F3B1}" type="pres">
      <dgm:prSet presAssocID="{CD4812CF-9548-4B9A-9882-157DA8994F4B}" presName="textRect" presStyleLbl="revTx" presStyleIdx="2" presStyleCnt="5">
        <dgm:presLayoutVars>
          <dgm:chMax val="1"/>
          <dgm:chPref val="1"/>
        </dgm:presLayoutVars>
      </dgm:prSet>
      <dgm:spPr/>
    </dgm:pt>
    <dgm:pt modelId="{2A8B9F12-E86C-47CC-AB1F-021BE12A4CCC}" type="pres">
      <dgm:prSet presAssocID="{18ED928D-195E-4873-9259-A5AC910D06EE}" presName="sibTrans" presStyleCnt="0"/>
      <dgm:spPr/>
    </dgm:pt>
    <dgm:pt modelId="{319E3260-69EA-4D99-B6D2-97B72AF79143}" type="pres">
      <dgm:prSet presAssocID="{BDBC97A3-5FEE-41FD-A204-40B9005A7AC7}" presName="compNode" presStyleCnt="0"/>
      <dgm:spPr/>
    </dgm:pt>
    <dgm:pt modelId="{0B42EDA5-512C-439D-9749-7D214530ABEB}" type="pres">
      <dgm:prSet presAssocID="{BDBC97A3-5FEE-41FD-A204-40B9005A7AC7}" presName="iconBgRect" presStyleLbl="bgShp" presStyleIdx="3" presStyleCnt="5"/>
      <dgm:spPr/>
    </dgm:pt>
    <dgm:pt modelId="{76C6153C-CB4C-4764-AE73-6CC54866AA8D}" type="pres">
      <dgm:prSet presAssocID="{BDBC97A3-5FEE-41FD-A204-40B9005A7AC7}"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Funny Face Outline"/>
        </a:ext>
      </dgm:extLst>
    </dgm:pt>
    <dgm:pt modelId="{F28F9968-65A9-4F46-95A4-433B031B7163}" type="pres">
      <dgm:prSet presAssocID="{BDBC97A3-5FEE-41FD-A204-40B9005A7AC7}" presName="spaceRect" presStyleCnt="0"/>
      <dgm:spPr/>
    </dgm:pt>
    <dgm:pt modelId="{0F074F9E-14A0-4FA7-9323-A564F8C47DD9}" type="pres">
      <dgm:prSet presAssocID="{BDBC97A3-5FEE-41FD-A204-40B9005A7AC7}" presName="textRect" presStyleLbl="revTx" presStyleIdx="3" presStyleCnt="5">
        <dgm:presLayoutVars>
          <dgm:chMax val="1"/>
          <dgm:chPref val="1"/>
        </dgm:presLayoutVars>
      </dgm:prSet>
      <dgm:spPr/>
    </dgm:pt>
    <dgm:pt modelId="{8BBB5E87-BDE2-4271-85D5-C06E64B1EDFC}" type="pres">
      <dgm:prSet presAssocID="{AEEEDEFE-D2E6-4656-BA57-693EE77FF689}" presName="sibTrans" presStyleCnt="0"/>
      <dgm:spPr/>
    </dgm:pt>
    <dgm:pt modelId="{A6DCFB0D-48DF-46CB-82AD-3F7151BFFA1B}" type="pres">
      <dgm:prSet presAssocID="{17355763-4CBE-4403-8254-95E7394E26E1}" presName="compNode" presStyleCnt="0"/>
      <dgm:spPr/>
    </dgm:pt>
    <dgm:pt modelId="{6D3B377A-AA7C-4BCC-B1BB-59933C1484CA}" type="pres">
      <dgm:prSet presAssocID="{17355763-4CBE-4403-8254-95E7394E26E1}" presName="iconBgRect" presStyleLbl="bgShp" presStyleIdx="4" presStyleCnt="5"/>
      <dgm:spPr/>
    </dgm:pt>
    <dgm:pt modelId="{2C0F5C35-8B00-4954-9AFF-8AFA0CFE1B99}" type="pres">
      <dgm:prSet presAssocID="{17355763-4CBE-4403-8254-95E7394E26E1}"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Marker"/>
        </a:ext>
      </dgm:extLst>
    </dgm:pt>
    <dgm:pt modelId="{CF52E673-D5CA-4BD6-9960-B495ACA72F6E}" type="pres">
      <dgm:prSet presAssocID="{17355763-4CBE-4403-8254-95E7394E26E1}" presName="spaceRect" presStyleCnt="0"/>
      <dgm:spPr/>
    </dgm:pt>
    <dgm:pt modelId="{331B5A9D-8D6B-4298-9350-4D41052ACF16}" type="pres">
      <dgm:prSet presAssocID="{17355763-4CBE-4403-8254-95E7394E26E1}" presName="textRect" presStyleLbl="revTx" presStyleIdx="4" presStyleCnt="5">
        <dgm:presLayoutVars>
          <dgm:chMax val="1"/>
          <dgm:chPref val="1"/>
        </dgm:presLayoutVars>
      </dgm:prSet>
      <dgm:spPr/>
    </dgm:pt>
  </dgm:ptLst>
  <dgm:cxnLst>
    <dgm:cxn modelId="{B5E37503-99FB-41B1-9BFD-C2038B26FE58}" type="presOf" srcId="{BDBC97A3-5FEE-41FD-A204-40B9005A7AC7}" destId="{0F074F9E-14A0-4FA7-9323-A564F8C47DD9}" srcOrd="0" destOrd="0" presId="urn:microsoft.com/office/officeart/2018/5/layout/IconCircleLabelList"/>
    <dgm:cxn modelId="{ED9DD61B-C676-49F5-AAC3-B9226EEF7D44}" srcId="{93100CE1-8F93-4371-A994-C3546FDD1B4B}" destId="{CD4812CF-9548-4B9A-9882-157DA8994F4B}" srcOrd="2" destOrd="0" parTransId="{89C0EE32-579D-4786-8E0F-650851100F2A}" sibTransId="{18ED928D-195E-4873-9259-A5AC910D06EE}"/>
    <dgm:cxn modelId="{5E547A24-E5A4-474E-941B-78BDF0AF8011}" srcId="{93100CE1-8F93-4371-A994-C3546FDD1B4B}" destId="{BDBC97A3-5FEE-41FD-A204-40B9005A7AC7}" srcOrd="3" destOrd="0" parTransId="{8A3E4394-A1DE-4320-913E-7086697148A5}" sibTransId="{AEEEDEFE-D2E6-4656-BA57-693EE77FF689}"/>
    <dgm:cxn modelId="{88B1D925-9916-4B49-BCEC-CEE8CDFDA8B6}" srcId="{93100CE1-8F93-4371-A994-C3546FDD1B4B}" destId="{0247EDC7-326A-4271-9FE7-4627659482F6}" srcOrd="0" destOrd="0" parTransId="{87C7E699-6EB7-4493-A8E3-BF72B0BBA0CB}" sibTransId="{5CC9C545-56B2-44BF-868C-410054B71856}"/>
    <dgm:cxn modelId="{BF640145-250B-4BBF-AB9E-083B4E31D667}" srcId="{93100CE1-8F93-4371-A994-C3546FDD1B4B}" destId="{17355763-4CBE-4403-8254-95E7394E26E1}" srcOrd="4" destOrd="0" parTransId="{067E4947-4463-4EA9-9B4F-4482FC80364C}" sibTransId="{623A2E3D-8089-41CB-80D0-952E031472DA}"/>
    <dgm:cxn modelId="{391FBB6F-7F29-494D-A884-E7C64BAB625D}" type="presOf" srcId="{17E518EA-0AF4-4331-A31F-CBC5E17BA825}" destId="{748FF7F4-C9ED-4D57-811F-929D56E26F64}" srcOrd="0" destOrd="0" presId="urn:microsoft.com/office/officeart/2018/5/layout/IconCircleLabelList"/>
    <dgm:cxn modelId="{20EF3D8F-F9E5-4485-9349-323F48BE6455}" type="presOf" srcId="{17355763-4CBE-4403-8254-95E7394E26E1}" destId="{331B5A9D-8D6B-4298-9350-4D41052ACF16}" srcOrd="0" destOrd="0" presId="urn:microsoft.com/office/officeart/2018/5/layout/IconCircleLabelList"/>
    <dgm:cxn modelId="{C2316A90-14A4-4A5B-AF41-30930FB70857}" type="presOf" srcId="{93100CE1-8F93-4371-A994-C3546FDD1B4B}" destId="{C295E6CC-0776-4DD2-B78E-598679B1A207}" srcOrd="0" destOrd="0" presId="urn:microsoft.com/office/officeart/2018/5/layout/IconCircleLabelList"/>
    <dgm:cxn modelId="{74141EEF-E865-4752-9EDB-C7E089D6288A}" srcId="{93100CE1-8F93-4371-A994-C3546FDD1B4B}" destId="{17E518EA-0AF4-4331-A31F-CBC5E17BA825}" srcOrd="1" destOrd="0" parTransId="{2B4F0947-610C-4BAC-AE01-95E3E51ED980}" sibTransId="{CCD1CC2A-2030-44B2-8DEC-796A6A0B6B26}"/>
    <dgm:cxn modelId="{CFBF40FB-CD7B-45C9-AA4D-7CDBCE3F6B3B}" type="presOf" srcId="{CD4812CF-9548-4B9A-9882-157DA8994F4B}" destId="{45096EA9-D33C-4251-9D75-7F396D73F3B1}" srcOrd="0" destOrd="0" presId="urn:microsoft.com/office/officeart/2018/5/layout/IconCircleLabelList"/>
    <dgm:cxn modelId="{BA7DECFE-FA4A-45C7-9279-1C6BDDEA4A98}" type="presOf" srcId="{0247EDC7-326A-4271-9FE7-4627659482F6}" destId="{71B3B32A-8468-49CA-BD3B-1EBEB06DE1FF}" srcOrd="0" destOrd="0" presId="urn:microsoft.com/office/officeart/2018/5/layout/IconCircleLabelList"/>
    <dgm:cxn modelId="{61A65542-D746-435F-A721-96852EA81181}" type="presParOf" srcId="{C295E6CC-0776-4DD2-B78E-598679B1A207}" destId="{F06944CA-C6B0-467E-96D4-87CD5073E932}" srcOrd="0" destOrd="0" presId="urn:microsoft.com/office/officeart/2018/5/layout/IconCircleLabelList"/>
    <dgm:cxn modelId="{1FD83388-5E9B-4BA9-ADF2-781E466903C8}" type="presParOf" srcId="{F06944CA-C6B0-467E-96D4-87CD5073E932}" destId="{B4C216C3-FE97-4359-B678-9D8486ADC933}" srcOrd="0" destOrd="0" presId="urn:microsoft.com/office/officeart/2018/5/layout/IconCircleLabelList"/>
    <dgm:cxn modelId="{202531EB-ACF8-458F-8C06-10F66B181E2F}" type="presParOf" srcId="{F06944CA-C6B0-467E-96D4-87CD5073E932}" destId="{9A0F97E7-D988-44F9-9AD9-427C3FD05714}" srcOrd="1" destOrd="0" presId="urn:microsoft.com/office/officeart/2018/5/layout/IconCircleLabelList"/>
    <dgm:cxn modelId="{E4C4858F-7476-4A31-AE97-279D4ABD0DCC}" type="presParOf" srcId="{F06944CA-C6B0-467E-96D4-87CD5073E932}" destId="{E1D20F70-ECE4-4451-AD61-7A48CF257EFC}" srcOrd="2" destOrd="0" presId="urn:microsoft.com/office/officeart/2018/5/layout/IconCircleLabelList"/>
    <dgm:cxn modelId="{602D2137-0743-4A1F-B2CF-A3B9C677420F}" type="presParOf" srcId="{F06944CA-C6B0-467E-96D4-87CD5073E932}" destId="{71B3B32A-8468-49CA-BD3B-1EBEB06DE1FF}" srcOrd="3" destOrd="0" presId="urn:microsoft.com/office/officeart/2018/5/layout/IconCircleLabelList"/>
    <dgm:cxn modelId="{1F61EEB7-9EBE-4291-9D70-D44184F6DB4A}" type="presParOf" srcId="{C295E6CC-0776-4DD2-B78E-598679B1A207}" destId="{265D4B3C-0DC1-48EB-A6C3-F9A4E29DFAFF}" srcOrd="1" destOrd="0" presId="urn:microsoft.com/office/officeart/2018/5/layout/IconCircleLabelList"/>
    <dgm:cxn modelId="{17B6297D-DECE-4D94-9703-A865570BFE39}" type="presParOf" srcId="{C295E6CC-0776-4DD2-B78E-598679B1A207}" destId="{5D9AA85A-3437-4364-97C8-984D6064AF05}" srcOrd="2" destOrd="0" presId="urn:microsoft.com/office/officeart/2018/5/layout/IconCircleLabelList"/>
    <dgm:cxn modelId="{B70B7045-A7BA-4DC4-AE46-485DC40062F5}" type="presParOf" srcId="{5D9AA85A-3437-4364-97C8-984D6064AF05}" destId="{C02C3F5B-A75E-4F02-B24D-70577C636662}" srcOrd="0" destOrd="0" presId="urn:microsoft.com/office/officeart/2018/5/layout/IconCircleLabelList"/>
    <dgm:cxn modelId="{B47C2E3D-5E76-4D62-B563-7C6D0989078F}" type="presParOf" srcId="{5D9AA85A-3437-4364-97C8-984D6064AF05}" destId="{79751D13-4D45-4C2C-9E10-EC74442988BF}" srcOrd="1" destOrd="0" presId="urn:microsoft.com/office/officeart/2018/5/layout/IconCircleLabelList"/>
    <dgm:cxn modelId="{945B5D75-2EA0-40AE-82E7-AE2A41DD5F75}" type="presParOf" srcId="{5D9AA85A-3437-4364-97C8-984D6064AF05}" destId="{7AA8CE5E-6972-459A-81EC-C44D9C180D47}" srcOrd="2" destOrd="0" presId="urn:microsoft.com/office/officeart/2018/5/layout/IconCircleLabelList"/>
    <dgm:cxn modelId="{F625DE44-5AED-450D-B0C3-078310708390}" type="presParOf" srcId="{5D9AA85A-3437-4364-97C8-984D6064AF05}" destId="{748FF7F4-C9ED-4D57-811F-929D56E26F64}" srcOrd="3" destOrd="0" presId="urn:microsoft.com/office/officeart/2018/5/layout/IconCircleLabelList"/>
    <dgm:cxn modelId="{31737C2B-B7FC-4CF7-AAA1-B7500126FE09}" type="presParOf" srcId="{C295E6CC-0776-4DD2-B78E-598679B1A207}" destId="{644E4FB1-9CA9-4671-8C96-11DBC40BCA95}" srcOrd="3" destOrd="0" presId="urn:microsoft.com/office/officeart/2018/5/layout/IconCircleLabelList"/>
    <dgm:cxn modelId="{D3FC9ED1-89B5-4CD2-915A-D5BCC93D1950}" type="presParOf" srcId="{C295E6CC-0776-4DD2-B78E-598679B1A207}" destId="{DCFFC4D6-5C97-4C2F-A591-1D92419944A8}" srcOrd="4" destOrd="0" presId="urn:microsoft.com/office/officeart/2018/5/layout/IconCircleLabelList"/>
    <dgm:cxn modelId="{35543C59-A163-4E06-9961-A42E658BB041}" type="presParOf" srcId="{DCFFC4D6-5C97-4C2F-A591-1D92419944A8}" destId="{802F2F6E-8EF4-4867-9D82-99567E5634CC}" srcOrd="0" destOrd="0" presId="urn:microsoft.com/office/officeart/2018/5/layout/IconCircleLabelList"/>
    <dgm:cxn modelId="{8E2E8A89-9B9C-4EC0-8AA1-1B8CBAB0D2A5}" type="presParOf" srcId="{DCFFC4D6-5C97-4C2F-A591-1D92419944A8}" destId="{7B8B6318-7CE9-4BC4-B5CA-9E77849BD1BA}" srcOrd="1" destOrd="0" presId="urn:microsoft.com/office/officeart/2018/5/layout/IconCircleLabelList"/>
    <dgm:cxn modelId="{DF58A81C-A9EE-4B7D-86C9-A389E1542BC5}" type="presParOf" srcId="{DCFFC4D6-5C97-4C2F-A591-1D92419944A8}" destId="{A3D56C57-93F2-477D-983D-0E3CA710375D}" srcOrd="2" destOrd="0" presId="urn:microsoft.com/office/officeart/2018/5/layout/IconCircleLabelList"/>
    <dgm:cxn modelId="{2F805572-A9AB-47BD-99BF-063C7506C0A6}" type="presParOf" srcId="{DCFFC4D6-5C97-4C2F-A591-1D92419944A8}" destId="{45096EA9-D33C-4251-9D75-7F396D73F3B1}" srcOrd="3" destOrd="0" presId="urn:microsoft.com/office/officeart/2018/5/layout/IconCircleLabelList"/>
    <dgm:cxn modelId="{BFA8E938-E0DB-4DC9-83CA-100FC2C56694}" type="presParOf" srcId="{C295E6CC-0776-4DD2-B78E-598679B1A207}" destId="{2A8B9F12-E86C-47CC-AB1F-021BE12A4CCC}" srcOrd="5" destOrd="0" presId="urn:microsoft.com/office/officeart/2018/5/layout/IconCircleLabelList"/>
    <dgm:cxn modelId="{CDF9863E-7598-4A24-9AD5-974A39A3CDD2}" type="presParOf" srcId="{C295E6CC-0776-4DD2-B78E-598679B1A207}" destId="{319E3260-69EA-4D99-B6D2-97B72AF79143}" srcOrd="6" destOrd="0" presId="urn:microsoft.com/office/officeart/2018/5/layout/IconCircleLabelList"/>
    <dgm:cxn modelId="{9FDC6143-68AD-4581-816E-72B38C1ECD37}" type="presParOf" srcId="{319E3260-69EA-4D99-B6D2-97B72AF79143}" destId="{0B42EDA5-512C-439D-9749-7D214530ABEB}" srcOrd="0" destOrd="0" presId="urn:microsoft.com/office/officeart/2018/5/layout/IconCircleLabelList"/>
    <dgm:cxn modelId="{68E47E91-1C89-4ED6-A6A8-8F59E2C1A1B7}" type="presParOf" srcId="{319E3260-69EA-4D99-B6D2-97B72AF79143}" destId="{76C6153C-CB4C-4764-AE73-6CC54866AA8D}" srcOrd="1" destOrd="0" presId="urn:microsoft.com/office/officeart/2018/5/layout/IconCircleLabelList"/>
    <dgm:cxn modelId="{C475A92D-BA49-40F2-A350-59DF0679328A}" type="presParOf" srcId="{319E3260-69EA-4D99-B6D2-97B72AF79143}" destId="{F28F9968-65A9-4F46-95A4-433B031B7163}" srcOrd="2" destOrd="0" presId="urn:microsoft.com/office/officeart/2018/5/layout/IconCircleLabelList"/>
    <dgm:cxn modelId="{2C941047-05C7-4099-A47D-97DF3358A808}" type="presParOf" srcId="{319E3260-69EA-4D99-B6D2-97B72AF79143}" destId="{0F074F9E-14A0-4FA7-9323-A564F8C47DD9}" srcOrd="3" destOrd="0" presId="urn:microsoft.com/office/officeart/2018/5/layout/IconCircleLabelList"/>
    <dgm:cxn modelId="{D3D64C4D-2852-4595-858B-025E194E4E0B}" type="presParOf" srcId="{C295E6CC-0776-4DD2-B78E-598679B1A207}" destId="{8BBB5E87-BDE2-4271-85D5-C06E64B1EDFC}" srcOrd="7" destOrd="0" presId="urn:microsoft.com/office/officeart/2018/5/layout/IconCircleLabelList"/>
    <dgm:cxn modelId="{21433B84-7D3C-4D6B-8D01-9163C0515729}" type="presParOf" srcId="{C295E6CC-0776-4DD2-B78E-598679B1A207}" destId="{A6DCFB0D-48DF-46CB-82AD-3F7151BFFA1B}" srcOrd="8" destOrd="0" presId="urn:microsoft.com/office/officeart/2018/5/layout/IconCircleLabelList"/>
    <dgm:cxn modelId="{27EE1953-37C1-41A6-AF63-43AEFC2CF8F8}" type="presParOf" srcId="{A6DCFB0D-48DF-46CB-82AD-3F7151BFFA1B}" destId="{6D3B377A-AA7C-4BCC-B1BB-59933C1484CA}" srcOrd="0" destOrd="0" presId="urn:microsoft.com/office/officeart/2018/5/layout/IconCircleLabelList"/>
    <dgm:cxn modelId="{66D0F796-A414-4A16-BF6A-84A5FCD17DF0}" type="presParOf" srcId="{A6DCFB0D-48DF-46CB-82AD-3F7151BFFA1B}" destId="{2C0F5C35-8B00-4954-9AFF-8AFA0CFE1B99}" srcOrd="1" destOrd="0" presId="urn:microsoft.com/office/officeart/2018/5/layout/IconCircleLabelList"/>
    <dgm:cxn modelId="{71189E29-E5CF-415D-A849-137FA1C420A3}" type="presParOf" srcId="{A6DCFB0D-48DF-46CB-82AD-3F7151BFFA1B}" destId="{CF52E673-D5CA-4BD6-9960-B495ACA72F6E}" srcOrd="2" destOrd="0" presId="urn:microsoft.com/office/officeart/2018/5/layout/IconCircleLabelList"/>
    <dgm:cxn modelId="{572DB3F5-17D4-4061-BB94-2B4DB17EA73D}" type="presParOf" srcId="{A6DCFB0D-48DF-46CB-82AD-3F7151BFFA1B}" destId="{331B5A9D-8D6B-4298-9350-4D41052ACF1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5661D-0E11-8C4A-83B3-209B895AC73A}">
      <dsp:nvSpPr>
        <dsp:cNvPr id="0" name=""/>
        <dsp:cNvSpPr/>
      </dsp:nvSpPr>
      <dsp:spPr>
        <a:xfrm>
          <a:off x="5498839" y="0"/>
          <a:ext cx="4124072" cy="439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Vitis </a:t>
          </a:r>
          <a:r>
            <a:rPr lang="en-US" sz="1100" kern="1200" dirty="0" err="1"/>
            <a:t>OpenAI</a:t>
          </a:r>
          <a:r>
            <a:rPr lang="en-US" sz="1100" kern="1200" dirty="0"/>
            <a:t> page and sign up: </a:t>
          </a:r>
          <a:r>
            <a:rPr lang="en-US" sz="11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https://openai.com/</a:t>
          </a:r>
          <a:r>
            <a:rPr lang="en-US" sz="1100" kern="1200" dirty="0">
              <a:solidFill>
                <a:schemeClr val="bg1"/>
              </a:solidFill>
            </a:rPr>
            <a:t> </a:t>
          </a:r>
        </a:p>
      </dsp:txBody>
      <dsp:txXfrm>
        <a:off x="5511702" y="12863"/>
        <a:ext cx="3838375" cy="413443"/>
      </dsp:txXfrm>
    </dsp:sp>
    <dsp:sp modelId="{BECB428D-3BD4-8B4C-8118-96554F6C5462}">
      <dsp:nvSpPr>
        <dsp:cNvPr id="0" name=""/>
        <dsp:cNvSpPr/>
      </dsp:nvSpPr>
      <dsp:spPr>
        <a:xfrm>
          <a:off x="3225176" y="493638"/>
          <a:ext cx="6368905" cy="439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Check that you get an access to the playground at </a:t>
          </a:r>
          <a:r>
            <a:rPr lang="en-US" sz="11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https://platform.openai.com/playground</a:t>
          </a:r>
          <a:r>
            <a:rPr lang="en-US" sz="1100" kern="1200" dirty="0">
              <a:solidFill>
                <a:schemeClr val="bg1"/>
              </a:solidFill>
            </a:rPr>
            <a:t> </a:t>
          </a:r>
        </a:p>
      </dsp:txBody>
      <dsp:txXfrm>
        <a:off x="3238039" y="506501"/>
        <a:ext cx="5573619" cy="413443"/>
      </dsp:txXfrm>
    </dsp:sp>
    <dsp:sp modelId="{25237326-0999-C947-9096-F67933DA54CB}">
      <dsp:nvSpPr>
        <dsp:cNvPr id="0" name=""/>
        <dsp:cNvSpPr/>
      </dsp:nvSpPr>
      <dsp:spPr>
        <a:xfrm>
          <a:off x="3056236" y="1029073"/>
          <a:ext cx="6566675" cy="439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Visit </a:t>
          </a:r>
          <a:r>
            <a:rPr lang="en-US" sz="1100" kern="1200" dirty="0" err="1"/>
            <a:t>OpenAI</a:t>
          </a:r>
          <a:r>
            <a:rPr lang="en-US" sz="1100" kern="1200" dirty="0"/>
            <a:t> </a:t>
          </a:r>
          <a:r>
            <a:rPr lang="en-US" sz="1100" kern="1200" dirty="0" err="1"/>
            <a:t>ApiKeys</a:t>
          </a:r>
          <a:r>
            <a:rPr lang="en-US" sz="1100" kern="1200" dirty="0"/>
            <a:t> page to issue the token </a:t>
          </a:r>
          <a:r>
            <a:rPr lang="en-US" sz="11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https://platform.openai.com/account/api-keys</a:t>
          </a:r>
          <a:endParaRPr lang="en-US" sz="1100" kern="1200" dirty="0">
            <a:solidFill>
              <a:schemeClr val="bg1"/>
            </a:solidFill>
          </a:endParaRPr>
        </a:p>
      </dsp:txBody>
      <dsp:txXfrm>
        <a:off x="3069099" y="1041936"/>
        <a:ext cx="5755701" cy="413443"/>
      </dsp:txXfrm>
    </dsp:sp>
    <dsp:sp modelId="{05483C5D-EE1C-C94A-8D1B-1AD0AE5461DE}">
      <dsp:nvSpPr>
        <dsp:cNvPr id="0" name=""/>
        <dsp:cNvSpPr/>
      </dsp:nvSpPr>
      <dsp:spPr>
        <a:xfrm>
          <a:off x="2965165" y="1557054"/>
          <a:ext cx="6657053" cy="4391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dirty="0"/>
            <a:t>Create a token, save it in a secure place, do not commit it with your code to the remote repository</a:t>
          </a:r>
        </a:p>
      </dsp:txBody>
      <dsp:txXfrm>
        <a:off x="2978028" y="1569917"/>
        <a:ext cx="5826950" cy="413443"/>
      </dsp:txXfrm>
    </dsp:sp>
    <dsp:sp modelId="{9A963F8F-3719-5847-AF3B-3F3E7253A064}">
      <dsp:nvSpPr>
        <dsp:cNvPr id="0" name=""/>
        <dsp:cNvSpPr/>
      </dsp:nvSpPr>
      <dsp:spPr>
        <a:xfrm>
          <a:off x="9232705" y="327397"/>
          <a:ext cx="285460" cy="2854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9296934" y="327397"/>
        <a:ext cx="157003" cy="214809"/>
      </dsp:txXfrm>
    </dsp:sp>
    <dsp:sp modelId="{E8FA999A-FB59-4144-81BB-36D53A95A60A}">
      <dsp:nvSpPr>
        <dsp:cNvPr id="0" name=""/>
        <dsp:cNvSpPr/>
      </dsp:nvSpPr>
      <dsp:spPr>
        <a:xfrm>
          <a:off x="9214051" y="907221"/>
          <a:ext cx="285460" cy="2854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9278280" y="907221"/>
        <a:ext cx="157003" cy="214809"/>
      </dsp:txXfrm>
    </dsp:sp>
    <dsp:sp modelId="{8BDEEB41-4D0B-E748-832B-19A1689CEAEF}">
      <dsp:nvSpPr>
        <dsp:cNvPr id="0" name=""/>
        <dsp:cNvSpPr/>
      </dsp:nvSpPr>
      <dsp:spPr>
        <a:xfrm>
          <a:off x="9212670" y="1383366"/>
          <a:ext cx="285460" cy="28546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9276899" y="1383366"/>
        <a:ext cx="157003" cy="2148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216C3-FE97-4359-B678-9D8486ADC933}">
      <dsp:nvSpPr>
        <dsp:cNvPr id="0" name=""/>
        <dsp:cNvSpPr/>
      </dsp:nvSpPr>
      <dsp:spPr>
        <a:xfrm>
          <a:off x="1349669" y="631"/>
          <a:ext cx="1090494" cy="10904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0F97E7-D988-44F9-9AD9-427C3FD05714}">
      <dsp:nvSpPr>
        <dsp:cNvPr id="0" name=""/>
        <dsp:cNvSpPr/>
      </dsp:nvSpPr>
      <dsp:spPr>
        <a:xfrm>
          <a:off x="1582070" y="233031"/>
          <a:ext cx="625693" cy="6256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B3B32A-8468-49CA-BD3B-1EBEB06DE1FF}">
      <dsp:nvSpPr>
        <dsp:cNvPr id="0" name=""/>
        <dsp:cNvSpPr/>
      </dsp:nvSpPr>
      <dsp:spPr>
        <a:xfrm>
          <a:off x="1001069" y="1430787"/>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solidFill>
                <a:schemeClr val="bg1"/>
              </a:solidFill>
            </a:rPr>
            <a:t>Different models: Ada, Davinci, Curie, Babbage, </a:t>
          </a:r>
          <a:r>
            <a:rPr lang="en-US" sz="1100" kern="1200" dirty="0" err="1">
              <a:solidFill>
                <a:schemeClr val="bg1"/>
              </a:solidFill>
            </a:rPr>
            <a:t>etc</a:t>
          </a:r>
          <a:endParaRPr lang="en-US" sz="1100" kern="1200" dirty="0">
            <a:solidFill>
              <a:schemeClr val="bg1"/>
            </a:solidFill>
          </a:endParaRPr>
        </a:p>
      </dsp:txBody>
      <dsp:txXfrm>
        <a:off x="1001069" y="1430787"/>
        <a:ext cx="1787695" cy="715078"/>
      </dsp:txXfrm>
    </dsp:sp>
    <dsp:sp modelId="{C02C3F5B-A75E-4F02-B24D-70577C636662}">
      <dsp:nvSpPr>
        <dsp:cNvPr id="0" name=""/>
        <dsp:cNvSpPr/>
      </dsp:nvSpPr>
      <dsp:spPr>
        <a:xfrm>
          <a:off x="3450211" y="631"/>
          <a:ext cx="1090494" cy="109049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751D13-4D45-4C2C-9E10-EC74442988BF}">
      <dsp:nvSpPr>
        <dsp:cNvPr id="0" name=""/>
        <dsp:cNvSpPr/>
      </dsp:nvSpPr>
      <dsp:spPr>
        <a:xfrm>
          <a:off x="3682612" y="233031"/>
          <a:ext cx="625693" cy="6256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8FF7F4-C9ED-4D57-811F-929D56E26F64}">
      <dsp:nvSpPr>
        <dsp:cNvPr id="0" name=""/>
        <dsp:cNvSpPr/>
      </dsp:nvSpPr>
      <dsp:spPr>
        <a:xfrm>
          <a:off x="3101611" y="1430787"/>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solidFill>
                <a:schemeClr val="bg1"/>
              </a:solidFill>
            </a:rPr>
            <a:t>Codex  -create &amp; analyze code</a:t>
          </a:r>
        </a:p>
      </dsp:txBody>
      <dsp:txXfrm>
        <a:off x="3101611" y="1430787"/>
        <a:ext cx="1787695" cy="715078"/>
      </dsp:txXfrm>
    </dsp:sp>
    <dsp:sp modelId="{802F2F6E-8EF4-4867-9D82-99567E5634CC}">
      <dsp:nvSpPr>
        <dsp:cNvPr id="0" name=""/>
        <dsp:cNvSpPr/>
      </dsp:nvSpPr>
      <dsp:spPr>
        <a:xfrm>
          <a:off x="5550753" y="631"/>
          <a:ext cx="1090494" cy="109049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8B6318-7CE9-4BC4-B5CA-9E77849BD1BA}">
      <dsp:nvSpPr>
        <dsp:cNvPr id="0" name=""/>
        <dsp:cNvSpPr/>
      </dsp:nvSpPr>
      <dsp:spPr>
        <a:xfrm>
          <a:off x="5783154" y="233031"/>
          <a:ext cx="625693" cy="6256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096EA9-D33C-4251-9D75-7F396D73F3B1}">
      <dsp:nvSpPr>
        <dsp:cNvPr id="0" name=""/>
        <dsp:cNvSpPr/>
      </dsp:nvSpPr>
      <dsp:spPr>
        <a:xfrm>
          <a:off x="5202153" y="1430787"/>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solidFill>
                <a:schemeClr val="bg1"/>
              </a:solidFill>
            </a:rPr>
            <a:t>Dall-e 3 - create images using prompt</a:t>
          </a:r>
        </a:p>
      </dsp:txBody>
      <dsp:txXfrm>
        <a:off x="5202153" y="1430787"/>
        <a:ext cx="1787695" cy="715078"/>
      </dsp:txXfrm>
    </dsp:sp>
    <dsp:sp modelId="{0B42EDA5-512C-439D-9749-7D214530ABEB}">
      <dsp:nvSpPr>
        <dsp:cNvPr id="0" name=""/>
        <dsp:cNvSpPr/>
      </dsp:nvSpPr>
      <dsp:spPr>
        <a:xfrm>
          <a:off x="7651295" y="631"/>
          <a:ext cx="1090494" cy="10904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C6153C-CB4C-4764-AE73-6CC54866AA8D}">
      <dsp:nvSpPr>
        <dsp:cNvPr id="0" name=""/>
        <dsp:cNvSpPr/>
      </dsp:nvSpPr>
      <dsp:spPr>
        <a:xfrm>
          <a:off x="7883696" y="233031"/>
          <a:ext cx="625693" cy="6256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74F9E-14A0-4FA7-9323-A564F8C47DD9}">
      <dsp:nvSpPr>
        <dsp:cNvPr id="0" name=""/>
        <dsp:cNvSpPr/>
      </dsp:nvSpPr>
      <dsp:spPr>
        <a:xfrm>
          <a:off x="7302695" y="1430787"/>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err="1">
              <a:solidFill>
                <a:schemeClr val="bg1"/>
              </a:solidFill>
            </a:rPr>
            <a:t>Midjourney</a:t>
          </a:r>
          <a:r>
            <a:rPr lang="en-US" sz="1100" kern="1200" dirty="0">
              <a:solidFill>
                <a:schemeClr val="bg1"/>
              </a:solidFill>
            </a:rPr>
            <a:t> - create images using prompt</a:t>
          </a:r>
        </a:p>
      </dsp:txBody>
      <dsp:txXfrm>
        <a:off x="7302695" y="1430787"/>
        <a:ext cx="1787695" cy="715078"/>
      </dsp:txXfrm>
    </dsp:sp>
    <dsp:sp modelId="{6D3B377A-AA7C-4BCC-B1BB-59933C1484CA}">
      <dsp:nvSpPr>
        <dsp:cNvPr id="0" name=""/>
        <dsp:cNvSpPr/>
      </dsp:nvSpPr>
      <dsp:spPr>
        <a:xfrm>
          <a:off x="9751837" y="631"/>
          <a:ext cx="1090494" cy="1090494"/>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0F5C35-8B00-4954-9AFF-8AFA0CFE1B99}">
      <dsp:nvSpPr>
        <dsp:cNvPr id="0" name=""/>
        <dsp:cNvSpPr/>
      </dsp:nvSpPr>
      <dsp:spPr>
        <a:xfrm>
          <a:off x="9984238" y="233031"/>
          <a:ext cx="625693" cy="6256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B5A9D-8D6B-4298-9350-4D41052ACF16}">
      <dsp:nvSpPr>
        <dsp:cNvPr id="0" name=""/>
        <dsp:cNvSpPr/>
      </dsp:nvSpPr>
      <dsp:spPr>
        <a:xfrm>
          <a:off x="9403237" y="1430787"/>
          <a:ext cx="1787695" cy="715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err="1">
              <a:solidFill>
                <a:schemeClr val="bg1"/>
              </a:solidFill>
            </a:rPr>
            <a:t>OpenSource</a:t>
          </a:r>
          <a:r>
            <a:rPr lang="en-US" sz="1100" kern="1200" dirty="0">
              <a:solidFill>
                <a:schemeClr val="bg1"/>
              </a:solidFill>
            </a:rPr>
            <a:t> models</a:t>
          </a:r>
          <a:r>
            <a:rPr lang="en-US" sz="1100" kern="1200" dirty="0"/>
            <a:t> </a:t>
          </a:r>
          <a:r>
            <a:rPr lang="en-US" sz="1100" kern="1200" dirty="0">
              <a:solidFill>
                <a:schemeClr val="bg1"/>
              </a:solidFill>
              <a:hlinkClick xmlns:r="http://schemas.openxmlformats.org/officeDocument/2006/relationships" r:id="rId11">
                <a:extLst>
                  <a:ext uri="{A12FA001-AC4F-418D-AE19-62706E023703}">
                    <ahyp:hlinkClr xmlns:ahyp="http://schemas.microsoft.com/office/drawing/2018/hyperlinkcolor" val="tx"/>
                  </a:ext>
                </a:extLst>
              </a:hlinkClick>
            </a:rPr>
            <a:t>https://github.com/cocktailpeanut/dalai</a:t>
          </a:r>
          <a:r>
            <a:rPr lang="en-US" sz="1100" kern="1200" dirty="0">
              <a:solidFill>
                <a:schemeClr val="bg1"/>
              </a:solidFill>
            </a:rPr>
            <a:t> </a:t>
          </a:r>
        </a:p>
      </dsp:txBody>
      <dsp:txXfrm>
        <a:off x="9403237" y="1430787"/>
        <a:ext cx="1787695" cy="71507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4T18:58:49.810"/>
    </inkml:context>
    <inkml:brush xml:id="br0">
      <inkml:brushProperty name="width" value="0.035" units="cm"/>
      <inkml:brushProperty name="height" value="0.035" units="cm"/>
    </inkml:brush>
  </inkml:definitions>
  <inkml:trace contextRef="#ctx0" brushRef="#br0">46 10 24575,'-17'-2'0,"7"-3"0,-4 5 0,11-2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7B394-2D49-4876-8599-20691F6E1CBA}" type="datetimeFigureOut">
              <a:rPr lang="en-US" smtClean="0"/>
              <a:t>11/13/23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8FD60-CA87-453A-9B04-7A88348B9E12}" type="slidenum">
              <a:rPr lang="en-US" smtClean="0"/>
              <a:t>‹#›</a:t>
            </a:fld>
            <a:endParaRPr lang="en-US"/>
          </a:p>
        </p:txBody>
      </p:sp>
    </p:spTree>
    <p:extLst>
      <p:ext uri="{BB962C8B-B14F-4D97-AF65-F5344CB8AC3E}">
        <p14:creationId xmlns:p14="http://schemas.microsoft.com/office/powerpoint/2010/main" val="1744856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u="none" strike="noStrike">
                <a:solidFill>
                  <a:srgbClr val="374151"/>
                </a:solidFill>
                <a:effectLst/>
                <a:latin typeface="Söhne"/>
              </a:rPr>
              <a:t>Investigation of Human-AI Interaction Dynamics:</a:t>
            </a:r>
            <a:r>
              <a:rPr lang="en-GB" b="0" i="0" u="none" strike="noStrike">
                <a:solidFill>
                  <a:srgbClr val="374151"/>
                </a:solidFill>
                <a:effectLst/>
                <a:latin typeface="Söhne"/>
              </a:rPr>
              <a:t> Scientific exploration of HCI paradigms with AI systems, emphasizing the </a:t>
            </a:r>
            <a:r>
              <a:rPr lang="en-GB" b="0" i="0" u="none" strike="noStrike" err="1">
                <a:solidFill>
                  <a:srgbClr val="374151"/>
                </a:solidFill>
                <a:effectLst/>
                <a:latin typeface="Söhne"/>
              </a:rPr>
              <a:t>modeling</a:t>
            </a:r>
            <a:r>
              <a:rPr lang="en-GB" b="0" i="0" u="none" strike="noStrike">
                <a:solidFill>
                  <a:srgbClr val="374151"/>
                </a:solidFill>
                <a:effectLst/>
                <a:latin typeface="Söhne"/>
              </a:rPr>
              <a:t> of interaction patterns, system responses, and user </a:t>
            </a:r>
            <a:r>
              <a:rPr lang="en-GB" b="0" i="0" u="none" strike="noStrike" err="1">
                <a:solidFill>
                  <a:srgbClr val="374151"/>
                </a:solidFill>
                <a:effectLst/>
                <a:latin typeface="Söhne"/>
              </a:rPr>
              <a:t>behavior</a:t>
            </a:r>
            <a:r>
              <a:rPr lang="en-GB" b="0" i="0" u="none" strike="noStrike">
                <a:solidFill>
                  <a:srgbClr val="374151"/>
                </a:solidFill>
                <a:effectLst/>
                <a:latin typeface="Söhne"/>
              </a:rPr>
              <a:t> analytics.</a:t>
            </a:r>
          </a:p>
          <a:p>
            <a:pPr algn="l">
              <a:buFont typeface="+mj-lt"/>
              <a:buAutoNum type="arabicPeriod"/>
            </a:pPr>
            <a:r>
              <a:rPr lang="en-GB" b="1" i="0" u="none" strike="noStrike">
                <a:solidFill>
                  <a:srgbClr val="374151"/>
                </a:solidFill>
                <a:effectLst/>
                <a:latin typeface="Söhne"/>
              </a:rPr>
              <a:t>Cognitive Processing in AI Mediated Interactions:</a:t>
            </a:r>
            <a:r>
              <a:rPr lang="en-GB" b="0" i="0" u="none" strike="noStrike">
                <a:solidFill>
                  <a:srgbClr val="374151"/>
                </a:solidFill>
                <a:effectLst/>
                <a:latin typeface="Söhne"/>
              </a:rPr>
              <a:t> Applying cognitive psychology principles to examine human cognition, perception, and </a:t>
            </a:r>
            <a:r>
              <a:rPr lang="en-GB" b="0" i="0" u="none" strike="noStrike" err="1">
                <a:solidFill>
                  <a:srgbClr val="374151"/>
                </a:solidFill>
                <a:effectLst/>
                <a:latin typeface="Söhne"/>
              </a:rPr>
              <a:t>behavior</a:t>
            </a:r>
            <a:r>
              <a:rPr lang="en-GB" b="0" i="0" u="none" strike="noStrike">
                <a:solidFill>
                  <a:srgbClr val="374151"/>
                </a:solidFill>
                <a:effectLst/>
                <a:latin typeface="Söhne"/>
              </a:rPr>
              <a:t> in the context of AI interfaces, leading to the development of cognitive models for enhanced human-AI synergy.</a:t>
            </a:r>
          </a:p>
          <a:p>
            <a:pPr algn="l">
              <a:buFont typeface="+mj-lt"/>
              <a:buAutoNum type="arabicPeriod"/>
            </a:pPr>
            <a:r>
              <a:rPr lang="en-GB" b="1" i="0" u="none" strike="noStrike">
                <a:solidFill>
                  <a:srgbClr val="374151"/>
                </a:solidFill>
                <a:effectLst/>
                <a:latin typeface="Söhne"/>
              </a:rPr>
              <a:t>Adaptive Interface Design in Intelligent Systems:</a:t>
            </a:r>
            <a:r>
              <a:rPr lang="en-GB" b="0" i="0" u="none" strike="noStrike">
                <a:solidFill>
                  <a:srgbClr val="374151"/>
                </a:solidFill>
                <a:effectLst/>
                <a:latin typeface="Söhne"/>
              </a:rPr>
              <a:t> Rigorous investigation into machine learning and AI-driven interface adaptability, with a focus on developing systems that can understand, learn from, and adapt to individual user inputs and </a:t>
            </a:r>
            <a:r>
              <a:rPr lang="en-GB" b="0" i="0" u="none" strike="noStrike" err="1">
                <a:solidFill>
                  <a:srgbClr val="374151"/>
                </a:solidFill>
                <a:effectLst/>
                <a:latin typeface="Söhne"/>
              </a:rPr>
              <a:t>behavioral</a:t>
            </a:r>
            <a:r>
              <a:rPr lang="en-GB" b="0" i="0" u="none" strike="noStrike">
                <a:solidFill>
                  <a:srgbClr val="374151"/>
                </a:solidFill>
                <a:effectLst/>
                <a:latin typeface="Söhne"/>
              </a:rPr>
              <a:t> patterns.</a:t>
            </a:r>
          </a:p>
          <a:p>
            <a:r>
              <a:rPr lang="en-GB" b="1" i="0" u="none" strike="noStrike">
                <a:effectLst/>
                <a:latin typeface="Söhne"/>
              </a:rPr>
              <a:t>HCI Research &amp; Validation:</a:t>
            </a:r>
            <a:r>
              <a:rPr lang="en-GB" b="0" i="0" u="none" strike="noStrike">
                <a:solidFill>
                  <a:srgbClr val="374151"/>
                </a:solidFill>
                <a:effectLst/>
                <a:latin typeface="Söhne"/>
              </a:rPr>
              <a:t> Leveraging a fusion of methodologies from computer science, cognitive psychology, and design sciences to conduct research and validation tests. The goal is to generate empirical data and build theoretical models that drive advancements in human interactions with diverse AI systems.</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6C797-ADD2-4696-9C09-422A67900E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367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2F1A-DA15-0587-5106-C05CEC9E5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72DF3C-A66A-F76B-ABE0-4B00860F8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291720-1E51-C4A9-F7B4-F11CE1F8CE0C}"/>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5" name="Footer Placeholder 4">
            <a:extLst>
              <a:ext uri="{FF2B5EF4-FFF2-40B4-BE49-F238E27FC236}">
                <a16:creationId xmlns:a16="http://schemas.microsoft.com/office/drawing/2014/main" id="{F06DC26F-6C49-6DA6-230D-27DC33F12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DC346-8604-C2A2-1729-C5CFD46109E5}"/>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1094563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472A2-B566-AAA3-7BFA-C635F94A25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119B5E-A768-89D2-6614-A1691E3110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A4FB8-CEF4-8E95-9417-AA3E0CAE4897}"/>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5" name="Footer Placeholder 4">
            <a:extLst>
              <a:ext uri="{FF2B5EF4-FFF2-40B4-BE49-F238E27FC236}">
                <a16:creationId xmlns:a16="http://schemas.microsoft.com/office/drawing/2014/main" id="{95EC41FE-D99A-087C-B42D-A53CF5488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BB739-B4B2-ED3B-9A61-7ABEB465A09F}"/>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941815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BF9C9-98DB-8BD7-0855-F621E75BAC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D23EF7-08D0-A8A0-F19C-879B13A70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D298EF-6BA9-60DB-23A3-A3A8C263E6CB}"/>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5" name="Footer Placeholder 4">
            <a:extLst>
              <a:ext uri="{FF2B5EF4-FFF2-40B4-BE49-F238E27FC236}">
                <a16:creationId xmlns:a16="http://schemas.microsoft.com/office/drawing/2014/main" id="{1CB6E872-C833-29FF-23F3-19FBACD6E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96D0A-A357-C2BE-A5DF-81B03638F01A}"/>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625282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8C30E-9F31-D8F5-1E4D-396AE47857CE}"/>
              </a:ext>
            </a:extLst>
          </p:cNvPr>
          <p:cNvSpPr>
            <a:spLocks noGrp="1"/>
          </p:cNvSpPr>
          <p:nvPr>
            <p:ph type="title" hasCustomPrompt="1"/>
          </p:nvPr>
        </p:nvSpPr>
        <p:spPr>
          <a:xfrm>
            <a:off x="633632" y="722843"/>
            <a:ext cx="10896600" cy="338554"/>
          </a:xfrm>
          <a:prstGeom prst="rect">
            <a:avLst/>
          </a:prstGeom>
        </p:spPr>
        <p:txBody>
          <a:bodyPr/>
          <a:lstStyle>
            <a:lvl1pPr>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0"/>
              </a:spcBef>
              <a:spcAft>
                <a:spcPts val="0"/>
              </a:spcAft>
              <a:buFont typeface="Arial" panose="020B0604020202020204" pitchFamily="34" charset="0"/>
              <a:buNone/>
            </a:pPr>
            <a:r>
              <a:rPr lang="en-US">
                <a:effectLst/>
              </a:rPr>
              <a:t>Title Goes Here</a:t>
            </a:r>
            <a:endParaRPr lang="en-US"/>
          </a:p>
        </p:txBody>
      </p:sp>
      <p:sp>
        <p:nvSpPr>
          <p:cNvPr id="4" name="Text Placeholder 10">
            <a:extLst>
              <a:ext uri="{FF2B5EF4-FFF2-40B4-BE49-F238E27FC236}">
                <a16:creationId xmlns:a16="http://schemas.microsoft.com/office/drawing/2014/main" id="{38C437B2-D94C-1848-2A24-39D1B91C9CA8}"/>
              </a:ext>
            </a:extLst>
          </p:cNvPr>
          <p:cNvSpPr>
            <a:spLocks noGrp="1"/>
          </p:cNvSpPr>
          <p:nvPr>
            <p:ph type="body" sz="quarter" idx="28" hasCustomPrompt="1"/>
          </p:nvPr>
        </p:nvSpPr>
        <p:spPr>
          <a:xfrm>
            <a:off x="633632" y="419100"/>
            <a:ext cx="3611880" cy="225706"/>
          </a:xfrm>
          <a:prstGeom prst="rect">
            <a:avLst/>
          </a:prstGeom>
        </p:spPr>
        <p:txBody>
          <a:bodyPr/>
          <a:lstStyle>
            <a:lvl1pPr>
              <a:spcBef>
                <a:spcPts val="0"/>
              </a:spcBef>
              <a:defRPr lang="en-US" sz="1000" b="0" i="0" kern="1200" cap="all" spc="300" baseline="0" dirty="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l" defTabSz="914400" rtl="0" eaLnBrk="1" latinLnBrk="0" hangingPunct="1">
              <a:lnSpc>
                <a:spcPct val="100000"/>
              </a:lnSpc>
              <a:spcBef>
                <a:spcPts val="600"/>
              </a:spcBef>
              <a:spcAft>
                <a:spcPts val="0"/>
              </a:spcAft>
              <a:buFont typeface="Arial" panose="020B0604020202020204" pitchFamily="34" charset="0"/>
              <a:buNone/>
            </a:pPr>
            <a:r>
              <a:rPr lang="en-US"/>
              <a:t>Click to add section title</a:t>
            </a:r>
          </a:p>
        </p:txBody>
      </p:sp>
    </p:spTree>
    <p:extLst>
      <p:ext uri="{BB962C8B-B14F-4D97-AF65-F5344CB8AC3E}">
        <p14:creationId xmlns:p14="http://schemas.microsoft.com/office/powerpoint/2010/main" val="417090268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289D6-E7F2-0568-BBB3-FD7CAF615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66BA0-66EB-AC04-F6A2-0FBDF78F8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79F01-11BB-830A-93FD-8FE223C6C9B2}"/>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5" name="Footer Placeholder 4">
            <a:extLst>
              <a:ext uri="{FF2B5EF4-FFF2-40B4-BE49-F238E27FC236}">
                <a16:creationId xmlns:a16="http://schemas.microsoft.com/office/drawing/2014/main" id="{08735D4B-0342-6492-7E6D-5ED8866528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E8946-8E4B-485B-C14D-71EA7AA76DEF}"/>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1231762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B22A-FF2D-C6F3-F02A-A211A87FB9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42E372-7329-3CCC-7F5D-69E50A077E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4AD22-3C9B-6B99-7F5E-5269F8EFCD52}"/>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5" name="Footer Placeholder 4">
            <a:extLst>
              <a:ext uri="{FF2B5EF4-FFF2-40B4-BE49-F238E27FC236}">
                <a16:creationId xmlns:a16="http://schemas.microsoft.com/office/drawing/2014/main" id="{CF784D67-D65B-59AD-E2FC-906FDC3E9D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B05CD3-7054-1CAD-CAB7-BFF9B3A23A63}"/>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1055919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A9F10-7B9C-27E4-BB72-D9DF9A04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C783AD-3C35-6216-F4B8-FF99139E0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37A88D-7358-5D10-B812-CDD6383B5C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1C7701-92CD-30A0-9243-6021A7CF61E1}"/>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6" name="Footer Placeholder 5">
            <a:extLst>
              <a:ext uri="{FF2B5EF4-FFF2-40B4-BE49-F238E27FC236}">
                <a16:creationId xmlns:a16="http://schemas.microsoft.com/office/drawing/2014/main" id="{0D78B227-8C93-7E2A-7052-30D78C8A57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72D0A-F222-EC00-38E5-DA7CE6C7AEBF}"/>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122421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FC81-5772-91B4-1BF1-B0028EFBF9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E7935-48D0-1EA3-FD9F-B5C8C9B728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E08C34-47CA-55D0-2EE4-22A0BDF6DB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57B2FE-2136-7BDC-E05A-428437C419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098E1-7DE5-97AA-68A5-9A0C8A7155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424B7-4B17-02EF-1F54-19546BFF19B4}"/>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8" name="Footer Placeholder 7">
            <a:extLst>
              <a:ext uri="{FF2B5EF4-FFF2-40B4-BE49-F238E27FC236}">
                <a16:creationId xmlns:a16="http://schemas.microsoft.com/office/drawing/2014/main" id="{21C8D0FC-EC14-7E8B-9611-D26AA72C1D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5B64B1-BFF6-846D-9962-20C75ACF6495}"/>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17225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8395-47C6-079F-3BBF-C19D6792DB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F1120-D37B-7883-C8EF-0A2A774CF7A1}"/>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4" name="Footer Placeholder 3">
            <a:extLst>
              <a:ext uri="{FF2B5EF4-FFF2-40B4-BE49-F238E27FC236}">
                <a16:creationId xmlns:a16="http://schemas.microsoft.com/office/drawing/2014/main" id="{51A9FE32-4E71-B780-7A91-A388D8283A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F9F729-BDE6-9C03-CC33-DC13AC1EDBEB}"/>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3959345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6EC0F-A47F-D856-9570-07CA6E79F9C3}"/>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3" name="Footer Placeholder 2">
            <a:extLst>
              <a:ext uri="{FF2B5EF4-FFF2-40B4-BE49-F238E27FC236}">
                <a16:creationId xmlns:a16="http://schemas.microsoft.com/office/drawing/2014/main" id="{503BE307-2CD0-B007-CAAC-254927B06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64BDEB-228D-7056-3465-7A21A406BB96}"/>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2466389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97D3B-A157-06D5-EC18-C24CBEE4A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B7C959-3719-B585-280F-FED17E377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1BD57C-A685-45EA-C6E3-658277C04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433E1-59B8-1DA1-FFDC-496A5B46926A}"/>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6" name="Footer Placeholder 5">
            <a:extLst>
              <a:ext uri="{FF2B5EF4-FFF2-40B4-BE49-F238E27FC236}">
                <a16:creationId xmlns:a16="http://schemas.microsoft.com/office/drawing/2014/main" id="{FB377211-3AD6-8997-7550-476BE5B92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FBE474-0024-3DA6-33A1-4B67330847A6}"/>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72186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28353-CF08-BFAD-2CC1-9C06F5A809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432BCE-B17D-4310-0424-8461401456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6531B-4117-ADA2-0F03-30D362006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816DDA-B490-9F49-425A-5EF1FA241C75}"/>
              </a:ext>
            </a:extLst>
          </p:cNvPr>
          <p:cNvSpPr>
            <a:spLocks noGrp="1"/>
          </p:cNvSpPr>
          <p:nvPr>
            <p:ph type="dt" sz="half" idx="10"/>
          </p:nvPr>
        </p:nvSpPr>
        <p:spPr/>
        <p:txBody>
          <a:bodyPr/>
          <a:lstStyle/>
          <a:p>
            <a:fld id="{C248772B-A66E-400B-ABF4-500AB911ED6D}" type="datetimeFigureOut">
              <a:rPr lang="en-US" smtClean="0"/>
              <a:t>11/13/23</a:t>
            </a:fld>
            <a:endParaRPr lang="en-US"/>
          </a:p>
        </p:txBody>
      </p:sp>
      <p:sp>
        <p:nvSpPr>
          <p:cNvPr id="6" name="Footer Placeholder 5">
            <a:extLst>
              <a:ext uri="{FF2B5EF4-FFF2-40B4-BE49-F238E27FC236}">
                <a16:creationId xmlns:a16="http://schemas.microsoft.com/office/drawing/2014/main" id="{7A55A468-1884-614E-1295-F7D5A7AB45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4D4596-4F63-123A-865C-1ABF5C4B7FB7}"/>
              </a:ext>
            </a:extLst>
          </p:cNvPr>
          <p:cNvSpPr>
            <a:spLocks noGrp="1"/>
          </p:cNvSpPr>
          <p:nvPr>
            <p:ph type="sldNum" sz="quarter" idx="12"/>
          </p:nvPr>
        </p:nvSpPr>
        <p:spPr/>
        <p:txBody>
          <a:bodyPr/>
          <a:lstStyle/>
          <a:p>
            <a:fld id="{02190270-A441-444C-B197-41550EC7C4D4}" type="slidenum">
              <a:rPr lang="en-US" smtClean="0"/>
              <a:t>‹#›</a:t>
            </a:fld>
            <a:endParaRPr lang="en-US"/>
          </a:p>
        </p:txBody>
      </p:sp>
    </p:spTree>
    <p:extLst>
      <p:ext uri="{BB962C8B-B14F-4D97-AF65-F5344CB8AC3E}">
        <p14:creationId xmlns:p14="http://schemas.microsoft.com/office/powerpoint/2010/main" val="2387634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8F577-5A65-8724-5ABB-5B3527E89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1F8A4-A152-ED71-7A49-7CC4EC0EE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F9E79-95AE-7993-FF45-43673A848D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48772B-A66E-400B-ABF4-500AB911ED6D}" type="datetimeFigureOut">
              <a:rPr lang="en-US" smtClean="0"/>
              <a:t>11/13/23</a:t>
            </a:fld>
            <a:endParaRPr lang="en-US"/>
          </a:p>
        </p:txBody>
      </p:sp>
      <p:sp>
        <p:nvSpPr>
          <p:cNvPr id="5" name="Footer Placeholder 4">
            <a:extLst>
              <a:ext uri="{FF2B5EF4-FFF2-40B4-BE49-F238E27FC236}">
                <a16:creationId xmlns:a16="http://schemas.microsoft.com/office/drawing/2014/main" id="{67B941E4-94B3-6091-A97B-25B075C7C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0B2BAD-0B67-ECF2-A875-BA74739539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90270-A441-444C-B197-41550EC7C4D4}" type="slidenum">
              <a:rPr lang="en-US" smtClean="0"/>
              <a:t>‹#›</a:t>
            </a:fld>
            <a:endParaRPr lang="en-US"/>
          </a:p>
        </p:txBody>
      </p:sp>
    </p:spTree>
    <p:extLst>
      <p:ext uri="{BB962C8B-B14F-4D97-AF65-F5344CB8AC3E}">
        <p14:creationId xmlns:p14="http://schemas.microsoft.com/office/powerpoint/2010/main" val="375393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5.png"/><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ttps://platform.openai.com/playground"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Glareone/OpenAI-and-ChatGPT-meet-.Net/blob/main/ChatGPT.AzureFunction/ChatGPT.AzureFunction/ChatGPT.AzureFunction/ChatGPTCompletions.cs" TargetMode="External"/><Relationship Id="rId7" Type="http://schemas.openxmlformats.org/officeDocument/2006/relationships/image" Target="../media/image260.png"/><Relationship Id="rId2" Type="http://schemas.openxmlformats.org/officeDocument/2006/relationships/hyperlink" Target="https://github.com/Glareone/OpenAI-and-ChatGPT-meet-.Net/blob/main/ChatGPT/ChatGPT.ConsoleApp/Program.cs" TargetMode="External"/><Relationship Id="rId1" Type="http://schemas.openxmlformats.org/officeDocument/2006/relationships/slideLayout" Target="../slideLayouts/slideLayout6.xml"/><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062CBC-B8FE-5CC3-040A-151433E2A16A}"/>
              </a:ext>
            </a:extLst>
          </p:cNvPr>
          <p:cNvSpPr>
            <a:spLocks noGrp="1"/>
          </p:cNvSpPr>
          <p:nvPr>
            <p:ph type="ctrTitle"/>
          </p:nvPr>
        </p:nvSpPr>
        <p:spPr>
          <a:xfrm>
            <a:off x="1262853" y="1016000"/>
            <a:ext cx="9666287" cy="2333065"/>
          </a:xfrm>
        </p:spPr>
        <p:txBody>
          <a:bodyPr anchor="b">
            <a:normAutofit/>
          </a:bodyPr>
          <a:lstStyle/>
          <a:p>
            <a:r>
              <a:rPr lang="en-US" sz="4800" dirty="0">
                <a:solidFill>
                  <a:schemeClr val="bg1"/>
                </a:solidFill>
                <a:latin typeface="+mn-lt"/>
              </a:rPr>
              <a:t>Generative AI</a:t>
            </a:r>
            <a:br>
              <a:rPr lang="en-US" sz="4800" dirty="0">
                <a:solidFill>
                  <a:schemeClr val="bg1"/>
                </a:solidFill>
                <a:latin typeface="+mn-lt"/>
              </a:rPr>
            </a:br>
            <a:r>
              <a:rPr lang="en-GB" sz="4800" b="0" i="0" dirty="0">
                <a:solidFill>
                  <a:schemeClr val="bg1"/>
                </a:solidFill>
                <a:effectLst/>
                <a:latin typeface="+mn-lt"/>
              </a:rPr>
              <a:t>Exploring </a:t>
            </a:r>
            <a:r>
              <a:rPr lang="en-GB" sz="4800" b="0" i="0" dirty="0" err="1">
                <a:solidFill>
                  <a:schemeClr val="bg1"/>
                </a:solidFill>
                <a:effectLst/>
                <a:latin typeface="+mn-lt"/>
              </a:rPr>
              <a:t>OpenAI</a:t>
            </a:r>
            <a:r>
              <a:rPr lang="en-GB" sz="4800" b="0" i="0" dirty="0">
                <a:solidFill>
                  <a:schemeClr val="bg1"/>
                </a:solidFill>
                <a:effectLst/>
                <a:latin typeface="+mn-lt"/>
              </a:rPr>
              <a:t> Role in Leveraging Generative AI for Applications</a:t>
            </a:r>
            <a:endParaRPr lang="en-US" sz="4800" dirty="0">
              <a:solidFill>
                <a:schemeClr val="bg1"/>
              </a:solidFill>
              <a:latin typeface="+mn-lt"/>
            </a:endParaRPr>
          </a:p>
        </p:txBody>
      </p:sp>
      <p:sp>
        <p:nvSpPr>
          <p:cNvPr id="3" name="Subtitle 2">
            <a:extLst>
              <a:ext uri="{FF2B5EF4-FFF2-40B4-BE49-F238E27FC236}">
                <a16:creationId xmlns:a16="http://schemas.microsoft.com/office/drawing/2014/main" id="{C38D02F1-A9D9-D67E-F828-6B49669DDD26}"/>
              </a:ext>
            </a:extLst>
          </p:cNvPr>
          <p:cNvSpPr>
            <a:spLocks noGrp="1"/>
          </p:cNvSpPr>
          <p:nvPr>
            <p:ph type="subTitle" idx="1"/>
          </p:nvPr>
        </p:nvSpPr>
        <p:spPr>
          <a:xfrm>
            <a:off x="9081247" y="4800221"/>
            <a:ext cx="2971053" cy="1458258"/>
          </a:xfrm>
        </p:spPr>
        <p:txBody>
          <a:bodyPr anchor="ctr">
            <a:normAutofit fontScale="92500" lnSpcReduction="20000"/>
          </a:bodyPr>
          <a:lstStyle/>
          <a:p>
            <a:pPr algn="r"/>
            <a:r>
              <a:rPr lang="en-US" dirty="0"/>
              <a:t>Introduction </a:t>
            </a:r>
          </a:p>
          <a:p>
            <a:pPr algn="r"/>
            <a:r>
              <a:rPr lang="en-US" dirty="0"/>
              <a:t>Workshop</a:t>
            </a:r>
          </a:p>
          <a:p>
            <a:pPr algn="r"/>
            <a:r>
              <a:rPr lang="en-US" dirty="0"/>
              <a:t>Guidance </a:t>
            </a:r>
          </a:p>
          <a:p>
            <a:pPr algn="r"/>
            <a:r>
              <a:rPr lang="en-US" dirty="0"/>
              <a:t>by Aleksey Kolesnikov</a:t>
            </a:r>
          </a:p>
        </p:txBody>
      </p:sp>
      <p:sp>
        <p:nvSpPr>
          <p:cNvPr id="5" name="TextBox 4">
            <a:extLst>
              <a:ext uri="{FF2B5EF4-FFF2-40B4-BE49-F238E27FC236}">
                <a16:creationId xmlns:a16="http://schemas.microsoft.com/office/drawing/2014/main" id="{17A54811-8595-D4DB-90B9-F0E46588B584}"/>
              </a:ext>
            </a:extLst>
          </p:cNvPr>
          <p:cNvSpPr txBox="1"/>
          <p:nvPr/>
        </p:nvSpPr>
        <p:spPr>
          <a:xfrm>
            <a:off x="7268479" y="6462432"/>
            <a:ext cx="4783821" cy="246221"/>
          </a:xfrm>
          <a:prstGeom prst="rect">
            <a:avLst/>
          </a:prstGeom>
          <a:noFill/>
        </p:spPr>
        <p:txBody>
          <a:bodyPr wrap="square">
            <a:spAutoFit/>
          </a:bodyPr>
          <a:lstStyle/>
          <a:p>
            <a:pPr algn="r"/>
            <a:r>
              <a:rPr lang="en-US" sz="1000" dirty="0"/>
              <a:t>Generated by </a:t>
            </a:r>
            <a:r>
              <a:rPr lang="en-US" sz="1000" dirty="0" err="1"/>
              <a:t>ChatGPT</a:t>
            </a:r>
            <a:r>
              <a:rPr lang="en-US" sz="1000" dirty="0"/>
              <a:t> on 50%</a:t>
            </a:r>
          </a:p>
        </p:txBody>
      </p:sp>
    </p:spTree>
    <p:extLst>
      <p:ext uri="{BB962C8B-B14F-4D97-AF65-F5344CB8AC3E}">
        <p14:creationId xmlns:p14="http://schemas.microsoft.com/office/powerpoint/2010/main" val="2304062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latin typeface="+mj-lt"/>
                <a:ea typeface="+mj-ea"/>
                <a:cs typeface="+mj-cs"/>
              </a:rPr>
              <a:t>Within Deep Learning models</a:t>
            </a:r>
          </a:p>
        </p:txBody>
      </p:sp>
      <p:sp>
        <p:nvSpPr>
          <p:cNvPr id="103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C92968F-F49B-9FC5-F5E8-D06DFCFEB978}"/>
              </a:ext>
            </a:extLst>
          </p:cNvPr>
          <p:cNvSpPr txBox="1"/>
          <p:nvPr/>
        </p:nvSpPr>
        <p:spPr>
          <a:xfrm>
            <a:off x="630936" y="2660904"/>
            <a:ext cx="4818888"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b="0" i="0">
                <a:effectLst/>
              </a:rPr>
              <a:t>In Deep Learning</a:t>
            </a:r>
            <a:r>
              <a:rPr lang="en-US" sz="2000" b="0" i="0" dirty="0">
                <a:effectLst/>
              </a:rPr>
              <a:t>, hidden layers are essentially the 'brains' of the neural network. These are the </a:t>
            </a:r>
            <a:r>
              <a:rPr lang="en-US" sz="2000" b="0" i="0">
                <a:effectLst/>
              </a:rPr>
              <a:t>layers</a:t>
            </a:r>
            <a:r>
              <a:rPr lang="en-US" sz="2000" b="0" i="0" dirty="0">
                <a:effectLst/>
              </a:rPr>
              <a:t> between the input layer and the output layer. These hidden layers have neurons that process the input data, extract the relevant features, and gradually produce the output.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b="0" i="0">
                <a:effectLst/>
              </a:rPr>
              <a:t>The depth of the learning model, meaning the number of layers</a:t>
            </a:r>
            <a:r>
              <a:rPr lang="en-US" sz="2000" b="0" i="0" dirty="0">
                <a:effectLst/>
              </a:rPr>
              <a:t>, allows complex patterns and relationships to be learned.</a:t>
            </a:r>
            <a:endParaRPr lang="en-US" sz="2000" dirty="0"/>
          </a:p>
        </p:txBody>
      </p:sp>
      <p:pic>
        <p:nvPicPr>
          <p:cNvPr id="1030" name="Picture 6" descr="Artificial Intelligence - Neural Networks">
            <a:extLst>
              <a:ext uri="{FF2B5EF4-FFF2-40B4-BE49-F238E27FC236}">
                <a16:creationId xmlns:a16="http://schemas.microsoft.com/office/drawing/2014/main" id="{32214117-0C58-95C0-FB12-0F618A03D86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1269510"/>
            <a:ext cx="5458968" cy="4318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779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1019175" y="1562100"/>
            <a:ext cx="4445889" cy="757936"/>
          </a:xfrm>
        </p:spPr>
        <p:txBody>
          <a:bodyPr vert="horz" lIns="91440" tIns="45720" rIns="91440" bIns="45720" rtlCol="0" anchor="b">
            <a:normAutofit/>
          </a:bodyPr>
          <a:lstStyle/>
          <a:p>
            <a:r>
              <a:rPr lang="en-US" kern="1200" dirty="0">
                <a:solidFill>
                  <a:schemeClr val="tx1"/>
                </a:solidFill>
                <a:latin typeface="+mj-lt"/>
                <a:ea typeface="+mj-ea"/>
                <a:cs typeface="+mj-cs"/>
              </a:rPr>
              <a:t>Types of models</a:t>
            </a:r>
          </a:p>
        </p:txBody>
      </p:sp>
      <p:sp>
        <p:nvSpPr>
          <p:cNvPr id="10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D98527-67C9-20C3-5440-49CCBF69F7F3}"/>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500" b="0" i="0" dirty="0">
                <a:solidFill>
                  <a:schemeClr val="accent1"/>
                </a:solidFill>
                <a:effectLst/>
              </a:rPr>
              <a:t>Boltzmann Machines</a:t>
            </a:r>
            <a:r>
              <a:rPr lang="en-US" sz="1500" b="0" i="0" dirty="0">
                <a:effectLst/>
              </a:rPr>
              <a:t>: These networks learn probabilistic representations through hidden units. They're effective for unsupervised learning tasks but training them can be computationally intensive, and it's challenging to scale them up for larger datasets.</a:t>
            </a:r>
          </a:p>
          <a:p>
            <a:pPr indent="-228600">
              <a:lnSpc>
                <a:spcPct val="90000"/>
              </a:lnSpc>
              <a:spcAft>
                <a:spcPts val="600"/>
              </a:spcAft>
              <a:buFont typeface="Arial" panose="020B0604020202020204" pitchFamily="34" charset="0"/>
              <a:buChar char="•"/>
            </a:pPr>
            <a:endParaRPr lang="en-US" sz="1500" b="0" i="0" dirty="0">
              <a:effectLst/>
            </a:endParaRPr>
          </a:p>
          <a:p>
            <a:pPr marL="285750" indent="-228600">
              <a:lnSpc>
                <a:spcPct val="90000"/>
              </a:lnSpc>
              <a:spcAft>
                <a:spcPts val="600"/>
              </a:spcAft>
              <a:buFont typeface="Arial" panose="020B0604020202020204" pitchFamily="34" charset="0"/>
              <a:buChar char="•"/>
            </a:pPr>
            <a:r>
              <a:rPr lang="en-US" sz="1500" b="0" i="0" dirty="0">
                <a:solidFill>
                  <a:schemeClr val="accent1"/>
                </a:solidFill>
                <a:effectLst/>
              </a:rPr>
              <a:t>Deep Convolutional Networks</a:t>
            </a:r>
            <a:r>
              <a:rPr lang="en-US" sz="1500" b="0" i="0" dirty="0">
                <a:effectLst/>
              </a:rPr>
              <a:t>: These are primarily used in image processing, where they excel at identifying spatial hierarchies or patterns. They perform exceptionally well on visual data, thanks to their ability to take advantage of spatial information. However, convolutional layers can be hard to interpret, and they require significant data and computational power.</a:t>
            </a:r>
          </a:p>
        </p:txBody>
      </p:sp>
      <p:pic>
        <p:nvPicPr>
          <p:cNvPr id="1026" name="Picture 2" descr="types of learning in artificial neural network for Sale,Up To OFF 77%">
            <a:extLst>
              <a:ext uri="{FF2B5EF4-FFF2-40B4-BE49-F238E27FC236}">
                <a16:creationId xmlns:a16="http://schemas.microsoft.com/office/drawing/2014/main" id="{FFD55992-FE95-5D90-BE0F-B4994CCC3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14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1019175" y="1535363"/>
            <a:ext cx="4818888" cy="786384"/>
          </a:xfrm>
        </p:spPr>
        <p:txBody>
          <a:bodyPr vert="horz" lIns="91440" tIns="45720" rIns="91440" bIns="45720" rtlCol="0" anchor="b">
            <a:normAutofit/>
          </a:bodyPr>
          <a:lstStyle/>
          <a:p>
            <a:r>
              <a:rPr lang="en-US" kern="1200" dirty="0">
                <a:solidFill>
                  <a:schemeClr val="tx1"/>
                </a:solidFill>
                <a:latin typeface="+mj-lt"/>
                <a:ea typeface="+mj-ea"/>
                <a:cs typeface="+mj-cs"/>
              </a:rPr>
              <a:t>Types of models</a:t>
            </a:r>
          </a:p>
        </p:txBody>
      </p:sp>
      <p:sp>
        <p:nvSpPr>
          <p:cNvPr id="1029"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8D98527-67C9-20C3-5440-49CCBF69F7F3}"/>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4472C4"/>
                </a:solidFill>
                <a:effectLst/>
                <a:uLnTx/>
                <a:uFillTx/>
                <a:latin typeface="Calibri" panose="020F0502020204030204"/>
                <a:ea typeface="+mn-ea"/>
                <a:cs typeface="+mn-cs"/>
              </a:rPr>
              <a:t>Deep Feed-Forward Networks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Also known as Multi-Layer </a:t>
            </a:r>
            <a:r>
              <a:rPr kumimoji="0" lang="en-US" sz="1500" b="0" i="0" u="none" strike="noStrike" kern="1200" cap="none" spc="0" normalizeH="0" baseline="0" noProof="0" dirty="0" err="1">
                <a:ln>
                  <a:noFill/>
                </a:ln>
                <a:solidFill>
                  <a:prstClr val="black"/>
                </a:solidFill>
                <a:effectLst/>
                <a:uLnTx/>
                <a:uFillTx/>
                <a:latin typeface="Calibri" panose="020F0502020204030204"/>
                <a:ea typeface="+mn-ea"/>
                <a:cs typeface="+mn-cs"/>
              </a:rPr>
              <a:t>Perceptrons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(MLPs), these networks pass information in one direction, from input to output, performing transformations through hidden layers. They can handle diverse types of data and tasks, but the downside is that they do not consider temporal or spatial aspects of data.</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4472C4"/>
                </a:solidFill>
                <a:effectLst/>
                <a:uLnTx/>
                <a:uFillTx/>
                <a:latin typeface="Calibri" panose="020F0502020204030204"/>
                <a:ea typeface="+mn-ea"/>
                <a:cs typeface="+mn-cs"/>
              </a:rPr>
              <a:t>Support Vector Machines (SVMs)</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SVMs are used mostly for classification tasks and work by finding the best hyperplane that separates different classes. The advantage of SVMs is their efficiency with high-dimensional data; however, they can struggle with larger datasets and aren't suitable for nuanced tasks like pattern recognition.</a:t>
            </a:r>
          </a:p>
        </p:txBody>
      </p:sp>
      <p:pic>
        <p:nvPicPr>
          <p:cNvPr id="1026" name="Picture 2" descr="types of learning in artificial neural network for Sale,Up To OFF 77%">
            <a:extLst>
              <a:ext uri="{FF2B5EF4-FFF2-40B4-BE49-F238E27FC236}">
                <a16:creationId xmlns:a16="http://schemas.microsoft.com/office/drawing/2014/main" id="{FFD55992-FE95-5D90-BE0F-B4994CCC3BC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9048" y="699516"/>
            <a:ext cx="5458968" cy="545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04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C206-266D-449B-ACC5-FB93C91C1BAD}"/>
              </a:ext>
            </a:extLst>
          </p:cNvPr>
          <p:cNvSpPr>
            <a:spLocks noGrp="1"/>
          </p:cNvSpPr>
          <p:nvPr>
            <p:ph type="title"/>
          </p:nvPr>
        </p:nvSpPr>
        <p:spPr>
          <a:xfrm>
            <a:off x="566957" y="465668"/>
            <a:ext cx="10896600" cy="338554"/>
          </a:xfrm>
        </p:spPr>
        <p:txBody>
          <a:bodyPr lIns="0" tIns="0" rIns="0" bIns="0" anchor="t">
            <a:noAutofit/>
          </a:bodyPr>
          <a:lstStyle/>
          <a:p>
            <a:pPr algn="ctr"/>
            <a:r>
              <a:rPr lang="en-US" dirty="0">
                <a:solidFill>
                  <a:schemeClr val="bg1">
                    <a:lumMod val="95000"/>
                  </a:schemeClr>
                </a:solidFill>
                <a:ea typeface="Calibri"/>
                <a:cs typeface="Calibri"/>
              </a:rPr>
              <a:t>Practical expertise in traditional and emerging AI Technologies for Human Resources</a:t>
            </a:r>
          </a:p>
        </p:txBody>
      </p:sp>
      <p:sp>
        <p:nvSpPr>
          <p:cNvPr id="28" name="Text Placeholder 3">
            <a:extLst>
              <a:ext uri="{FF2B5EF4-FFF2-40B4-BE49-F238E27FC236}">
                <a16:creationId xmlns:a16="http://schemas.microsoft.com/office/drawing/2014/main" id="{56D1A81A-60FF-4F0E-B571-8B1268A63221}"/>
              </a:ext>
            </a:extLst>
          </p:cNvPr>
          <p:cNvSpPr txBox="1">
            <a:spLocks/>
          </p:cNvSpPr>
          <p:nvPr/>
        </p:nvSpPr>
        <p:spPr>
          <a:xfrm>
            <a:off x="1801627" y="1068126"/>
            <a:ext cx="2577089" cy="219250"/>
          </a:xfrm>
          <a:prstGeom prst="rect">
            <a:avLst/>
          </a:prstGeom>
        </p:spPr>
        <p:txBody>
          <a:bodyPr vert="horz" wrap="square" lIns="0" tIns="0" rIns="0" bIns="0" rtlCol="0" anchor="b" anchorCtr="0">
            <a:spAutoFit/>
          </a:bodyPr>
          <a:lstStyle>
            <a:defPPr>
              <a:defRPr lang="en-US"/>
            </a:defPPr>
            <a:lvl1pPr indent="0" algn="ctr" defTabSz="1219170">
              <a:lnSpc>
                <a:spcPct val="100000"/>
              </a:lnSpc>
              <a:spcBef>
                <a:spcPts val="384"/>
              </a:spcBef>
              <a:spcAft>
                <a:spcPts val="40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1219170" rtl="0" eaLnBrk="1" fontAlgn="auto" latinLnBrk="0" hangingPunct="1">
              <a:lnSpc>
                <a:spcPct val="100000"/>
              </a:lnSpc>
              <a:spcBef>
                <a:spcPts val="384"/>
              </a:spcBef>
              <a:spcAft>
                <a:spcPts val="40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Advanced Analytics </a:t>
            </a:r>
            <a:endParaRPr kumimoji="0" lang="en-US" sz="2500" b="0" i="0" u="none" strike="noStrike" kern="1200" cap="all" spc="0" normalizeH="0" baseline="0" noProof="0" dirty="0">
              <a:ln>
                <a:noFill/>
              </a:ln>
              <a:solidFill>
                <a:schemeClr val="accent1"/>
              </a:solidFill>
              <a:effectLst/>
              <a:uLnTx/>
              <a:uFillTx/>
              <a:latin typeface="Calibri"/>
              <a:ea typeface="Calibri"/>
              <a:cs typeface="Calibri"/>
            </a:endParaRPr>
          </a:p>
        </p:txBody>
      </p:sp>
      <p:sp>
        <p:nvSpPr>
          <p:cNvPr id="30" name="Text Placeholder 5">
            <a:extLst>
              <a:ext uri="{FF2B5EF4-FFF2-40B4-BE49-F238E27FC236}">
                <a16:creationId xmlns:a16="http://schemas.microsoft.com/office/drawing/2014/main" id="{A42102E7-1CC6-4081-9CDC-AF922A1D2D14}"/>
              </a:ext>
            </a:extLst>
          </p:cNvPr>
          <p:cNvSpPr txBox="1">
            <a:spLocks/>
          </p:cNvSpPr>
          <p:nvPr/>
        </p:nvSpPr>
        <p:spPr>
          <a:xfrm>
            <a:off x="6155562" y="1068126"/>
            <a:ext cx="2574036" cy="215444"/>
          </a:xfrm>
          <a:prstGeom prst="rect">
            <a:avLst/>
          </a:prstGeom>
        </p:spPr>
        <p:txBody>
          <a:bodyPr vert="horz" wrap="square" lIns="0" tIns="0" rIns="0" bIns="0" rtlCol="0" anchor="b" anchorCtr="0">
            <a:spAutoFit/>
          </a:bodyPr>
          <a:lstStyle>
            <a:defPPr>
              <a:defRPr lang="en-US"/>
            </a:defPPr>
            <a:lvl1pPr indent="0" algn="ctr" defTabSz="1219170">
              <a:lnSpc>
                <a:spcPct val="100000"/>
              </a:lnSpc>
              <a:spcBef>
                <a:spcPts val="384"/>
              </a:spcBef>
              <a:spcAft>
                <a:spcPts val="40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Computer Vision</a:t>
            </a:r>
          </a:p>
        </p:txBody>
      </p:sp>
      <p:sp>
        <p:nvSpPr>
          <p:cNvPr id="31" name="Text Placeholder 5">
            <a:extLst>
              <a:ext uri="{FF2B5EF4-FFF2-40B4-BE49-F238E27FC236}">
                <a16:creationId xmlns:a16="http://schemas.microsoft.com/office/drawing/2014/main" id="{0DE8505A-4B43-404E-971B-7C3D3306A4A8}"/>
              </a:ext>
            </a:extLst>
          </p:cNvPr>
          <p:cNvSpPr txBox="1">
            <a:spLocks/>
          </p:cNvSpPr>
          <p:nvPr/>
        </p:nvSpPr>
        <p:spPr>
          <a:xfrm>
            <a:off x="9016043" y="1068126"/>
            <a:ext cx="3116961" cy="215444"/>
          </a:xfrm>
          <a:prstGeom prst="rect">
            <a:avLst/>
          </a:prstGeom>
        </p:spPr>
        <p:txBody>
          <a:bodyPr vert="horz" wrap="square" lIns="0" tIns="0" rIns="0" bIns="0" rtlCol="0" anchor="b" anchorCtr="0">
            <a:spAutoFit/>
          </a:bodyPr>
          <a:lstStyle>
            <a:defPPr>
              <a:defRPr lang="en-US"/>
            </a:defPPr>
            <a:lvl1pPr indent="0" algn="ctr" defTabSz="1219170">
              <a:lnSpc>
                <a:spcPct val="100000"/>
              </a:lnSpc>
              <a:spcBef>
                <a:spcPts val="0"/>
              </a:spcBef>
              <a:spcAft>
                <a:spcPts val="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Natural Language Processing</a:t>
            </a:r>
          </a:p>
        </p:txBody>
      </p:sp>
      <p:sp>
        <p:nvSpPr>
          <p:cNvPr id="33" name="TextBox 32">
            <a:extLst>
              <a:ext uri="{FF2B5EF4-FFF2-40B4-BE49-F238E27FC236}">
                <a16:creationId xmlns:a16="http://schemas.microsoft.com/office/drawing/2014/main" id="{D1D1462D-062B-4714-99C9-A6738573CE36}"/>
              </a:ext>
            </a:extLst>
          </p:cNvPr>
          <p:cNvSpPr txBox="1"/>
          <p:nvPr/>
        </p:nvSpPr>
        <p:spPr>
          <a:xfrm>
            <a:off x="9172751" y="2713405"/>
            <a:ext cx="2555947" cy="907941"/>
          </a:xfrm>
          <a:prstGeom prst="rect">
            <a:avLst/>
          </a:prstGeom>
          <a:noFill/>
          <a:ln>
            <a:solidFill>
              <a:schemeClr val="accent1"/>
            </a:solidFill>
          </a:ln>
          <a:effectLst/>
        </p:spPr>
        <p:txBody>
          <a:bodyPr wrap="square" lIns="0" tIns="9144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Calibri"/>
                <a:ea typeface="+mn-ea"/>
                <a:cs typeface="+mn-cs"/>
              </a:rPr>
              <a:t>Virtual AI-assistant</a:t>
            </a:r>
          </a:p>
          <a:p>
            <a:pPr marL="182880" indent="-182880" defTabSz="914377">
              <a:spcAft>
                <a:spcPts val="200"/>
              </a:spcAft>
              <a:buClr>
                <a:srgbClr val="39C2D7"/>
              </a:buClr>
              <a:buFont typeface="Arial" panose="020B0604020202020204" pitchFamily="34" charset="0"/>
              <a:buChar char="•"/>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Multilanguage data extraction</a:t>
            </a:r>
            <a:endParaRPr kumimoji="0" lang="en-US" sz="1200" b="0" i="0" u="none" strike="noStrike" kern="1200" cap="none" spc="0" normalizeH="0" baseline="0" noProof="0" dirty="0">
              <a:ln>
                <a:noFill/>
              </a:ln>
              <a:effectLst/>
              <a:highlight>
                <a:srgbClr val="FFFF00"/>
              </a:highlight>
              <a:uLnTx/>
              <a:uFillTx/>
              <a:latin typeface="Calibri"/>
              <a:ea typeface="+mn-ea"/>
              <a:cs typeface="+mn-cs"/>
            </a:endParaRP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AI Supervisor </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lang="en-US" sz="1200" dirty="0">
                <a:solidFill>
                  <a:srgbClr val="FFFFFF"/>
                </a:solidFill>
                <a:latin typeface="Calibri"/>
              </a:rPr>
              <a:t>Inventory Management Assistant</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8B486163-D846-40A4-9417-6B9A2DA26E0C}"/>
              </a:ext>
            </a:extLst>
          </p:cNvPr>
          <p:cNvSpPr txBox="1"/>
          <p:nvPr/>
        </p:nvSpPr>
        <p:spPr>
          <a:xfrm>
            <a:off x="6266079" y="2714482"/>
            <a:ext cx="2574035" cy="907941"/>
          </a:xfrm>
          <a:prstGeom prst="rect">
            <a:avLst/>
          </a:prstGeom>
          <a:noFill/>
          <a:effectLst/>
        </p:spPr>
        <p:txBody>
          <a:bodyPr wrap="square" lIns="0" tIns="9144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QA &amp; Defect detection. Inspection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Operation and demand analysis</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lang="en-US" sz="1200" dirty="0">
                <a:solidFill>
                  <a:srgbClr val="FFFFFF"/>
                </a:solidFill>
                <a:latin typeface="Calibri"/>
              </a:rPr>
              <a:t>Delivery Verification.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lang="en-US" sz="1200" dirty="0">
                <a:solidFill>
                  <a:srgbClr val="FFFFFF"/>
                </a:solidFill>
                <a:latin typeface="Calibri"/>
              </a:rPr>
              <a:t>Medical health checks</a:t>
            </a:r>
          </a:p>
        </p:txBody>
      </p:sp>
      <p:sp>
        <p:nvSpPr>
          <p:cNvPr id="36" name="TextBox 35">
            <a:extLst>
              <a:ext uri="{FF2B5EF4-FFF2-40B4-BE49-F238E27FC236}">
                <a16:creationId xmlns:a16="http://schemas.microsoft.com/office/drawing/2014/main" id="{374971E8-0BDA-4B9E-822D-96CC823D1B1F}"/>
              </a:ext>
            </a:extLst>
          </p:cNvPr>
          <p:cNvSpPr txBox="1"/>
          <p:nvPr/>
        </p:nvSpPr>
        <p:spPr>
          <a:xfrm>
            <a:off x="3365878" y="2707858"/>
            <a:ext cx="2556993" cy="882293"/>
          </a:xfrm>
          <a:prstGeom prst="rect">
            <a:avLst/>
          </a:prstGeom>
          <a:noFill/>
          <a:effectLst/>
        </p:spPr>
        <p:txBody>
          <a:bodyPr wrap="square" lIns="0" tIns="9144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lang="en-US" sz="1200" dirty="0">
                <a:solidFill>
                  <a:schemeClr val="bg1"/>
                </a:solidFill>
                <a:latin typeface="Calibri"/>
              </a:rPr>
              <a:t>AI Route optimizations</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Calibri"/>
                <a:ea typeface="+mn-ea"/>
                <a:cs typeface="+mn-cs"/>
              </a:rPr>
              <a:t>Digital Twin. Simulation &amp; Optimization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Vehicle analysis and service prediction</a:t>
            </a:r>
          </a:p>
        </p:txBody>
      </p:sp>
      <p:sp>
        <p:nvSpPr>
          <p:cNvPr id="38" name="TextBox 37">
            <a:extLst>
              <a:ext uri="{FF2B5EF4-FFF2-40B4-BE49-F238E27FC236}">
                <a16:creationId xmlns:a16="http://schemas.microsoft.com/office/drawing/2014/main" id="{A0358B8B-8141-4199-8CA7-6728ED082711}"/>
              </a:ext>
            </a:extLst>
          </p:cNvPr>
          <p:cNvSpPr txBox="1"/>
          <p:nvPr/>
        </p:nvSpPr>
        <p:spPr>
          <a:xfrm>
            <a:off x="514351" y="2708888"/>
            <a:ext cx="2577088" cy="907941"/>
          </a:xfrm>
          <a:prstGeom prst="rect">
            <a:avLst/>
          </a:prstGeom>
          <a:noFill/>
          <a:effectLst/>
        </p:spPr>
        <p:txBody>
          <a:bodyPr wrap="square" lIns="0" tIns="9144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lang="en-US" sz="1200" dirty="0">
                <a:solidFill>
                  <a:srgbClr val="FFFFFF"/>
                </a:solidFill>
                <a:latin typeface="Calibri"/>
              </a:rPr>
              <a:t>Document validation and processing</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Fraud detection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Calculation issues detection</a:t>
            </a:r>
          </a:p>
          <a:p>
            <a:pPr marL="182880" indent="-182880" defTabSz="914377">
              <a:spcAft>
                <a:spcPts val="200"/>
              </a:spcAft>
              <a:buClr>
                <a:srgbClr val="39C2D7"/>
              </a:buClr>
              <a:buFont typeface="Arial" panose="020B0604020202020204" pitchFamily="34" charset="0"/>
              <a:buChar char="•"/>
              <a:defRPr/>
            </a:pPr>
            <a:r>
              <a:rPr kumimoji="0" lang="en-US" sz="1200" b="0" i="0" u="none" strike="noStrike" kern="1200" cap="none" spc="0" normalizeH="0" baseline="0" noProof="0" dirty="0">
                <a:ln>
                  <a:noFill/>
                </a:ln>
                <a:solidFill>
                  <a:schemeClr val="bg1"/>
                </a:solidFill>
                <a:effectLst/>
                <a:uLnTx/>
                <a:uFillTx/>
                <a:latin typeface="Calibri"/>
                <a:ea typeface="+mn-ea"/>
                <a:cs typeface="+mn-cs"/>
              </a:rPr>
              <a:t>Workflow balancing</a:t>
            </a:r>
          </a:p>
        </p:txBody>
      </p:sp>
      <p:sp>
        <p:nvSpPr>
          <p:cNvPr id="39" name="Text Placeholder 3">
            <a:extLst>
              <a:ext uri="{FF2B5EF4-FFF2-40B4-BE49-F238E27FC236}">
                <a16:creationId xmlns:a16="http://schemas.microsoft.com/office/drawing/2014/main" id="{AB69677A-3523-4E0F-8905-4B1792E1E09E}"/>
              </a:ext>
            </a:extLst>
          </p:cNvPr>
          <p:cNvSpPr txBox="1">
            <a:spLocks/>
          </p:cNvSpPr>
          <p:nvPr/>
        </p:nvSpPr>
        <p:spPr>
          <a:xfrm>
            <a:off x="6877467" y="3762713"/>
            <a:ext cx="1307342" cy="251938"/>
          </a:xfrm>
          <a:prstGeom prst="rect">
            <a:avLst/>
          </a:prstGeom>
        </p:spPr>
        <p:txBody>
          <a:bodyPr vert="horz" wrap="square" lIns="0" tIns="0" rIns="0" bIns="0" rtlCol="0" anchor="b" anchorCtr="0">
            <a:noAutofit/>
          </a:bodyPr>
          <a:lstStyle>
            <a:defPPr>
              <a:defRPr lang="en-US"/>
            </a:defPPr>
            <a:lvl1pPr indent="0" algn="ctr" defTabSz="1219170">
              <a:lnSpc>
                <a:spcPct val="100000"/>
              </a:lnSpc>
              <a:spcBef>
                <a:spcPts val="0"/>
              </a:spcBef>
              <a:spcAft>
                <a:spcPts val="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Operational AI</a:t>
            </a:r>
          </a:p>
        </p:txBody>
      </p:sp>
      <p:sp>
        <p:nvSpPr>
          <p:cNvPr id="40" name="Text Placeholder 3">
            <a:extLst>
              <a:ext uri="{FF2B5EF4-FFF2-40B4-BE49-F238E27FC236}">
                <a16:creationId xmlns:a16="http://schemas.microsoft.com/office/drawing/2014/main" id="{24A1B9BE-A368-471C-84F2-25099C50D4FA}"/>
              </a:ext>
            </a:extLst>
          </p:cNvPr>
          <p:cNvSpPr txBox="1">
            <a:spLocks/>
          </p:cNvSpPr>
          <p:nvPr/>
        </p:nvSpPr>
        <p:spPr>
          <a:xfrm>
            <a:off x="1131635" y="3762713"/>
            <a:ext cx="1339984" cy="253848"/>
          </a:xfrm>
          <a:prstGeom prst="rect">
            <a:avLst/>
          </a:prstGeom>
        </p:spPr>
        <p:txBody>
          <a:bodyPr vert="horz" wrap="square" lIns="0" tIns="0" rIns="0" bIns="0" rtlCol="0" anchor="b" anchorCtr="0">
            <a:noAutofit/>
          </a:bodyPr>
          <a:lstStyle>
            <a:defPPr>
              <a:defRPr lang="en-US"/>
            </a:defPPr>
            <a:lvl1pPr indent="0" algn="ctr" defTabSz="1219170">
              <a:lnSpc>
                <a:spcPct val="100000"/>
              </a:lnSpc>
              <a:spcBef>
                <a:spcPts val="0"/>
              </a:spcBef>
              <a:spcAft>
                <a:spcPts val="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Responsible ai</a:t>
            </a:r>
          </a:p>
        </p:txBody>
      </p:sp>
      <p:pic>
        <p:nvPicPr>
          <p:cNvPr id="41" name="Picture 40" descr="A picture containing text, indoor&#10;&#10;Description automatically generated">
            <a:extLst>
              <a:ext uri="{FF2B5EF4-FFF2-40B4-BE49-F238E27FC236}">
                <a16:creationId xmlns:a16="http://schemas.microsoft.com/office/drawing/2014/main" id="{E9C24793-83F2-4A0F-9B76-A8CF8BE2826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2047" b="16571"/>
          <a:stretch/>
        </p:blipFill>
        <p:spPr>
          <a:xfrm>
            <a:off x="513083" y="1483324"/>
            <a:ext cx="2577089" cy="1226411"/>
          </a:xfrm>
          <a:prstGeom prst="rect">
            <a:avLst/>
          </a:prstGeom>
        </p:spPr>
      </p:pic>
      <p:pic>
        <p:nvPicPr>
          <p:cNvPr id="42" name="Picture 41" descr="A picture containing indoor, table, worktable&#10;&#10;Description automatically generated">
            <a:extLst>
              <a:ext uri="{FF2B5EF4-FFF2-40B4-BE49-F238E27FC236}">
                <a16:creationId xmlns:a16="http://schemas.microsoft.com/office/drawing/2014/main" id="{3CEBAD60-B9DE-438E-BC3E-7CE952FA425B}"/>
              </a:ext>
            </a:extLst>
          </p:cNvPr>
          <p:cNvPicPr>
            <a:picLocks noChangeAspect="1"/>
          </p:cNvPicPr>
          <p:nvPr/>
        </p:nvPicPr>
        <p:blipFill rotWithShape="1">
          <a:blip r:embed="rId5">
            <a:duotone>
              <a:prstClr val="black"/>
              <a:schemeClr val="tx2">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9084"/>
          <a:stretch/>
        </p:blipFill>
        <p:spPr>
          <a:xfrm>
            <a:off x="3356354" y="1489046"/>
            <a:ext cx="2577089" cy="1226412"/>
          </a:xfrm>
          <a:prstGeom prst="rect">
            <a:avLst/>
          </a:prstGeom>
        </p:spPr>
      </p:pic>
      <p:pic>
        <p:nvPicPr>
          <p:cNvPr id="43" name="Picture 42">
            <a:extLst>
              <a:ext uri="{FF2B5EF4-FFF2-40B4-BE49-F238E27FC236}">
                <a16:creationId xmlns:a16="http://schemas.microsoft.com/office/drawing/2014/main" id="{678F75F1-A11A-4774-B33F-C3EB17A444A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t="4035" b="24581"/>
          <a:stretch/>
        </p:blipFill>
        <p:spPr>
          <a:xfrm>
            <a:off x="6216650" y="1489746"/>
            <a:ext cx="2577089" cy="1226411"/>
          </a:xfrm>
          <a:prstGeom prst="rect">
            <a:avLst/>
          </a:prstGeom>
        </p:spPr>
      </p:pic>
      <p:pic>
        <p:nvPicPr>
          <p:cNvPr id="44" name="Picture 43" descr="A picture containing graphical user interface&#10;&#10;Description automatically generated">
            <a:extLst>
              <a:ext uri="{FF2B5EF4-FFF2-40B4-BE49-F238E27FC236}">
                <a16:creationId xmlns:a16="http://schemas.microsoft.com/office/drawing/2014/main" id="{645BD843-B57B-479A-951D-844DDD1FA7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7273" b="23501"/>
          <a:stretch/>
        </p:blipFill>
        <p:spPr>
          <a:xfrm>
            <a:off x="9154663" y="1489746"/>
            <a:ext cx="2577089" cy="1225032"/>
          </a:xfrm>
          <a:prstGeom prst="rect">
            <a:avLst/>
          </a:prstGeom>
        </p:spPr>
      </p:pic>
      <p:sp>
        <p:nvSpPr>
          <p:cNvPr id="47" name="TextBox 46">
            <a:extLst>
              <a:ext uri="{FF2B5EF4-FFF2-40B4-BE49-F238E27FC236}">
                <a16:creationId xmlns:a16="http://schemas.microsoft.com/office/drawing/2014/main" id="{7BB2F55B-E5CE-41D9-9313-6F3C905B5B4F}"/>
              </a:ext>
            </a:extLst>
          </p:cNvPr>
          <p:cNvSpPr txBox="1"/>
          <p:nvPr/>
        </p:nvSpPr>
        <p:spPr>
          <a:xfrm>
            <a:off x="460035" y="5391403"/>
            <a:ext cx="2577088" cy="907941"/>
          </a:xfrm>
          <a:prstGeom prst="rect">
            <a:avLst/>
          </a:prstGeom>
          <a:noFill/>
          <a:effectLst/>
        </p:spPr>
        <p:txBody>
          <a:bodyPr wrap="square" lIns="0" tIns="9144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Privacy Preserving ML</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Ethical AI</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AI Model Governance </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Risk &amp; Lifecycle Management</a:t>
            </a:r>
          </a:p>
        </p:txBody>
      </p:sp>
      <p:sp>
        <p:nvSpPr>
          <p:cNvPr id="49" name="TextBox 48">
            <a:extLst>
              <a:ext uri="{FF2B5EF4-FFF2-40B4-BE49-F238E27FC236}">
                <a16:creationId xmlns:a16="http://schemas.microsoft.com/office/drawing/2014/main" id="{D39BF701-6A25-4639-9299-C896635B8FAC}"/>
              </a:ext>
            </a:extLst>
          </p:cNvPr>
          <p:cNvSpPr txBox="1"/>
          <p:nvPr/>
        </p:nvSpPr>
        <p:spPr>
          <a:xfrm>
            <a:off x="6207610" y="5427492"/>
            <a:ext cx="2632504" cy="1000274"/>
          </a:xfrm>
          <a:prstGeom prst="rect">
            <a:avLst/>
          </a:prstGeom>
        </p:spPr>
        <p:txBody>
          <a:bodyPr wrap="square" lIns="0" tIns="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AI  products delivery, AI Scale</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Integration into Existing Infrastructure</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End-to-end data integration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Quality &amp;Responsible AI frameworks integration</a:t>
            </a:r>
          </a:p>
        </p:txBody>
      </p:sp>
      <p:pic>
        <p:nvPicPr>
          <p:cNvPr id="61" name="Picture 60" descr="A picture containing text, indoor&#10;&#10;Description automatically generated">
            <a:extLst>
              <a:ext uri="{FF2B5EF4-FFF2-40B4-BE49-F238E27FC236}">
                <a16:creationId xmlns:a16="http://schemas.microsoft.com/office/drawing/2014/main" id="{E303DC6D-0C72-4D53-80DA-03BD8756CF1A}"/>
              </a:ext>
            </a:extLst>
          </p:cNvPr>
          <p:cNvPicPr>
            <a:picLocks noChangeAspect="1"/>
          </p:cNvPicPr>
          <p:nvPr/>
        </p:nvPicPr>
        <p:blipFill rotWithShape="1">
          <a:blip r:embed="rId11">
            <a:duotone>
              <a:prstClr val="black"/>
              <a:schemeClr val="tx2">
                <a:tint val="45000"/>
                <a:satMod val="400000"/>
              </a:schemeClr>
            </a:duotone>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l="33273" t="48781" r="19012" b="16899"/>
          <a:stretch/>
        </p:blipFill>
        <p:spPr>
          <a:xfrm>
            <a:off x="455784" y="4086939"/>
            <a:ext cx="2634388" cy="1249996"/>
          </a:xfrm>
          <a:prstGeom prst="rect">
            <a:avLst/>
          </a:prstGeom>
        </p:spPr>
      </p:pic>
      <p:sp>
        <p:nvSpPr>
          <p:cNvPr id="6" name="Text Placeholder 3">
            <a:extLst>
              <a:ext uri="{FF2B5EF4-FFF2-40B4-BE49-F238E27FC236}">
                <a16:creationId xmlns:a16="http://schemas.microsoft.com/office/drawing/2014/main" id="{3322F70B-6B13-9924-336D-F5E2B5DE17CE}"/>
              </a:ext>
            </a:extLst>
          </p:cNvPr>
          <p:cNvSpPr txBox="1">
            <a:spLocks/>
          </p:cNvSpPr>
          <p:nvPr/>
        </p:nvSpPr>
        <p:spPr>
          <a:xfrm>
            <a:off x="9059877" y="3757950"/>
            <a:ext cx="2720173" cy="251938"/>
          </a:xfrm>
          <a:prstGeom prst="rect">
            <a:avLst/>
          </a:prstGeom>
        </p:spPr>
        <p:txBody>
          <a:bodyPr vert="horz" wrap="square" lIns="0" tIns="0" rIns="0" bIns="0" rtlCol="0" anchor="b" anchorCtr="0">
            <a:noAutofit/>
          </a:bodyPr>
          <a:lstStyle>
            <a:defPPr>
              <a:defRPr lang="en-US"/>
            </a:defPPr>
            <a:lvl1pPr indent="0" algn="ctr" defTabSz="1219170">
              <a:lnSpc>
                <a:spcPct val="100000"/>
              </a:lnSpc>
              <a:spcBef>
                <a:spcPts val="0"/>
              </a:spcBef>
              <a:spcAft>
                <a:spcPts val="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Discriminative &amp; Generative AI</a:t>
            </a:r>
          </a:p>
        </p:txBody>
      </p:sp>
      <p:pic>
        <p:nvPicPr>
          <p:cNvPr id="8" name="Picture 7">
            <a:extLst>
              <a:ext uri="{FF2B5EF4-FFF2-40B4-BE49-F238E27FC236}">
                <a16:creationId xmlns:a16="http://schemas.microsoft.com/office/drawing/2014/main" id="{0F0206AB-514F-F59C-B3A0-DAC69D68E5BA}"/>
              </a:ext>
            </a:extLst>
          </p:cNvPr>
          <p:cNvPicPr>
            <a:picLocks noChangeAspect="1"/>
          </p:cNvPicPr>
          <p:nvPr/>
        </p:nvPicPr>
        <p:blipFill>
          <a:blip r:embed="rId13"/>
          <a:stretch>
            <a:fillRect/>
          </a:stretch>
        </p:blipFill>
        <p:spPr>
          <a:xfrm>
            <a:off x="9103712" y="4014651"/>
            <a:ext cx="2632504" cy="1258104"/>
          </a:xfrm>
          <a:prstGeom prst="rect">
            <a:avLst/>
          </a:prstGeom>
        </p:spPr>
      </p:pic>
      <p:sp>
        <p:nvSpPr>
          <p:cNvPr id="9" name="TextBox 8">
            <a:extLst>
              <a:ext uri="{FF2B5EF4-FFF2-40B4-BE49-F238E27FC236}">
                <a16:creationId xmlns:a16="http://schemas.microsoft.com/office/drawing/2014/main" id="{092735A1-B83E-3512-E774-69F3D4C41DC6}"/>
              </a:ext>
            </a:extLst>
          </p:cNvPr>
          <p:cNvSpPr txBox="1"/>
          <p:nvPr/>
        </p:nvSpPr>
        <p:spPr>
          <a:xfrm>
            <a:off x="9145138" y="5388796"/>
            <a:ext cx="2858773" cy="1025922"/>
          </a:xfrm>
          <a:prstGeom prst="rect">
            <a:avLst/>
          </a:prstGeom>
        </p:spPr>
        <p:txBody>
          <a:bodyPr wrap="square" lIns="0" tIns="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Integration with other AI-based tools</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Customer Support</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Supplier Collaboration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Semantic &amp; Natural Language Search</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lang="en-US" sz="1200" dirty="0">
                <a:solidFill>
                  <a:srgbClr val="FFFFFF"/>
                </a:solidFill>
                <a:latin typeface="Calibri"/>
              </a:rPr>
              <a:t>Compliance &amp; Regulatory assistance</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29E5DCB4-D519-4A45-3E4E-D99EE1B784A5}"/>
              </a:ext>
            </a:extLst>
          </p:cNvPr>
          <p:cNvPicPr>
            <a:picLocks noChangeAspect="1"/>
          </p:cNvPicPr>
          <p:nvPr/>
        </p:nvPicPr>
        <p:blipFill>
          <a:blip r:embed="rId14">
            <a:grayscl/>
          </a:blip>
          <a:stretch>
            <a:fillRect/>
          </a:stretch>
        </p:blipFill>
        <p:spPr>
          <a:xfrm>
            <a:off x="6136880" y="4014652"/>
            <a:ext cx="2703234" cy="1374144"/>
          </a:xfrm>
          <a:prstGeom prst="rect">
            <a:avLst/>
          </a:prstGeom>
        </p:spPr>
      </p:pic>
      <p:sp>
        <p:nvSpPr>
          <p:cNvPr id="4" name="Text Placeholder 3">
            <a:extLst>
              <a:ext uri="{FF2B5EF4-FFF2-40B4-BE49-F238E27FC236}">
                <a16:creationId xmlns:a16="http://schemas.microsoft.com/office/drawing/2014/main" id="{673F8BAF-3057-7489-F9EF-46310DA6A11E}"/>
              </a:ext>
            </a:extLst>
          </p:cNvPr>
          <p:cNvSpPr txBox="1">
            <a:spLocks/>
          </p:cNvSpPr>
          <p:nvPr/>
        </p:nvSpPr>
        <p:spPr>
          <a:xfrm>
            <a:off x="3299247" y="3753188"/>
            <a:ext cx="2574035" cy="261463"/>
          </a:xfrm>
          <a:prstGeom prst="rect">
            <a:avLst/>
          </a:prstGeom>
        </p:spPr>
        <p:txBody>
          <a:bodyPr vert="horz" wrap="square" lIns="0" tIns="0" rIns="0" bIns="0" rtlCol="0" anchor="b" anchorCtr="0">
            <a:noAutofit/>
          </a:bodyPr>
          <a:lstStyle>
            <a:defPPr>
              <a:defRPr lang="en-US"/>
            </a:defPPr>
            <a:lvl1pPr indent="0" algn="ctr" defTabSz="1219170">
              <a:lnSpc>
                <a:spcPct val="100000"/>
              </a:lnSpc>
              <a:spcBef>
                <a:spcPts val="0"/>
              </a:spcBef>
              <a:spcAft>
                <a:spcPts val="0"/>
              </a:spcAft>
              <a:buFont typeface="Arial" panose="020B0604020202020204" pitchFamily="34" charset="0"/>
              <a:buNone/>
              <a:defRPr sz="1400" b="0" i="0" cap="all" spc="267" baseline="0">
                <a:solidFill>
                  <a:srgbClr val="39C2D7"/>
                </a:solidFill>
                <a:latin typeface="Calibri"/>
              </a:defRPr>
            </a:lvl1pPr>
            <a:lvl2pPr marL="182880" indent="-182880">
              <a:lnSpc>
                <a:spcPct val="100000"/>
              </a:lnSpc>
              <a:spcBef>
                <a:spcPts val="600"/>
              </a:spcBef>
              <a:buClr>
                <a:schemeClr val="accent2"/>
              </a:buClr>
              <a:buFont typeface="Arial" panose="020B0604020202020204" pitchFamily="34" charset="0"/>
              <a:buChar char="•"/>
              <a:defRPr sz="1600"/>
            </a:lvl2pPr>
            <a:lvl3pPr marL="1085850" indent="-171450">
              <a:lnSpc>
                <a:spcPct val="90000"/>
              </a:lnSpc>
              <a:spcBef>
                <a:spcPts val="500"/>
              </a:spcBef>
              <a:buFont typeface="Arial" panose="020B0604020202020204" pitchFamily="34" charset="0"/>
              <a:buChar char="•"/>
              <a:defRPr sz="1100"/>
            </a:lvl3pPr>
            <a:lvl4pPr marL="1657350" indent="-285750">
              <a:lnSpc>
                <a:spcPct val="90000"/>
              </a:lnSpc>
              <a:spcBef>
                <a:spcPts val="500"/>
              </a:spcBef>
              <a:buFont typeface="Arial" panose="020B0604020202020204" pitchFamily="34" charset="0"/>
              <a:buChar char="•"/>
              <a:defRPr sz="1100"/>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all" spc="0" normalizeH="0" baseline="0" noProof="0" dirty="0">
                <a:ln>
                  <a:noFill/>
                </a:ln>
                <a:solidFill>
                  <a:schemeClr val="accent1"/>
                </a:solidFill>
                <a:effectLst/>
                <a:uLnTx/>
                <a:uFillTx/>
                <a:latin typeface="Calibri"/>
                <a:ea typeface="Calibri"/>
                <a:cs typeface="Calibri"/>
              </a:rPr>
              <a:t>HCI-AI ( Human AI- interaction)</a:t>
            </a:r>
          </a:p>
        </p:txBody>
      </p:sp>
      <p:sp>
        <p:nvSpPr>
          <p:cNvPr id="5" name="TextBox 4">
            <a:extLst>
              <a:ext uri="{FF2B5EF4-FFF2-40B4-BE49-F238E27FC236}">
                <a16:creationId xmlns:a16="http://schemas.microsoft.com/office/drawing/2014/main" id="{7B110CB2-8B83-4C3F-7A29-E437B0C786CD}"/>
              </a:ext>
            </a:extLst>
          </p:cNvPr>
          <p:cNvSpPr txBox="1"/>
          <p:nvPr/>
        </p:nvSpPr>
        <p:spPr>
          <a:xfrm>
            <a:off x="3234314" y="5456610"/>
            <a:ext cx="2632504" cy="974626"/>
          </a:xfrm>
          <a:prstGeom prst="rect">
            <a:avLst/>
          </a:prstGeom>
        </p:spPr>
        <p:txBody>
          <a:bodyPr wrap="square" lIns="0" tIns="0" rIns="0" bIns="0" rtlCol="0">
            <a:spAutoFit/>
          </a:bodyPr>
          <a:lstStyle/>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NQL – Natural Query Language to speak to your warehouse and it will respond </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Document access</a:t>
            </a:r>
            <a:r>
              <a:rPr lang="en-US" sz="1200" dirty="0">
                <a:solidFill>
                  <a:srgbClr val="FFFFFF"/>
                </a:solidFill>
                <a:latin typeface="Calibri"/>
              </a:rPr>
              <a:t>, data comparison</a:t>
            </a:r>
          </a:p>
          <a:p>
            <a:pPr marL="182880" marR="0" lvl="0" indent="-182880" algn="l" defTabSz="914377" rtl="0" eaLnBrk="1" fontAlgn="auto" latinLnBrk="0" hangingPunct="1">
              <a:lnSpc>
                <a:spcPct val="100000"/>
              </a:lnSpc>
              <a:spcBef>
                <a:spcPts val="0"/>
              </a:spcBef>
              <a:spcAft>
                <a:spcPts val="200"/>
              </a:spcAft>
              <a:buClr>
                <a:srgbClr val="39C2D7"/>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Follow up from meetings and calls</a:t>
            </a:r>
          </a:p>
        </p:txBody>
      </p:sp>
      <p:pic>
        <p:nvPicPr>
          <p:cNvPr id="7" name="Picture 6">
            <a:extLst>
              <a:ext uri="{FF2B5EF4-FFF2-40B4-BE49-F238E27FC236}">
                <a16:creationId xmlns:a16="http://schemas.microsoft.com/office/drawing/2014/main" id="{17A90582-A02F-3030-8B28-C1BBF97B0176}"/>
              </a:ext>
            </a:extLst>
          </p:cNvPr>
          <p:cNvPicPr>
            <a:picLocks noChangeAspect="1"/>
          </p:cNvPicPr>
          <p:nvPr/>
        </p:nvPicPr>
        <p:blipFill>
          <a:blip r:embed="rId14">
            <a:grayscl/>
          </a:blip>
          <a:stretch>
            <a:fillRect/>
          </a:stretch>
        </p:blipFill>
        <p:spPr>
          <a:xfrm>
            <a:off x="3171101" y="4057135"/>
            <a:ext cx="2703234" cy="1374144"/>
          </a:xfrm>
          <a:prstGeom prst="rect">
            <a:avLst/>
          </a:prstGeom>
        </p:spPr>
      </p:pic>
    </p:spTree>
    <p:extLst>
      <p:ext uri="{BB962C8B-B14F-4D97-AF65-F5344CB8AC3E}">
        <p14:creationId xmlns:p14="http://schemas.microsoft.com/office/powerpoint/2010/main" val="2196498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979437" y="150971"/>
            <a:ext cx="10044023" cy="877729"/>
          </a:xfrm>
        </p:spPr>
        <p:txBody>
          <a:bodyPr vert="horz" lIns="91440" tIns="45720" rIns="91440" bIns="45720" rtlCol="0" anchor="ctr">
            <a:normAutofit/>
          </a:bodyPr>
          <a:lstStyle/>
          <a:p>
            <a:pPr algn="ctr"/>
            <a:r>
              <a:rPr lang="en-US" sz="4000" kern="1200" dirty="0" err="1">
                <a:solidFill>
                  <a:srgbClr val="FFFFFF"/>
                </a:solidFill>
                <a:latin typeface="+mj-lt"/>
                <a:ea typeface="+mj-ea"/>
                <a:cs typeface="+mj-cs"/>
              </a:rPr>
              <a:t>ChatGPT</a:t>
            </a:r>
            <a:r>
              <a:rPr lang="en-US" sz="4000" kern="1200" dirty="0">
                <a:solidFill>
                  <a:srgbClr val="FFFFFF"/>
                </a:solidFill>
                <a:latin typeface="+mj-lt"/>
                <a:ea typeface="+mj-ea"/>
                <a:cs typeface="+mj-cs"/>
              </a:rPr>
              <a:t> &amp; other </a:t>
            </a:r>
            <a:r>
              <a:rPr lang="en-US" sz="4000" kern="1200" dirty="0" err="1">
                <a:solidFill>
                  <a:srgbClr val="FFFFFF"/>
                </a:solidFill>
                <a:latin typeface="+mj-lt"/>
                <a:ea typeface="+mj-ea"/>
                <a:cs typeface="+mj-cs"/>
              </a:rPr>
              <a:t>OpenAI</a:t>
            </a:r>
            <a:r>
              <a:rPr lang="en-US" sz="4000" kern="1200" dirty="0">
                <a:solidFill>
                  <a:srgbClr val="FFFFFF"/>
                </a:solidFill>
                <a:latin typeface="+mj-lt"/>
                <a:ea typeface="+mj-ea"/>
                <a:cs typeface="+mj-cs"/>
              </a:rPr>
              <a:t> models</a:t>
            </a:r>
          </a:p>
        </p:txBody>
      </p:sp>
      <p:graphicFrame>
        <p:nvGraphicFramePr>
          <p:cNvPr id="7" name="TextBox 2">
            <a:extLst>
              <a:ext uri="{FF2B5EF4-FFF2-40B4-BE49-F238E27FC236}">
                <a16:creationId xmlns:a16="http://schemas.microsoft.com/office/drawing/2014/main" id="{D6563989-3605-BF2F-5B3B-83775A5AD56A}"/>
              </a:ext>
            </a:extLst>
          </p:cNvPr>
          <p:cNvGraphicFramePr/>
          <p:nvPr>
            <p:extLst>
              <p:ext uri="{D42A27DB-BD31-4B8C-83A1-F6EECF244321}">
                <p14:modId xmlns:p14="http://schemas.microsoft.com/office/powerpoint/2010/main" val="1891278092"/>
              </p:ext>
            </p:extLst>
          </p:nvPr>
        </p:nvGraphicFramePr>
        <p:xfrm>
          <a:off x="-1" y="3088891"/>
          <a:ext cx="12192002" cy="2146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869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7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3700" kern="1200">
                <a:solidFill>
                  <a:schemeClr val="tx1"/>
                </a:solidFill>
                <a:latin typeface="+mj-lt"/>
                <a:ea typeface="+mj-ea"/>
                <a:cs typeface="+mj-cs"/>
              </a:rPr>
              <a:t>Prompt recommendations</a:t>
            </a:r>
          </a:p>
        </p:txBody>
      </p:sp>
      <p:sp>
        <p:nvSpPr>
          <p:cNvPr id="4" name="TextBox 3">
            <a:extLst>
              <a:ext uri="{FF2B5EF4-FFF2-40B4-BE49-F238E27FC236}">
                <a16:creationId xmlns:a16="http://schemas.microsoft.com/office/drawing/2014/main" id="{4BB5FD4B-3DFF-F8A4-AC4C-D8F8EB183875}"/>
              </a:ext>
            </a:extLst>
          </p:cNvPr>
          <p:cNvSpPr txBox="1"/>
          <p:nvPr/>
        </p:nvSpPr>
        <p:spPr>
          <a:xfrm>
            <a:off x="862366" y="2194102"/>
            <a:ext cx="3427001"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800" b="0" i="0">
                <a:effectLst/>
              </a:rPr>
              <a:t>Creating a good prompt for ChatGPT requires a bit of creativity and sensitivity. When crafting a prompt, the context should be provided for the bot to understand its goal in the interaction. This includes including important details surrounding the situation, such as the characters involved, the setting, or any given objectives. </a:t>
            </a:r>
          </a:p>
          <a:p>
            <a:pPr indent="-228600">
              <a:lnSpc>
                <a:spcPct val="90000"/>
              </a:lnSpc>
              <a:spcAft>
                <a:spcPts val="600"/>
              </a:spcAft>
              <a:buFont typeface="Arial" panose="020B0604020202020204" pitchFamily="34" charset="0"/>
              <a:buChar char="•"/>
            </a:pPr>
            <a:endParaRPr lang="en-US" sz="800"/>
          </a:p>
          <a:p>
            <a:pPr indent="-228600">
              <a:lnSpc>
                <a:spcPct val="90000"/>
              </a:lnSpc>
              <a:spcAft>
                <a:spcPts val="600"/>
              </a:spcAft>
              <a:buFont typeface="Arial" panose="020B0604020202020204" pitchFamily="34" charset="0"/>
              <a:buChar char="•"/>
            </a:pPr>
            <a:r>
              <a:rPr lang="en-US" sz="800" b="0" i="0">
                <a:effectLst/>
              </a:rPr>
              <a:t>The prompt should be concise yet specific in order to not overwhelm the bot with too much information. Additionally, questions should be formulated in a way that allows the bot to answer in a conversational manner, such as using both the prompt and the context to develop a dialogue. The structure of the prompt should be organized in a way that allows the bot to seamlessly transition from one point to the next, and to avoid any interruption. </a:t>
            </a:r>
          </a:p>
          <a:p>
            <a:pPr indent="-228600">
              <a:lnSpc>
                <a:spcPct val="90000"/>
              </a:lnSpc>
              <a:spcAft>
                <a:spcPts val="600"/>
              </a:spcAft>
              <a:buFont typeface="Arial" panose="020B0604020202020204" pitchFamily="34" charset="0"/>
              <a:buChar char="•"/>
            </a:pPr>
            <a:endParaRPr lang="en-US" sz="800"/>
          </a:p>
          <a:p>
            <a:pPr indent="-228600">
              <a:lnSpc>
                <a:spcPct val="90000"/>
              </a:lnSpc>
              <a:spcAft>
                <a:spcPts val="600"/>
              </a:spcAft>
              <a:buFont typeface="Arial" panose="020B0604020202020204" pitchFamily="34" charset="0"/>
              <a:buChar char="•"/>
            </a:pPr>
            <a:r>
              <a:rPr lang="en-US" sz="800" b="0" i="0">
                <a:effectLst/>
              </a:rPr>
              <a:t>Additionally, the prompt can include an optional back story, allowing the bot to have more depth in its responses and to elaborate further on the conversation. Finally, the prompt should have an actionable outcome, such as a call to action or response that can be used to further conversations. By following these steps, one can create a prompt that ChatGPT can use to interact with users in a meaningful way.</a:t>
            </a:r>
          </a:p>
          <a:p>
            <a:pPr indent="-228600">
              <a:lnSpc>
                <a:spcPct val="90000"/>
              </a:lnSpc>
              <a:spcAft>
                <a:spcPts val="600"/>
              </a:spcAft>
              <a:buFont typeface="Arial" panose="020B0604020202020204" pitchFamily="34" charset="0"/>
              <a:buChar char="•"/>
            </a:pPr>
            <a:endParaRPr lang="en-US" sz="800"/>
          </a:p>
          <a:p>
            <a:pPr indent="-228600">
              <a:lnSpc>
                <a:spcPct val="90000"/>
              </a:lnSpc>
              <a:spcAft>
                <a:spcPts val="600"/>
              </a:spcAft>
              <a:buFont typeface="Arial" panose="020B0604020202020204" pitchFamily="34" charset="0"/>
              <a:buChar char="•"/>
            </a:pPr>
            <a:r>
              <a:rPr lang="en-US" sz="800" b="0" i="0">
                <a:effectLst/>
              </a:rPr>
              <a:t>When sending prompts to ChatGPT, it is important to include detailed information about the desired outcome of the code, such as the specific functionality, language, frameworks, and libraries that you want the code to incorporate. Additionally, you should provide examples of code that achieves similar things to what you are trying to do. By providing as much detail as possible in the prompt, ChatGPT can better understand and process the request.</a:t>
            </a:r>
            <a:endParaRPr lang="en-US" sz="800"/>
          </a:p>
        </p:txBody>
      </p:sp>
      <p:pic>
        <p:nvPicPr>
          <p:cNvPr id="2050" name="Picture 2" descr="The Art of Writing ChatGPT Prompts for Any Use Case">
            <a:extLst>
              <a:ext uri="{FF2B5EF4-FFF2-40B4-BE49-F238E27FC236}">
                <a16:creationId xmlns:a16="http://schemas.microsoft.com/office/drawing/2014/main" id="{946E7A08-BE0F-F9C4-226A-E729EE16A8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5457" y="1825146"/>
            <a:ext cx="6155141" cy="323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939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73">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5381625" y="609600"/>
            <a:ext cx="5816361" cy="1330839"/>
          </a:xfrm>
        </p:spPr>
        <p:txBody>
          <a:bodyPr vert="horz" lIns="91440" tIns="45720" rIns="91440" bIns="45720" rtlCol="0" anchor="ctr">
            <a:normAutofit/>
          </a:bodyPr>
          <a:lstStyle/>
          <a:p>
            <a:r>
              <a:rPr lang="en-US" kern="1200">
                <a:solidFill>
                  <a:schemeClr val="tx1"/>
                </a:solidFill>
                <a:latin typeface="+mj-lt"/>
                <a:ea typeface="+mj-ea"/>
                <a:cs typeface="+mj-cs"/>
              </a:rPr>
              <a:t>Good &amp; Bad Prompt</a:t>
            </a:r>
          </a:p>
        </p:txBody>
      </p:sp>
      <p:sp>
        <p:nvSpPr>
          <p:cNvPr id="2076" name="Freeform: Shape 2075">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78" name="Freeform: Shape 2077">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Art of Writing ChatGPT Prompts for Any Use Case">
            <a:extLst>
              <a:ext uri="{FF2B5EF4-FFF2-40B4-BE49-F238E27FC236}">
                <a16:creationId xmlns:a16="http://schemas.microsoft.com/office/drawing/2014/main" id="{946E7A08-BE0F-F9C4-226A-E729EE16A8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6275" y="2371368"/>
            <a:ext cx="4029075" cy="21152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B5FD4B-3DFF-F8A4-AC4C-D8F8EB183875}"/>
              </a:ext>
            </a:extLst>
          </p:cNvPr>
          <p:cNvSpPr txBox="1"/>
          <p:nvPr/>
        </p:nvSpPr>
        <p:spPr>
          <a:xfrm>
            <a:off x="5381624" y="1647645"/>
            <a:ext cx="6678103" cy="4455043"/>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1600" dirty="0"/>
              <a:t>We are creating a chatbot for BMW Dealership which sells cars in Poland and Lithuania. We need to provide a natural conversation experience with questions and answers helping clients select a new car based on their preferences.</a:t>
            </a:r>
          </a:p>
          <a:p>
            <a:pPr marL="57150" indent="-285750">
              <a:lnSpc>
                <a:spcPct val="90000"/>
              </a:lnSpc>
              <a:spcAft>
                <a:spcPts val="600"/>
              </a:spcAft>
              <a:buFont typeface="Wingdings" pitchFamily="2" charset="2"/>
              <a:buChar char="Ø"/>
            </a:pPr>
            <a:endParaRPr lang="en-US" sz="1600" dirty="0"/>
          </a:p>
          <a:p>
            <a:pPr>
              <a:lnSpc>
                <a:spcPct val="90000"/>
              </a:lnSpc>
              <a:spcAft>
                <a:spcPts val="600"/>
              </a:spcAft>
            </a:pPr>
            <a:r>
              <a:rPr lang="en-US" sz="1600" dirty="0"/>
              <a:t>Context –&gt; Task –&gt; Instruction</a:t>
            </a:r>
          </a:p>
          <a:p>
            <a:pPr marL="57150" indent="-285750">
              <a:lnSpc>
                <a:spcPct val="90000"/>
              </a:lnSpc>
              <a:spcAft>
                <a:spcPts val="600"/>
              </a:spcAft>
              <a:buFont typeface="Wingdings" pitchFamily="2" charset="2"/>
              <a:buChar char="Ø"/>
            </a:pPr>
            <a:endParaRPr lang="en-US" sz="1600" dirty="0"/>
          </a:p>
          <a:p>
            <a:pPr marL="57150" indent="-285750">
              <a:lnSpc>
                <a:spcPct val="90000"/>
              </a:lnSpc>
              <a:spcAft>
                <a:spcPts val="600"/>
              </a:spcAft>
              <a:buFont typeface="Wingdings" pitchFamily="2" charset="2"/>
              <a:buChar char="Ø"/>
            </a:pPr>
            <a:r>
              <a:rPr lang="en-US" sz="1600" b="0" i="0" dirty="0">
                <a:effectLst/>
              </a:rPr>
              <a:t>We represent a BMW dealership operating in Lithuania and Poland. We are in the process of establishing a communication channel to aid our clients in choosing a car that aligns with their specific needs and preferences. You will be assuming the role of an assistant in this scenario. All client inquiries will be relayed to you. At the onset of each conversation, it is imperative to extend a warm greeting to the client, clarify your identity as an AI-based assistant, and express your readiness to assist them in their quest for a new vehicle that perfectly complements their lifestyle, preferences, and requirements.</a:t>
            </a:r>
            <a:endParaRPr lang="en-US" sz="1600" dirty="0"/>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b="1" u="sng" dirty="0"/>
              <a:t>What’s missed?</a:t>
            </a:r>
          </a:p>
          <a:p>
            <a:pPr indent="-228600">
              <a:lnSpc>
                <a:spcPct val="90000"/>
              </a:lnSpc>
              <a:spcAft>
                <a:spcPts val="600"/>
              </a:spcAft>
              <a:buFont typeface="Arial" panose="020B0604020202020204" pitchFamily="34" charset="0"/>
              <a:buChar char="•"/>
            </a:pPr>
            <a:endParaRPr lang="en-US" sz="1600" dirty="0"/>
          </a:p>
          <a:p>
            <a:pPr marL="285750" indent="-285750">
              <a:lnSpc>
                <a:spcPct val="90000"/>
              </a:lnSpc>
              <a:spcAft>
                <a:spcPts val="600"/>
              </a:spcAft>
              <a:buFont typeface="Wingdings" pitchFamily="2" charset="2"/>
              <a:buChar char="Ø"/>
            </a:pPr>
            <a:r>
              <a:rPr lang="en-US" sz="1600" b="0" i="0" dirty="0">
                <a:effectLst/>
              </a:rPr>
              <a:t>Facilitate a dialogue that simulates a natural interaction, employing interrogative prompts to guide the user throughout their investigative journey.</a:t>
            </a:r>
            <a:endParaRPr lang="en-US" sz="1600" dirty="0">
              <a:effectLst/>
            </a:endParaRPr>
          </a:p>
        </p:txBody>
      </p:sp>
    </p:spTree>
    <p:extLst>
      <p:ext uri="{BB962C8B-B14F-4D97-AF65-F5344CB8AC3E}">
        <p14:creationId xmlns:p14="http://schemas.microsoft.com/office/powerpoint/2010/main" val="3740153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982662" y="11597"/>
            <a:ext cx="9865789" cy="1004404"/>
          </a:xfrm>
        </p:spPr>
        <p:txBody>
          <a:bodyPr vert="horz" lIns="91440" tIns="45720" rIns="91440" bIns="45720" rtlCol="0" anchor="ctr">
            <a:normAutofit/>
          </a:bodyPr>
          <a:lstStyle/>
          <a:p>
            <a:r>
              <a:rPr lang="en-US" sz="4000" kern="1200">
                <a:solidFill>
                  <a:srgbClr val="FFFFFF"/>
                </a:solidFill>
                <a:latin typeface="+mj-lt"/>
                <a:ea typeface="+mj-ea"/>
                <a:cs typeface="+mj-cs"/>
              </a:rPr>
              <a:t>Warm up. Poco Console App</a:t>
            </a:r>
            <a:endParaRPr lang="en-US" sz="4000" kern="1200" dirty="0">
              <a:solidFill>
                <a:srgbClr val="FFFFFF"/>
              </a:solidFill>
              <a:latin typeface="+mj-lt"/>
              <a:ea typeface="+mj-ea"/>
              <a:cs typeface="+mj-cs"/>
            </a:endParaRPr>
          </a:p>
        </p:txBody>
      </p:sp>
      <p:sp>
        <p:nvSpPr>
          <p:cNvPr id="4" name="TextBox 3">
            <a:extLst>
              <a:ext uri="{FF2B5EF4-FFF2-40B4-BE49-F238E27FC236}">
                <a16:creationId xmlns:a16="http://schemas.microsoft.com/office/drawing/2014/main" id="{D8DA0ED8-E1D0-D035-C32C-EA94DB82F051}"/>
              </a:ext>
            </a:extLst>
          </p:cNvPr>
          <p:cNvSpPr txBox="1"/>
          <p:nvPr/>
        </p:nvSpPr>
        <p:spPr>
          <a:xfrm>
            <a:off x="982662" y="1590741"/>
            <a:ext cx="10028079" cy="5255662"/>
          </a:xfrm>
          <a:prstGeom prst="rect">
            <a:avLst/>
          </a:prstGeom>
        </p:spPr>
        <p:txBody>
          <a:bodyPr vert="horz" lIns="91440" tIns="45720" rIns="91440" bIns="45720" rtlCol="0" anchor="ctr">
            <a:noAutofit/>
          </a:bodyPr>
          <a:lstStyle/>
          <a:p>
            <a:pPr algn="just">
              <a:lnSpc>
                <a:spcPct val="90000"/>
              </a:lnSpc>
              <a:spcAft>
                <a:spcPts val="600"/>
              </a:spcAft>
            </a:pPr>
            <a:r>
              <a:rPr lang="en-US" b="0" i="0" dirty="0">
                <a:effectLst/>
              </a:rPr>
              <a:t>Using our EPAM AI capabilities let’s play a bit with prompting and different versions of </a:t>
            </a:r>
            <a:r>
              <a:rPr lang="en-US" b="0" i="0" dirty="0" err="1">
                <a:effectLst/>
              </a:rPr>
              <a:t>ChatGPT</a:t>
            </a:r>
            <a:r>
              <a:rPr lang="en-US" dirty="0"/>
              <a:t>!</a:t>
            </a:r>
            <a:endParaRPr lang="en-US" b="0" i="0" dirty="0">
              <a:effectLst/>
            </a:endParaRPr>
          </a:p>
          <a:p>
            <a:pPr algn="just">
              <a:lnSpc>
                <a:spcPct val="90000"/>
              </a:lnSpc>
              <a:spcAft>
                <a:spcPts val="600"/>
              </a:spcAft>
            </a:pPr>
            <a:r>
              <a:rPr lang="en-US" b="0" i="0" dirty="0">
                <a:effectLst/>
              </a:rPr>
              <a:t>Under VPN visit </a:t>
            </a:r>
            <a:r>
              <a:rPr lang="en-US" b="0" i="0" dirty="0">
                <a:effectLst/>
                <a:hlinkClick r:id="rId2"/>
              </a:rPr>
              <a:t>https://platform.openai.com/playground</a:t>
            </a:r>
            <a:r>
              <a:rPr lang="en-US" b="0" i="0" dirty="0">
                <a:effectLst/>
              </a:rPr>
              <a:t> </a:t>
            </a:r>
            <a:r>
              <a:rPr lang="en-US" dirty="0"/>
              <a:t>, select ChatGPT3 Davinci, interaction - completion:</a:t>
            </a:r>
            <a:endParaRPr lang="en-US" b="0" i="0" dirty="0">
              <a:effectLst/>
            </a:endParaRPr>
          </a:p>
          <a:p>
            <a:pPr indent="-228600" algn="just">
              <a:lnSpc>
                <a:spcPct val="90000"/>
              </a:lnSpc>
              <a:spcAft>
                <a:spcPts val="600"/>
              </a:spcAft>
              <a:buFont typeface="Arial" panose="020B0604020202020204" pitchFamily="34" charset="0"/>
              <a:buChar char="•"/>
            </a:pPr>
            <a:endParaRPr lang="en-US" dirty="0"/>
          </a:p>
          <a:p>
            <a:pPr marL="285750" indent="-285750" algn="just">
              <a:lnSpc>
                <a:spcPct val="90000"/>
              </a:lnSpc>
              <a:spcAft>
                <a:spcPts val="600"/>
              </a:spcAft>
              <a:buFont typeface="Wingdings" pitchFamily="2" charset="2"/>
              <a:buChar char="Ø"/>
            </a:pPr>
            <a:r>
              <a:rPr lang="en-GB" b="0" i="0" dirty="0">
                <a:solidFill>
                  <a:srgbClr val="353740"/>
                </a:solidFill>
                <a:effectLst/>
              </a:rPr>
              <a:t>I am a C# software engineer, and I am willing to create a console application project which meets the following criteria: application exposes consumes one of four commands: </a:t>
            </a:r>
          </a:p>
          <a:p>
            <a:pPr algn="just">
              <a:lnSpc>
                <a:spcPct val="90000"/>
              </a:lnSpc>
              <a:spcAft>
                <a:spcPts val="600"/>
              </a:spcAft>
            </a:pPr>
            <a:r>
              <a:rPr lang="en-GB" b="0" i="0" dirty="0">
                <a:solidFill>
                  <a:srgbClr val="353740"/>
                </a:solidFill>
                <a:effectLst/>
              </a:rPr>
              <a:t>1) send back the current date and time beautifully formatted; </a:t>
            </a:r>
          </a:p>
          <a:p>
            <a:pPr algn="just">
              <a:lnSpc>
                <a:spcPct val="90000"/>
              </a:lnSpc>
              <a:spcAft>
                <a:spcPts val="600"/>
              </a:spcAft>
            </a:pPr>
            <a:r>
              <a:rPr lang="en-GB" b="0" i="0" dirty="0">
                <a:solidFill>
                  <a:srgbClr val="353740"/>
                </a:solidFill>
                <a:effectLst/>
              </a:rPr>
              <a:t>2) send back the current year beautifully formatted; </a:t>
            </a:r>
          </a:p>
          <a:p>
            <a:pPr algn="just">
              <a:lnSpc>
                <a:spcPct val="90000"/>
              </a:lnSpc>
              <a:spcAft>
                <a:spcPts val="600"/>
              </a:spcAft>
            </a:pPr>
            <a:r>
              <a:rPr lang="en-GB" b="0" i="0" dirty="0">
                <a:solidFill>
                  <a:srgbClr val="353740"/>
                </a:solidFill>
                <a:effectLst/>
              </a:rPr>
              <a:t>3) send back the current weekday beautifully formatted; </a:t>
            </a:r>
          </a:p>
          <a:p>
            <a:pPr algn="just">
              <a:lnSpc>
                <a:spcPct val="90000"/>
              </a:lnSpc>
              <a:spcAft>
                <a:spcPts val="600"/>
              </a:spcAft>
            </a:pPr>
            <a:r>
              <a:rPr lang="en-GB" b="0" i="0" dirty="0">
                <a:solidFill>
                  <a:srgbClr val="353740"/>
                </a:solidFill>
                <a:effectLst/>
              </a:rPr>
              <a:t>4) send back the formatted message we send to the application. </a:t>
            </a:r>
          </a:p>
          <a:p>
            <a:pPr algn="just">
              <a:lnSpc>
                <a:spcPct val="90000"/>
              </a:lnSpc>
              <a:spcAft>
                <a:spcPts val="600"/>
              </a:spcAft>
            </a:pPr>
            <a:r>
              <a:rPr lang="en-GB" b="0" i="0" dirty="0">
                <a:solidFill>
                  <a:srgbClr val="353740"/>
                </a:solidFill>
                <a:effectLst/>
              </a:rPr>
              <a:t>Use modern C# language and .Net6. </a:t>
            </a:r>
          </a:p>
          <a:p>
            <a:pPr algn="just">
              <a:lnSpc>
                <a:spcPct val="90000"/>
              </a:lnSpc>
              <a:spcAft>
                <a:spcPts val="600"/>
              </a:spcAft>
            </a:pPr>
            <a:r>
              <a:rPr lang="en-GB" b="0" i="0" dirty="0">
                <a:solidFill>
                  <a:srgbClr val="353740"/>
                </a:solidFill>
                <a:effectLst/>
              </a:rPr>
              <a:t>Application should log how web service handles operations. </a:t>
            </a:r>
          </a:p>
          <a:p>
            <a:pPr algn="just">
              <a:lnSpc>
                <a:spcPct val="90000"/>
              </a:lnSpc>
              <a:spcAft>
                <a:spcPts val="600"/>
              </a:spcAft>
            </a:pPr>
            <a:r>
              <a:rPr lang="en-GB" b="0" i="0" dirty="0">
                <a:solidFill>
                  <a:srgbClr val="353740"/>
                </a:solidFill>
                <a:effectLst/>
              </a:rPr>
              <a:t>Don't use html-templates, all html code should be inside C# code as plain strings. </a:t>
            </a:r>
          </a:p>
          <a:p>
            <a:pPr algn="just">
              <a:lnSpc>
                <a:spcPct val="90000"/>
              </a:lnSpc>
              <a:spcAft>
                <a:spcPts val="600"/>
              </a:spcAft>
            </a:pPr>
            <a:r>
              <a:rPr lang="en-GB" b="0" i="0" dirty="0">
                <a:solidFill>
                  <a:srgbClr val="353740"/>
                </a:solidFill>
                <a:effectLst/>
              </a:rPr>
              <a:t>Make sure it doesn't have errors. </a:t>
            </a:r>
          </a:p>
          <a:p>
            <a:pPr algn="just">
              <a:lnSpc>
                <a:spcPct val="90000"/>
              </a:lnSpc>
              <a:spcAft>
                <a:spcPts val="600"/>
              </a:spcAft>
            </a:pPr>
            <a:r>
              <a:rPr lang="en-GB" b="0" i="0" dirty="0">
                <a:solidFill>
                  <a:srgbClr val="353740"/>
                </a:solidFill>
                <a:effectLst/>
              </a:rPr>
              <a:t>Skip all explanations and generate the response which contains only the code. </a:t>
            </a:r>
            <a:br>
              <a:rPr lang="en-GB" b="0" i="0" dirty="0">
                <a:solidFill>
                  <a:srgbClr val="353740"/>
                </a:solidFill>
                <a:effectLst/>
              </a:rPr>
            </a:br>
            <a:br>
              <a:rPr lang="en-GB" dirty="0"/>
            </a:br>
            <a:endParaRPr lang="en-US" b="0" i="0" dirty="0">
              <a:effectLst/>
            </a:endParaRPr>
          </a:p>
        </p:txBody>
      </p:sp>
    </p:spTree>
    <p:extLst>
      <p:ext uri="{BB962C8B-B14F-4D97-AF65-F5344CB8AC3E}">
        <p14:creationId xmlns:p14="http://schemas.microsoft.com/office/powerpoint/2010/main" val="176404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982663" y="11597"/>
            <a:ext cx="9865788" cy="1004404"/>
          </a:xfrm>
        </p:spPr>
        <p:txBody>
          <a:bodyPr vert="horz" lIns="91440" tIns="45720" rIns="91440" bIns="45720" rtlCol="0" anchor="ctr">
            <a:normAutofit/>
          </a:bodyPr>
          <a:lstStyle/>
          <a:p>
            <a:r>
              <a:rPr lang="en-US" sz="4000" kern="1200" dirty="0">
                <a:solidFill>
                  <a:srgbClr val="FFFFFF"/>
                </a:solidFill>
                <a:latin typeface="+mj-lt"/>
                <a:ea typeface="+mj-ea"/>
                <a:cs typeface="+mj-cs"/>
              </a:rPr>
              <a:t>Warm up. Poco Console App</a:t>
            </a:r>
          </a:p>
        </p:txBody>
      </p:sp>
      <p:sp>
        <p:nvSpPr>
          <p:cNvPr id="4" name="TextBox 3">
            <a:extLst>
              <a:ext uri="{FF2B5EF4-FFF2-40B4-BE49-F238E27FC236}">
                <a16:creationId xmlns:a16="http://schemas.microsoft.com/office/drawing/2014/main" id="{D8DA0ED8-E1D0-D035-C32C-EA94DB82F051}"/>
              </a:ext>
            </a:extLst>
          </p:cNvPr>
          <p:cNvSpPr txBox="1"/>
          <p:nvPr/>
        </p:nvSpPr>
        <p:spPr>
          <a:xfrm>
            <a:off x="1315719" y="2580242"/>
            <a:ext cx="10019908" cy="2217183"/>
          </a:xfrm>
          <a:prstGeom prst="rect">
            <a:avLst/>
          </a:prstGeom>
        </p:spPr>
        <p:txBody>
          <a:bodyPr vert="horz" lIns="91440" tIns="45720" rIns="91440" bIns="45720" rtlCol="0" anchor="ctr">
            <a:noAutofit/>
          </a:bodyPr>
          <a:lstStyle/>
          <a:p>
            <a:pPr algn="ctr">
              <a:lnSpc>
                <a:spcPct val="90000"/>
              </a:lnSpc>
              <a:spcAft>
                <a:spcPts val="600"/>
              </a:spcAft>
            </a:pPr>
            <a:r>
              <a:rPr lang="en-US" sz="3200" dirty="0"/>
              <a:t>Now let's experiment with hallucination and maximum length in tokens.</a:t>
            </a:r>
          </a:p>
          <a:p>
            <a:pPr algn="ctr">
              <a:lnSpc>
                <a:spcPct val="90000"/>
              </a:lnSpc>
              <a:spcAft>
                <a:spcPts val="600"/>
              </a:spcAft>
            </a:pPr>
            <a:endParaRPr lang="en-US" sz="3200" b="0" i="0" dirty="0">
              <a:effectLst/>
            </a:endParaRPr>
          </a:p>
          <a:p>
            <a:pPr algn="ctr">
              <a:lnSpc>
                <a:spcPct val="90000"/>
              </a:lnSpc>
              <a:spcAft>
                <a:spcPts val="600"/>
              </a:spcAft>
            </a:pPr>
            <a:r>
              <a:rPr lang="en-US" sz="3200" dirty="0"/>
              <a:t>How do these changes affect the output?</a:t>
            </a:r>
            <a:endParaRPr lang="en-US" sz="3200" b="0" i="0" dirty="0">
              <a:effectLst/>
            </a:endParaRPr>
          </a:p>
        </p:txBody>
      </p:sp>
    </p:spTree>
    <p:extLst>
      <p:ext uri="{BB962C8B-B14F-4D97-AF65-F5344CB8AC3E}">
        <p14:creationId xmlns:p14="http://schemas.microsoft.com/office/powerpoint/2010/main" val="709419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982663" y="11597"/>
            <a:ext cx="9865788" cy="1004404"/>
          </a:xfrm>
        </p:spPr>
        <p:txBody>
          <a:bodyPr vert="horz" lIns="91440" tIns="45720" rIns="91440" bIns="45720" rtlCol="0" anchor="ctr">
            <a:normAutofit/>
          </a:bodyPr>
          <a:lstStyle/>
          <a:p>
            <a:r>
              <a:rPr lang="en-US" sz="4000" kern="1200" dirty="0">
                <a:solidFill>
                  <a:srgbClr val="FFFFFF"/>
                </a:solidFill>
                <a:latin typeface="+mj-lt"/>
                <a:ea typeface="+mj-ea"/>
                <a:cs typeface="+mj-cs"/>
              </a:rPr>
              <a:t>Warm up. Poco Console App</a:t>
            </a:r>
          </a:p>
        </p:txBody>
      </p:sp>
      <p:sp>
        <p:nvSpPr>
          <p:cNvPr id="4" name="TextBox 3">
            <a:extLst>
              <a:ext uri="{FF2B5EF4-FFF2-40B4-BE49-F238E27FC236}">
                <a16:creationId xmlns:a16="http://schemas.microsoft.com/office/drawing/2014/main" id="{D8DA0ED8-E1D0-D035-C32C-EA94DB82F051}"/>
              </a:ext>
            </a:extLst>
          </p:cNvPr>
          <p:cNvSpPr txBox="1"/>
          <p:nvPr/>
        </p:nvSpPr>
        <p:spPr>
          <a:xfrm>
            <a:off x="1315719" y="1928235"/>
            <a:ext cx="10019908" cy="2869190"/>
          </a:xfrm>
          <a:prstGeom prst="rect">
            <a:avLst/>
          </a:prstGeom>
        </p:spPr>
        <p:txBody>
          <a:bodyPr vert="horz" lIns="91440" tIns="45720" rIns="91440" bIns="45720" rtlCol="0" anchor="ctr">
            <a:noAutofit/>
          </a:bodyPr>
          <a:lstStyle/>
          <a:p>
            <a:pPr algn="ctr">
              <a:lnSpc>
                <a:spcPct val="90000"/>
              </a:lnSpc>
              <a:spcAft>
                <a:spcPts val="600"/>
              </a:spcAft>
            </a:pPr>
            <a:r>
              <a:rPr lang="en-US" sz="3200" dirty="0"/>
              <a:t>Let’s convert the C# code to Python using the following prompt:</a:t>
            </a:r>
          </a:p>
          <a:p>
            <a:pPr algn="ctr">
              <a:lnSpc>
                <a:spcPct val="90000"/>
              </a:lnSpc>
              <a:spcAft>
                <a:spcPts val="600"/>
              </a:spcAft>
            </a:pPr>
            <a:endParaRPr lang="en-US" sz="3200" b="0" i="0" dirty="0">
              <a:effectLst/>
            </a:endParaRPr>
          </a:p>
          <a:p>
            <a:pPr marL="457200" indent="-457200" algn="ctr">
              <a:lnSpc>
                <a:spcPct val="90000"/>
              </a:lnSpc>
              <a:spcAft>
                <a:spcPts val="600"/>
              </a:spcAft>
              <a:buFont typeface="Wingdings" pitchFamily="2" charset="2"/>
              <a:buChar char="Ø"/>
            </a:pPr>
            <a:r>
              <a:rPr lang="en-GB" sz="3200" b="0" i="0" dirty="0">
                <a:solidFill>
                  <a:srgbClr val="353740"/>
                </a:solidFill>
                <a:effectLst/>
              </a:rPr>
              <a:t> Convert written application into Python</a:t>
            </a:r>
            <a:endParaRPr lang="en-US" sz="3200" b="0" i="0" dirty="0">
              <a:effectLst/>
            </a:endParaRPr>
          </a:p>
        </p:txBody>
      </p:sp>
    </p:spTree>
    <p:extLst>
      <p:ext uri="{BB962C8B-B14F-4D97-AF65-F5344CB8AC3E}">
        <p14:creationId xmlns:p14="http://schemas.microsoft.com/office/powerpoint/2010/main" val="61139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5F6D5C-317C-9386-37D2-6506F00B76B9}"/>
              </a:ext>
            </a:extLst>
          </p:cNvPr>
          <p:cNvSpPr>
            <a:spLocks noGrp="1"/>
          </p:cNvSpPr>
          <p:nvPr>
            <p:ph type="title"/>
          </p:nvPr>
        </p:nvSpPr>
        <p:spPr>
          <a:xfrm>
            <a:off x="982663" y="0"/>
            <a:ext cx="4368602" cy="1956841"/>
          </a:xfrm>
        </p:spPr>
        <p:txBody>
          <a:bodyPr vert="horz" lIns="91440" tIns="45720" rIns="91440" bIns="45720" rtlCol="0" anchor="b">
            <a:normAutofit/>
          </a:bodyPr>
          <a:lstStyle/>
          <a:p>
            <a:r>
              <a:rPr lang="en-US" sz="5400" dirty="0"/>
              <a:t>Idea of this Workshop</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0280DB-1989-8E19-D6AE-6C9C4873BD01}"/>
              </a:ext>
            </a:extLst>
          </p:cNvPr>
          <p:cNvSpPr txBox="1"/>
          <p:nvPr/>
        </p:nvSpPr>
        <p:spPr>
          <a:xfrm>
            <a:off x="982663" y="2854421"/>
            <a:ext cx="4243589" cy="3320668"/>
          </a:xfrm>
          <a:prstGeom prst="rect">
            <a:avLst/>
          </a:prstGeom>
        </p:spPr>
        <p:txBody>
          <a:bodyPr vert="horz" lIns="91440" tIns="45720" rIns="91440" bIns="45720" rtlCol="0">
            <a:normAutofit/>
          </a:bodyPr>
          <a:lstStyle/>
          <a:p>
            <a:pPr>
              <a:lnSpc>
                <a:spcPct val="90000"/>
              </a:lnSpc>
              <a:spcAft>
                <a:spcPts val="600"/>
              </a:spcAft>
            </a:pPr>
            <a:r>
              <a:rPr lang="en-US" sz="1900" dirty="0"/>
              <a:t>During</a:t>
            </a:r>
            <a:r>
              <a:rPr lang="en-US" sz="1900" b="0" i="0" dirty="0">
                <a:effectLst/>
              </a:rPr>
              <a:t> this workshop, we will explore the world of generative AI capabilities:</a:t>
            </a:r>
          </a:p>
          <a:p>
            <a:pPr indent="-228600">
              <a:lnSpc>
                <a:spcPct val="90000"/>
              </a:lnSpc>
              <a:spcAft>
                <a:spcPts val="600"/>
              </a:spcAft>
              <a:buFont typeface="Arial" panose="020B0604020202020204" pitchFamily="34" charset="0"/>
              <a:buChar char="•"/>
            </a:pPr>
            <a:endParaRPr lang="en-US" sz="1900" b="0" i="0" dirty="0">
              <a:effectLst/>
            </a:endParaRPr>
          </a:p>
          <a:p>
            <a:pPr marL="457200" indent="-342900">
              <a:lnSpc>
                <a:spcPct val="90000"/>
              </a:lnSpc>
              <a:spcAft>
                <a:spcPts val="600"/>
              </a:spcAft>
              <a:buFont typeface="Wingdings" pitchFamily="2" charset="2"/>
              <a:buChar char="Ø"/>
            </a:pPr>
            <a:r>
              <a:rPr lang="en-US" sz="1900" dirty="0"/>
              <a:t>W</a:t>
            </a:r>
            <a:r>
              <a:rPr lang="en-US" sz="1900" b="0" i="0" dirty="0">
                <a:effectLst/>
              </a:rPr>
              <a:t>hat and how you could interact with </a:t>
            </a:r>
            <a:r>
              <a:rPr lang="en-US" sz="1900" b="0" i="0" dirty="0" err="1">
                <a:effectLst/>
              </a:rPr>
              <a:t>ChatGPT</a:t>
            </a:r>
            <a:endParaRPr lang="en-US" sz="1900" b="0" i="0" dirty="0">
              <a:effectLst/>
            </a:endParaRPr>
          </a:p>
          <a:p>
            <a:pPr marL="457200" indent="-342900">
              <a:lnSpc>
                <a:spcPct val="90000"/>
              </a:lnSpc>
              <a:spcAft>
                <a:spcPts val="600"/>
              </a:spcAft>
              <a:buFont typeface="Wingdings" pitchFamily="2" charset="2"/>
              <a:buChar char="Ø"/>
            </a:pPr>
            <a:r>
              <a:rPr lang="en-US" sz="1900" dirty="0"/>
              <a:t>How </a:t>
            </a:r>
            <a:r>
              <a:rPr lang="en-US" sz="1900" dirty="0" err="1"/>
              <a:t>ChatGPT</a:t>
            </a:r>
            <a:r>
              <a:rPr lang="en-US" sz="1900" dirty="0"/>
              <a:t> output differs based on </a:t>
            </a:r>
            <a:r>
              <a:rPr lang="en-US" sz="1900" dirty="0" err="1"/>
              <a:t>ChatGPT</a:t>
            </a:r>
            <a:r>
              <a:rPr lang="en-US" sz="1900" dirty="0"/>
              <a:t> version</a:t>
            </a:r>
          </a:p>
          <a:p>
            <a:pPr marL="457200" indent="-342900">
              <a:lnSpc>
                <a:spcPct val="90000"/>
              </a:lnSpc>
              <a:spcAft>
                <a:spcPts val="600"/>
              </a:spcAft>
              <a:buFont typeface="Wingdings" pitchFamily="2" charset="2"/>
              <a:buChar char="Ø"/>
            </a:pPr>
            <a:r>
              <a:rPr lang="en-US" sz="1900" b="0" i="0" dirty="0">
                <a:effectLst/>
              </a:rPr>
              <a:t>How to make API calls to </a:t>
            </a:r>
            <a:r>
              <a:rPr lang="en-US" sz="1900" b="0" i="0" dirty="0" err="1">
                <a:effectLst/>
              </a:rPr>
              <a:t>OpenA</a:t>
            </a:r>
            <a:r>
              <a:rPr lang="en-US" sz="1900" dirty="0" err="1"/>
              <a:t>I</a:t>
            </a:r>
            <a:r>
              <a:rPr lang="en-US" sz="1900" dirty="0"/>
              <a:t> platform and to EPAM Dial</a:t>
            </a:r>
          </a:p>
          <a:p>
            <a:pPr marL="457200" indent="-342900">
              <a:lnSpc>
                <a:spcPct val="90000"/>
              </a:lnSpc>
              <a:spcAft>
                <a:spcPts val="600"/>
              </a:spcAft>
              <a:buFont typeface="Wingdings" pitchFamily="2" charset="2"/>
              <a:buChar char="Ø"/>
            </a:pPr>
            <a:r>
              <a:rPr lang="en-US" sz="1900" b="0" i="0" dirty="0">
                <a:effectLst/>
              </a:rPr>
              <a:t>How to integrate into real </a:t>
            </a:r>
            <a:r>
              <a:rPr lang="en-US" sz="1900" dirty="0"/>
              <a:t>workflows</a:t>
            </a:r>
            <a:endParaRPr lang="en-US" sz="1900" b="0" i="0" dirty="0">
              <a:effectLst/>
            </a:endParaRPr>
          </a:p>
        </p:txBody>
      </p:sp>
      <p:pic>
        <p:nvPicPr>
          <p:cNvPr id="4" name="Picture 3">
            <a:extLst>
              <a:ext uri="{FF2B5EF4-FFF2-40B4-BE49-F238E27FC236}">
                <a16:creationId xmlns:a16="http://schemas.microsoft.com/office/drawing/2014/main" id="{2108F10A-0341-FE91-896C-0389137A76F5}"/>
              </a:ext>
            </a:extLst>
          </p:cNvPr>
          <p:cNvPicPr>
            <a:picLocks noChangeAspect="1"/>
          </p:cNvPicPr>
          <p:nvPr/>
        </p:nvPicPr>
        <p:blipFill rotWithShape="1">
          <a:blip r:embed="rId2"/>
          <a:srcRect t="3542"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8277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Warm up</a:t>
            </a:r>
            <a:br>
              <a:rPr lang="en-US" sz="5400" dirty="0"/>
            </a:br>
            <a:r>
              <a:rPr lang="en-US" sz="5400" dirty="0"/>
              <a:t>Poco API</a:t>
            </a:r>
          </a:p>
        </p:txBody>
      </p:sp>
      <p:sp>
        <p:nvSpPr>
          <p:cNvPr id="5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DA0ED8-E1D0-D035-C32C-EA94DB82F051}"/>
              </a:ext>
            </a:extLst>
          </p:cNvPr>
          <p:cNvSpPr txBox="1"/>
          <p:nvPr/>
        </p:nvSpPr>
        <p:spPr>
          <a:xfrm>
            <a:off x="640080" y="2872899"/>
            <a:ext cx="4243589" cy="3320668"/>
          </a:xfrm>
          <a:prstGeom prst="rect">
            <a:avLst/>
          </a:prstGeom>
        </p:spPr>
        <p:txBody>
          <a:bodyPr vert="horz" lIns="91440" tIns="45720" rIns="91440" bIns="45720" rtlCol="0">
            <a:normAutofit/>
          </a:bodyPr>
          <a:lstStyle/>
          <a:p>
            <a:pPr>
              <a:lnSpc>
                <a:spcPct val="90000"/>
              </a:lnSpc>
              <a:spcAft>
                <a:spcPts val="600"/>
              </a:spcAft>
            </a:pPr>
            <a:r>
              <a:rPr lang="en-US" sz="2200" b="0" i="0" dirty="0">
                <a:effectLst/>
              </a:rPr>
              <a:t>Let’s tune our code a bit.</a:t>
            </a:r>
          </a:p>
          <a:p>
            <a:pPr indent="-228600">
              <a:lnSpc>
                <a:spcPct val="90000"/>
              </a:lnSpc>
              <a:spcAft>
                <a:spcPts val="600"/>
              </a:spcAft>
              <a:buFont typeface="Arial" panose="020B0604020202020204" pitchFamily="34" charset="0"/>
              <a:buChar char="•"/>
            </a:pPr>
            <a:endParaRPr lang="en-US" sz="2200" b="0" i="0" dirty="0">
              <a:effectLst/>
            </a:endParaRPr>
          </a:p>
          <a:p>
            <a:pPr marL="342900" indent="-342900">
              <a:lnSpc>
                <a:spcPct val="90000"/>
              </a:lnSpc>
              <a:spcAft>
                <a:spcPts val="600"/>
              </a:spcAft>
              <a:buFont typeface="Wingdings" pitchFamily="2" charset="2"/>
              <a:buChar char="Ø"/>
            </a:pPr>
            <a:r>
              <a:rPr lang="en-US" sz="2200" dirty="0"/>
              <a:t>Considering the code you generated in the previous step, convert it to Web API Controller class for C# Web API project. Organize 4 endpoints which will handle our requests.</a:t>
            </a:r>
          </a:p>
        </p:txBody>
      </p:sp>
      <p:pic>
        <p:nvPicPr>
          <p:cNvPr id="6" name="Picture 5">
            <a:extLst>
              <a:ext uri="{FF2B5EF4-FFF2-40B4-BE49-F238E27FC236}">
                <a16:creationId xmlns:a16="http://schemas.microsoft.com/office/drawing/2014/main" id="{3D42C8F9-5001-F5A1-5CCE-A1F704E02946}"/>
              </a:ext>
            </a:extLst>
          </p:cNvPr>
          <p:cNvPicPr>
            <a:picLocks noChangeAspect="1"/>
          </p:cNvPicPr>
          <p:nvPr/>
        </p:nvPicPr>
        <p:blipFill rotWithShape="1">
          <a:blip r:embed="rId2"/>
          <a:srcRect r="2" b="62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68846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kern="1200">
                <a:solidFill>
                  <a:schemeClr val="tx1"/>
                </a:solidFill>
                <a:latin typeface="+mj-lt"/>
                <a:ea typeface="+mj-ea"/>
                <a:cs typeface="+mj-cs"/>
              </a:rPr>
              <a:t>Warm up. Poco API</a:t>
            </a:r>
          </a:p>
        </p:txBody>
      </p:sp>
      <p:pic>
        <p:nvPicPr>
          <p:cNvPr id="5" name="Picture 4">
            <a:extLst>
              <a:ext uri="{FF2B5EF4-FFF2-40B4-BE49-F238E27FC236}">
                <a16:creationId xmlns:a16="http://schemas.microsoft.com/office/drawing/2014/main" id="{1114C980-17D4-A9E5-BC18-997A0BD529B5}"/>
              </a:ext>
            </a:extLst>
          </p:cNvPr>
          <p:cNvPicPr>
            <a:picLocks noChangeAspect="1"/>
          </p:cNvPicPr>
          <p:nvPr/>
        </p:nvPicPr>
        <p:blipFill rotWithShape="1">
          <a:blip r:embed="rId2"/>
          <a:srcRect l="4625" r="7198" b="-3"/>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1"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2B1F6AD-6518-976C-8BA6-3BBDBCB7F6BC}"/>
              </a:ext>
            </a:extLst>
          </p:cNvPr>
          <p:cNvPicPr>
            <a:picLocks noChangeAspect="1"/>
          </p:cNvPicPr>
          <p:nvPr/>
        </p:nvPicPr>
        <p:blipFill rotWithShape="1">
          <a:blip r:embed="rId3"/>
          <a:srcRect t="25652" r="-4" b="20305"/>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4" name="TextBox 3">
            <a:extLst>
              <a:ext uri="{FF2B5EF4-FFF2-40B4-BE49-F238E27FC236}">
                <a16:creationId xmlns:a16="http://schemas.microsoft.com/office/drawing/2014/main" id="{D8DA0ED8-E1D0-D035-C32C-EA94DB82F051}"/>
              </a:ext>
            </a:extLst>
          </p:cNvPr>
          <p:cNvSpPr txBox="1"/>
          <p:nvPr/>
        </p:nvSpPr>
        <p:spPr>
          <a:xfrm>
            <a:off x="4654296" y="2706624"/>
            <a:ext cx="6894576" cy="3483864"/>
          </a:xfrm>
          <a:prstGeom prst="rect">
            <a:avLst/>
          </a:prstGeom>
        </p:spPr>
        <p:txBody>
          <a:bodyPr vert="horz" lIns="91440" tIns="45720" rIns="91440" bIns="45720" rtlCol="0">
            <a:normAutofit/>
          </a:bodyPr>
          <a:lstStyle/>
          <a:p>
            <a:pPr>
              <a:lnSpc>
                <a:spcPct val="90000"/>
              </a:lnSpc>
              <a:spcAft>
                <a:spcPts val="600"/>
              </a:spcAft>
            </a:pPr>
            <a:r>
              <a:rPr lang="en-US" sz="2200" b="0" i="0" dirty="0">
                <a:effectLst/>
              </a:rPr>
              <a:t>Let’s create a </a:t>
            </a:r>
            <a:r>
              <a:rPr lang="en-US" sz="2200" b="0" i="0" dirty="0" err="1">
                <a:effectLst/>
              </a:rPr>
              <a:t>program.cs</a:t>
            </a:r>
            <a:r>
              <a:rPr lang="en-US" sz="2200" b="0" i="0" dirty="0">
                <a:effectLst/>
              </a:rPr>
              <a:t> file for our API service using </a:t>
            </a:r>
            <a:r>
              <a:rPr lang="en-US" sz="2200" b="0" i="0" dirty="0" err="1">
                <a:effectLst/>
              </a:rPr>
              <a:t>ChatGPT</a:t>
            </a:r>
            <a:r>
              <a:rPr lang="en-US" sz="2200" b="0" i="0" dirty="0">
                <a:effectLst/>
              </a:rPr>
              <a:t> 3.5 or </a:t>
            </a:r>
            <a:r>
              <a:rPr lang="en-US" sz="2200" b="0" i="0" dirty="0" err="1">
                <a:effectLst/>
              </a:rPr>
              <a:t>ChatGPT</a:t>
            </a:r>
            <a:r>
              <a:rPr lang="en-US" sz="2200" b="0" i="0" dirty="0">
                <a:effectLst/>
              </a:rPr>
              <a:t> 4.</a:t>
            </a:r>
          </a:p>
          <a:p>
            <a:pPr marL="114300" indent="-342900">
              <a:lnSpc>
                <a:spcPct val="90000"/>
              </a:lnSpc>
              <a:spcAft>
                <a:spcPts val="600"/>
              </a:spcAft>
              <a:buFont typeface="Wingdings" pitchFamily="2" charset="2"/>
              <a:buChar char="Ø"/>
            </a:pPr>
            <a:endParaRPr lang="en-US" sz="2200" b="0" i="0" dirty="0">
              <a:effectLst/>
            </a:endParaRPr>
          </a:p>
          <a:p>
            <a:pPr marL="400050" indent="-342900">
              <a:lnSpc>
                <a:spcPct val="90000"/>
              </a:lnSpc>
              <a:spcAft>
                <a:spcPts val="600"/>
              </a:spcAft>
              <a:buFont typeface="Wingdings" pitchFamily="2" charset="2"/>
              <a:buChar char="Ø"/>
            </a:pPr>
            <a:r>
              <a:rPr lang="en-US" sz="2200" b="0" i="0" dirty="0">
                <a:effectLst/>
              </a:rPr>
              <a:t>Considering the code you generated in the previous step, generate </a:t>
            </a:r>
            <a:r>
              <a:rPr lang="en-US" sz="2200" b="0" i="0" dirty="0" err="1">
                <a:effectLst/>
              </a:rPr>
              <a:t>Program.cs</a:t>
            </a:r>
            <a:r>
              <a:rPr lang="en-US" sz="2200" b="0" i="0" dirty="0">
                <a:effectLst/>
              </a:rPr>
              <a:t> class to be which is the main entrance of the application. Use default Dependency Container. Register controller using Dependency Injection.</a:t>
            </a:r>
          </a:p>
        </p:txBody>
      </p:sp>
    </p:spTree>
    <p:extLst>
      <p:ext uri="{BB962C8B-B14F-4D97-AF65-F5344CB8AC3E}">
        <p14:creationId xmlns:p14="http://schemas.microsoft.com/office/powerpoint/2010/main" val="3257375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C2530-0424-76B0-8939-6CFE1FF63564}"/>
              </a:ext>
            </a:extLst>
          </p:cNvPr>
          <p:cNvSpPr>
            <a:spLocks noGrp="1"/>
          </p:cNvSpPr>
          <p:nvPr>
            <p:ph type="title"/>
          </p:nvPr>
        </p:nvSpPr>
        <p:spPr>
          <a:xfrm>
            <a:off x="982663" y="-4969"/>
            <a:ext cx="9865788" cy="1033669"/>
          </a:xfrm>
        </p:spPr>
        <p:txBody>
          <a:bodyPr vert="horz" lIns="91440" tIns="45720" rIns="91440" bIns="45720" rtlCol="0" anchor="ctr">
            <a:normAutofit/>
          </a:bodyPr>
          <a:lstStyle/>
          <a:p>
            <a:r>
              <a:rPr lang="en-US" sz="4000" kern="1200" dirty="0">
                <a:solidFill>
                  <a:srgbClr val="FFFFFF"/>
                </a:solidFill>
                <a:latin typeface="+mj-lt"/>
                <a:ea typeface="+mj-ea"/>
                <a:cs typeface="+mj-cs"/>
              </a:rPr>
              <a:t>Warm up. Testing Poco API</a:t>
            </a:r>
          </a:p>
        </p:txBody>
      </p:sp>
      <p:sp>
        <p:nvSpPr>
          <p:cNvPr id="4" name="TextBox 3">
            <a:extLst>
              <a:ext uri="{FF2B5EF4-FFF2-40B4-BE49-F238E27FC236}">
                <a16:creationId xmlns:a16="http://schemas.microsoft.com/office/drawing/2014/main" id="{D8DA0ED8-E1D0-D035-C32C-EA94DB82F051}"/>
              </a:ext>
            </a:extLst>
          </p:cNvPr>
          <p:cNvSpPr txBox="1"/>
          <p:nvPr/>
        </p:nvSpPr>
        <p:spPr>
          <a:xfrm>
            <a:off x="721004" y="1590741"/>
            <a:ext cx="10749987" cy="1304858"/>
          </a:xfrm>
          <a:prstGeom prst="rect">
            <a:avLst/>
          </a:prstGeom>
        </p:spPr>
        <p:txBody>
          <a:bodyPr vert="horz" lIns="91440" tIns="45720" rIns="91440" bIns="45720" rtlCol="0" anchor="ctr">
            <a:noAutofit/>
          </a:bodyPr>
          <a:lstStyle/>
          <a:p>
            <a:pPr algn="ctr">
              <a:lnSpc>
                <a:spcPct val="90000"/>
              </a:lnSpc>
              <a:spcAft>
                <a:spcPts val="600"/>
              </a:spcAft>
            </a:pPr>
            <a:r>
              <a:rPr lang="en-US" sz="2000" b="0" i="0" dirty="0">
                <a:effectLst/>
              </a:rPr>
              <a:t>Now let’s try to create tests!</a:t>
            </a:r>
          </a:p>
          <a:p>
            <a:pPr marL="285750" indent="-285750" algn="just">
              <a:lnSpc>
                <a:spcPct val="90000"/>
              </a:lnSpc>
              <a:spcAft>
                <a:spcPts val="600"/>
              </a:spcAft>
              <a:buFont typeface="Wingdings" pitchFamily="2" charset="2"/>
              <a:buChar char="Ø"/>
            </a:pPr>
            <a:r>
              <a:rPr lang="en-US" sz="2000" b="0" i="0" dirty="0">
                <a:effectLst/>
              </a:rPr>
              <a:t>Considering previously </a:t>
            </a:r>
            <a:r>
              <a:rPr lang="en-US" sz="2000" dirty="0"/>
              <a:t>generated code, a</a:t>
            </a:r>
            <a:r>
              <a:rPr lang="en-US" sz="2000" b="0" i="0" dirty="0">
                <a:effectLst/>
              </a:rPr>
              <a:t>dd tests to this code using </a:t>
            </a:r>
            <a:r>
              <a:rPr lang="en-US" sz="2000" b="0" i="0" dirty="0" err="1">
                <a:effectLst/>
              </a:rPr>
              <a:t>nUnit</a:t>
            </a:r>
            <a:r>
              <a:rPr lang="en-US" sz="2000" b="0" i="0" dirty="0">
                <a:effectLst/>
              </a:rPr>
              <a:t> and Mock library. Put all needed mocks and stubs to the constructor of the test class. All test names should use modern naming notation with underscores and should explain what behavior is expected.</a:t>
            </a:r>
          </a:p>
        </p:txBody>
      </p:sp>
      <p:pic>
        <p:nvPicPr>
          <p:cNvPr id="3" name="Picture 2">
            <a:extLst>
              <a:ext uri="{FF2B5EF4-FFF2-40B4-BE49-F238E27FC236}">
                <a16:creationId xmlns:a16="http://schemas.microsoft.com/office/drawing/2014/main" id="{B5EB5A8C-8A26-C539-2117-33BFF2E9FF19}"/>
              </a:ext>
            </a:extLst>
          </p:cNvPr>
          <p:cNvPicPr>
            <a:picLocks noChangeAspect="1"/>
          </p:cNvPicPr>
          <p:nvPr/>
        </p:nvPicPr>
        <p:blipFill>
          <a:blip r:embed="rId2"/>
          <a:stretch>
            <a:fillRect/>
          </a:stretch>
        </p:blipFill>
        <p:spPr>
          <a:xfrm>
            <a:off x="982663" y="3265120"/>
            <a:ext cx="2536914" cy="3397886"/>
          </a:xfrm>
          <a:prstGeom prst="rect">
            <a:avLst/>
          </a:prstGeom>
        </p:spPr>
      </p:pic>
      <p:pic>
        <p:nvPicPr>
          <p:cNvPr id="5" name="Picture 4">
            <a:extLst>
              <a:ext uri="{FF2B5EF4-FFF2-40B4-BE49-F238E27FC236}">
                <a16:creationId xmlns:a16="http://schemas.microsoft.com/office/drawing/2014/main" id="{3B374C4A-089A-1C0F-6984-3323AE0238EB}"/>
              </a:ext>
            </a:extLst>
          </p:cNvPr>
          <p:cNvPicPr>
            <a:picLocks noChangeAspect="1"/>
          </p:cNvPicPr>
          <p:nvPr/>
        </p:nvPicPr>
        <p:blipFill>
          <a:blip r:embed="rId3"/>
          <a:stretch>
            <a:fillRect/>
          </a:stretch>
        </p:blipFill>
        <p:spPr>
          <a:xfrm>
            <a:off x="7664824" y="3267618"/>
            <a:ext cx="3041870" cy="3396033"/>
          </a:xfrm>
          <a:prstGeom prst="rect">
            <a:avLst/>
          </a:prstGeom>
        </p:spPr>
      </p:pic>
    </p:spTree>
    <p:extLst>
      <p:ext uri="{BB962C8B-B14F-4D97-AF65-F5344CB8AC3E}">
        <p14:creationId xmlns:p14="http://schemas.microsoft.com/office/powerpoint/2010/main" val="425156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9CB3C6-16E7-8AF7-966E-A48634C3F3BA}"/>
              </a:ext>
            </a:extLst>
          </p:cNvPr>
          <p:cNvSpPr>
            <a:spLocks noGrp="1"/>
          </p:cNvSpPr>
          <p:nvPr>
            <p:ph type="title"/>
          </p:nvPr>
        </p:nvSpPr>
        <p:spPr>
          <a:xfrm>
            <a:off x="351692" y="1562100"/>
            <a:ext cx="3686135" cy="2400300"/>
          </a:xfrm>
        </p:spPr>
        <p:txBody>
          <a:bodyPr vert="horz" lIns="91440" tIns="45720" rIns="91440" bIns="45720" rtlCol="0" anchor="b">
            <a:normAutofit/>
          </a:bodyPr>
          <a:lstStyle/>
          <a:p>
            <a:pPr algn="r"/>
            <a:r>
              <a:rPr lang="en-US" sz="4000" kern="1200" dirty="0">
                <a:solidFill>
                  <a:srgbClr val="FFFFFF"/>
                </a:solidFill>
                <a:latin typeface="+mj-lt"/>
                <a:ea typeface="+mj-ea"/>
                <a:cs typeface="+mj-cs"/>
              </a:rPr>
              <a:t>Application 1. Command Helper </a:t>
            </a:r>
          </a:p>
        </p:txBody>
      </p:sp>
      <p:sp>
        <p:nvSpPr>
          <p:cNvPr id="4" name="TextBox 3">
            <a:extLst>
              <a:ext uri="{FF2B5EF4-FFF2-40B4-BE49-F238E27FC236}">
                <a16:creationId xmlns:a16="http://schemas.microsoft.com/office/drawing/2014/main" id="{EF73C25C-C63B-847A-CF90-F6D35EFE8576}"/>
              </a:ext>
            </a:extLst>
          </p:cNvPr>
          <p:cNvSpPr txBox="1"/>
          <p:nvPr/>
        </p:nvSpPr>
        <p:spPr>
          <a:xfrm>
            <a:off x="4186519" y="1562100"/>
            <a:ext cx="7179088" cy="3655735"/>
          </a:xfrm>
          <a:prstGeom prst="rect">
            <a:avLst/>
          </a:prstGeom>
        </p:spPr>
        <p:txBody>
          <a:bodyPr vert="horz" lIns="91440" tIns="45720" rIns="91440" bIns="45720" rtlCol="0" anchor="ctr">
            <a:normAutofit/>
          </a:bodyPr>
          <a:lstStyle/>
          <a:p>
            <a:pPr algn="just">
              <a:lnSpc>
                <a:spcPct val="90000"/>
              </a:lnSpc>
              <a:spcAft>
                <a:spcPts val="600"/>
              </a:spcAft>
            </a:pPr>
            <a:r>
              <a:rPr lang="en-US" sz="2000" dirty="0">
                <a:solidFill>
                  <a:schemeClr val="bg2">
                    <a:lumMod val="25000"/>
                  </a:schemeClr>
                </a:solidFill>
              </a:rPr>
              <a:t>We are going to organize simple Azure Function which will communicate with </a:t>
            </a:r>
            <a:r>
              <a:rPr lang="en-US" sz="2000" dirty="0" err="1">
                <a:solidFill>
                  <a:schemeClr val="bg2">
                    <a:lumMod val="25000"/>
                  </a:schemeClr>
                </a:solidFill>
              </a:rPr>
              <a:t>OpenAI</a:t>
            </a:r>
            <a:r>
              <a:rPr lang="en-US" sz="2000" dirty="0">
                <a:solidFill>
                  <a:schemeClr val="bg2">
                    <a:lumMod val="25000"/>
                  </a:schemeClr>
                </a:solidFill>
              </a:rPr>
              <a:t> &amp; EPAM Gen-AI</a:t>
            </a:r>
          </a:p>
          <a:p>
            <a:pPr algn="just">
              <a:lnSpc>
                <a:spcPct val="90000"/>
              </a:lnSpc>
              <a:spcAft>
                <a:spcPts val="600"/>
              </a:spcAft>
            </a:pPr>
            <a:endParaRPr lang="en-US" sz="2000" dirty="0">
              <a:solidFill>
                <a:srgbClr val="0070C0"/>
              </a:solidFill>
            </a:endParaRPr>
          </a:p>
          <a:p>
            <a:pPr marL="342900" indent="-342900" algn="just">
              <a:lnSpc>
                <a:spcPct val="90000"/>
              </a:lnSpc>
              <a:spcAft>
                <a:spcPts val="600"/>
              </a:spcAft>
              <a:buFont typeface="Wingdings" pitchFamily="2" charset="2"/>
              <a:buChar char="Ø"/>
            </a:pPr>
            <a:r>
              <a:rPr lang="en-US" sz="2000" dirty="0">
                <a:solidFill>
                  <a:srgbClr val="0070C0"/>
                </a:solidFill>
                <a:hlinkClick r:id="rId2">
                  <a:extLst>
                    <a:ext uri="{A12FA001-AC4F-418D-AE19-62706E023703}">
                      <ahyp:hlinkClr xmlns:ahyp="http://schemas.microsoft.com/office/drawing/2018/hyperlinkcolor" val="tx"/>
                    </a:ext>
                  </a:extLst>
                </a:hlinkClick>
              </a:rPr>
              <a:t>OpenAI ChatGPT Completion example on Github</a:t>
            </a:r>
            <a:endParaRPr lang="en-US" sz="2000" dirty="0">
              <a:solidFill>
                <a:srgbClr val="0070C0"/>
              </a:solidFill>
            </a:endParaRPr>
          </a:p>
          <a:p>
            <a:pPr marL="342900" indent="-342900" algn="just">
              <a:lnSpc>
                <a:spcPct val="90000"/>
              </a:lnSpc>
              <a:spcAft>
                <a:spcPts val="600"/>
              </a:spcAft>
              <a:buFont typeface="Wingdings" pitchFamily="2" charset="2"/>
              <a:buChar char="Ø"/>
            </a:pPr>
            <a:r>
              <a:rPr lang="en-US" sz="2000" dirty="0" err="1">
                <a:solidFill>
                  <a:srgbClr val="0070C0"/>
                </a:solidFill>
                <a:hlinkClick r:id="rId3"/>
              </a:rPr>
              <a:t>OpenAI</a:t>
            </a:r>
            <a:r>
              <a:rPr lang="en-US" sz="2000" dirty="0">
                <a:solidFill>
                  <a:srgbClr val="0070C0"/>
                </a:solidFill>
                <a:hlinkClick r:id="rId3"/>
              </a:rPr>
              <a:t> </a:t>
            </a:r>
            <a:r>
              <a:rPr lang="en-US" sz="2000" dirty="0" err="1">
                <a:solidFill>
                  <a:srgbClr val="0070C0"/>
                </a:solidFill>
                <a:hlinkClick r:id="rId3"/>
              </a:rPr>
              <a:t>ChatGPT</a:t>
            </a:r>
            <a:r>
              <a:rPr lang="en-US" sz="2000" dirty="0">
                <a:solidFill>
                  <a:srgbClr val="0070C0"/>
                </a:solidFill>
                <a:hlinkClick r:id="rId3"/>
              </a:rPr>
              <a:t> Chat example</a:t>
            </a:r>
            <a:endParaRPr lang="en-US" sz="2000" dirty="0">
              <a:solidFill>
                <a:srgbClr val="0070C0"/>
              </a:solidFill>
            </a:endParaRPr>
          </a:p>
          <a:p>
            <a:pPr marL="342900" indent="-342900" algn="just">
              <a:lnSpc>
                <a:spcPct val="90000"/>
              </a:lnSpc>
              <a:spcAft>
                <a:spcPts val="600"/>
              </a:spcAft>
              <a:buFont typeface="Arial" panose="020B0604020202020204" pitchFamily="34" charset="0"/>
              <a:buChar char="•"/>
            </a:pPr>
            <a:endParaRPr lang="en-US" sz="2000" dirty="0">
              <a:solidFill>
                <a:schemeClr val="bg2">
                  <a:lumMod val="25000"/>
                </a:schemeClr>
              </a:solidFill>
            </a:endParaRPr>
          </a:p>
          <a:p>
            <a:pPr algn="just">
              <a:lnSpc>
                <a:spcPct val="90000"/>
              </a:lnSpc>
              <a:spcAft>
                <a:spcPts val="600"/>
              </a:spcAft>
            </a:pPr>
            <a:r>
              <a:rPr lang="en-US" sz="2000" dirty="0">
                <a:solidFill>
                  <a:schemeClr val="bg2">
                    <a:lumMod val="25000"/>
                  </a:schemeClr>
                </a:solidFill>
              </a:rPr>
              <a:t>PS: You may ask </a:t>
            </a:r>
            <a:r>
              <a:rPr lang="en-US" sz="2000" dirty="0" err="1">
                <a:solidFill>
                  <a:schemeClr val="bg2">
                    <a:lumMod val="25000"/>
                  </a:schemeClr>
                </a:solidFill>
              </a:rPr>
              <a:t>ChatGPT</a:t>
            </a:r>
            <a:r>
              <a:rPr lang="en-US" sz="2000" dirty="0">
                <a:solidFill>
                  <a:schemeClr val="bg2">
                    <a:lumMod val="25000"/>
                  </a:schemeClr>
                </a:solidFill>
              </a:rPr>
              <a:t> to write you all needed code. Let’s try together.</a:t>
            </a: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BE5ED539-721E-979A-9A97-93D3C2EF5F09}"/>
                  </a:ext>
                </a:extLst>
              </p14:cNvPr>
              <p14:cNvContentPartPr/>
              <p14:nvPr/>
            </p14:nvContentPartPr>
            <p14:xfrm>
              <a:off x="6639679" y="4449683"/>
              <a:ext cx="16920" cy="3600"/>
            </p14:xfrm>
          </p:contentPart>
        </mc:Choice>
        <mc:Fallback xmlns="">
          <p:pic>
            <p:nvPicPr>
              <p:cNvPr id="3" name="Ink 2">
                <a:extLst>
                  <a:ext uri="{FF2B5EF4-FFF2-40B4-BE49-F238E27FC236}">
                    <a16:creationId xmlns:a16="http://schemas.microsoft.com/office/drawing/2014/main" id="{BE5ED539-721E-979A-9A97-93D3C2EF5F09}"/>
                  </a:ext>
                </a:extLst>
              </p:cNvPr>
              <p:cNvPicPr/>
              <p:nvPr/>
            </p:nvPicPr>
            <p:blipFill>
              <a:blip r:embed="rId7"/>
              <a:stretch>
                <a:fillRect/>
              </a:stretch>
            </p:blipFill>
            <p:spPr>
              <a:xfrm>
                <a:off x="6633559" y="4443563"/>
                <a:ext cx="29160" cy="15840"/>
              </a:xfrm>
              <a:prstGeom prst="rect">
                <a:avLst/>
              </a:prstGeom>
            </p:spPr>
          </p:pic>
        </mc:Fallback>
      </mc:AlternateContent>
    </p:spTree>
    <p:extLst>
      <p:ext uri="{BB962C8B-B14F-4D97-AF65-F5344CB8AC3E}">
        <p14:creationId xmlns:p14="http://schemas.microsoft.com/office/powerpoint/2010/main" val="3462326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982663" y="586822"/>
            <a:ext cx="3822249" cy="1645920"/>
          </a:xfrm>
        </p:spPr>
        <p:txBody>
          <a:bodyPr vert="horz" lIns="91440" tIns="45720" rIns="91440" bIns="45720" rtlCol="0" anchor="ctr">
            <a:normAutofit/>
          </a:bodyPr>
          <a:lstStyle/>
          <a:p>
            <a:r>
              <a:rPr lang="en-US" sz="3200" kern="1200" dirty="0" err="1">
                <a:solidFill>
                  <a:schemeClr val="accent1"/>
                </a:solidFill>
                <a:latin typeface="+mj-lt"/>
                <a:ea typeface="+mj-ea"/>
                <a:cs typeface="+mj-cs"/>
              </a:rPr>
              <a:t>OpenAI</a:t>
            </a:r>
            <a:r>
              <a:rPr lang="en-US" sz="3200" dirty="0">
                <a:solidFill>
                  <a:schemeClr val="bg2">
                    <a:lumMod val="25000"/>
                  </a:schemeClr>
                </a:solidFill>
              </a:rPr>
              <a:t> </a:t>
            </a:r>
            <a:r>
              <a:rPr lang="en-US" sz="3200" kern="1200" dirty="0">
                <a:solidFill>
                  <a:schemeClr val="accent1"/>
                </a:solidFill>
                <a:latin typeface="+mj-lt"/>
                <a:ea typeface="+mj-ea"/>
                <a:cs typeface="+mj-cs"/>
              </a:rPr>
              <a:t>Completion</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Single Request – Single </a:t>
            </a:r>
            <a:r>
              <a:rPr lang="en-US" sz="1500" dirty="0" err="1">
                <a:solidFill>
                  <a:schemeClr val="bg2">
                    <a:lumMod val="25000"/>
                  </a:schemeClr>
                </a:solidFill>
              </a:rPr>
              <a:t>Reponse</a:t>
            </a:r>
            <a:r>
              <a:rPr lang="en-US" sz="1500" dirty="0">
                <a:solidFill>
                  <a:schemeClr val="bg2">
                    <a:lumMod val="25000"/>
                  </a:schemeClr>
                </a:solidFill>
              </a:rPr>
              <a:t> option.</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Obsolete, but still working</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Uses simple </a:t>
            </a:r>
            <a:r>
              <a:rPr lang="en-US" sz="1500" dirty="0" err="1">
                <a:solidFill>
                  <a:schemeClr val="accent1"/>
                </a:solidFill>
              </a:rPr>
              <a:t>ChatGPT</a:t>
            </a:r>
            <a:r>
              <a:rPr lang="en-US" sz="1500" dirty="0">
                <a:solidFill>
                  <a:schemeClr val="accent1"/>
                </a:solidFill>
              </a:rPr>
              <a:t> 3</a:t>
            </a:r>
            <a:r>
              <a:rPr lang="en-US" sz="1500" dirty="0">
                <a:solidFill>
                  <a:schemeClr val="bg2">
                    <a:lumMod val="25000"/>
                  </a:schemeClr>
                </a:solidFill>
              </a:rPr>
              <a:t> model, for example </a:t>
            </a:r>
            <a:r>
              <a:rPr lang="en-US" sz="1500" dirty="0" err="1">
                <a:solidFill>
                  <a:schemeClr val="accent1"/>
                </a:solidFill>
              </a:rPr>
              <a:t>davinci</a:t>
            </a:r>
            <a:endParaRPr lang="en-US" sz="1500" dirty="0">
              <a:solidFill>
                <a:schemeClr val="accent1"/>
              </a:solidFill>
            </a:endParaRPr>
          </a:p>
        </p:txBody>
      </p:sp>
      <p:sp>
        <p:nvSpPr>
          <p:cNvPr id="7" name="TextBox 6">
            <a:extLst>
              <a:ext uri="{FF2B5EF4-FFF2-40B4-BE49-F238E27FC236}">
                <a16:creationId xmlns:a16="http://schemas.microsoft.com/office/drawing/2014/main" id="{ADBEF718-8BA5-E9A1-D215-E66A4FBA5C9B}"/>
              </a:ext>
            </a:extLst>
          </p:cNvPr>
          <p:cNvSpPr txBox="1"/>
          <p:nvPr/>
        </p:nvSpPr>
        <p:spPr>
          <a:xfrm>
            <a:off x="982663" y="2963077"/>
            <a:ext cx="9932587" cy="3123932"/>
          </a:xfrm>
          <a:prstGeom prst="rect">
            <a:avLst/>
          </a:prstGeom>
          <a:noFill/>
        </p:spPr>
        <p:txBody>
          <a:bodyPr wrap="square">
            <a:spAutoFit/>
          </a:bodyPr>
          <a:lstStyle/>
          <a:p>
            <a:pPr algn="just">
              <a:lnSpc>
                <a:spcPct val="90000"/>
              </a:lnSpc>
              <a:spcAft>
                <a:spcPts val="600"/>
              </a:spcAft>
            </a:pPr>
            <a:r>
              <a:rPr lang="en-GB" b="0" i="0" dirty="0">
                <a:solidFill>
                  <a:schemeClr val="accent1"/>
                </a:solidFill>
                <a:effectLst/>
              </a:rPr>
              <a:t>Completion</a:t>
            </a:r>
            <a:r>
              <a:rPr lang="en-GB" b="0" i="0" dirty="0">
                <a:solidFill>
                  <a:schemeClr val="bg2">
                    <a:lumMod val="25000"/>
                  </a:schemeClr>
                </a:solidFill>
                <a:effectLst/>
              </a:rPr>
              <a:t> is a type of interaction wherein a singular request yields a solitary response. Contrary to a conversational format, it represents the most rudimentary communication modality, serving as our initial point of commencement.</a:t>
            </a:r>
            <a:endParaRPr lang="en-US" b="0" i="0" dirty="0">
              <a:solidFill>
                <a:schemeClr val="bg2">
                  <a:lumMod val="25000"/>
                </a:schemeClr>
              </a:solidFill>
              <a:effectLst/>
            </a:endParaRPr>
          </a:p>
          <a:p>
            <a:pPr algn="just">
              <a:lnSpc>
                <a:spcPct val="90000"/>
              </a:lnSpc>
              <a:spcAft>
                <a:spcPts val="600"/>
              </a:spcAft>
            </a:pPr>
            <a:endParaRPr lang="en-US" dirty="0">
              <a:solidFill>
                <a:schemeClr val="bg2">
                  <a:lumMod val="25000"/>
                </a:schemeClr>
              </a:solidFill>
            </a:endParaRPr>
          </a:p>
          <a:p>
            <a:pPr algn="just">
              <a:lnSpc>
                <a:spcPct val="90000"/>
              </a:lnSpc>
              <a:spcAft>
                <a:spcPts val="600"/>
              </a:spcAft>
            </a:pPr>
            <a:r>
              <a:rPr lang="en-US" dirty="0">
                <a:solidFill>
                  <a:schemeClr val="bg2">
                    <a:lumMod val="25000"/>
                  </a:schemeClr>
                </a:solidFill>
              </a:rPr>
              <a:t>Let’s send to </a:t>
            </a:r>
            <a:r>
              <a:rPr lang="en-US" dirty="0" err="1">
                <a:solidFill>
                  <a:schemeClr val="bg2">
                    <a:lumMod val="25000"/>
                  </a:schemeClr>
                </a:solidFill>
              </a:rPr>
              <a:t>OpenAI</a:t>
            </a:r>
            <a:r>
              <a:rPr lang="en-US" dirty="0">
                <a:solidFill>
                  <a:schemeClr val="bg2">
                    <a:lumMod val="25000"/>
                  </a:schemeClr>
                </a:solidFill>
              </a:rPr>
              <a:t>.</a:t>
            </a:r>
          </a:p>
          <a:p>
            <a:pPr algn="just">
              <a:lnSpc>
                <a:spcPct val="90000"/>
              </a:lnSpc>
              <a:spcAft>
                <a:spcPts val="600"/>
              </a:spcAft>
            </a:pPr>
            <a:endParaRPr lang="en-US" dirty="0">
              <a:solidFill>
                <a:schemeClr val="bg2">
                  <a:lumMod val="25000"/>
                </a:schemeClr>
              </a:solidFill>
            </a:endParaRPr>
          </a:p>
          <a:p>
            <a:pPr algn="just">
              <a:lnSpc>
                <a:spcPct val="90000"/>
              </a:lnSpc>
              <a:spcAft>
                <a:spcPts val="600"/>
              </a:spcAft>
            </a:pPr>
            <a:r>
              <a:rPr lang="en-US" dirty="0">
                <a:solidFill>
                  <a:schemeClr val="bg2">
                    <a:lumMod val="25000"/>
                  </a:schemeClr>
                </a:solidFill>
              </a:rPr>
              <a:t>We need: </a:t>
            </a:r>
          </a:p>
          <a:p>
            <a:pPr marL="285750" indent="-285750" algn="just">
              <a:lnSpc>
                <a:spcPct val="90000"/>
              </a:lnSpc>
              <a:spcAft>
                <a:spcPts val="600"/>
              </a:spcAft>
              <a:buFont typeface="Wingdings" pitchFamily="2" charset="2"/>
              <a:buChar char="Ø"/>
            </a:pPr>
            <a:r>
              <a:rPr lang="en-US" dirty="0">
                <a:solidFill>
                  <a:schemeClr val="bg2">
                    <a:lumMod val="25000"/>
                  </a:schemeClr>
                </a:solidFill>
              </a:rPr>
              <a:t>“Authorization” Header</a:t>
            </a:r>
          </a:p>
          <a:p>
            <a:pPr marL="285750" indent="-285750" algn="just">
              <a:lnSpc>
                <a:spcPct val="90000"/>
              </a:lnSpc>
              <a:spcAft>
                <a:spcPts val="600"/>
              </a:spcAft>
              <a:buFont typeface="Wingdings" pitchFamily="2" charset="2"/>
              <a:buChar char="Ø"/>
            </a:pPr>
            <a:r>
              <a:rPr lang="en-US" dirty="0">
                <a:solidFill>
                  <a:schemeClr val="bg2">
                    <a:lumMod val="25000"/>
                  </a:schemeClr>
                </a:solidFill>
              </a:rPr>
              <a:t>Properly organized body with the following fields: </a:t>
            </a:r>
            <a:r>
              <a:rPr lang="en-US" dirty="0">
                <a:solidFill>
                  <a:schemeClr val="accent1"/>
                </a:solidFill>
              </a:rPr>
              <a:t>model</a:t>
            </a:r>
            <a:r>
              <a:rPr lang="en-US" dirty="0">
                <a:solidFill>
                  <a:schemeClr val="bg2">
                    <a:lumMod val="25000"/>
                  </a:schemeClr>
                </a:solidFill>
              </a:rPr>
              <a:t>, </a:t>
            </a:r>
            <a:r>
              <a:rPr lang="en-US" dirty="0">
                <a:solidFill>
                  <a:schemeClr val="accent1"/>
                </a:solidFill>
              </a:rPr>
              <a:t>prompt</a:t>
            </a:r>
            <a:r>
              <a:rPr lang="en-US" dirty="0">
                <a:solidFill>
                  <a:schemeClr val="bg2">
                    <a:lumMod val="25000"/>
                  </a:schemeClr>
                </a:solidFill>
              </a:rPr>
              <a:t>, </a:t>
            </a:r>
            <a:r>
              <a:rPr lang="en-US" dirty="0">
                <a:solidFill>
                  <a:schemeClr val="accent1"/>
                </a:solidFill>
              </a:rPr>
              <a:t>temperature</a:t>
            </a:r>
            <a:r>
              <a:rPr lang="en-US" dirty="0">
                <a:solidFill>
                  <a:schemeClr val="bg2">
                    <a:lumMod val="25000"/>
                  </a:schemeClr>
                </a:solidFill>
              </a:rPr>
              <a:t>, </a:t>
            </a:r>
            <a:r>
              <a:rPr lang="en-US" dirty="0" err="1">
                <a:solidFill>
                  <a:schemeClr val="accent1"/>
                </a:solidFill>
              </a:rPr>
              <a:t>max_tokens</a:t>
            </a:r>
            <a:r>
              <a:rPr lang="en-US" dirty="0">
                <a:solidFill>
                  <a:schemeClr val="bg2">
                    <a:lumMod val="25000"/>
                  </a:schemeClr>
                </a:solidFill>
              </a:rPr>
              <a:t>.</a:t>
            </a:r>
          </a:p>
          <a:p>
            <a:pPr marL="285750" indent="-285750" algn="just">
              <a:lnSpc>
                <a:spcPct val="90000"/>
              </a:lnSpc>
              <a:spcAft>
                <a:spcPts val="600"/>
              </a:spcAft>
              <a:buFont typeface="Wingdings" pitchFamily="2" charset="2"/>
              <a:buChar char="Ø"/>
            </a:pPr>
            <a:r>
              <a:rPr lang="en-US" dirty="0">
                <a:solidFill>
                  <a:schemeClr val="bg2">
                    <a:lumMod val="25000"/>
                  </a:schemeClr>
                </a:solidFill>
              </a:rPr>
              <a:t>“Post” request</a:t>
            </a:r>
            <a:endParaRPr lang="en-GB" dirty="0">
              <a:solidFill>
                <a:schemeClr val="bg2">
                  <a:lumMod val="25000"/>
                </a:schemeClr>
              </a:solidFill>
            </a:endParaRPr>
          </a:p>
        </p:txBody>
      </p:sp>
    </p:spTree>
    <p:extLst>
      <p:ext uri="{BB962C8B-B14F-4D97-AF65-F5344CB8AC3E}">
        <p14:creationId xmlns:p14="http://schemas.microsoft.com/office/powerpoint/2010/main" val="552890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982663" y="586822"/>
            <a:ext cx="3822249" cy="1645920"/>
          </a:xfrm>
        </p:spPr>
        <p:txBody>
          <a:bodyPr vert="horz" lIns="91440" tIns="45720" rIns="91440" bIns="45720" rtlCol="0" anchor="ctr">
            <a:normAutofit/>
          </a:bodyPr>
          <a:lstStyle/>
          <a:p>
            <a:r>
              <a:rPr lang="en-US" sz="3200" kern="1200" dirty="0">
                <a:solidFill>
                  <a:schemeClr val="bg2">
                    <a:lumMod val="25000"/>
                  </a:schemeClr>
                </a:solidFill>
                <a:latin typeface="+mj-lt"/>
                <a:ea typeface="+mj-ea"/>
                <a:cs typeface="+mj-cs"/>
              </a:rPr>
              <a:t>Console App</a:t>
            </a:r>
            <a:br>
              <a:rPr lang="en-US" sz="3200" kern="1200" dirty="0">
                <a:solidFill>
                  <a:schemeClr val="bg2">
                    <a:lumMod val="25000"/>
                  </a:schemeClr>
                </a:solidFill>
                <a:latin typeface="+mj-lt"/>
                <a:ea typeface="+mj-ea"/>
                <a:cs typeface="+mj-cs"/>
              </a:rPr>
            </a:br>
            <a:r>
              <a:rPr lang="en-US" sz="3200" kern="1200" dirty="0">
                <a:solidFill>
                  <a:schemeClr val="bg2">
                    <a:lumMod val="25000"/>
                  </a:schemeClr>
                </a:solidFill>
                <a:latin typeface="+mj-lt"/>
                <a:ea typeface="+mj-ea"/>
                <a:cs typeface="+mj-cs"/>
              </a:rPr>
              <a:t>&amp; </a:t>
            </a:r>
            <a:r>
              <a:rPr lang="en-US" sz="3200" kern="1200" dirty="0" err="1">
                <a:solidFill>
                  <a:schemeClr val="accent1"/>
                </a:solidFill>
                <a:latin typeface="+mj-lt"/>
                <a:ea typeface="+mj-ea"/>
                <a:cs typeface="+mj-cs"/>
              </a:rPr>
              <a:t>OpenAI</a:t>
            </a:r>
            <a:r>
              <a:rPr lang="en-US" sz="3200" dirty="0">
                <a:solidFill>
                  <a:schemeClr val="accent1"/>
                </a:solidFill>
              </a:rPr>
              <a:t> </a:t>
            </a:r>
            <a:r>
              <a:rPr lang="en-US" sz="3200" kern="1200" dirty="0">
                <a:solidFill>
                  <a:schemeClr val="accent1"/>
                </a:solidFill>
                <a:latin typeface="+mj-lt"/>
                <a:ea typeface="+mj-ea"/>
                <a:cs typeface="+mj-cs"/>
              </a:rPr>
              <a:t>Completion</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To send a prompt to </a:t>
            </a:r>
            <a:r>
              <a:rPr lang="en-US" sz="1500" dirty="0" err="1">
                <a:solidFill>
                  <a:schemeClr val="bg2">
                    <a:lumMod val="25000"/>
                  </a:schemeClr>
                </a:solidFill>
              </a:rPr>
              <a:t>OpenAI</a:t>
            </a:r>
            <a:r>
              <a:rPr lang="en-US" sz="1500" dirty="0">
                <a:solidFill>
                  <a:schemeClr val="bg2">
                    <a:lumMod val="25000"/>
                  </a:schemeClr>
                </a:solidFill>
              </a:rPr>
              <a:t> you need:</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Organize your request body;</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Assign Bearer token you </a:t>
            </a:r>
            <a:r>
              <a:rPr lang="en-US" sz="1500" dirty="0" err="1">
                <a:solidFill>
                  <a:schemeClr val="bg2">
                    <a:lumMod val="25000"/>
                  </a:schemeClr>
                </a:solidFill>
              </a:rPr>
              <a:t>OpenAI</a:t>
            </a:r>
            <a:r>
              <a:rPr lang="en-US" sz="1500" dirty="0">
                <a:solidFill>
                  <a:schemeClr val="bg2">
                    <a:lumMod val="25000"/>
                  </a:schemeClr>
                </a:solidFill>
              </a:rPr>
              <a:t> issued to you;</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Send the request to endpoint. Keep in mind that there is different endpoints based on request type: completion and chat</a:t>
            </a:r>
          </a:p>
        </p:txBody>
      </p:sp>
      <p:sp>
        <p:nvSpPr>
          <p:cNvPr id="7" name="TextBox 6">
            <a:extLst>
              <a:ext uri="{FF2B5EF4-FFF2-40B4-BE49-F238E27FC236}">
                <a16:creationId xmlns:a16="http://schemas.microsoft.com/office/drawing/2014/main" id="{ADBEF718-8BA5-E9A1-D215-E66A4FBA5C9B}"/>
              </a:ext>
            </a:extLst>
          </p:cNvPr>
          <p:cNvSpPr txBox="1"/>
          <p:nvPr/>
        </p:nvSpPr>
        <p:spPr>
          <a:xfrm>
            <a:off x="982663" y="2597976"/>
            <a:ext cx="10985219" cy="3819507"/>
          </a:xfrm>
          <a:prstGeom prst="rect">
            <a:avLst/>
          </a:prstGeom>
          <a:noFill/>
        </p:spPr>
        <p:txBody>
          <a:bodyPr wrap="square">
            <a:spAutoFit/>
          </a:bodyPr>
          <a:lstStyle/>
          <a:p>
            <a:pPr algn="just">
              <a:lnSpc>
                <a:spcPct val="90000"/>
              </a:lnSpc>
              <a:spcAft>
                <a:spcPts val="600"/>
              </a:spcAft>
            </a:pPr>
            <a:r>
              <a:rPr lang="en-GB" sz="1600" b="0" i="0" dirty="0">
                <a:solidFill>
                  <a:schemeClr val="bg2">
                    <a:lumMod val="25000"/>
                  </a:schemeClr>
                </a:solidFill>
                <a:effectLst/>
              </a:rPr>
              <a:t>Let’s ask </a:t>
            </a:r>
            <a:r>
              <a:rPr lang="en-GB" sz="1600" b="0" i="0" dirty="0" err="1">
                <a:solidFill>
                  <a:schemeClr val="bg2">
                    <a:lumMod val="25000"/>
                  </a:schemeClr>
                </a:solidFill>
                <a:effectLst/>
              </a:rPr>
              <a:t>ChatGPT</a:t>
            </a:r>
            <a:r>
              <a:rPr lang="en-GB" sz="1600" b="0" i="0" dirty="0">
                <a:solidFill>
                  <a:schemeClr val="bg2">
                    <a:lumMod val="25000"/>
                  </a:schemeClr>
                </a:solidFill>
                <a:effectLst/>
              </a:rPr>
              <a:t> generating required application?</a:t>
            </a:r>
          </a:p>
          <a:p>
            <a:pPr algn="just">
              <a:lnSpc>
                <a:spcPct val="90000"/>
              </a:lnSpc>
              <a:spcAft>
                <a:spcPts val="600"/>
              </a:spcAft>
            </a:pPr>
            <a:r>
              <a:rPr lang="en-GB" sz="1600" dirty="0">
                <a:solidFill>
                  <a:schemeClr val="bg2">
                    <a:lumMod val="25000"/>
                  </a:schemeClr>
                </a:solidFill>
              </a:rPr>
              <a:t>What problems might we face? </a:t>
            </a:r>
          </a:p>
          <a:p>
            <a:pPr algn="just">
              <a:lnSpc>
                <a:spcPct val="90000"/>
              </a:lnSpc>
              <a:spcAft>
                <a:spcPts val="600"/>
              </a:spcAft>
            </a:pPr>
            <a:r>
              <a:rPr lang="en-GB" sz="1600" dirty="0">
                <a:solidFill>
                  <a:schemeClr val="accent1"/>
                </a:solidFill>
              </a:rPr>
              <a:t>Insufficient details in prompt!</a:t>
            </a:r>
            <a:endParaRPr lang="en-GB" sz="1600" b="0" i="0" dirty="0">
              <a:solidFill>
                <a:schemeClr val="accent1"/>
              </a:solidFill>
              <a:effectLst/>
            </a:endParaRPr>
          </a:p>
          <a:p>
            <a:pPr algn="just">
              <a:lnSpc>
                <a:spcPct val="90000"/>
              </a:lnSpc>
              <a:spcAft>
                <a:spcPts val="600"/>
              </a:spcAft>
            </a:pPr>
            <a:endParaRPr lang="en-GB" sz="1600" dirty="0">
              <a:solidFill>
                <a:schemeClr val="bg2">
                  <a:lumMod val="25000"/>
                </a:schemeClr>
              </a:solidFill>
            </a:endParaRPr>
          </a:p>
          <a:p>
            <a:pPr marL="285750" indent="-285750" algn="just">
              <a:lnSpc>
                <a:spcPct val="90000"/>
              </a:lnSpc>
              <a:spcAft>
                <a:spcPts val="600"/>
              </a:spcAft>
              <a:buFont typeface="Wingdings" pitchFamily="2" charset="2"/>
              <a:buChar char="Ø"/>
            </a:pPr>
            <a:r>
              <a:rPr lang="en-GB" sz="1600" b="0" i="0" dirty="0">
                <a:solidFill>
                  <a:srgbClr val="353740"/>
                </a:solidFill>
                <a:effectLst/>
              </a:rPr>
              <a:t>I am C# developer. I am willing to create Console Application which sends "completion" type requests to </a:t>
            </a:r>
            <a:r>
              <a:rPr lang="en-GB" sz="1600" b="0" i="0" dirty="0" err="1">
                <a:solidFill>
                  <a:srgbClr val="353740"/>
                </a:solidFill>
                <a:effectLst/>
              </a:rPr>
              <a:t>OpenAI</a:t>
            </a:r>
            <a:r>
              <a:rPr lang="en-GB" sz="1600" b="0" i="0" dirty="0">
                <a:solidFill>
                  <a:srgbClr val="353740"/>
                </a:solidFill>
                <a:effectLst/>
              </a:rPr>
              <a:t> API. This application should have </a:t>
            </a:r>
            <a:r>
              <a:rPr lang="en-GB" sz="1600" b="0" i="0" dirty="0" err="1">
                <a:solidFill>
                  <a:srgbClr val="353740"/>
                </a:solidFill>
                <a:effectLst/>
              </a:rPr>
              <a:t>httpClient</a:t>
            </a:r>
            <a:r>
              <a:rPr lang="en-GB" sz="1600" b="0" i="0" dirty="0">
                <a:solidFill>
                  <a:srgbClr val="353740"/>
                </a:solidFill>
                <a:effectLst/>
              </a:rPr>
              <a:t> which sends requests. Properly organize an object I need to send to </a:t>
            </a:r>
            <a:r>
              <a:rPr lang="en-GB" sz="1600" b="0" i="0" dirty="0" err="1">
                <a:solidFill>
                  <a:srgbClr val="353740"/>
                </a:solidFill>
                <a:effectLst/>
              </a:rPr>
              <a:t>OpenAI</a:t>
            </a:r>
            <a:r>
              <a:rPr lang="en-GB" sz="1600" b="0" i="0" dirty="0">
                <a:solidFill>
                  <a:srgbClr val="353740"/>
                </a:solidFill>
                <a:effectLst/>
              </a:rPr>
              <a:t> API.</a:t>
            </a:r>
            <a:endParaRPr lang="en-GB" sz="1600" dirty="0">
              <a:solidFill>
                <a:schemeClr val="bg2">
                  <a:lumMod val="25000"/>
                </a:schemeClr>
              </a:solidFill>
            </a:endParaRP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u="sng" dirty="0">
                <a:solidFill>
                  <a:srgbClr val="0070C0"/>
                </a:solidFill>
              </a:rPr>
              <a:t>v1/completions</a:t>
            </a:r>
            <a:r>
              <a:rPr lang="en-US" sz="1600" dirty="0">
                <a:solidFill>
                  <a:srgbClr val="0070C0"/>
                </a:solidFill>
              </a:rPr>
              <a:t> </a:t>
            </a:r>
            <a:r>
              <a:rPr lang="en-US" sz="1600" dirty="0">
                <a:solidFill>
                  <a:schemeClr val="bg2">
                    <a:lumMod val="25000"/>
                  </a:schemeClr>
                </a:solidFill>
              </a:rPr>
              <a:t>endpoint.</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Add Default Authorization Header where we need to set up our </a:t>
            </a:r>
            <a:r>
              <a:rPr lang="en-US" sz="1600" dirty="0" err="1">
                <a:solidFill>
                  <a:schemeClr val="bg2">
                    <a:lumMod val="25000"/>
                  </a:schemeClr>
                </a:solidFill>
              </a:rPr>
              <a:t>OpenAI</a:t>
            </a:r>
            <a:r>
              <a:rPr lang="en-US" sz="1600" dirty="0">
                <a:solidFill>
                  <a:schemeClr val="bg2">
                    <a:lumMod val="25000"/>
                  </a:schemeClr>
                </a:solidFill>
              </a:rPr>
              <a:t> Token.</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Content should be the following: new </a:t>
            </a:r>
            <a:r>
              <a:rPr lang="en-US" sz="1600" dirty="0" err="1">
                <a:solidFill>
                  <a:schemeClr val="bg2">
                    <a:lumMod val="25000"/>
                  </a:schemeClr>
                </a:solidFill>
              </a:rPr>
              <a:t>StringContent</a:t>
            </a:r>
            <a:r>
              <a:rPr lang="en-US" sz="1600" dirty="0">
                <a:solidFill>
                  <a:schemeClr val="bg2">
                    <a:lumMod val="25000"/>
                  </a:schemeClr>
                </a:solidFill>
              </a:rPr>
              <a:t>("{\"model\": \"text-davinci-003\", \"prompt\": \"" + </a:t>
            </a:r>
            <a:r>
              <a:rPr lang="en-US" sz="1600" dirty="0" err="1">
                <a:solidFill>
                  <a:schemeClr val="bg2">
                    <a:lumMod val="25000"/>
                  </a:schemeClr>
                </a:solidFill>
              </a:rPr>
              <a:t>args</a:t>
            </a:r>
            <a:r>
              <a:rPr lang="en-US" sz="1600" dirty="0">
                <a:solidFill>
                  <a:schemeClr val="bg2">
                    <a:lumMod val="25000"/>
                  </a:schemeClr>
                </a:solidFill>
              </a:rPr>
              <a:t>[0] +</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                                    "\", \"temperature\": 1, \"</a:t>
            </a:r>
            <a:r>
              <a:rPr lang="en-US" sz="1600" dirty="0" err="1">
                <a:solidFill>
                  <a:schemeClr val="bg2">
                    <a:lumMod val="25000"/>
                  </a:schemeClr>
                </a:solidFill>
              </a:rPr>
              <a:t>max_tokens</a:t>
            </a:r>
            <a:r>
              <a:rPr lang="en-US" sz="1600" dirty="0">
                <a:solidFill>
                  <a:schemeClr val="bg2">
                    <a:lumMod val="25000"/>
                  </a:schemeClr>
                </a:solidFill>
              </a:rPr>
              <a:t>\": 100}", Encoding.UTF8, "application/</a:t>
            </a:r>
            <a:r>
              <a:rPr lang="en-US" sz="1600" dirty="0" err="1">
                <a:solidFill>
                  <a:schemeClr val="bg2">
                    <a:lumMod val="25000"/>
                  </a:schemeClr>
                </a:solidFill>
              </a:rPr>
              <a:t>json</a:t>
            </a:r>
            <a:r>
              <a:rPr lang="en-US" sz="1600" dirty="0">
                <a:solidFill>
                  <a:schemeClr val="bg2">
                    <a:lumMod val="25000"/>
                  </a:schemeClr>
                </a:solidFill>
              </a:rPr>
              <a:t>");</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dirty="0" err="1">
                <a:solidFill>
                  <a:schemeClr val="bg2">
                    <a:lumMod val="25000"/>
                  </a:schemeClr>
                </a:solidFill>
              </a:rPr>
              <a:t>TextCopy.ClipboardService</a:t>
            </a:r>
            <a:r>
              <a:rPr lang="en-US" sz="1600" dirty="0">
                <a:solidFill>
                  <a:schemeClr val="bg2">
                    <a:lumMod val="25000"/>
                  </a:schemeClr>
                </a:solidFill>
              </a:rPr>
              <a:t> to copy the command </a:t>
            </a:r>
            <a:r>
              <a:rPr lang="en-US" sz="1600" dirty="0" err="1">
                <a:solidFill>
                  <a:schemeClr val="bg2">
                    <a:lumMod val="25000"/>
                  </a:schemeClr>
                </a:solidFill>
              </a:rPr>
              <a:t>ChatGPT</a:t>
            </a:r>
            <a:r>
              <a:rPr lang="en-US" sz="1600" dirty="0">
                <a:solidFill>
                  <a:schemeClr val="bg2">
                    <a:lumMod val="25000"/>
                  </a:schemeClr>
                </a:solidFill>
              </a:rPr>
              <a:t> recommends.</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Write comments in Console what when application receives answer from </a:t>
            </a:r>
            <a:r>
              <a:rPr lang="en-US" sz="1600" dirty="0" err="1">
                <a:solidFill>
                  <a:schemeClr val="bg2">
                    <a:lumMod val="25000"/>
                  </a:schemeClr>
                </a:solidFill>
              </a:rPr>
              <a:t>OpenAI</a:t>
            </a:r>
            <a:r>
              <a:rPr lang="en-US" sz="1600" dirty="0">
                <a:solidFill>
                  <a:schemeClr val="bg2">
                    <a:lumMod val="25000"/>
                  </a:schemeClr>
                </a:solidFill>
              </a:rPr>
              <a:t> </a:t>
            </a:r>
            <a:r>
              <a:rPr lang="en-US" sz="1600" dirty="0" err="1">
                <a:solidFill>
                  <a:schemeClr val="bg2">
                    <a:lumMod val="25000"/>
                  </a:schemeClr>
                </a:solidFill>
              </a:rPr>
              <a:t>Api</a:t>
            </a:r>
            <a:r>
              <a:rPr lang="en-US" sz="1600" dirty="0">
                <a:solidFill>
                  <a:schemeClr val="bg2">
                    <a:lumMod val="25000"/>
                  </a:schemeClr>
                </a:solidFill>
              </a:rPr>
              <a:t>.</a:t>
            </a:r>
          </a:p>
          <a:p>
            <a:pPr algn="just">
              <a:lnSpc>
                <a:spcPct val="90000"/>
              </a:lnSpc>
              <a:spcAft>
                <a:spcPts val="600"/>
              </a:spcAft>
            </a:pPr>
            <a:endParaRPr lang="en-US" sz="1600" dirty="0">
              <a:solidFill>
                <a:schemeClr val="bg2">
                  <a:lumMod val="25000"/>
                </a:schemeClr>
              </a:solidFill>
            </a:endParaRPr>
          </a:p>
        </p:txBody>
      </p:sp>
    </p:spTree>
    <p:extLst>
      <p:ext uri="{BB962C8B-B14F-4D97-AF65-F5344CB8AC3E}">
        <p14:creationId xmlns:p14="http://schemas.microsoft.com/office/powerpoint/2010/main" val="53719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982663" y="586822"/>
            <a:ext cx="3822249" cy="1645920"/>
          </a:xfrm>
        </p:spPr>
        <p:txBody>
          <a:bodyPr vert="horz" lIns="91440" tIns="45720" rIns="91440" bIns="45720" rtlCol="0" anchor="ctr">
            <a:normAutofit/>
          </a:bodyPr>
          <a:lstStyle/>
          <a:p>
            <a:r>
              <a:rPr lang="en-US" sz="3200" kern="1200" dirty="0">
                <a:solidFill>
                  <a:schemeClr val="bg2">
                    <a:lumMod val="25000"/>
                  </a:schemeClr>
                </a:solidFill>
                <a:latin typeface="+mj-lt"/>
                <a:ea typeface="+mj-ea"/>
                <a:cs typeface="+mj-cs"/>
              </a:rPr>
              <a:t>Console App</a:t>
            </a:r>
            <a:br>
              <a:rPr lang="en-US" sz="3200" kern="1200" dirty="0">
                <a:solidFill>
                  <a:schemeClr val="bg2">
                    <a:lumMod val="25000"/>
                  </a:schemeClr>
                </a:solidFill>
                <a:latin typeface="+mj-lt"/>
                <a:ea typeface="+mj-ea"/>
                <a:cs typeface="+mj-cs"/>
              </a:rPr>
            </a:br>
            <a:r>
              <a:rPr lang="en-US" sz="3200" kern="1200" dirty="0">
                <a:solidFill>
                  <a:schemeClr val="bg2">
                    <a:lumMod val="25000"/>
                  </a:schemeClr>
                </a:solidFill>
                <a:latin typeface="+mj-lt"/>
                <a:ea typeface="+mj-ea"/>
                <a:cs typeface="+mj-cs"/>
              </a:rPr>
              <a:t>&amp; </a:t>
            </a:r>
            <a:r>
              <a:rPr lang="en-US" sz="3200" kern="1200" dirty="0" err="1">
                <a:solidFill>
                  <a:schemeClr val="accent1"/>
                </a:solidFill>
                <a:latin typeface="+mj-lt"/>
                <a:ea typeface="+mj-ea"/>
                <a:cs typeface="+mj-cs"/>
              </a:rPr>
              <a:t>OpenAI</a:t>
            </a:r>
            <a:r>
              <a:rPr lang="en-US" sz="3200" dirty="0">
                <a:solidFill>
                  <a:schemeClr val="accent1"/>
                </a:solidFill>
              </a:rPr>
              <a:t> </a:t>
            </a:r>
            <a:r>
              <a:rPr lang="en-US" sz="3200" kern="1200" dirty="0">
                <a:solidFill>
                  <a:schemeClr val="accent1"/>
                </a:solidFill>
                <a:latin typeface="+mj-lt"/>
                <a:ea typeface="+mj-ea"/>
                <a:cs typeface="+mj-cs"/>
              </a:rPr>
              <a:t>Completion</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To send a prompt to </a:t>
            </a:r>
            <a:r>
              <a:rPr lang="en-US" sz="1500" dirty="0" err="1">
                <a:solidFill>
                  <a:schemeClr val="bg2">
                    <a:lumMod val="25000"/>
                  </a:schemeClr>
                </a:solidFill>
              </a:rPr>
              <a:t>OpenAI</a:t>
            </a:r>
            <a:r>
              <a:rPr lang="en-US" sz="1500" dirty="0">
                <a:solidFill>
                  <a:schemeClr val="bg2">
                    <a:lumMod val="25000"/>
                  </a:schemeClr>
                </a:solidFill>
              </a:rPr>
              <a:t> you need:</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Organize your request body;</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Assign Bearer token you </a:t>
            </a:r>
            <a:r>
              <a:rPr lang="en-US" sz="1500" dirty="0" err="1">
                <a:solidFill>
                  <a:schemeClr val="bg2">
                    <a:lumMod val="25000"/>
                  </a:schemeClr>
                </a:solidFill>
              </a:rPr>
              <a:t>OpenAI</a:t>
            </a:r>
            <a:r>
              <a:rPr lang="en-US" sz="1500" dirty="0">
                <a:solidFill>
                  <a:schemeClr val="bg2">
                    <a:lumMod val="25000"/>
                  </a:schemeClr>
                </a:solidFill>
              </a:rPr>
              <a:t> issued to you;</a:t>
            </a:r>
          </a:p>
          <a:p>
            <a:pPr lvl="1" indent="-228600">
              <a:lnSpc>
                <a:spcPct val="90000"/>
              </a:lnSpc>
              <a:spcAft>
                <a:spcPts val="600"/>
              </a:spcAft>
              <a:buFont typeface="Arial" panose="020B0604020202020204" pitchFamily="34" charset="0"/>
              <a:buChar char="•"/>
            </a:pPr>
            <a:r>
              <a:rPr lang="en-US" sz="1500" dirty="0">
                <a:solidFill>
                  <a:schemeClr val="bg2">
                    <a:lumMod val="25000"/>
                  </a:schemeClr>
                </a:solidFill>
              </a:rPr>
              <a:t>Send the request to endpoint. Keep in mind that there is different endpoints based on request type: completion and chat</a:t>
            </a:r>
          </a:p>
        </p:txBody>
      </p:sp>
      <p:sp>
        <p:nvSpPr>
          <p:cNvPr id="7" name="TextBox 6">
            <a:extLst>
              <a:ext uri="{FF2B5EF4-FFF2-40B4-BE49-F238E27FC236}">
                <a16:creationId xmlns:a16="http://schemas.microsoft.com/office/drawing/2014/main" id="{ADBEF718-8BA5-E9A1-D215-E66A4FBA5C9B}"/>
              </a:ext>
            </a:extLst>
          </p:cNvPr>
          <p:cNvSpPr txBox="1"/>
          <p:nvPr/>
        </p:nvSpPr>
        <p:spPr>
          <a:xfrm>
            <a:off x="982663" y="2597976"/>
            <a:ext cx="10985219" cy="4416594"/>
          </a:xfrm>
          <a:prstGeom prst="rect">
            <a:avLst/>
          </a:prstGeom>
          <a:noFill/>
        </p:spPr>
        <p:txBody>
          <a:bodyPr wrap="square">
            <a:spAutoFit/>
          </a:bodyPr>
          <a:lstStyle/>
          <a:p>
            <a:pPr algn="just">
              <a:lnSpc>
                <a:spcPct val="90000"/>
              </a:lnSpc>
              <a:spcAft>
                <a:spcPts val="600"/>
              </a:spcAft>
            </a:pPr>
            <a:r>
              <a:rPr lang="en-GB" sz="1600" b="0" i="0" dirty="0">
                <a:solidFill>
                  <a:schemeClr val="bg2">
                    <a:lumMod val="25000"/>
                  </a:schemeClr>
                </a:solidFill>
                <a:effectLst/>
              </a:rPr>
              <a:t>What If we will be more specific?</a:t>
            </a:r>
          </a:p>
          <a:p>
            <a:pPr algn="just">
              <a:lnSpc>
                <a:spcPct val="90000"/>
              </a:lnSpc>
              <a:spcAft>
                <a:spcPts val="600"/>
              </a:spcAft>
            </a:pPr>
            <a:endParaRPr lang="en-GB" sz="1600" dirty="0">
              <a:solidFill>
                <a:schemeClr val="bg2">
                  <a:lumMod val="25000"/>
                </a:schemeClr>
              </a:solidFill>
            </a:endParaRPr>
          </a:p>
          <a:p>
            <a:pPr marL="285750" indent="-285750" algn="just">
              <a:lnSpc>
                <a:spcPct val="90000"/>
              </a:lnSpc>
              <a:spcAft>
                <a:spcPts val="600"/>
              </a:spcAft>
              <a:buFont typeface="Wingdings" pitchFamily="2" charset="2"/>
              <a:buChar char="Ø"/>
            </a:pPr>
            <a:r>
              <a:rPr lang="en-GB" sz="1600" b="0" i="0" dirty="0">
                <a:solidFill>
                  <a:srgbClr val="353740"/>
                </a:solidFill>
                <a:effectLst/>
              </a:rPr>
              <a:t>I am C# developer. I am willing to create Console Application which sends "completion" type requests to </a:t>
            </a:r>
            <a:r>
              <a:rPr lang="en-GB" sz="1600" b="0" i="0" dirty="0" err="1">
                <a:solidFill>
                  <a:srgbClr val="353740"/>
                </a:solidFill>
                <a:effectLst/>
              </a:rPr>
              <a:t>OpenAI</a:t>
            </a:r>
            <a:r>
              <a:rPr lang="en-GB" sz="1600" b="0" i="0" dirty="0">
                <a:solidFill>
                  <a:srgbClr val="353740"/>
                </a:solidFill>
                <a:effectLst/>
              </a:rPr>
              <a:t> API. This application should have </a:t>
            </a:r>
            <a:r>
              <a:rPr lang="en-GB" sz="1600" b="0" i="0" dirty="0" err="1">
                <a:solidFill>
                  <a:srgbClr val="353740"/>
                </a:solidFill>
                <a:effectLst/>
              </a:rPr>
              <a:t>httpClient</a:t>
            </a:r>
            <a:r>
              <a:rPr lang="en-GB" sz="1600" b="0" i="0" dirty="0">
                <a:solidFill>
                  <a:srgbClr val="353740"/>
                </a:solidFill>
                <a:effectLst/>
              </a:rPr>
              <a:t> which sends requests. Properly organize an object I need to send to </a:t>
            </a:r>
            <a:r>
              <a:rPr lang="en-GB" sz="1600" b="0" i="0" dirty="0" err="1">
                <a:solidFill>
                  <a:srgbClr val="353740"/>
                </a:solidFill>
                <a:effectLst/>
              </a:rPr>
              <a:t>OpenAI</a:t>
            </a:r>
            <a:r>
              <a:rPr lang="en-GB" sz="1600" b="0" i="0" dirty="0">
                <a:solidFill>
                  <a:srgbClr val="353740"/>
                </a:solidFill>
                <a:effectLst/>
              </a:rPr>
              <a:t> API.</a:t>
            </a:r>
            <a:endParaRPr lang="en-GB" sz="1600" dirty="0">
              <a:solidFill>
                <a:schemeClr val="bg2">
                  <a:lumMod val="25000"/>
                </a:schemeClr>
              </a:solidFill>
            </a:endParaRP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u="sng" dirty="0">
                <a:solidFill>
                  <a:srgbClr val="0070C0"/>
                </a:solidFill>
              </a:rPr>
              <a:t>v1/completions</a:t>
            </a:r>
            <a:r>
              <a:rPr lang="en-US" sz="1600" dirty="0">
                <a:solidFill>
                  <a:srgbClr val="0070C0"/>
                </a:solidFill>
              </a:rPr>
              <a:t> </a:t>
            </a:r>
            <a:r>
              <a:rPr lang="en-US" sz="1600" dirty="0">
                <a:solidFill>
                  <a:schemeClr val="bg2">
                    <a:lumMod val="25000"/>
                  </a:schemeClr>
                </a:solidFill>
              </a:rPr>
              <a:t>endpoint.</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Add Default Authorization Header where we need to set up our </a:t>
            </a:r>
            <a:r>
              <a:rPr lang="en-US" sz="1600" dirty="0" err="1">
                <a:solidFill>
                  <a:schemeClr val="bg2">
                    <a:lumMod val="25000"/>
                  </a:schemeClr>
                </a:solidFill>
              </a:rPr>
              <a:t>OpenAI</a:t>
            </a:r>
            <a:r>
              <a:rPr lang="en-US" sz="1600" dirty="0">
                <a:solidFill>
                  <a:schemeClr val="bg2">
                    <a:lumMod val="25000"/>
                  </a:schemeClr>
                </a:solidFill>
              </a:rPr>
              <a:t> Token.</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Content should be the following: new </a:t>
            </a:r>
            <a:r>
              <a:rPr lang="en-US" sz="1600" dirty="0" err="1">
                <a:solidFill>
                  <a:schemeClr val="bg2">
                    <a:lumMod val="25000"/>
                  </a:schemeClr>
                </a:solidFill>
              </a:rPr>
              <a:t>StringContent</a:t>
            </a:r>
            <a:r>
              <a:rPr lang="en-US" sz="1600" dirty="0">
                <a:solidFill>
                  <a:schemeClr val="bg2">
                    <a:lumMod val="25000"/>
                  </a:schemeClr>
                </a:solidFill>
              </a:rPr>
              <a:t>("{\"model\": \"text-davinci-003\", \"prompt\": \"" + </a:t>
            </a:r>
            <a:r>
              <a:rPr lang="en-US" sz="1600" dirty="0" err="1">
                <a:solidFill>
                  <a:schemeClr val="bg2">
                    <a:lumMod val="25000"/>
                  </a:schemeClr>
                </a:solidFill>
              </a:rPr>
              <a:t>args</a:t>
            </a:r>
            <a:r>
              <a:rPr lang="en-US" sz="1600" dirty="0">
                <a:solidFill>
                  <a:schemeClr val="bg2">
                    <a:lumMod val="25000"/>
                  </a:schemeClr>
                </a:solidFill>
              </a:rPr>
              <a:t>[0] +</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                                    "\", \"temperature\": 1, \"</a:t>
            </a:r>
            <a:r>
              <a:rPr lang="en-US" sz="1600" dirty="0" err="1">
                <a:solidFill>
                  <a:schemeClr val="bg2">
                    <a:lumMod val="25000"/>
                  </a:schemeClr>
                </a:solidFill>
              </a:rPr>
              <a:t>max_tokens</a:t>
            </a:r>
            <a:r>
              <a:rPr lang="en-US" sz="1600" dirty="0">
                <a:solidFill>
                  <a:schemeClr val="bg2">
                    <a:lumMod val="25000"/>
                  </a:schemeClr>
                </a:solidFill>
              </a:rPr>
              <a:t>\": 100}", Encoding.UTF8, "application/</a:t>
            </a:r>
            <a:r>
              <a:rPr lang="en-US" sz="1600" dirty="0" err="1">
                <a:solidFill>
                  <a:schemeClr val="bg2">
                    <a:lumMod val="25000"/>
                  </a:schemeClr>
                </a:solidFill>
              </a:rPr>
              <a:t>json</a:t>
            </a:r>
            <a:r>
              <a:rPr lang="en-US" sz="1600" dirty="0">
                <a:solidFill>
                  <a:schemeClr val="bg2">
                    <a:lumMod val="25000"/>
                  </a:schemeClr>
                </a:solidFill>
              </a:rPr>
              <a:t>");</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dirty="0" err="1">
                <a:solidFill>
                  <a:schemeClr val="bg2">
                    <a:lumMod val="25000"/>
                  </a:schemeClr>
                </a:solidFill>
              </a:rPr>
              <a:t>PostAsync</a:t>
            </a:r>
            <a:r>
              <a:rPr lang="en-US" sz="1600" dirty="0">
                <a:solidFill>
                  <a:schemeClr val="bg2">
                    <a:lumMod val="25000"/>
                  </a:schemeClr>
                </a:solidFill>
              </a:rPr>
              <a:t> operation.</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dirty="0" err="1">
                <a:solidFill>
                  <a:schemeClr val="bg2">
                    <a:lumMod val="25000"/>
                  </a:schemeClr>
                </a:solidFill>
              </a:rPr>
              <a:t>ExpandoObject</a:t>
            </a:r>
            <a:r>
              <a:rPr lang="en-US" sz="1600" dirty="0">
                <a:solidFill>
                  <a:schemeClr val="bg2">
                    <a:lumMod val="25000"/>
                  </a:schemeClr>
                </a:solidFill>
              </a:rPr>
              <a:t> or organize a class which will represent the content I sent you in String Content.</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dirty="0" err="1">
                <a:solidFill>
                  <a:schemeClr val="bg2">
                    <a:lumMod val="25000"/>
                  </a:schemeClr>
                </a:solidFill>
              </a:rPr>
              <a:t>Newtonsoft.Json</a:t>
            </a:r>
            <a:r>
              <a:rPr lang="en-US" sz="1600" dirty="0">
                <a:solidFill>
                  <a:schemeClr val="bg2">
                    <a:lumMod val="25000"/>
                  </a:schemeClr>
                </a:solidFill>
              </a:rPr>
              <a:t> or any other C# library for serialization and deserialization.</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Deserialize the response.</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Use </a:t>
            </a:r>
            <a:r>
              <a:rPr lang="en-US" sz="1600" dirty="0" err="1">
                <a:solidFill>
                  <a:schemeClr val="bg2">
                    <a:lumMod val="25000"/>
                  </a:schemeClr>
                </a:solidFill>
              </a:rPr>
              <a:t>TextCopy.ClipboardService</a:t>
            </a:r>
            <a:r>
              <a:rPr lang="en-US" sz="1600" dirty="0">
                <a:solidFill>
                  <a:schemeClr val="bg2">
                    <a:lumMod val="25000"/>
                  </a:schemeClr>
                </a:solidFill>
              </a:rPr>
              <a:t> to copy the command </a:t>
            </a:r>
            <a:r>
              <a:rPr lang="en-US" sz="1600" dirty="0" err="1">
                <a:solidFill>
                  <a:schemeClr val="bg2">
                    <a:lumMod val="25000"/>
                  </a:schemeClr>
                </a:solidFill>
              </a:rPr>
              <a:t>ChatGPT</a:t>
            </a:r>
            <a:r>
              <a:rPr lang="en-US" sz="1600" dirty="0">
                <a:solidFill>
                  <a:schemeClr val="bg2">
                    <a:lumMod val="25000"/>
                  </a:schemeClr>
                </a:solidFill>
              </a:rPr>
              <a:t> recommends.</a:t>
            </a:r>
          </a:p>
          <a:p>
            <a:pPr marL="285750" indent="-285750" algn="just">
              <a:lnSpc>
                <a:spcPct val="90000"/>
              </a:lnSpc>
              <a:spcAft>
                <a:spcPts val="600"/>
              </a:spcAft>
              <a:buFont typeface="Wingdings" pitchFamily="2" charset="2"/>
              <a:buChar char="Ø"/>
            </a:pPr>
            <a:r>
              <a:rPr lang="en-US" sz="1600" dirty="0">
                <a:solidFill>
                  <a:schemeClr val="bg2">
                    <a:lumMod val="25000"/>
                  </a:schemeClr>
                </a:solidFill>
              </a:rPr>
              <a:t>Write comments in Console what when application receives answer from </a:t>
            </a:r>
            <a:r>
              <a:rPr lang="en-US" sz="1600" dirty="0" err="1">
                <a:solidFill>
                  <a:schemeClr val="bg2">
                    <a:lumMod val="25000"/>
                  </a:schemeClr>
                </a:solidFill>
              </a:rPr>
              <a:t>OpenAI</a:t>
            </a:r>
            <a:r>
              <a:rPr lang="en-US" sz="1600" dirty="0">
                <a:solidFill>
                  <a:schemeClr val="bg2">
                    <a:lumMod val="25000"/>
                  </a:schemeClr>
                </a:solidFill>
              </a:rPr>
              <a:t> </a:t>
            </a:r>
            <a:r>
              <a:rPr lang="en-US" sz="1600" dirty="0" err="1">
                <a:solidFill>
                  <a:schemeClr val="bg2">
                    <a:lumMod val="25000"/>
                  </a:schemeClr>
                </a:solidFill>
              </a:rPr>
              <a:t>Api</a:t>
            </a:r>
            <a:r>
              <a:rPr lang="en-US" sz="1600" dirty="0">
                <a:solidFill>
                  <a:schemeClr val="bg2">
                    <a:lumMod val="25000"/>
                  </a:schemeClr>
                </a:solidFill>
              </a:rPr>
              <a:t>.</a:t>
            </a:r>
          </a:p>
          <a:p>
            <a:pPr algn="just">
              <a:lnSpc>
                <a:spcPct val="90000"/>
              </a:lnSpc>
              <a:spcAft>
                <a:spcPts val="600"/>
              </a:spcAft>
            </a:pPr>
            <a:endParaRPr lang="en-US" sz="1600" dirty="0">
              <a:solidFill>
                <a:schemeClr val="bg2">
                  <a:lumMod val="25000"/>
                </a:schemeClr>
              </a:solidFill>
            </a:endParaRPr>
          </a:p>
        </p:txBody>
      </p:sp>
    </p:spTree>
    <p:extLst>
      <p:ext uri="{BB962C8B-B14F-4D97-AF65-F5344CB8AC3E}">
        <p14:creationId xmlns:p14="http://schemas.microsoft.com/office/powerpoint/2010/main" val="3887320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1012044" y="576225"/>
            <a:ext cx="3832406" cy="1645920"/>
          </a:xfrm>
        </p:spPr>
        <p:txBody>
          <a:bodyPr vert="horz" lIns="91440" tIns="45720" rIns="91440" bIns="45720" rtlCol="0" anchor="ctr">
            <a:normAutofit/>
          </a:bodyPr>
          <a:lstStyle/>
          <a:p>
            <a:r>
              <a:rPr lang="en-US" sz="3200" kern="1200" dirty="0">
                <a:solidFill>
                  <a:schemeClr val="tx1"/>
                </a:solidFill>
                <a:latin typeface="+mj-lt"/>
                <a:ea typeface="+mj-ea"/>
                <a:cs typeface="+mj-cs"/>
              </a:rPr>
              <a:t>Console App</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&amp; </a:t>
            </a:r>
            <a:r>
              <a:rPr lang="en-US" sz="3200" kern="1200" dirty="0" err="1">
                <a:solidFill>
                  <a:schemeClr val="tx1"/>
                </a:solidFill>
                <a:latin typeface="+mj-lt"/>
                <a:ea typeface="+mj-ea"/>
                <a:cs typeface="+mj-cs"/>
              </a:rPr>
              <a:t>OpenAI</a:t>
            </a:r>
            <a:r>
              <a:rPr lang="en-US" sz="3200" kern="1200" dirty="0">
                <a:solidFill>
                  <a:schemeClr val="tx1"/>
                </a:solidFill>
                <a:latin typeface="+mj-lt"/>
                <a:ea typeface="+mj-ea"/>
                <a:cs typeface="+mj-cs"/>
              </a:rPr>
              <a:t> Completion</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a:t>To send a prompt to OpenAI you need:</a:t>
            </a:r>
          </a:p>
          <a:p>
            <a:pPr marL="285750" indent="-228600">
              <a:lnSpc>
                <a:spcPct val="90000"/>
              </a:lnSpc>
              <a:spcAft>
                <a:spcPts val="600"/>
              </a:spcAft>
              <a:buFont typeface="Arial" panose="020B0604020202020204" pitchFamily="34" charset="0"/>
              <a:buChar char="•"/>
            </a:pPr>
            <a:r>
              <a:rPr lang="en-US" sz="1500"/>
              <a:t>Organize your request body;</a:t>
            </a:r>
          </a:p>
          <a:p>
            <a:pPr marL="285750" indent="-228600">
              <a:lnSpc>
                <a:spcPct val="90000"/>
              </a:lnSpc>
              <a:spcAft>
                <a:spcPts val="600"/>
              </a:spcAft>
              <a:buFont typeface="Arial" panose="020B0604020202020204" pitchFamily="34" charset="0"/>
              <a:buChar char="•"/>
            </a:pPr>
            <a:r>
              <a:rPr lang="en-US" sz="1500"/>
              <a:t>Assign Bearer token you OpenAI issued to you;</a:t>
            </a:r>
          </a:p>
          <a:p>
            <a:pPr marL="285750" indent="-228600">
              <a:lnSpc>
                <a:spcPct val="90000"/>
              </a:lnSpc>
              <a:spcAft>
                <a:spcPts val="600"/>
              </a:spcAft>
              <a:buFont typeface="Arial" panose="020B0604020202020204" pitchFamily="34" charset="0"/>
              <a:buChar char="•"/>
            </a:pPr>
            <a:r>
              <a:rPr lang="en-US" sz="1500"/>
              <a:t>Send the request to endpoint. Keep in mind that there is different endpoints based on request type: completion and chat</a:t>
            </a:r>
          </a:p>
        </p:txBody>
      </p:sp>
      <p:pic>
        <p:nvPicPr>
          <p:cNvPr id="5" name="Picture 4" descr="A screen shot of a computer program&#10;&#10;Description automatically generated">
            <a:extLst>
              <a:ext uri="{FF2B5EF4-FFF2-40B4-BE49-F238E27FC236}">
                <a16:creationId xmlns:a16="http://schemas.microsoft.com/office/drawing/2014/main" id="{14A1B2A2-8D63-E84D-253E-720CEB8854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63" y="3649477"/>
            <a:ext cx="8034602" cy="3093321"/>
          </a:xfrm>
          <a:prstGeom prst="rect">
            <a:avLst/>
          </a:prstGeom>
        </p:spPr>
      </p:pic>
      <p:sp>
        <p:nvSpPr>
          <p:cNvPr id="4" name="TextBox 3">
            <a:extLst>
              <a:ext uri="{FF2B5EF4-FFF2-40B4-BE49-F238E27FC236}">
                <a16:creationId xmlns:a16="http://schemas.microsoft.com/office/drawing/2014/main" id="{F7A241CB-265E-C5EF-5E85-4035671B0B17}"/>
              </a:ext>
            </a:extLst>
          </p:cNvPr>
          <p:cNvSpPr txBox="1"/>
          <p:nvPr/>
        </p:nvSpPr>
        <p:spPr>
          <a:xfrm>
            <a:off x="952499" y="1574240"/>
            <a:ext cx="6272960" cy="42725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ADBEF718-8BA5-E9A1-D215-E66A4FBA5C9B}"/>
              </a:ext>
            </a:extLst>
          </p:cNvPr>
          <p:cNvSpPr txBox="1"/>
          <p:nvPr/>
        </p:nvSpPr>
        <p:spPr>
          <a:xfrm>
            <a:off x="1046746" y="2670134"/>
            <a:ext cx="9868504" cy="827919"/>
          </a:xfrm>
          <a:prstGeom prst="rect">
            <a:avLst/>
          </a:prstGeom>
          <a:noFill/>
        </p:spPr>
        <p:txBody>
          <a:bodyPr wrap="square">
            <a:spAutoFit/>
          </a:bodyPr>
          <a:lstStyle/>
          <a:p>
            <a:pPr marL="342900" indent="-342900" algn="just">
              <a:lnSpc>
                <a:spcPct val="90000"/>
              </a:lnSpc>
              <a:spcAft>
                <a:spcPts val="600"/>
              </a:spcAft>
              <a:buAutoNum type="arabicPeriod"/>
            </a:pPr>
            <a:r>
              <a:rPr lang="en-US" sz="1400" dirty="0"/>
              <a:t>Gather all details you need to specify and provide it to </a:t>
            </a:r>
            <a:r>
              <a:rPr lang="en-US" sz="1400" dirty="0" err="1"/>
              <a:t>ChatGPT</a:t>
            </a:r>
            <a:r>
              <a:rPr lang="en-US" sz="1400" dirty="0"/>
              <a:t> on your own.</a:t>
            </a:r>
          </a:p>
          <a:p>
            <a:pPr marL="342900" indent="-342900" algn="just">
              <a:lnSpc>
                <a:spcPct val="90000"/>
              </a:lnSpc>
              <a:spcAft>
                <a:spcPts val="600"/>
              </a:spcAft>
              <a:buAutoNum type="arabicPeriod"/>
            </a:pPr>
            <a:r>
              <a:rPr lang="en-US" sz="1400" dirty="0"/>
              <a:t>Use v1/completions endpoint which is obsolete, but still working</a:t>
            </a:r>
          </a:p>
          <a:p>
            <a:pPr algn="just">
              <a:lnSpc>
                <a:spcPct val="90000"/>
              </a:lnSpc>
              <a:spcAft>
                <a:spcPts val="600"/>
              </a:spcAft>
            </a:pPr>
            <a:endParaRPr lang="en-US" sz="1400" dirty="0"/>
          </a:p>
        </p:txBody>
      </p:sp>
    </p:spTree>
    <p:extLst>
      <p:ext uri="{BB962C8B-B14F-4D97-AF65-F5344CB8AC3E}">
        <p14:creationId xmlns:p14="http://schemas.microsoft.com/office/powerpoint/2010/main" val="2851434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986459" y="586822"/>
            <a:ext cx="3560252" cy="1645920"/>
          </a:xfrm>
        </p:spPr>
        <p:txBody>
          <a:bodyPr vert="horz" lIns="91440" tIns="45720" rIns="91440" bIns="45720" rtlCol="0" anchor="ctr">
            <a:normAutofit/>
          </a:bodyPr>
          <a:lstStyle/>
          <a:p>
            <a:r>
              <a:rPr lang="en-US" sz="3200" kern="1200" dirty="0" err="1">
                <a:solidFill>
                  <a:schemeClr val="tx1"/>
                </a:solidFill>
                <a:latin typeface="+mj-lt"/>
                <a:ea typeface="+mj-ea"/>
                <a:cs typeface="+mj-cs"/>
              </a:rPr>
              <a:t>OpenAI</a:t>
            </a:r>
            <a:r>
              <a:rPr lang="en-US" sz="3200" kern="1200" dirty="0">
                <a:solidFill>
                  <a:schemeClr val="tx1"/>
                </a:solidFill>
                <a:latin typeface="+mj-lt"/>
                <a:ea typeface="+mj-ea"/>
                <a:cs typeface="+mj-cs"/>
              </a:rPr>
              <a:t> Chat</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Supports different actors in the communication: user and system</a:t>
            </a:r>
          </a:p>
          <a:p>
            <a:pPr indent="-228600">
              <a:lnSpc>
                <a:spcPct val="90000"/>
              </a:lnSpc>
              <a:spcAft>
                <a:spcPts val="600"/>
              </a:spcAft>
              <a:buFont typeface="Arial" panose="020B0604020202020204" pitchFamily="34" charset="0"/>
              <a:buChar char="•"/>
            </a:pPr>
            <a:r>
              <a:rPr lang="en-US" sz="1500" dirty="0"/>
              <a:t>Provides natural conversation</a:t>
            </a:r>
          </a:p>
        </p:txBody>
      </p:sp>
      <p:sp>
        <p:nvSpPr>
          <p:cNvPr id="4" name="TextBox 3">
            <a:extLst>
              <a:ext uri="{FF2B5EF4-FFF2-40B4-BE49-F238E27FC236}">
                <a16:creationId xmlns:a16="http://schemas.microsoft.com/office/drawing/2014/main" id="{F7A241CB-265E-C5EF-5E85-4035671B0B17}"/>
              </a:ext>
            </a:extLst>
          </p:cNvPr>
          <p:cNvSpPr txBox="1"/>
          <p:nvPr/>
        </p:nvSpPr>
        <p:spPr>
          <a:xfrm>
            <a:off x="952499" y="1574240"/>
            <a:ext cx="6272960" cy="42725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67EEB26F-D5E7-1C09-30D4-75924A47B4B9}"/>
              </a:ext>
            </a:extLst>
          </p:cNvPr>
          <p:cNvSpPr txBox="1"/>
          <p:nvPr/>
        </p:nvSpPr>
        <p:spPr>
          <a:xfrm>
            <a:off x="982663" y="3126286"/>
            <a:ext cx="10590734" cy="2862322"/>
          </a:xfrm>
          <a:prstGeom prst="rect">
            <a:avLst/>
          </a:prstGeom>
          <a:noFill/>
        </p:spPr>
        <p:txBody>
          <a:bodyPr wrap="square">
            <a:spAutoFit/>
          </a:bodyPr>
          <a:lstStyle/>
          <a:p>
            <a:r>
              <a:rPr lang="en-LT" sz="2000" dirty="0"/>
              <a:t>The difference from the previous version:</a:t>
            </a:r>
          </a:p>
          <a:p>
            <a:endParaRPr lang="en-LT" sz="2000" dirty="0"/>
          </a:p>
          <a:p>
            <a:pPr marL="342900" indent="-342900">
              <a:buFont typeface="Wingdings" pitchFamily="2" charset="2"/>
              <a:buChar char="Ø"/>
            </a:pPr>
            <a:r>
              <a:rPr lang="en-GB" sz="2000" dirty="0"/>
              <a:t>Instead of sending a message in a single invitation, you send the invitation naturally organized as a chat, noting who owns which messages.</a:t>
            </a:r>
          </a:p>
          <a:p>
            <a:pPr marL="342900" indent="-342900">
              <a:buFont typeface="Wingdings" pitchFamily="2" charset="2"/>
              <a:buChar char="Ø"/>
            </a:pPr>
            <a:r>
              <a:rPr lang="en-GB" sz="2000" dirty="0"/>
              <a:t>Another body.</a:t>
            </a:r>
          </a:p>
          <a:p>
            <a:pPr marL="342900" indent="-342900">
              <a:buFont typeface="Wingdings" pitchFamily="2" charset="2"/>
              <a:buChar char="Ø"/>
            </a:pPr>
            <a:r>
              <a:rPr lang="en-GB" sz="2000" dirty="0"/>
              <a:t>Supports context!</a:t>
            </a:r>
          </a:p>
          <a:p>
            <a:pPr marL="342900" indent="-342900">
              <a:buFont typeface="Wingdings" pitchFamily="2" charset="2"/>
              <a:buChar char="Ø"/>
            </a:pPr>
            <a:r>
              <a:rPr lang="en-GB" sz="2000" dirty="0"/>
              <a:t>Supports modern </a:t>
            </a:r>
            <a:r>
              <a:rPr lang="en-GB" sz="2000" dirty="0" err="1"/>
              <a:t>OpenAI</a:t>
            </a:r>
            <a:r>
              <a:rPr lang="en-GB" sz="2000" dirty="0"/>
              <a:t> models like </a:t>
            </a:r>
            <a:r>
              <a:rPr lang="en-GB" sz="2000" dirty="0" err="1"/>
              <a:t>ChatGPT</a:t>
            </a:r>
            <a:r>
              <a:rPr lang="en-GB" sz="2000" dirty="0"/>
              <a:t> 3.5 and </a:t>
            </a:r>
            <a:r>
              <a:rPr lang="en-GB" sz="2000" dirty="0" err="1"/>
              <a:t>ChatGpt</a:t>
            </a:r>
            <a:r>
              <a:rPr lang="en-GB" sz="2000" dirty="0"/>
              <a:t> 4.</a:t>
            </a:r>
          </a:p>
          <a:p>
            <a:endParaRPr lang="en-GB" sz="2000" dirty="0"/>
          </a:p>
          <a:p>
            <a:r>
              <a:rPr lang="en-GB" sz="2000" dirty="0"/>
              <a:t>Let’s experiment in Postman first!</a:t>
            </a:r>
          </a:p>
        </p:txBody>
      </p:sp>
    </p:spTree>
    <p:extLst>
      <p:ext uri="{BB962C8B-B14F-4D97-AF65-F5344CB8AC3E}">
        <p14:creationId xmlns:p14="http://schemas.microsoft.com/office/powerpoint/2010/main" val="143740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986459" y="586822"/>
            <a:ext cx="3560252" cy="1645920"/>
          </a:xfrm>
        </p:spPr>
        <p:txBody>
          <a:bodyPr vert="horz" lIns="91440" tIns="45720" rIns="91440" bIns="45720" rtlCol="0" anchor="ctr">
            <a:normAutofit/>
          </a:bodyPr>
          <a:lstStyle/>
          <a:p>
            <a:r>
              <a:rPr lang="en-US" sz="3200" kern="1200" dirty="0">
                <a:solidFill>
                  <a:schemeClr val="tx1"/>
                </a:solidFill>
                <a:latin typeface="+mj-lt"/>
                <a:ea typeface="+mj-ea"/>
                <a:cs typeface="+mj-cs"/>
              </a:rPr>
              <a:t>Console App</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&amp; </a:t>
            </a:r>
            <a:r>
              <a:rPr lang="en-US" sz="3200" kern="1200" dirty="0" err="1">
                <a:solidFill>
                  <a:schemeClr val="tx1"/>
                </a:solidFill>
                <a:latin typeface="+mj-lt"/>
                <a:ea typeface="+mj-ea"/>
                <a:cs typeface="+mj-cs"/>
              </a:rPr>
              <a:t>OpenAI</a:t>
            </a:r>
            <a:r>
              <a:rPr lang="en-US" sz="3200" kern="1200" dirty="0">
                <a:solidFill>
                  <a:schemeClr val="tx1"/>
                </a:solidFill>
                <a:latin typeface="+mj-lt"/>
                <a:ea typeface="+mj-ea"/>
                <a:cs typeface="+mj-cs"/>
              </a:rPr>
              <a:t> Chat</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To send a prompt to </a:t>
            </a:r>
            <a:r>
              <a:rPr lang="en-US" sz="1500" dirty="0" err="1"/>
              <a:t>OpenAI</a:t>
            </a:r>
            <a:r>
              <a:rPr lang="en-US" sz="1500" dirty="0"/>
              <a:t> you need:</a:t>
            </a:r>
          </a:p>
          <a:p>
            <a:pPr indent="-228600">
              <a:lnSpc>
                <a:spcPct val="90000"/>
              </a:lnSpc>
              <a:spcAft>
                <a:spcPts val="600"/>
              </a:spcAft>
              <a:buFont typeface="Arial" panose="020B0604020202020204" pitchFamily="34" charset="0"/>
              <a:buChar char="•"/>
            </a:pPr>
            <a:r>
              <a:rPr lang="en-US" sz="1500" dirty="0"/>
              <a:t>Organize your request body;</a:t>
            </a:r>
          </a:p>
          <a:p>
            <a:pPr indent="-228600">
              <a:lnSpc>
                <a:spcPct val="90000"/>
              </a:lnSpc>
              <a:spcAft>
                <a:spcPts val="600"/>
              </a:spcAft>
              <a:buFont typeface="Arial" panose="020B0604020202020204" pitchFamily="34" charset="0"/>
              <a:buChar char="•"/>
            </a:pPr>
            <a:r>
              <a:rPr lang="en-US" sz="1500" dirty="0"/>
              <a:t>Assign Bearer token you </a:t>
            </a:r>
            <a:r>
              <a:rPr lang="en-US" sz="1500" dirty="0" err="1"/>
              <a:t>OpenAI</a:t>
            </a:r>
            <a:r>
              <a:rPr lang="en-US" sz="1500" dirty="0"/>
              <a:t> issued to you;</a:t>
            </a:r>
          </a:p>
          <a:p>
            <a:pPr indent="-228600">
              <a:lnSpc>
                <a:spcPct val="90000"/>
              </a:lnSpc>
              <a:spcAft>
                <a:spcPts val="600"/>
              </a:spcAft>
              <a:buFont typeface="Arial" panose="020B0604020202020204" pitchFamily="34" charset="0"/>
              <a:buChar char="•"/>
            </a:pPr>
            <a:r>
              <a:rPr lang="en-US" sz="1500" dirty="0"/>
              <a:t>Send the request to endpoint. Keep in mind that there is different endpoints based on request type: completion and chat</a:t>
            </a:r>
          </a:p>
        </p:txBody>
      </p:sp>
      <p:sp>
        <p:nvSpPr>
          <p:cNvPr id="4" name="TextBox 3">
            <a:extLst>
              <a:ext uri="{FF2B5EF4-FFF2-40B4-BE49-F238E27FC236}">
                <a16:creationId xmlns:a16="http://schemas.microsoft.com/office/drawing/2014/main" id="{F7A241CB-265E-C5EF-5E85-4035671B0B17}"/>
              </a:ext>
            </a:extLst>
          </p:cNvPr>
          <p:cNvSpPr txBox="1"/>
          <p:nvPr/>
        </p:nvSpPr>
        <p:spPr>
          <a:xfrm>
            <a:off x="952499" y="1574240"/>
            <a:ext cx="6272960" cy="42725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67EEB26F-D5E7-1C09-30D4-75924A47B4B9}"/>
              </a:ext>
            </a:extLst>
          </p:cNvPr>
          <p:cNvSpPr txBox="1"/>
          <p:nvPr/>
        </p:nvSpPr>
        <p:spPr>
          <a:xfrm>
            <a:off x="982663" y="3126286"/>
            <a:ext cx="10590734" cy="1938992"/>
          </a:xfrm>
          <a:prstGeom prst="rect">
            <a:avLst/>
          </a:prstGeom>
          <a:noFill/>
        </p:spPr>
        <p:txBody>
          <a:bodyPr wrap="square">
            <a:spAutoFit/>
          </a:bodyPr>
          <a:lstStyle/>
          <a:p>
            <a:r>
              <a:rPr lang="en-LT" sz="2000" dirty="0"/>
              <a:t>Let’s create another function, now to </a:t>
            </a:r>
            <a:r>
              <a:rPr lang="en-LT" sz="2000" u="sng" dirty="0">
                <a:solidFill>
                  <a:srgbClr val="0070C0"/>
                </a:solidFill>
              </a:rPr>
              <a:t>v1/chat/completions</a:t>
            </a:r>
            <a:r>
              <a:rPr lang="en-LT" sz="2000" dirty="0"/>
              <a:t>. </a:t>
            </a:r>
          </a:p>
          <a:p>
            <a:r>
              <a:rPr lang="en-LT" sz="2000" dirty="0"/>
              <a:t>The difference from the previous version:</a:t>
            </a:r>
          </a:p>
          <a:p>
            <a:pPr marL="342900" indent="-342900">
              <a:buFont typeface="Wingdings" pitchFamily="2" charset="2"/>
              <a:buChar char="Ø"/>
            </a:pPr>
            <a:r>
              <a:rPr lang="en-GB" sz="2000" dirty="0"/>
              <a:t>Instead of sending a message in a single invitation, you send the invitation naturally organized as a chat, noting who owns which messages.</a:t>
            </a:r>
          </a:p>
          <a:p>
            <a:pPr marL="342900" indent="-342900">
              <a:buFont typeface="Wingdings" pitchFamily="2" charset="2"/>
              <a:buChar char="Ø"/>
            </a:pPr>
            <a:r>
              <a:rPr lang="en-GB" sz="2000" dirty="0"/>
              <a:t>“completion” is obsolete, still works but no future updates expected. Therefore, it’s better to use chat.</a:t>
            </a:r>
          </a:p>
        </p:txBody>
      </p:sp>
    </p:spTree>
    <p:extLst>
      <p:ext uri="{BB962C8B-B14F-4D97-AF65-F5344CB8AC3E}">
        <p14:creationId xmlns:p14="http://schemas.microsoft.com/office/powerpoint/2010/main" val="1025670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ow to Build an AI-based Chatbot in 2022-2023">
            <a:extLst>
              <a:ext uri="{FF2B5EF4-FFF2-40B4-BE49-F238E27FC236}">
                <a16:creationId xmlns:a16="http://schemas.microsoft.com/office/drawing/2014/main" id="{BA2E4C7D-8431-ABB2-B47F-D85AC56CE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800" y="0"/>
            <a:ext cx="10282518" cy="685990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0A1695-49E6-10BE-B86D-73071ACE4F77}"/>
              </a:ext>
            </a:extLst>
          </p:cNvPr>
          <p:cNvSpPr>
            <a:spLocks noGrp="1"/>
          </p:cNvSpPr>
          <p:nvPr>
            <p:ph type="title"/>
          </p:nvPr>
        </p:nvSpPr>
        <p:spPr>
          <a:xfrm>
            <a:off x="952500" y="0"/>
            <a:ext cx="10555138" cy="1033669"/>
          </a:xfrm>
        </p:spPr>
        <p:txBody>
          <a:bodyPr vert="horz" lIns="91440" tIns="45720" rIns="91440" bIns="45720" rtlCol="0" anchor="ctr">
            <a:normAutofit fontScale="90000"/>
          </a:bodyPr>
          <a:lstStyle/>
          <a:p>
            <a:r>
              <a:rPr lang="en-US" sz="4000" kern="1200" dirty="0">
                <a:solidFill>
                  <a:srgbClr val="FFFFFF"/>
                </a:solidFill>
                <a:latin typeface="+mj-lt"/>
                <a:ea typeface="+mj-ea"/>
                <a:cs typeface="+mj-cs"/>
              </a:rPr>
              <a:t>Manage getting access to </a:t>
            </a:r>
            <a:r>
              <a:rPr lang="en-US" sz="4000" kern="1200" dirty="0" err="1">
                <a:solidFill>
                  <a:srgbClr val="FFFFFF"/>
                </a:solidFill>
                <a:latin typeface="+mj-lt"/>
                <a:ea typeface="+mj-ea"/>
                <a:cs typeface="+mj-cs"/>
              </a:rPr>
              <a:t>OpenAI</a:t>
            </a:r>
            <a:r>
              <a:rPr lang="en-US" sz="4000" kern="1200" dirty="0">
                <a:solidFill>
                  <a:srgbClr val="FFFFFF"/>
                </a:solidFill>
                <a:latin typeface="+mj-lt"/>
                <a:ea typeface="+mj-ea"/>
                <a:cs typeface="+mj-cs"/>
              </a:rPr>
              <a:t>, Bard AI, Edge Chat</a:t>
            </a:r>
          </a:p>
        </p:txBody>
      </p:sp>
      <p:graphicFrame>
        <p:nvGraphicFramePr>
          <p:cNvPr id="25" name="TextBox 3">
            <a:extLst>
              <a:ext uri="{FF2B5EF4-FFF2-40B4-BE49-F238E27FC236}">
                <a16:creationId xmlns:a16="http://schemas.microsoft.com/office/drawing/2014/main" id="{39CB465D-1F69-989A-F6BE-51FEFDB13C22}"/>
              </a:ext>
            </a:extLst>
          </p:cNvPr>
          <p:cNvGraphicFramePr/>
          <p:nvPr>
            <p:extLst>
              <p:ext uri="{D42A27DB-BD31-4B8C-83A1-F6EECF244321}">
                <p14:modId xmlns:p14="http://schemas.microsoft.com/office/powerpoint/2010/main" val="4090655635"/>
              </p:ext>
            </p:extLst>
          </p:nvPr>
        </p:nvGraphicFramePr>
        <p:xfrm>
          <a:off x="459350" y="3864618"/>
          <a:ext cx="9622912" cy="1996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112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986459" y="586822"/>
            <a:ext cx="3560252" cy="1645920"/>
          </a:xfrm>
        </p:spPr>
        <p:txBody>
          <a:bodyPr vert="horz" lIns="91440" tIns="45720" rIns="91440" bIns="45720" rtlCol="0" anchor="ctr">
            <a:normAutofit/>
          </a:bodyPr>
          <a:lstStyle/>
          <a:p>
            <a:r>
              <a:rPr lang="en-US" sz="3200" kern="1200" dirty="0">
                <a:solidFill>
                  <a:schemeClr val="tx1"/>
                </a:solidFill>
                <a:latin typeface="+mj-lt"/>
                <a:ea typeface="+mj-ea"/>
                <a:cs typeface="+mj-cs"/>
              </a:rPr>
              <a:t>Console App</a:t>
            </a:r>
            <a:br>
              <a:rPr lang="en-US" sz="3200" kern="1200" dirty="0">
                <a:solidFill>
                  <a:schemeClr val="tx1"/>
                </a:solidFill>
                <a:latin typeface="+mj-lt"/>
                <a:ea typeface="+mj-ea"/>
                <a:cs typeface="+mj-cs"/>
              </a:rPr>
            </a:br>
            <a:r>
              <a:rPr lang="en-US" sz="3200" kern="1200" dirty="0">
                <a:solidFill>
                  <a:schemeClr val="tx1"/>
                </a:solidFill>
                <a:latin typeface="+mj-lt"/>
                <a:ea typeface="+mj-ea"/>
                <a:cs typeface="+mj-cs"/>
              </a:rPr>
              <a:t>&amp; </a:t>
            </a:r>
            <a:r>
              <a:rPr lang="en-US" sz="3200" kern="1200" dirty="0" err="1">
                <a:solidFill>
                  <a:schemeClr val="tx1"/>
                </a:solidFill>
                <a:latin typeface="+mj-lt"/>
                <a:ea typeface="+mj-ea"/>
                <a:cs typeface="+mj-cs"/>
              </a:rPr>
              <a:t>OpenAI</a:t>
            </a:r>
            <a:r>
              <a:rPr lang="en-US" sz="3200" kern="1200" dirty="0">
                <a:solidFill>
                  <a:schemeClr val="tx1"/>
                </a:solidFill>
                <a:latin typeface="+mj-lt"/>
                <a:ea typeface="+mj-ea"/>
                <a:cs typeface="+mj-cs"/>
              </a:rPr>
              <a:t> Chat</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To send a prompt to </a:t>
            </a:r>
            <a:r>
              <a:rPr lang="en-US" sz="1500" dirty="0" err="1"/>
              <a:t>OpenAI</a:t>
            </a:r>
            <a:r>
              <a:rPr lang="en-US" sz="1500" dirty="0"/>
              <a:t> you need:</a:t>
            </a:r>
          </a:p>
          <a:p>
            <a:pPr indent="-228600">
              <a:lnSpc>
                <a:spcPct val="90000"/>
              </a:lnSpc>
              <a:spcAft>
                <a:spcPts val="600"/>
              </a:spcAft>
              <a:buFont typeface="Arial" panose="020B0604020202020204" pitchFamily="34" charset="0"/>
              <a:buChar char="•"/>
            </a:pPr>
            <a:r>
              <a:rPr lang="en-US" sz="1500" dirty="0"/>
              <a:t>Organize your request body;</a:t>
            </a:r>
          </a:p>
          <a:p>
            <a:pPr indent="-228600">
              <a:lnSpc>
                <a:spcPct val="90000"/>
              </a:lnSpc>
              <a:spcAft>
                <a:spcPts val="600"/>
              </a:spcAft>
              <a:buFont typeface="Arial" panose="020B0604020202020204" pitchFamily="34" charset="0"/>
              <a:buChar char="•"/>
            </a:pPr>
            <a:r>
              <a:rPr lang="en-US" sz="1500" dirty="0"/>
              <a:t>Assign Bearer token you </a:t>
            </a:r>
            <a:r>
              <a:rPr lang="en-US" sz="1500" dirty="0" err="1"/>
              <a:t>OpenAI</a:t>
            </a:r>
            <a:r>
              <a:rPr lang="en-US" sz="1500" dirty="0"/>
              <a:t> issued to you;</a:t>
            </a:r>
          </a:p>
          <a:p>
            <a:pPr indent="-228600">
              <a:lnSpc>
                <a:spcPct val="90000"/>
              </a:lnSpc>
              <a:spcAft>
                <a:spcPts val="600"/>
              </a:spcAft>
              <a:buFont typeface="Arial" panose="020B0604020202020204" pitchFamily="34" charset="0"/>
              <a:buChar char="•"/>
            </a:pPr>
            <a:r>
              <a:rPr lang="en-US" sz="1500" dirty="0"/>
              <a:t>Send the request to endpoint. Keep in mind that there is different endpoints based on request type: completion and chat</a:t>
            </a:r>
          </a:p>
        </p:txBody>
      </p:sp>
      <p:sp>
        <p:nvSpPr>
          <p:cNvPr id="4" name="TextBox 3">
            <a:extLst>
              <a:ext uri="{FF2B5EF4-FFF2-40B4-BE49-F238E27FC236}">
                <a16:creationId xmlns:a16="http://schemas.microsoft.com/office/drawing/2014/main" id="{F7A241CB-265E-C5EF-5E85-4035671B0B17}"/>
              </a:ext>
            </a:extLst>
          </p:cNvPr>
          <p:cNvSpPr txBox="1"/>
          <p:nvPr/>
        </p:nvSpPr>
        <p:spPr>
          <a:xfrm>
            <a:off x="952499" y="1574240"/>
            <a:ext cx="6272960" cy="42725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a:p>
        </p:txBody>
      </p:sp>
      <p:pic>
        <p:nvPicPr>
          <p:cNvPr id="3" name="Picture 2" descr="A screen shot of a computer program&#10;&#10;Description automatically generated">
            <a:extLst>
              <a:ext uri="{FF2B5EF4-FFF2-40B4-BE49-F238E27FC236}">
                <a16:creationId xmlns:a16="http://schemas.microsoft.com/office/drawing/2014/main" id="{4E690503-0E06-8601-3349-917AF5CE4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663" y="4402088"/>
            <a:ext cx="10739200" cy="2114957"/>
          </a:xfrm>
          <a:prstGeom prst="rect">
            <a:avLst/>
          </a:prstGeom>
        </p:spPr>
      </p:pic>
      <p:sp>
        <p:nvSpPr>
          <p:cNvPr id="8" name="TextBox 7">
            <a:extLst>
              <a:ext uri="{FF2B5EF4-FFF2-40B4-BE49-F238E27FC236}">
                <a16:creationId xmlns:a16="http://schemas.microsoft.com/office/drawing/2014/main" id="{67EEB26F-D5E7-1C09-30D4-75924A47B4B9}"/>
              </a:ext>
            </a:extLst>
          </p:cNvPr>
          <p:cNvSpPr txBox="1"/>
          <p:nvPr/>
        </p:nvSpPr>
        <p:spPr>
          <a:xfrm>
            <a:off x="982663" y="2676139"/>
            <a:ext cx="10590734" cy="1600438"/>
          </a:xfrm>
          <a:prstGeom prst="rect">
            <a:avLst/>
          </a:prstGeom>
          <a:noFill/>
        </p:spPr>
        <p:txBody>
          <a:bodyPr wrap="square">
            <a:spAutoFit/>
          </a:bodyPr>
          <a:lstStyle/>
          <a:p>
            <a:r>
              <a:rPr lang="en-LT" sz="1400" dirty="0"/>
              <a:t>Let’s create another function, now to </a:t>
            </a:r>
            <a:r>
              <a:rPr lang="en-LT" sz="1400" u="sng" dirty="0">
                <a:solidFill>
                  <a:srgbClr val="0070C0"/>
                </a:solidFill>
              </a:rPr>
              <a:t>v1/chat/completions</a:t>
            </a:r>
            <a:r>
              <a:rPr lang="en-LT" sz="1400" dirty="0"/>
              <a:t>. </a:t>
            </a:r>
          </a:p>
          <a:p>
            <a:r>
              <a:rPr lang="en-LT" sz="1400" dirty="0"/>
              <a:t>The difference from the previous version:</a:t>
            </a:r>
          </a:p>
          <a:p>
            <a:endParaRPr lang="en-LT" sz="1400" dirty="0"/>
          </a:p>
          <a:p>
            <a:pPr marL="285750" indent="-285750">
              <a:buFont typeface="Wingdings" pitchFamily="2" charset="2"/>
              <a:buChar char="Ø"/>
            </a:pPr>
            <a:r>
              <a:rPr lang="en-GB" sz="1400" dirty="0"/>
              <a:t>Instead of sending a message in a single invitation, you send the invitation naturally organized as a chat, noting who owns which messages.</a:t>
            </a:r>
          </a:p>
          <a:p>
            <a:pPr marL="285750" indent="-285750">
              <a:buFont typeface="Wingdings" pitchFamily="2" charset="2"/>
              <a:buChar char="Ø"/>
            </a:pPr>
            <a:r>
              <a:rPr lang="en-GB" sz="1400" dirty="0"/>
              <a:t>“completion” is obsolete, still works but no future updates expected. Therefore, it’s better to use chat.</a:t>
            </a:r>
          </a:p>
          <a:p>
            <a:endParaRPr lang="en-LT" sz="1400" dirty="0"/>
          </a:p>
          <a:p>
            <a:r>
              <a:rPr lang="en-LT" sz="1400" dirty="0"/>
              <a:t>We need to store somewhere the requests we send before and OpenAI answers. They will be our context.</a:t>
            </a:r>
            <a:endParaRPr lang="en-GB" sz="1400" dirty="0"/>
          </a:p>
        </p:txBody>
      </p:sp>
    </p:spTree>
    <p:extLst>
      <p:ext uri="{BB962C8B-B14F-4D97-AF65-F5344CB8AC3E}">
        <p14:creationId xmlns:p14="http://schemas.microsoft.com/office/powerpoint/2010/main" val="1538593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kern="1200" dirty="0">
                <a:solidFill>
                  <a:schemeClr val="tx1"/>
                </a:solidFill>
                <a:latin typeface="+mj-lt"/>
                <a:ea typeface="+mj-ea"/>
                <a:cs typeface="+mj-cs"/>
              </a:rPr>
              <a:t>Console App, Chat, and Context!</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As you might see our application has no idea about any requests we sends earlier. It means in case we want to let </a:t>
            </a:r>
            <a:r>
              <a:rPr lang="en-US" sz="1500" dirty="0" err="1"/>
              <a:t>chatGPT</a:t>
            </a:r>
            <a:r>
              <a:rPr lang="en-US" sz="1500" dirty="0"/>
              <a:t> know what we sent before we need to store our previous requests in Cache</a:t>
            </a:r>
          </a:p>
          <a:p>
            <a:pPr indent="-228600">
              <a:lnSpc>
                <a:spcPct val="90000"/>
              </a:lnSpc>
              <a:spcAft>
                <a:spcPts val="600"/>
              </a:spcAft>
              <a:buFont typeface="Arial" panose="020B0604020202020204" pitchFamily="34" charset="0"/>
              <a:buChar char="•"/>
            </a:pPr>
            <a:r>
              <a:rPr lang="en-US" sz="1500" dirty="0"/>
              <a:t>There is 2 strategies for caching – in-memory caching or using a separate 3</a:t>
            </a:r>
            <a:r>
              <a:rPr lang="en-US" sz="1500" baseline="30000" dirty="0"/>
              <a:t>rd</a:t>
            </a:r>
            <a:r>
              <a:rPr lang="en-US" sz="1500" dirty="0"/>
              <a:t> –party instance and library as Redis</a:t>
            </a:r>
          </a:p>
        </p:txBody>
      </p:sp>
      <p:sp>
        <p:nvSpPr>
          <p:cNvPr id="4" name="TextBox 3">
            <a:extLst>
              <a:ext uri="{FF2B5EF4-FFF2-40B4-BE49-F238E27FC236}">
                <a16:creationId xmlns:a16="http://schemas.microsoft.com/office/drawing/2014/main" id="{F7A241CB-265E-C5EF-5E85-4035671B0B17}"/>
              </a:ext>
            </a:extLst>
          </p:cNvPr>
          <p:cNvSpPr txBox="1"/>
          <p:nvPr/>
        </p:nvSpPr>
        <p:spPr>
          <a:xfrm>
            <a:off x="952499" y="1574240"/>
            <a:ext cx="6272960" cy="42725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67EEB26F-D5E7-1C09-30D4-75924A47B4B9}"/>
              </a:ext>
            </a:extLst>
          </p:cNvPr>
          <p:cNvSpPr txBox="1"/>
          <p:nvPr/>
        </p:nvSpPr>
        <p:spPr>
          <a:xfrm>
            <a:off x="982663" y="2658388"/>
            <a:ext cx="10590734" cy="1754326"/>
          </a:xfrm>
          <a:prstGeom prst="rect">
            <a:avLst/>
          </a:prstGeom>
          <a:noFill/>
        </p:spPr>
        <p:txBody>
          <a:bodyPr wrap="square">
            <a:spAutoFit/>
          </a:bodyPr>
          <a:lstStyle/>
          <a:p>
            <a:r>
              <a:rPr lang="en-GB" dirty="0"/>
              <a:t>Strategies to bring context with you:</a:t>
            </a:r>
          </a:p>
          <a:p>
            <a:pPr marL="285750" indent="-285750">
              <a:buFont typeface="Wingdings" pitchFamily="2" charset="2"/>
              <a:buChar char="Ø"/>
            </a:pPr>
            <a:r>
              <a:rPr lang="en-GB" dirty="0"/>
              <a:t>In-memory cache and Dictionary – good simple option for our </a:t>
            </a:r>
            <a:r>
              <a:rPr lang="en-GB" dirty="0" err="1"/>
              <a:t>ConsoleApp</a:t>
            </a:r>
            <a:r>
              <a:rPr lang="en-GB" dirty="0"/>
              <a:t>.</a:t>
            </a:r>
          </a:p>
          <a:p>
            <a:pPr marL="285750" indent="-285750">
              <a:buFont typeface="Wingdings" pitchFamily="2" charset="2"/>
              <a:buChar char="Ø"/>
            </a:pPr>
            <a:r>
              <a:rPr lang="en-GB" dirty="0"/>
              <a:t>Redis – good candidate to be a distributed cache</a:t>
            </a:r>
          </a:p>
          <a:p>
            <a:pPr marL="285750" indent="-285750">
              <a:buFont typeface="Wingdings" pitchFamily="2" charset="2"/>
              <a:buChar char="Ø"/>
            </a:pPr>
            <a:r>
              <a:rPr lang="en-GB" dirty="0"/>
              <a:t>Persistence Storages: MongoDB, CouchDB, Cassandra, Firebase. Analytics &amp; hierarchical context</a:t>
            </a:r>
          </a:p>
          <a:p>
            <a:pPr marL="285750" indent="-285750">
              <a:buFont typeface="Wingdings" pitchFamily="2" charset="2"/>
              <a:buChar char="Ø"/>
            </a:pPr>
            <a:r>
              <a:rPr lang="en-GB" dirty="0"/>
              <a:t>LLM plugins – plugin which enriches your calls to LLM Model such as </a:t>
            </a:r>
            <a:r>
              <a:rPr lang="en-GB" dirty="0" err="1"/>
              <a:t>LangChain</a:t>
            </a:r>
            <a:endParaRPr lang="en-GB" dirty="0"/>
          </a:p>
          <a:p>
            <a:pPr marL="285750" indent="-285750">
              <a:buFont typeface="Wingdings" pitchFamily="2" charset="2"/>
              <a:buChar char="Ø"/>
            </a:pPr>
            <a:r>
              <a:rPr lang="en-GB" dirty="0"/>
              <a:t>Chatbot frameworks like Rasa</a:t>
            </a:r>
          </a:p>
        </p:txBody>
      </p:sp>
      <p:pic>
        <p:nvPicPr>
          <p:cNvPr id="1026" name="Picture 2" descr="Redis icon - Free download on Iconfinder">
            <a:extLst>
              <a:ext uri="{FF2B5EF4-FFF2-40B4-BE49-F238E27FC236}">
                <a16:creationId xmlns:a16="http://schemas.microsoft.com/office/drawing/2014/main" id="{F7D4414E-CEEA-9319-2D46-7EEB47B04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1907" y="4897943"/>
            <a:ext cx="1197829" cy="11978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emium Vector | Cache memory vector filled outline icon design illustration">
            <a:extLst>
              <a:ext uri="{FF2B5EF4-FFF2-40B4-BE49-F238E27FC236}">
                <a16:creationId xmlns:a16="http://schemas.microsoft.com/office/drawing/2014/main" id="{08579B5E-CB65-685D-6DD1-ACBE9AE81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663" y="4738675"/>
            <a:ext cx="1650045" cy="16500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nerative AI Service &amp; Solutions Calsoft Inc">
            <a:extLst>
              <a:ext uri="{FF2B5EF4-FFF2-40B4-BE49-F238E27FC236}">
                <a16:creationId xmlns:a16="http://schemas.microsoft.com/office/drawing/2014/main" id="{B4DAFFE2-E498-2761-E9F2-795858604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339" y="5046995"/>
            <a:ext cx="1797517" cy="10323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n Introduction to the Rasa Framework for Building Conversational AI  Chatbots">
            <a:extLst>
              <a:ext uri="{FF2B5EF4-FFF2-40B4-BE49-F238E27FC236}">
                <a16:creationId xmlns:a16="http://schemas.microsoft.com/office/drawing/2014/main" id="{A91EF807-780B-6E6E-4EE9-59BEC3FAC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4459" y="4932626"/>
            <a:ext cx="2818669" cy="137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96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550BE34-C2B8-49B8-8519-67A8CAD51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id="{A7457DD9-5A45-400A-AB4B-4B4EDECA2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5553B-BDCE-6288-3D92-502FB0DF08C2}"/>
              </a:ext>
            </a:extLst>
          </p:cNvPr>
          <p:cNvSpPr>
            <a:spLocks noGrp="1"/>
          </p:cNvSpPr>
          <p:nvPr>
            <p:ph type="title"/>
          </p:nvPr>
        </p:nvSpPr>
        <p:spPr>
          <a:xfrm>
            <a:off x="1046746" y="586822"/>
            <a:ext cx="3560252" cy="1645920"/>
          </a:xfrm>
        </p:spPr>
        <p:txBody>
          <a:bodyPr vert="horz" lIns="91440" tIns="45720" rIns="91440" bIns="45720" rtlCol="0" anchor="ctr">
            <a:normAutofit/>
          </a:bodyPr>
          <a:lstStyle/>
          <a:p>
            <a:r>
              <a:rPr lang="en-US" sz="3200" kern="1200" dirty="0">
                <a:solidFill>
                  <a:schemeClr val="tx1"/>
                </a:solidFill>
                <a:latin typeface="+mj-lt"/>
                <a:ea typeface="+mj-ea"/>
                <a:cs typeface="+mj-cs"/>
              </a:rPr>
              <a:t>Console App, Chat, and Context!</a:t>
            </a:r>
          </a:p>
        </p:txBody>
      </p:sp>
      <p:sp>
        <p:nvSpPr>
          <p:cNvPr id="28" name="Rectangle 27">
            <a:extLst>
              <a:ext uri="{FF2B5EF4-FFF2-40B4-BE49-F238E27FC236}">
                <a16:creationId xmlns:a16="http://schemas.microsoft.com/office/drawing/2014/main" id="{441CF7D6-A660-431A-B0BB-140A0D555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570A85B-3810-4F95-97B0-CBF4CCDB3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A947603C-844B-595B-4B9F-7743ED43B77C}"/>
              </a:ext>
            </a:extLst>
          </p:cNvPr>
          <p:cNvSpPr txBox="1"/>
          <p:nvPr/>
        </p:nvSpPr>
        <p:spPr>
          <a:xfrm>
            <a:off x="5351164" y="586822"/>
            <a:ext cx="6002636" cy="164592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As you might see our application has no idea about any requests we sends earlier. It means in case we want to let </a:t>
            </a:r>
            <a:r>
              <a:rPr lang="en-US" sz="1500" dirty="0" err="1"/>
              <a:t>chatGPT</a:t>
            </a:r>
            <a:r>
              <a:rPr lang="en-US" sz="1500" dirty="0"/>
              <a:t> know what we sent before we need to store our previous requests in Cache</a:t>
            </a:r>
          </a:p>
          <a:p>
            <a:pPr indent="-228600">
              <a:lnSpc>
                <a:spcPct val="90000"/>
              </a:lnSpc>
              <a:spcAft>
                <a:spcPts val="600"/>
              </a:spcAft>
              <a:buFont typeface="Arial" panose="020B0604020202020204" pitchFamily="34" charset="0"/>
              <a:buChar char="•"/>
            </a:pPr>
            <a:r>
              <a:rPr lang="en-US" sz="1500" dirty="0"/>
              <a:t>There is 2 strategies for caching – in-memory caching or using a separate 3</a:t>
            </a:r>
            <a:r>
              <a:rPr lang="en-US" sz="1500" baseline="30000" dirty="0"/>
              <a:t>rd</a:t>
            </a:r>
            <a:r>
              <a:rPr lang="en-US" sz="1500" dirty="0"/>
              <a:t> –party instance and library as Redis</a:t>
            </a:r>
          </a:p>
        </p:txBody>
      </p:sp>
      <p:sp>
        <p:nvSpPr>
          <p:cNvPr id="4" name="TextBox 3">
            <a:extLst>
              <a:ext uri="{FF2B5EF4-FFF2-40B4-BE49-F238E27FC236}">
                <a16:creationId xmlns:a16="http://schemas.microsoft.com/office/drawing/2014/main" id="{F7A241CB-265E-C5EF-5E85-4035671B0B17}"/>
              </a:ext>
            </a:extLst>
          </p:cNvPr>
          <p:cNvSpPr txBox="1"/>
          <p:nvPr/>
        </p:nvSpPr>
        <p:spPr>
          <a:xfrm>
            <a:off x="952499" y="1574240"/>
            <a:ext cx="6272960" cy="42725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a:p>
        </p:txBody>
      </p:sp>
      <p:sp>
        <p:nvSpPr>
          <p:cNvPr id="8" name="TextBox 7">
            <a:extLst>
              <a:ext uri="{FF2B5EF4-FFF2-40B4-BE49-F238E27FC236}">
                <a16:creationId xmlns:a16="http://schemas.microsoft.com/office/drawing/2014/main" id="{67EEB26F-D5E7-1C09-30D4-75924A47B4B9}"/>
              </a:ext>
            </a:extLst>
          </p:cNvPr>
          <p:cNvSpPr txBox="1"/>
          <p:nvPr/>
        </p:nvSpPr>
        <p:spPr>
          <a:xfrm>
            <a:off x="2408608" y="2767579"/>
            <a:ext cx="6272960" cy="584775"/>
          </a:xfrm>
          <a:prstGeom prst="rect">
            <a:avLst/>
          </a:prstGeom>
          <a:noFill/>
        </p:spPr>
        <p:txBody>
          <a:bodyPr wrap="square">
            <a:spAutoFit/>
          </a:bodyPr>
          <a:lstStyle/>
          <a:p>
            <a:pPr algn="ctr"/>
            <a:r>
              <a:rPr lang="en-GB" sz="3200" dirty="0"/>
              <a:t>Let’s Experiment!</a:t>
            </a:r>
          </a:p>
        </p:txBody>
      </p:sp>
      <p:pic>
        <p:nvPicPr>
          <p:cNvPr id="1028" name="Picture 4" descr="Premium Vector | Cache memory vector filled outline icon design illustration">
            <a:extLst>
              <a:ext uri="{FF2B5EF4-FFF2-40B4-BE49-F238E27FC236}">
                <a16:creationId xmlns:a16="http://schemas.microsoft.com/office/drawing/2014/main" id="{08579B5E-CB65-685D-6DD1-ACBE9AE81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3345" y="3352354"/>
            <a:ext cx="3088193" cy="30881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DD9B90-5A75-25B4-9B3D-FE1B40CE1DE4}"/>
              </a:ext>
            </a:extLst>
          </p:cNvPr>
          <p:cNvSpPr txBox="1"/>
          <p:nvPr/>
        </p:nvSpPr>
        <p:spPr>
          <a:xfrm>
            <a:off x="1075498" y="3506363"/>
            <a:ext cx="6876195" cy="2554545"/>
          </a:xfrm>
          <a:prstGeom prst="rect">
            <a:avLst/>
          </a:prstGeom>
          <a:noFill/>
        </p:spPr>
        <p:txBody>
          <a:bodyPr wrap="square">
            <a:spAutoFit/>
          </a:bodyPr>
          <a:lstStyle/>
          <a:p>
            <a:pPr marL="285750" indent="-285750">
              <a:buFont typeface="Wingdings" pitchFamily="2" charset="2"/>
              <a:buChar char="Ø"/>
            </a:pPr>
            <a:r>
              <a:rPr lang="en-GB" sz="2000" dirty="0"/>
              <a:t>Update previously generated code adding a simple dictionary which will play a cache role in my application.</a:t>
            </a:r>
          </a:p>
          <a:p>
            <a:pPr marL="285750" indent="-285750">
              <a:buFont typeface="Wingdings" pitchFamily="2" charset="2"/>
              <a:buChar char="Ø"/>
            </a:pPr>
            <a:r>
              <a:rPr lang="en-GB" sz="2000" dirty="0"/>
              <a:t>Key should be unique</a:t>
            </a:r>
          </a:p>
          <a:p>
            <a:pPr marL="285750" indent="-285750">
              <a:buFont typeface="Wingdings" pitchFamily="2" charset="2"/>
              <a:buChar char="Ø"/>
            </a:pPr>
            <a:r>
              <a:rPr lang="en-GB" sz="2000" dirty="0"/>
              <a:t>Value should be a </a:t>
            </a:r>
            <a:r>
              <a:rPr lang="en-GB" sz="2000" dirty="0" err="1"/>
              <a:t>json</a:t>
            </a:r>
            <a:r>
              <a:rPr lang="en-GB" sz="2000" dirty="0"/>
              <a:t> structure which should look like an array of </a:t>
            </a:r>
            <a:r>
              <a:rPr lang="en-GB" sz="2000" dirty="0" err="1"/>
              <a:t>openAI</a:t>
            </a:r>
            <a:r>
              <a:rPr lang="en-GB" sz="2000" dirty="0"/>
              <a:t> chat messages and should represent a list of all messages previously sent to </a:t>
            </a:r>
            <a:r>
              <a:rPr lang="en-GB" sz="2000" dirty="0" err="1"/>
              <a:t>OpenAI</a:t>
            </a:r>
            <a:r>
              <a:rPr lang="en-GB" sz="2000" dirty="0"/>
              <a:t> and received from it.</a:t>
            </a:r>
          </a:p>
          <a:p>
            <a:pPr marL="285750" indent="-285750">
              <a:buFont typeface="Wingdings" pitchFamily="2" charset="2"/>
              <a:buChar char="Ø"/>
            </a:pPr>
            <a:r>
              <a:rPr lang="en-GB" sz="2000" dirty="0"/>
              <a:t>After receiving new answer, put the question we send to </a:t>
            </a:r>
            <a:r>
              <a:rPr lang="en-GB" sz="2000" dirty="0" err="1"/>
              <a:t>OpenAI</a:t>
            </a:r>
            <a:r>
              <a:rPr lang="en-GB" sz="2000" dirty="0"/>
              <a:t> and answer to respective dictionary cell.</a:t>
            </a:r>
          </a:p>
        </p:txBody>
      </p:sp>
    </p:spTree>
    <p:extLst>
      <p:ext uri="{BB962C8B-B14F-4D97-AF65-F5344CB8AC3E}">
        <p14:creationId xmlns:p14="http://schemas.microsoft.com/office/powerpoint/2010/main" val="36479217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1062CBC-B8FE-5CC3-040A-151433E2A16A}"/>
              </a:ext>
            </a:extLst>
          </p:cNvPr>
          <p:cNvSpPr>
            <a:spLocks noGrp="1"/>
          </p:cNvSpPr>
          <p:nvPr>
            <p:ph type="ctrTitle"/>
          </p:nvPr>
        </p:nvSpPr>
        <p:spPr>
          <a:xfrm>
            <a:off x="1262853" y="1016001"/>
            <a:ext cx="9666287" cy="1198282"/>
          </a:xfrm>
        </p:spPr>
        <p:txBody>
          <a:bodyPr anchor="b">
            <a:normAutofit/>
          </a:bodyPr>
          <a:lstStyle/>
          <a:p>
            <a:r>
              <a:rPr lang="en-US" sz="4800" dirty="0">
                <a:solidFill>
                  <a:schemeClr val="bg1"/>
                </a:solidFill>
                <a:latin typeface="+mn-lt"/>
              </a:rPr>
              <a:t>Thank you!</a:t>
            </a:r>
          </a:p>
        </p:txBody>
      </p:sp>
    </p:spTree>
    <p:extLst>
      <p:ext uri="{BB962C8B-B14F-4D97-AF65-F5344CB8AC3E}">
        <p14:creationId xmlns:p14="http://schemas.microsoft.com/office/powerpoint/2010/main" val="3099432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9" name="Rectangle 1068">
            <a:extLst>
              <a:ext uri="{FF2B5EF4-FFF2-40B4-BE49-F238E27FC236}">
                <a16:creationId xmlns:a16="http://schemas.microsoft.com/office/drawing/2014/main" id="{6D22FA1E-E02A-4FC5-BBA6-577D6DA0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70" name="Freeform: Shape 1058">
            <a:extLst>
              <a:ext uri="{FF2B5EF4-FFF2-40B4-BE49-F238E27FC236}">
                <a16:creationId xmlns:a16="http://schemas.microsoft.com/office/drawing/2014/main" id="{05D27520-F270-4F3D-A46E-76A337B6E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le 1">
            <a:extLst>
              <a:ext uri="{FF2B5EF4-FFF2-40B4-BE49-F238E27FC236}">
                <a16:creationId xmlns:a16="http://schemas.microsoft.com/office/drawing/2014/main" id="{A164154B-DC47-AD11-2EAA-A574FEF90BF7}"/>
              </a:ext>
            </a:extLst>
          </p:cNvPr>
          <p:cNvSpPr>
            <a:spLocks noGrp="1"/>
          </p:cNvSpPr>
          <p:nvPr>
            <p:ph type="title"/>
          </p:nvPr>
        </p:nvSpPr>
        <p:spPr>
          <a:xfrm>
            <a:off x="982663" y="0"/>
            <a:ext cx="4347949" cy="2137273"/>
          </a:xfrm>
        </p:spPr>
        <p:txBody>
          <a:bodyPr vert="horz" lIns="91440" tIns="45720" rIns="91440" bIns="45720" rtlCol="0" anchor="b">
            <a:normAutofit/>
          </a:bodyPr>
          <a:lstStyle/>
          <a:p>
            <a:r>
              <a:rPr lang="en-US" dirty="0"/>
              <a:t>Applications and scenarios we are covering today</a:t>
            </a:r>
          </a:p>
        </p:txBody>
      </p:sp>
      <p:sp>
        <p:nvSpPr>
          <p:cNvPr id="8" name="TextBox 7">
            <a:extLst>
              <a:ext uri="{FF2B5EF4-FFF2-40B4-BE49-F238E27FC236}">
                <a16:creationId xmlns:a16="http://schemas.microsoft.com/office/drawing/2014/main" id="{020A7AA4-89AE-CD95-2BC5-14C0C388F724}"/>
              </a:ext>
            </a:extLst>
          </p:cNvPr>
          <p:cNvSpPr txBox="1"/>
          <p:nvPr/>
        </p:nvSpPr>
        <p:spPr>
          <a:xfrm>
            <a:off x="982663" y="3578877"/>
            <a:ext cx="4996796" cy="1979241"/>
          </a:xfrm>
          <a:prstGeom prst="rect">
            <a:avLst/>
          </a:prstGeom>
        </p:spPr>
        <p:txBody>
          <a:bodyPr vert="horz" lIns="91440" tIns="45720" rIns="91440" bIns="45720" rtlCol="0">
            <a:normAutofit/>
          </a:bodyPr>
          <a:lstStyle/>
          <a:p>
            <a:pPr marL="400050" indent="-285750">
              <a:lnSpc>
                <a:spcPct val="90000"/>
              </a:lnSpc>
              <a:spcAft>
                <a:spcPts val="600"/>
              </a:spcAft>
              <a:buFont typeface="Wingdings" pitchFamily="2" charset="2"/>
              <a:buChar char="Ø"/>
            </a:pPr>
            <a:r>
              <a:rPr lang="en-US" sz="1600" b="0" i="0" dirty="0">
                <a:effectLst/>
              </a:rPr>
              <a:t>Console Command Helper which communicates with </a:t>
            </a:r>
            <a:r>
              <a:rPr lang="en-US" sz="1600" b="0" i="0" dirty="0" err="1">
                <a:effectLst/>
              </a:rPr>
              <a:t>OpenAI</a:t>
            </a:r>
            <a:r>
              <a:rPr lang="en-US" sz="1600" b="0" i="0" dirty="0">
                <a:effectLst/>
              </a:rPr>
              <a:t> endpoints using Completion</a:t>
            </a:r>
          </a:p>
          <a:p>
            <a:pPr marL="400050" indent="-285750">
              <a:lnSpc>
                <a:spcPct val="90000"/>
              </a:lnSpc>
              <a:spcAft>
                <a:spcPts val="600"/>
              </a:spcAft>
              <a:buFont typeface="Wingdings" pitchFamily="2" charset="2"/>
              <a:buChar char="Ø"/>
            </a:pPr>
            <a:endParaRPr lang="en-US" sz="1600" dirty="0"/>
          </a:p>
          <a:p>
            <a:pPr marL="400050" indent="-285750">
              <a:lnSpc>
                <a:spcPct val="90000"/>
              </a:lnSpc>
              <a:spcAft>
                <a:spcPts val="600"/>
              </a:spcAft>
              <a:buFont typeface="Wingdings" pitchFamily="2" charset="2"/>
              <a:buChar char="Ø"/>
            </a:pPr>
            <a:endParaRPr lang="en-US" sz="1600" dirty="0"/>
          </a:p>
          <a:p>
            <a:pPr marL="400050" indent="-285750">
              <a:lnSpc>
                <a:spcPct val="90000"/>
              </a:lnSpc>
              <a:spcAft>
                <a:spcPts val="600"/>
              </a:spcAft>
              <a:buFont typeface="Wingdings" pitchFamily="2" charset="2"/>
              <a:buChar char="Ø"/>
            </a:pPr>
            <a:endParaRPr lang="en-US" sz="1600" b="0" i="0" dirty="0">
              <a:effectLst/>
            </a:endParaRPr>
          </a:p>
          <a:p>
            <a:pPr marL="400050" indent="-285750">
              <a:lnSpc>
                <a:spcPct val="90000"/>
              </a:lnSpc>
              <a:spcAft>
                <a:spcPts val="600"/>
              </a:spcAft>
              <a:buFont typeface="Wingdings" pitchFamily="2" charset="2"/>
              <a:buChar char="Ø"/>
            </a:pPr>
            <a:r>
              <a:rPr lang="en-US" sz="1600" dirty="0"/>
              <a:t>AI Assistant which communicates with </a:t>
            </a:r>
            <a:r>
              <a:rPr lang="en-US" sz="1600" dirty="0" err="1"/>
              <a:t>OpenAI</a:t>
            </a:r>
            <a:r>
              <a:rPr lang="en-US" sz="1600" dirty="0"/>
              <a:t> using Chat</a:t>
            </a:r>
            <a:endParaRPr lang="en-US" sz="1600" b="0" i="0" dirty="0">
              <a:effectLst/>
            </a:endParaRPr>
          </a:p>
        </p:txBody>
      </p:sp>
      <p:pic>
        <p:nvPicPr>
          <p:cNvPr id="1032" name="Picture 8">
            <a:extLst>
              <a:ext uri="{FF2B5EF4-FFF2-40B4-BE49-F238E27FC236}">
                <a16:creationId xmlns:a16="http://schemas.microsoft.com/office/drawing/2014/main" id="{D47BEBAF-5613-BA16-F263-26E7D273CC8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97433" y="5169810"/>
            <a:ext cx="2513506" cy="615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Web API Line Two Color Icon 4650999 Vector Art at Vecteezy">
            <a:extLst>
              <a:ext uri="{FF2B5EF4-FFF2-40B4-BE49-F238E27FC236}">
                <a16:creationId xmlns:a16="http://schemas.microsoft.com/office/drawing/2014/main" id="{F563C262-DCD7-7563-1B44-7967564A8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4452" y="4877639"/>
            <a:ext cx="120015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Terminal - User Interface &amp; Gesture Icons">
            <a:extLst>
              <a:ext uri="{FF2B5EF4-FFF2-40B4-BE49-F238E27FC236}">
                <a16:creationId xmlns:a16="http://schemas.microsoft.com/office/drawing/2014/main" id="{71D40274-FEC3-F165-B474-4490DF672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952" y="4877639"/>
            <a:ext cx="1200150" cy="12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757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640080" y="5576887"/>
            <a:ext cx="10911840" cy="640081"/>
          </a:xfrm>
        </p:spPr>
        <p:txBody>
          <a:bodyPr vert="horz" lIns="91440" tIns="45720" rIns="91440" bIns="45720" rtlCol="0">
            <a:normAutofit/>
          </a:bodyPr>
          <a:lstStyle/>
          <a:p>
            <a:pPr algn="ctr"/>
            <a:r>
              <a:rPr lang="en-US" sz="3200" kern="1200" dirty="0">
                <a:latin typeface="+mj-lt"/>
                <a:ea typeface="+mj-ea"/>
                <a:cs typeface="+mj-cs"/>
              </a:rPr>
              <a:t>Difference between AI and ML</a:t>
            </a:r>
          </a:p>
        </p:txBody>
      </p:sp>
      <p:pic>
        <p:nvPicPr>
          <p:cNvPr id="6" name="Picture 5">
            <a:extLst>
              <a:ext uri="{FF2B5EF4-FFF2-40B4-BE49-F238E27FC236}">
                <a16:creationId xmlns:a16="http://schemas.microsoft.com/office/drawing/2014/main" id="{E390C1DB-87B3-6D1C-3A0C-2C0BB4E4E1A6}"/>
              </a:ext>
            </a:extLst>
          </p:cNvPr>
          <p:cNvPicPr>
            <a:picLocks noChangeAspect="1"/>
          </p:cNvPicPr>
          <p:nvPr/>
        </p:nvPicPr>
        <p:blipFill rotWithShape="1">
          <a:blip r:embed="rId2"/>
          <a:srcRect t="6188" r="1" b="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20076381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640080" y="5576887"/>
            <a:ext cx="10911840" cy="640081"/>
          </a:xfrm>
        </p:spPr>
        <p:txBody>
          <a:bodyPr vert="horz" lIns="91440" tIns="45720" rIns="91440" bIns="45720" rtlCol="0">
            <a:normAutofit/>
          </a:bodyPr>
          <a:lstStyle/>
          <a:p>
            <a:pPr algn="ctr"/>
            <a:r>
              <a:rPr lang="en-US" sz="3200" kern="1200" dirty="0">
                <a:latin typeface="+mj-lt"/>
                <a:ea typeface="+mj-ea"/>
                <a:cs typeface="+mj-cs"/>
              </a:rPr>
              <a:t>Supervised and Unsupervised models</a:t>
            </a:r>
          </a:p>
        </p:txBody>
      </p:sp>
      <p:pic>
        <p:nvPicPr>
          <p:cNvPr id="4" name="Picture 3">
            <a:extLst>
              <a:ext uri="{FF2B5EF4-FFF2-40B4-BE49-F238E27FC236}">
                <a16:creationId xmlns:a16="http://schemas.microsoft.com/office/drawing/2014/main" id="{7B6D161E-3AD8-AB9C-E9BA-D7944F4C7BC0}"/>
              </a:ext>
            </a:extLst>
          </p:cNvPr>
          <p:cNvPicPr>
            <a:picLocks noChangeAspect="1"/>
          </p:cNvPicPr>
          <p:nvPr/>
        </p:nvPicPr>
        <p:blipFill rotWithShape="1">
          <a:blip r:embed="rId2"/>
          <a:srcRect t="5985" r="1" b="6675"/>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180554886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A85E-ADA1-B134-5191-92ACE8868660}"/>
              </a:ext>
            </a:extLst>
          </p:cNvPr>
          <p:cNvSpPr>
            <a:spLocks noGrp="1"/>
          </p:cNvSpPr>
          <p:nvPr>
            <p:ph type="title"/>
          </p:nvPr>
        </p:nvSpPr>
        <p:spPr>
          <a:xfrm>
            <a:off x="640080" y="5576887"/>
            <a:ext cx="10911840" cy="640081"/>
          </a:xfrm>
        </p:spPr>
        <p:txBody>
          <a:bodyPr vert="horz" lIns="91440" tIns="45720" rIns="91440" bIns="45720" rtlCol="0">
            <a:normAutofit/>
          </a:bodyPr>
          <a:lstStyle/>
          <a:p>
            <a:pPr algn="ctr"/>
            <a:r>
              <a:rPr lang="en-US" sz="3200" kern="1200" dirty="0">
                <a:latin typeface="+mj-lt"/>
                <a:ea typeface="+mj-ea"/>
                <a:cs typeface="+mj-cs"/>
              </a:rPr>
              <a:t>Generative and Predictive models</a:t>
            </a:r>
          </a:p>
        </p:txBody>
      </p:sp>
      <p:pic>
        <p:nvPicPr>
          <p:cNvPr id="6" name="Picture 5">
            <a:extLst>
              <a:ext uri="{FF2B5EF4-FFF2-40B4-BE49-F238E27FC236}">
                <a16:creationId xmlns:a16="http://schemas.microsoft.com/office/drawing/2014/main" id="{76E03060-8950-5FFA-B1F3-A0FD43DD8736}"/>
              </a:ext>
            </a:extLst>
          </p:cNvPr>
          <p:cNvPicPr>
            <a:picLocks noChangeAspect="1"/>
          </p:cNvPicPr>
          <p:nvPr/>
        </p:nvPicPr>
        <p:blipFill>
          <a:blip r:embed="rId2"/>
          <a:stretch>
            <a:fillRect/>
          </a:stretch>
        </p:blipFill>
        <p:spPr>
          <a:xfrm>
            <a:off x="1427966" y="150977"/>
            <a:ext cx="10123954" cy="5425910"/>
          </a:xfrm>
          <a:prstGeom prst="rect">
            <a:avLst/>
          </a:prstGeom>
        </p:spPr>
      </p:pic>
    </p:spTree>
    <p:extLst>
      <p:ext uri="{BB962C8B-B14F-4D97-AF65-F5344CB8AC3E}">
        <p14:creationId xmlns:p14="http://schemas.microsoft.com/office/powerpoint/2010/main" val="4372756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ecoding Generative and Discriminative Models">
            <a:extLst>
              <a:ext uri="{FF2B5EF4-FFF2-40B4-BE49-F238E27FC236}">
                <a16:creationId xmlns:a16="http://schemas.microsoft.com/office/drawing/2014/main" id="{53E6F3B2-EC9B-A75D-2DAA-6242DDF8A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909" y="1992919"/>
            <a:ext cx="5289176" cy="34062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945CB3-96F3-97DA-B20D-CEFAD8AE86B6}"/>
              </a:ext>
            </a:extLst>
          </p:cNvPr>
          <p:cNvSpPr txBox="1"/>
          <p:nvPr/>
        </p:nvSpPr>
        <p:spPr>
          <a:xfrm>
            <a:off x="982663" y="1562100"/>
            <a:ext cx="4670611" cy="5016758"/>
          </a:xfrm>
          <a:prstGeom prst="rect">
            <a:avLst/>
          </a:prstGeom>
          <a:noFill/>
        </p:spPr>
        <p:txBody>
          <a:bodyPr wrap="square">
            <a:spAutoFit/>
          </a:bodyPr>
          <a:lstStyle/>
          <a:p>
            <a:pPr marL="342900" indent="-342900" algn="l" fontAlgn="base">
              <a:buAutoNum type="arabicPeriod"/>
            </a:pPr>
            <a:r>
              <a:rPr lang="en-GB" sz="1600" b="0" i="0" dirty="0">
                <a:solidFill>
                  <a:schemeClr val="accent1"/>
                </a:solidFill>
                <a:effectLst/>
              </a:rPr>
              <a:t>Logistic regression</a:t>
            </a:r>
            <a:r>
              <a:rPr lang="en-GB" sz="1600" b="0" i="0" dirty="0">
                <a:solidFill>
                  <a:schemeClr val="tx1">
                    <a:lumMod val="85000"/>
                  </a:schemeClr>
                </a:solidFill>
                <a:effectLst/>
              </a:rPr>
              <a:t>: Logistic regression can be considered the linear regression of classification models. The main idea behind both the algorithms is similar, but while linear regression is used for predicting a continuous dependent variable, logistic regression is used to differentiate between two or more classes.</a:t>
            </a:r>
          </a:p>
          <a:p>
            <a:pPr marL="342900" indent="-342900" algn="l" fontAlgn="base">
              <a:buAutoNum type="arabicPeriod"/>
            </a:pPr>
            <a:endParaRPr lang="en-GB" sz="1600" b="0" i="0" dirty="0">
              <a:solidFill>
                <a:schemeClr val="tx1">
                  <a:lumMod val="85000"/>
                </a:schemeClr>
              </a:solidFill>
              <a:effectLst/>
            </a:endParaRPr>
          </a:p>
          <a:p>
            <a:pPr marL="342900" indent="-342900" algn="l" fontAlgn="base">
              <a:buAutoNum type="arabicPeriod"/>
            </a:pPr>
            <a:r>
              <a:rPr lang="en-GB" sz="1600" b="0" i="0" dirty="0">
                <a:solidFill>
                  <a:schemeClr val="accent1"/>
                </a:solidFill>
                <a:effectLst/>
              </a:rPr>
              <a:t>Support vector machines</a:t>
            </a:r>
            <a:r>
              <a:rPr lang="en-GB" sz="1600" b="0" i="0" dirty="0">
                <a:solidFill>
                  <a:schemeClr val="tx1">
                    <a:lumMod val="85000"/>
                  </a:schemeClr>
                </a:solidFill>
                <a:effectLst/>
              </a:rPr>
              <a:t>: This is a powerful learning algorithm with applications in both regression and classification scenarios. An n-dimensional space containing the data points is divided into classes by decision boundaries using support vectors. The best boundary is called a hyperplane.</a:t>
            </a:r>
          </a:p>
          <a:p>
            <a:pPr marL="342900" indent="-342900" algn="l" fontAlgn="base">
              <a:buAutoNum type="arabicPeriod"/>
            </a:pPr>
            <a:endParaRPr lang="en-GB" sz="1600" dirty="0">
              <a:solidFill>
                <a:schemeClr val="tx1">
                  <a:lumMod val="85000"/>
                </a:schemeClr>
              </a:solidFill>
            </a:endParaRPr>
          </a:p>
          <a:p>
            <a:pPr marL="342900" indent="-342900" algn="l" fontAlgn="base">
              <a:buAutoNum type="arabicPeriod"/>
            </a:pPr>
            <a:r>
              <a:rPr lang="en-GB" sz="1600" b="0" i="0" dirty="0">
                <a:solidFill>
                  <a:schemeClr val="accent1"/>
                </a:solidFill>
                <a:effectLst/>
              </a:rPr>
              <a:t>Decision trees</a:t>
            </a:r>
            <a:r>
              <a:rPr lang="en-GB" sz="1600" b="0" i="0" dirty="0">
                <a:solidFill>
                  <a:schemeClr val="tx1">
                    <a:lumMod val="85000"/>
                  </a:schemeClr>
                </a:solidFill>
                <a:effectLst/>
              </a:rPr>
              <a:t>: A graphical tree-like model is used to map decisions and their probable outcomes. It could be thought of as a robust version of If-else statements.</a:t>
            </a:r>
          </a:p>
        </p:txBody>
      </p:sp>
      <p:sp>
        <p:nvSpPr>
          <p:cNvPr id="8" name="Title 1">
            <a:extLst>
              <a:ext uri="{FF2B5EF4-FFF2-40B4-BE49-F238E27FC236}">
                <a16:creationId xmlns:a16="http://schemas.microsoft.com/office/drawing/2014/main" id="{C59A080E-0827-32C2-AE1E-5688BEBC6D48}"/>
              </a:ext>
            </a:extLst>
          </p:cNvPr>
          <p:cNvSpPr>
            <a:spLocks noGrp="1"/>
          </p:cNvSpPr>
          <p:nvPr>
            <p:ph type="title"/>
          </p:nvPr>
        </p:nvSpPr>
        <p:spPr>
          <a:xfrm>
            <a:off x="982663" y="375919"/>
            <a:ext cx="10911840" cy="640081"/>
          </a:xfrm>
        </p:spPr>
        <p:txBody>
          <a:bodyPr vert="horz" lIns="91440" tIns="45720" rIns="91440" bIns="45720" rtlCol="0">
            <a:normAutofit/>
          </a:bodyPr>
          <a:lstStyle/>
          <a:p>
            <a:pPr algn="ctr"/>
            <a:r>
              <a:rPr lang="en-US" sz="3200" kern="1200" dirty="0">
                <a:latin typeface="+mj-lt"/>
                <a:ea typeface="+mj-ea"/>
                <a:cs typeface="+mj-cs"/>
              </a:rPr>
              <a:t>Discriminative Model</a:t>
            </a:r>
          </a:p>
        </p:txBody>
      </p:sp>
    </p:spTree>
    <p:extLst>
      <p:ext uri="{BB962C8B-B14F-4D97-AF65-F5344CB8AC3E}">
        <p14:creationId xmlns:p14="http://schemas.microsoft.com/office/powerpoint/2010/main" val="21029665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Decoding Generative and Discriminative Models">
            <a:extLst>
              <a:ext uri="{FF2B5EF4-FFF2-40B4-BE49-F238E27FC236}">
                <a16:creationId xmlns:a16="http://schemas.microsoft.com/office/drawing/2014/main" id="{53E6F3B2-EC9B-A75D-2DAA-6242DDF8A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210" y="1981990"/>
            <a:ext cx="5289176" cy="34062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945CB3-96F3-97DA-B20D-CEFAD8AE86B6}"/>
              </a:ext>
            </a:extLst>
          </p:cNvPr>
          <p:cNvSpPr txBox="1"/>
          <p:nvPr/>
        </p:nvSpPr>
        <p:spPr>
          <a:xfrm>
            <a:off x="982663" y="1562100"/>
            <a:ext cx="4670611" cy="4278094"/>
          </a:xfrm>
          <a:prstGeom prst="rect">
            <a:avLst/>
          </a:prstGeom>
          <a:noFill/>
        </p:spPr>
        <p:txBody>
          <a:bodyPr wrap="square">
            <a:spAutoFit/>
          </a:bodyPr>
          <a:lstStyle/>
          <a:p>
            <a:pPr marL="342900" indent="-342900" algn="l" fontAlgn="base">
              <a:buAutoNum type="arabicPeriod"/>
            </a:pPr>
            <a:r>
              <a:rPr lang="en-GB" sz="1600" b="0" i="0" dirty="0">
                <a:solidFill>
                  <a:schemeClr val="accent1"/>
                </a:solidFill>
                <a:effectLst/>
              </a:rPr>
              <a:t>Bayesian network</a:t>
            </a:r>
            <a:r>
              <a:rPr lang="en-GB" sz="1600" b="0" i="0" dirty="0">
                <a:solidFill>
                  <a:schemeClr val="tx1">
                    <a:lumMod val="85000"/>
                  </a:schemeClr>
                </a:solidFill>
                <a:effectLst/>
              </a:rPr>
              <a:t>: Also known as Bayes’ network, this model uses a directed acyclic graph (DAG) to draw Bayesian inferences over a set of random variables to calculate probabilities. It has many applications like prediction, anomaly detection, time series prediction, etc.</a:t>
            </a:r>
          </a:p>
          <a:p>
            <a:pPr marL="342900" indent="-342900" algn="l" fontAlgn="base">
              <a:buAutoNum type="arabicPeriod"/>
            </a:pPr>
            <a:endParaRPr lang="en-GB" sz="1600" dirty="0">
              <a:solidFill>
                <a:schemeClr val="tx1">
                  <a:lumMod val="85000"/>
                </a:schemeClr>
              </a:solidFill>
            </a:endParaRPr>
          </a:p>
          <a:p>
            <a:pPr marL="342900" indent="-342900" algn="l" fontAlgn="base">
              <a:buAutoNum type="arabicPeriod"/>
            </a:pPr>
            <a:r>
              <a:rPr lang="en-GB" sz="1600" b="0" i="0" dirty="0">
                <a:solidFill>
                  <a:schemeClr val="accent1"/>
                </a:solidFill>
                <a:effectLst/>
              </a:rPr>
              <a:t>Autoregressive model</a:t>
            </a:r>
            <a:r>
              <a:rPr lang="en-GB" sz="1600" b="0" i="0" dirty="0">
                <a:solidFill>
                  <a:schemeClr val="tx1">
                    <a:lumMod val="85000"/>
                  </a:schemeClr>
                </a:solidFill>
                <a:effectLst/>
              </a:rPr>
              <a:t>: Mainly used for time series </a:t>
            </a:r>
            <a:r>
              <a:rPr lang="en-GB" sz="1600" b="0" i="0" dirty="0" err="1">
                <a:solidFill>
                  <a:schemeClr val="tx1">
                    <a:lumMod val="85000"/>
                  </a:schemeClr>
                </a:solidFill>
                <a:effectLst/>
              </a:rPr>
              <a:t>modeling</a:t>
            </a:r>
            <a:r>
              <a:rPr lang="en-GB" sz="1600" b="0" i="0" dirty="0">
                <a:solidFill>
                  <a:schemeClr val="tx1">
                    <a:lumMod val="85000"/>
                  </a:schemeClr>
                </a:solidFill>
                <a:effectLst/>
              </a:rPr>
              <a:t>, it finds a correlation between past </a:t>
            </a:r>
            <a:r>
              <a:rPr lang="en-GB" sz="1600" b="0" i="0" dirty="0" err="1">
                <a:solidFill>
                  <a:schemeClr val="tx1">
                    <a:lumMod val="85000"/>
                  </a:schemeClr>
                </a:solidFill>
                <a:effectLst/>
              </a:rPr>
              <a:t>behaviors</a:t>
            </a:r>
            <a:r>
              <a:rPr lang="en-GB" sz="1600" b="0" i="0" dirty="0">
                <a:solidFill>
                  <a:schemeClr val="tx1">
                    <a:lumMod val="85000"/>
                  </a:schemeClr>
                </a:solidFill>
                <a:effectLst/>
              </a:rPr>
              <a:t> to predict future </a:t>
            </a:r>
            <a:r>
              <a:rPr lang="en-GB" sz="1600" b="0" i="0" dirty="0" err="1">
                <a:solidFill>
                  <a:schemeClr val="tx1">
                    <a:lumMod val="85000"/>
                  </a:schemeClr>
                </a:solidFill>
                <a:effectLst/>
              </a:rPr>
              <a:t>behaviors</a:t>
            </a:r>
            <a:r>
              <a:rPr lang="en-GB" sz="1600" b="0" i="0" dirty="0">
                <a:solidFill>
                  <a:schemeClr val="tx1">
                    <a:lumMod val="85000"/>
                  </a:schemeClr>
                </a:solidFill>
                <a:effectLst/>
              </a:rPr>
              <a:t>.</a:t>
            </a:r>
          </a:p>
          <a:p>
            <a:pPr marL="342900" indent="-342900" algn="l" fontAlgn="base">
              <a:buAutoNum type="arabicPeriod"/>
            </a:pPr>
            <a:endParaRPr lang="en-GB" sz="1600" dirty="0">
              <a:solidFill>
                <a:schemeClr val="tx1">
                  <a:lumMod val="85000"/>
                </a:schemeClr>
              </a:solidFill>
            </a:endParaRPr>
          </a:p>
          <a:p>
            <a:pPr marL="342900" indent="-342900" algn="l" fontAlgn="base">
              <a:buAutoNum type="arabicPeriod"/>
            </a:pPr>
            <a:r>
              <a:rPr lang="en-GB" sz="1600" b="0" i="0" dirty="0">
                <a:solidFill>
                  <a:schemeClr val="accent1"/>
                </a:solidFill>
                <a:effectLst/>
              </a:rPr>
              <a:t>Generative adversarial network (GAN)</a:t>
            </a:r>
            <a:r>
              <a:rPr lang="en-GB" sz="1600" b="0" i="0" dirty="0">
                <a:solidFill>
                  <a:schemeClr val="tx1">
                    <a:lumMod val="85000"/>
                  </a:schemeClr>
                </a:solidFill>
                <a:effectLst/>
              </a:rPr>
              <a:t>: It’s based on deep learning technology and uses two </a:t>
            </a:r>
            <a:r>
              <a:rPr lang="en-GB" sz="1600" b="0" i="0" dirty="0" err="1">
                <a:solidFill>
                  <a:schemeClr val="tx1">
                    <a:lumMod val="85000"/>
                  </a:schemeClr>
                </a:solidFill>
                <a:effectLst/>
              </a:rPr>
              <a:t>submodels</a:t>
            </a:r>
            <a:r>
              <a:rPr lang="en-GB" sz="1600" b="0" i="0" dirty="0">
                <a:solidFill>
                  <a:schemeClr val="tx1">
                    <a:lumMod val="85000"/>
                  </a:schemeClr>
                </a:solidFill>
                <a:effectLst/>
              </a:rPr>
              <a:t>. The generator model trains and generates new data points and the discriminative model classifies these ‘generated’ data points into real or fake.</a:t>
            </a:r>
          </a:p>
        </p:txBody>
      </p:sp>
      <p:sp>
        <p:nvSpPr>
          <p:cNvPr id="8" name="Title 1">
            <a:extLst>
              <a:ext uri="{FF2B5EF4-FFF2-40B4-BE49-F238E27FC236}">
                <a16:creationId xmlns:a16="http://schemas.microsoft.com/office/drawing/2014/main" id="{C59A080E-0827-32C2-AE1E-5688BEBC6D48}"/>
              </a:ext>
            </a:extLst>
          </p:cNvPr>
          <p:cNvSpPr>
            <a:spLocks noGrp="1"/>
          </p:cNvSpPr>
          <p:nvPr>
            <p:ph type="title"/>
          </p:nvPr>
        </p:nvSpPr>
        <p:spPr>
          <a:xfrm>
            <a:off x="982663" y="375919"/>
            <a:ext cx="10911840" cy="640081"/>
          </a:xfrm>
        </p:spPr>
        <p:txBody>
          <a:bodyPr vert="horz" lIns="91440" tIns="45720" rIns="91440" bIns="45720" rtlCol="0">
            <a:normAutofit/>
          </a:bodyPr>
          <a:lstStyle/>
          <a:p>
            <a:pPr algn="ctr"/>
            <a:r>
              <a:rPr lang="en-US" sz="3200" kern="1200" dirty="0">
                <a:latin typeface="+mj-lt"/>
                <a:ea typeface="+mj-ea"/>
                <a:cs typeface="+mj-cs"/>
              </a:rPr>
              <a:t>Generative Model</a:t>
            </a:r>
          </a:p>
        </p:txBody>
      </p:sp>
    </p:spTree>
    <p:extLst>
      <p:ext uri="{BB962C8B-B14F-4D97-AF65-F5344CB8AC3E}">
        <p14:creationId xmlns:p14="http://schemas.microsoft.com/office/powerpoint/2010/main" val="37136734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4603</TotalTime>
  <Words>3244</Words>
  <Application>Microsoft Macintosh PowerPoint</Application>
  <PresentationFormat>Widescreen</PresentationFormat>
  <Paragraphs>262</Paragraphs>
  <Slides>33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Söhne</vt:lpstr>
      <vt:lpstr>Wingdings</vt:lpstr>
      <vt:lpstr>Office Theme</vt:lpstr>
      <vt:lpstr>Generative AI Exploring OpenAI Role in Leveraging Generative AI for Applications</vt:lpstr>
      <vt:lpstr>Idea of this Workshop</vt:lpstr>
      <vt:lpstr>Manage getting access to OpenAI, Bard AI, Edge Chat</vt:lpstr>
      <vt:lpstr>Applications and scenarios we are covering today</vt:lpstr>
      <vt:lpstr>Difference between AI and ML</vt:lpstr>
      <vt:lpstr>Supervised and Unsupervised models</vt:lpstr>
      <vt:lpstr>Generative and Predictive models</vt:lpstr>
      <vt:lpstr>Discriminative Model</vt:lpstr>
      <vt:lpstr>Generative Model</vt:lpstr>
      <vt:lpstr>Within Deep Learning models</vt:lpstr>
      <vt:lpstr>Types of models</vt:lpstr>
      <vt:lpstr>Types of models</vt:lpstr>
      <vt:lpstr>Practical expertise in traditional and emerging AI Technologies for Human Resources</vt:lpstr>
      <vt:lpstr>ChatGPT &amp; other OpenAI models</vt:lpstr>
      <vt:lpstr>Prompt recommendations</vt:lpstr>
      <vt:lpstr>Good &amp; Bad Prompt</vt:lpstr>
      <vt:lpstr>Warm up. Poco Console App</vt:lpstr>
      <vt:lpstr>Warm up. Poco Console App</vt:lpstr>
      <vt:lpstr>Warm up. Poco Console App</vt:lpstr>
      <vt:lpstr>Warm up Poco API</vt:lpstr>
      <vt:lpstr>Warm up. Poco API</vt:lpstr>
      <vt:lpstr>Warm up. Testing Poco API</vt:lpstr>
      <vt:lpstr>Application 1. Command Helper </vt:lpstr>
      <vt:lpstr>OpenAI Completion</vt:lpstr>
      <vt:lpstr>Console App &amp; OpenAI Completion</vt:lpstr>
      <vt:lpstr>Console App &amp; OpenAI Completion</vt:lpstr>
      <vt:lpstr>Console App &amp; OpenAI Completion</vt:lpstr>
      <vt:lpstr>OpenAI Chat</vt:lpstr>
      <vt:lpstr>Console App &amp; OpenAI Chat</vt:lpstr>
      <vt:lpstr>Console App &amp; OpenAI Chat</vt:lpstr>
      <vt:lpstr>Console App, Chat, and Context!</vt:lpstr>
      <vt:lpstr>Console App, Chat, and Context!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OpenAI is a part of a business-critical mission</dc:title>
  <dc:creator>Aleksey Kolesnikov</dc:creator>
  <cp:lastModifiedBy>Aleksey Kolesnikov</cp:lastModifiedBy>
  <cp:revision>62</cp:revision>
  <dcterms:created xsi:type="dcterms:W3CDTF">2023-04-16T12:05:42Z</dcterms:created>
  <dcterms:modified xsi:type="dcterms:W3CDTF">2023-11-13T11:04:09Z</dcterms:modified>
</cp:coreProperties>
</file>