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2"/>
  </p:notesMasterIdLst>
  <p:handoutMasterIdLst>
    <p:handoutMasterId r:id="rId23"/>
  </p:handoutMasterIdLst>
  <p:sldIdLst>
    <p:sldId id="256" r:id="rId5"/>
    <p:sldId id="270" r:id="rId6"/>
    <p:sldId id="271" r:id="rId7"/>
    <p:sldId id="272" r:id="rId8"/>
    <p:sldId id="273" r:id="rId9"/>
    <p:sldId id="274" r:id="rId10"/>
    <p:sldId id="275" r:id="rId11"/>
    <p:sldId id="284" r:id="rId12"/>
    <p:sldId id="276" r:id="rId13"/>
    <p:sldId id="277" r:id="rId14"/>
    <p:sldId id="278" r:id="rId15"/>
    <p:sldId id="279" r:id="rId16"/>
    <p:sldId id="283" r:id="rId17"/>
    <p:sldId id="280" r:id="rId18"/>
    <p:sldId id="281" r:id="rId19"/>
    <p:sldId id="282"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1678" autoAdjust="0"/>
  </p:normalViewPr>
  <p:slideViewPr>
    <p:cSldViewPr snapToGrid="0">
      <p:cViewPr varScale="1">
        <p:scale>
          <a:sx n="86" d="100"/>
          <a:sy n="86" d="100"/>
        </p:scale>
        <p:origin x="30" y="141"/>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5/2/2019</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5/2/2019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a:t>Click to edit Master title style</a:t>
            </a:r>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5/2/2019</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5/2/2019</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3" name="Content Placeholder 2"/>
          <p:cNvSpPr>
            <a:spLocks noGrp="1"/>
          </p:cNvSpPr>
          <p:nvPr>
            <p:ph idx="1"/>
          </p:nvPr>
        </p:nvSpPr>
        <p:spPr>
          <a:xfrm>
            <a:off x="6438446" y="2336873"/>
            <a:ext cx="5608336" cy="35993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5/2/2019</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5/2/2019</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5/2/2019</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5/2/2019</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5/2/2019</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5/2/2019</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5/2/2019</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5/2/2019</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5/2/2019</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5/2/2019</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5/2/2019</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616D6166-2B42-4F11-BAA6-8ABAE1BE810C}" type="datetimeFigureOut">
              <a:rPr lang="en-US" noProof="0" smtClean="0"/>
              <a:t>5/2/2019</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3" name="Content Placeholder 2"/>
          <p:cNvSpPr>
            <a:spLocks noGrp="1"/>
          </p:cNvSpPr>
          <p:nvPr>
            <p:ph sz="half" idx="1"/>
          </p:nvPr>
        </p:nvSpPr>
        <p:spPr>
          <a:xfrm>
            <a:off x="2137645"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5/2/2019</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a:t>Click to edit Master title style</a:t>
            </a:r>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16D6166-2B42-4F11-BAA6-8ABAE1BE810C}" type="datetimeFigureOut">
              <a:rPr lang="en-US" noProof="0" smtClean="0"/>
              <a:t>5/2/2019</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5/2/2019</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5/2/2019</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5/2/2019</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5/2/2019</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profiles.doe.mass.edu/state_report/" TargetMode="External"/><Relationship Id="rId2" Type="http://schemas.openxmlformats.org/officeDocument/2006/relationships/hyperlink" Target="https://www.kaggle.com/ndalziel/massachusetts-public-schools-data#MA_Public_Schools_2017.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a:xfrm>
            <a:off x="1822751" y="2748007"/>
            <a:ext cx="8494463" cy="1373070"/>
          </a:xfrm>
        </p:spPr>
        <p:txBody>
          <a:bodyPr anchor="ctr" anchorCtr="0"/>
          <a:lstStyle/>
          <a:p>
            <a:r>
              <a:rPr lang="en-US" dirty="0"/>
              <a:t>Predicting College Attendance</a:t>
            </a: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a:xfrm>
            <a:off x="1823004" y="4399581"/>
            <a:ext cx="8493957" cy="1117687"/>
          </a:xfrm>
        </p:spPr>
        <p:txBody>
          <a:bodyPr>
            <a:normAutofit/>
          </a:bodyPr>
          <a:lstStyle/>
          <a:p>
            <a:r>
              <a:rPr lang="en-US" sz="2800" dirty="0"/>
              <a:t>Massachusetts Education System</a:t>
            </a:r>
          </a:p>
        </p:txBody>
      </p:sp>
      <p:sp>
        <p:nvSpPr>
          <p:cNvPr id="4" name="TextBox 3">
            <a:extLst>
              <a:ext uri="{FF2B5EF4-FFF2-40B4-BE49-F238E27FC236}">
                <a16:creationId xmlns:a16="http://schemas.microsoft.com/office/drawing/2014/main" id="{CF305AAB-E600-4F60-BF1F-EF71FCF186FE}"/>
              </a:ext>
            </a:extLst>
          </p:cNvPr>
          <p:cNvSpPr txBox="1"/>
          <p:nvPr/>
        </p:nvSpPr>
        <p:spPr>
          <a:xfrm>
            <a:off x="3576164" y="5685906"/>
            <a:ext cx="4987636" cy="369332"/>
          </a:xfrm>
          <a:prstGeom prst="rect">
            <a:avLst/>
          </a:prstGeom>
          <a:noFill/>
        </p:spPr>
        <p:txBody>
          <a:bodyPr wrap="square" rtlCol="0">
            <a:spAutoFit/>
          </a:bodyPr>
          <a:lstStyle/>
          <a:p>
            <a:pPr algn="ctr"/>
            <a:r>
              <a:rPr lang="en-US" dirty="0"/>
              <a:t>By Wesley Rolfson</a:t>
            </a:r>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4BD8C1-D308-466A-B529-8978A3968B2D}"/>
              </a:ext>
            </a:extLst>
          </p:cNvPr>
          <p:cNvSpPr>
            <a:spLocks noGrp="1"/>
          </p:cNvSpPr>
          <p:nvPr>
            <p:ph type="title"/>
          </p:nvPr>
        </p:nvSpPr>
        <p:spPr/>
        <p:txBody>
          <a:bodyPr/>
          <a:lstStyle/>
          <a:p>
            <a:r>
              <a:rPr lang="en-US" dirty="0"/>
              <a:t>Prediction</a:t>
            </a:r>
          </a:p>
        </p:txBody>
      </p:sp>
      <p:pic>
        <p:nvPicPr>
          <p:cNvPr id="4" name="Picture 3">
            <a:extLst>
              <a:ext uri="{FF2B5EF4-FFF2-40B4-BE49-F238E27FC236}">
                <a16:creationId xmlns:a16="http://schemas.microsoft.com/office/drawing/2014/main" id="{FC55501F-9E8C-4F3E-B802-B1009E1C528B}"/>
              </a:ext>
            </a:extLst>
          </p:cNvPr>
          <p:cNvPicPr>
            <a:picLocks noChangeAspect="1"/>
          </p:cNvPicPr>
          <p:nvPr/>
        </p:nvPicPr>
        <p:blipFill>
          <a:blip r:embed="rId2"/>
          <a:stretch>
            <a:fillRect/>
          </a:stretch>
        </p:blipFill>
        <p:spPr>
          <a:xfrm>
            <a:off x="836351" y="1699847"/>
            <a:ext cx="8258235" cy="4943511"/>
          </a:xfrm>
          <a:prstGeom prst="rect">
            <a:avLst/>
          </a:prstGeom>
        </p:spPr>
      </p:pic>
    </p:spTree>
    <p:extLst>
      <p:ext uri="{BB962C8B-B14F-4D97-AF65-F5344CB8AC3E}">
        <p14:creationId xmlns:p14="http://schemas.microsoft.com/office/powerpoint/2010/main" val="1548543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4BD8C1-D308-466A-B529-8978A3968B2D}"/>
              </a:ext>
            </a:extLst>
          </p:cNvPr>
          <p:cNvSpPr>
            <a:spLocks noGrp="1"/>
          </p:cNvSpPr>
          <p:nvPr>
            <p:ph type="title"/>
          </p:nvPr>
        </p:nvSpPr>
        <p:spPr/>
        <p:txBody>
          <a:bodyPr/>
          <a:lstStyle/>
          <a:p>
            <a:r>
              <a:rPr lang="en-US" dirty="0"/>
              <a:t>Prediction</a:t>
            </a:r>
          </a:p>
        </p:txBody>
      </p:sp>
      <p:pic>
        <p:nvPicPr>
          <p:cNvPr id="4" name="Picture 3">
            <a:extLst>
              <a:ext uri="{FF2B5EF4-FFF2-40B4-BE49-F238E27FC236}">
                <a16:creationId xmlns:a16="http://schemas.microsoft.com/office/drawing/2014/main" id="{3488F829-55D0-49C2-9823-64E00B236F4C}"/>
              </a:ext>
            </a:extLst>
          </p:cNvPr>
          <p:cNvPicPr>
            <a:picLocks noChangeAspect="1"/>
          </p:cNvPicPr>
          <p:nvPr/>
        </p:nvPicPr>
        <p:blipFill>
          <a:blip r:embed="rId2"/>
          <a:stretch>
            <a:fillRect/>
          </a:stretch>
        </p:blipFill>
        <p:spPr>
          <a:xfrm>
            <a:off x="552763" y="1614449"/>
            <a:ext cx="8991666" cy="5243551"/>
          </a:xfrm>
          <a:prstGeom prst="rect">
            <a:avLst/>
          </a:prstGeom>
        </p:spPr>
      </p:pic>
    </p:spTree>
    <p:extLst>
      <p:ext uri="{BB962C8B-B14F-4D97-AF65-F5344CB8AC3E}">
        <p14:creationId xmlns:p14="http://schemas.microsoft.com/office/powerpoint/2010/main" val="125990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4BD8C1-D308-466A-B529-8978A3968B2D}"/>
              </a:ext>
            </a:extLst>
          </p:cNvPr>
          <p:cNvSpPr>
            <a:spLocks noGrp="1"/>
          </p:cNvSpPr>
          <p:nvPr>
            <p:ph type="title"/>
          </p:nvPr>
        </p:nvSpPr>
        <p:spPr/>
        <p:txBody>
          <a:bodyPr/>
          <a:lstStyle/>
          <a:p>
            <a:r>
              <a:rPr lang="en-US" dirty="0"/>
              <a:t>Prediction</a:t>
            </a:r>
          </a:p>
        </p:txBody>
      </p:sp>
      <p:pic>
        <p:nvPicPr>
          <p:cNvPr id="4" name="Picture 3">
            <a:extLst>
              <a:ext uri="{FF2B5EF4-FFF2-40B4-BE49-F238E27FC236}">
                <a16:creationId xmlns:a16="http://schemas.microsoft.com/office/drawing/2014/main" id="{A9F9E867-8258-46FF-9292-668E3D90AE5B}"/>
              </a:ext>
            </a:extLst>
          </p:cNvPr>
          <p:cNvPicPr>
            <a:picLocks noChangeAspect="1"/>
          </p:cNvPicPr>
          <p:nvPr/>
        </p:nvPicPr>
        <p:blipFill>
          <a:blip r:embed="rId2"/>
          <a:stretch>
            <a:fillRect/>
          </a:stretch>
        </p:blipFill>
        <p:spPr>
          <a:xfrm>
            <a:off x="288174" y="2081940"/>
            <a:ext cx="9892145" cy="4492216"/>
          </a:xfrm>
          <a:prstGeom prst="rect">
            <a:avLst/>
          </a:prstGeom>
        </p:spPr>
      </p:pic>
    </p:spTree>
    <p:extLst>
      <p:ext uri="{BB962C8B-B14F-4D97-AF65-F5344CB8AC3E}">
        <p14:creationId xmlns:p14="http://schemas.microsoft.com/office/powerpoint/2010/main" val="3537456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4BD8C1-D308-466A-B529-8978A3968B2D}"/>
              </a:ext>
            </a:extLst>
          </p:cNvPr>
          <p:cNvSpPr>
            <a:spLocks noGrp="1"/>
          </p:cNvSpPr>
          <p:nvPr>
            <p:ph type="title"/>
          </p:nvPr>
        </p:nvSpPr>
        <p:spPr/>
        <p:txBody>
          <a:bodyPr/>
          <a:lstStyle/>
          <a:p>
            <a:r>
              <a:rPr lang="en-US" dirty="0"/>
              <a:t>Prediction</a:t>
            </a:r>
          </a:p>
        </p:txBody>
      </p:sp>
      <p:pic>
        <p:nvPicPr>
          <p:cNvPr id="4" name="Picture 3">
            <a:extLst>
              <a:ext uri="{FF2B5EF4-FFF2-40B4-BE49-F238E27FC236}">
                <a16:creationId xmlns:a16="http://schemas.microsoft.com/office/drawing/2014/main" id="{A45BC075-E509-4CD7-AD8B-A0B66FB09337}"/>
              </a:ext>
            </a:extLst>
          </p:cNvPr>
          <p:cNvPicPr>
            <a:picLocks noChangeAspect="1"/>
          </p:cNvPicPr>
          <p:nvPr/>
        </p:nvPicPr>
        <p:blipFill>
          <a:blip r:embed="rId2"/>
          <a:stretch>
            <a:fillRect/>
          </a:stretch>
        </p:blipFill>
        <p:spPr>
          <a:xfrm>
            <a:off x="365759" y="1834166"/>
            <a:ext cx="9731433" cy="4865717"/>
          </a:xfrm>
          <a:prstGeom prst="rect">
            <a:avLst/>
          </a:prstGeom>
        </p:spPr>
      </p:pic>
    </p:spTree>
    <p:extLst>
      <p:ext uri="{BB962C8B-B14F-4D97-AF65-F5344CB8AC3E}">
        <p14:creationId xmlns:p14="http://schemas.microsoft.com/office/powerpoint/2010/main" val="1216293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4BD8C1-D308-466A-B529-8978A3968B2D}"/>
              </a:ext>
            </a:extLst>
          </p:cNvPr>
          <p:cNvSpPr>
            <a:spLocks noGrp="1"/>
          </p:cNvSpPr>
          <p:nvPr>
            <p:ph type="title"/>
          </p:nvPr>
        </p:nvSpPr>
        <p:spPr/>
        <p:txBody>
          <a:bodyPr/>
          <a:lstStyle/>
          <a:p>
            <a:r>
              <a:rPr lang="en-US" dirty="0"/>
              <a:t>Prediction</a:t>
            </a:r>
          </a:p>
        </p:txBody>
      </p:sp>
      <p:pic>
        <p:nvPicPr>
          <p:cNvPr id="6" name="Picture 5">
            <a:extLst>
              <a:ext uri="{FF2B5EF4-FFF2-40B4-BE49-F238E27FC236}">
                <a16:creationId xmlns:a16="http://schemas.microsoft.com/office/drawing/2014/main" id="{4903CF76-FF67-463A-A9A5-8C2CFC19E86F}"/>
              </a:ext>
            </a:extLst>
          </p:cNvPr>
          <p:cNvPicPr>
            <a:picLocks noChangeAspect="1"/>
          </p:cNvPicPr>
          <p:nvPr/>
        </p:nvPicPr>
        <p:blipFill>
          <a:blip r:embed="rId2"/>
          <a:stretch>
            <a:fillRect/>
          </a:stretch>
        </p:blipFill>
        <p:spPr>
          <a:xfrm>
            <a:off x="94209" y="2011174"/>
            <a:ext cx="10341033" cy="4680175"/>
          </a:xfrm>
          <a:prstGeom prst="rect">
            <a:avLst/>
          </a:prstGeom>
        </p:spPr>
      </p:pic>
    </p:spTree>
    <p:extLst>
      <p:ext uri="{BB962C8B-B14F-4D97-AF65-F5344CB8AC3E}">
        <p14:creationId xmlns:p14="http://schemas.microsoft.com/office/powerpoint/2010/main" val="2120055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4BD8C1-D308-466A-B529-8978A3968B2D}"/>
              </a:ext>
            </a:extLst>
          </p:cNvPr>
          <p:cNvSpPr>
            <a:spLocks noGrp="1"/>
          </p:cNvSpPr>
          <p:nvPr>
            <p:ph type="title"/>
          </p:nvPr>
        </p:nvSpPr>
        <p:spPr/>
        <p:txBody>
          <a:bodyPr/>
          <a:lstStyle/>
          <a:p>
            <a:r>
              <a:rPr lang="en-US" dirty="0"/>
              <a:t>Challenges</a:t>
            </a:r>
          </a:p>
        </p:txBody>
      </p:sp>
      <p:sp>
        <p:nvSpPr>
          <p:cNvPr id="2" name="TextBox 1">
            <a:extLst>
              <a:ext uri="{FF2B5EF4-FFF2-40B4-BE49-F238E27FC236}">
                <a16:creationId xmlns:a16="http://schemas.microsoft.com/office/drawing/2014/main" id="{3EF6CD13-68C5-4BBC-8C92-F2FF72D4DE64}"/>
              </a:ext>
            </a:extLst>
          </p:cNvPr>
          <p:cNvSpPr txBox="1"/>
          <p:nvPr/>
        </p:nvSpPr>
        <p:spPr>
          <a:xfrm>
            <a:off x="626225" y="2416233"/>
            <a:ext cx="1019694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High variable correlation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Missing and incorrect entries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Variable names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Small number of entries in relation to 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Inclusion of complete testing history</a:t>
            </a:r>
          </a:p>
        </p:txBody>
      </p:sp>
    </p:spTree>
    <p:extLst>
      <p:ext uri="{BB962C8B-B14F-4D97-AF65-F5344CB8AC3E}">
        <p14:creationId xmlns:p14="http://schemas.microsoft.com/office/powerpoint/2010/main" val="186265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4BD8C1-D308-466A-B529-8978A3968B2D}"/>
              </a:ext>
            </a:extLst>
          </p:cNvPr>
          <p:cNvSpPr>
            <a:spLocks noGrp="1"/>
          </p:cNvSpPr>
          <p:nvPr>
            <p:ph type="title"/>
          </p:nvPr>
        </p:nvSpPr>
        <p:spPr/>
        <p:txBody>
          <a:bodyPr/>
          <a:lstStyle/>
          <a:p>
            <a:r>
              <a:rPr lang="en-US" dirty="0"/>
              <a:t>Improvements</a:t>
            </a:r>
          </a:p>
        </p:txBody>
      </p:sp>
      <p:sp>
        <p:nvSpPr>
          <p:cNvPr id="2" name="TextBox 1">
            <a:extLst>
              <a:ext uri="{FF2B5EF4-FFF2-40B4-BE49-F238E27FC236}">
                <a16:creationId xmlns:a16="http://schemas.microsoft.com/office/drawing/2014/main" id="{060BCB9A-33B8-4508-8181-E0BC8568B129}"/>
              </a:ext>
            </a:extLst>
          </p:cNvPr>
          <p:cNvSpPr txBox="1"/>
          <p:nvPr/>
        </p:nvSpPr>
        <p:spPr>
          <a:xfrm>
            <a:off x="537556" y="2205644"/>
            <a:ext cx="897220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To fully utilize the power of this predictive model I would want to gather all testing data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would </a:t>
            </a:r>
            <a:r>
              <a:rPr lang="en-US" dirty="0" err="1"/>
              <a:t>encorporate</a:t>
            </a:r>
            <a:r>
              <a:rPr lang="en-US" dirty="0"/>
              <a:t> the participation of students and families in programs they are just now implementing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Consider using a neural network or clustering models to help id specific areas that we can target to improve the overall outcomes.  </a:t>
            </a:r>
          </a:p>
        </p:txBody>
      </p:sp>
    </p:spTree>
    <p:extLst>
      <p:ext uri="{BB962C8B-B14F-4D97-AF65-F5344CB8AC3E}">
        <p14:creationId xmlns:p14="http://schemas.microsoft.com/office/powerpoint/2010/main" val="697044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DCEFA7-79DC-419C-B55B-F480BAA9CDA1}"/>
              </a:ext>
            </a:extLst>
          </p:cNvPr>
          <p:cNvSpPr>
            <a:spLocks noGrp="1"/>
          </p:cNvSpPr>
          <p:nvPr>
            <p:ph type="body" sz="quarter" idx="13"/>
          </p:nvPr>
        </p:nvSpPr>
        <p:spPr/>
        <p:txBody>
          <a:bodyPr>
            <a:normAutofit/>
          </a:bodyPr>
          <a:lstStyle/>
          <a:p>
            <a:r>
              <a:rPr lang="en-US" dirty="0"/>
              <a:t>We can accurately predict college attendance </a:t>
            </a:r>
          </a:p>
        </p:txBody>
      </p:sp>
      <p:sp>
        <p:nvSpPr>
          <p:cNvPr id="3" name="Title 2">
            <a:extLst>
              <a:ext uri="{FF2B5EF4-FFF2-40B4-BE49-F238E27FC236}">
                <a16:creationId xmlns:a16="http://schemas.microsoft.com/office/drawing/2014/main" id="{0E7C1E57-35C8-4CDA-B5DD-F8E16B6EF04D}"/>
              </a:ext>
            </a:extLst>
          </p:cNvPr>
          <p:cNvSpPr>
            <a:spLocks noGrp="1"/>
          </p:cNvSpPr>
          <p:nvPr>
            <p:ph type="title"/>
          </p:nvPr>
        </p:nvSpPr>
        <p:spPr/>
        <p:txBody>
          <a:bodyPr/>
          <a:lstStyle/>
          <a:p>
            <a:r>
              <a:rPr lang="en-US" dirty="0"/>
              <a:t>Conclusion</a:t>
            </a:r>
          </a:p>
        </p:txBody>
      </p:sp>
      <p:sp>
        <p:nvSpPr>
          <p:cNvPr id="4" name="Text Placeholder 3">
            <a:extLst>
              <a:ext uri="{FF2B5EF4-FFF2-40B4-BE49-F238E27FC236}">
                <a16:creationId xmlns:a16="http://schemas.microsoft.com/office/drawing/2014/main" id="{B43BE09C-9A2C-4E0E-B224-AD4702BA9E2D}"/>
              </a:ext>
            </a:extLst>
          </p:cNvPr>
          <p:cNvSpPr>
            <a:spLocks noGrp="1"/>
          </p:cNvSpPr>
          <p:nvPr>
            <p:ph type="body" sz="quarter" idx="14"/>
          </p:nvPr>
        </p:nvSpPr>
        <p:spPr/>
        <p:txBody>
          <a:bodyPr>
            <a:normAutofit fontScale="92500"/>
          </a:bodyPr>
          <a:lstStyle/>
          <a:p>
            <a:r>
              <a:rPr lang="en-US" dirty="0"/>
              <a:t>We can improve our model by improving our data collection</a:t>
            </a:r>
          </a:p>
        </p:txBody>
      </p:sp>
      <p:sp>
        <p:nvSpPr>
          <p:cNvPr id="5" name="Text Placeholder 4">
            <a:extLst>
              <a:ext uri="{FF2B5EF4-FFF2-40B4-BE49-F238E27FC236}">
                <a16:creationId xmlns:a16="http://schemas.microsoft.com/office/drawing/2014/main" id="{57C83FE3-1CBF-428A-A44D-CEDA003C2785}"/>
              </a:ext>
            </a:extLst>
          </p:cNvPr>
          <p:cNvSpPr>
            <a:spLocks noGrp="1"/>
          </p:cNvSpPr>
          <p:nvPr>
            <p:ph type="body" sz="quarter" idx="15"/>
          </p:nvPr>
        </p:nvSpPr>
        <p:spPr/>
        <p:txBody>
          <a:bodyPr>
            <a:normAutofit fontScale="92500" lnSpcReduction="20000"/>
          </a:bodyPr>
          <a:lstStyle/>
          <a:p>
            <a:r>
              <a:rPr lang="en-US" dirty="0"/>
              <a:t>In the future our model could incorporate more advanced models</a:t>
            </a:r>
          </a:p>
        </p:txBody>
      </p:sp>
      <p:sp>
        <p:nvSpPr>
          <p:cNvPr id="6" name="Text Placeholder 5">
            <a:extLst>
              <a:ext uri="{FF2B5EF4-FFF2-40B4-BE49-F238E27FC236}">
                <a16:creationId xmlns:a16="http://schemas.microsoft.com/office/drawing/2014/main" id="{E3CD5582-0095-4778-B52C-7CC501CDFABE}"/>
              </a:ext>
            </a:extLst>
          </p:cNvPr>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897135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1BE8DE-7B13-420D-BBD4-41A9B6436AE6}"/>
              </a:ext>
            </a:extLst>
          </p:cNvPr>
          <p:cNvSpPr>
            <a:spLocks noGrp="1"/>
          </p:cNvSpPr>
          <p:nvPr>
            <p:ph type="title"/>
          </p:nvPr>
        </p:nvSpPr>
        <p:spPr/>
        <p:txBody>
          <a:bodyPr/>
          <a:lstStyle/>
          <a:p>
            <a:r>
              <a:rPr lang="en-US" dirty="0" err="1"/>
              <a:t>Massechusetts</a:t>
            </a:r>
            <a:r>
              <a:rPr lang="en-US" dirty="0"/>
              <a:t> School System</a:t>
            </a:r>
          </a:p>
        </p:txBody>
      </p:sp>
      <p:sp>
        <p:nvSpPr>
          <p:cNvPr id="9" name="TextBox 8">
            <a:extLst>
              <a:ext uri="{FF2B5EF4-FFF2-40B4-BE49-F238E27FC236}">
                <a16:creationId xmlns:a16="http://schemas.microsoft.com/office/drawing/2014/main" id="{DA6D2F1A-EE86-4535-9A91-1A5F48E6C655}"/>
              </a:ext>
            </a:extLst>
          </p:cNvPr>
          <p:cNvSpPr txBox="1"/>
          <p:nvPr/>
        </p:nvSpPr>
        <p:spPr>
          <a:xfrm>
            <a:off x="886691" y="2238895"/>
            <a:ext cx="9083040" cy="2031325"/>
          </a:xfrm>
          <a:prstGeom prst="rect">
            <a:avLst/>
          </a:prstGeom>
          <a:noFill/>
        </p:spPr>
        <p:txBody>
          <a:bodyPr wrap="square" rtlCol="0">
            <a:spAutoFit/>
          </a:bodyPr>
          <a:lstStyle/>
          <a:p>
            <a:r>
              <a:rPr lang="en-US" dirty="0"/>
              <a:t>The State of Massachusetts has recently begun work to improve the education in their state.  They have started many new programs to help improve their attendance and test scores.  Their plan is to improve the outcomes of their students (graduation, college attendance, college graduation, job placement) by the year 2025.  </a:t>
            </a:r>
          </a:p>
          <a:p>
            <a:endParaRPr lang="en-US" dirty="0"/>
          </a:p>
          <a:p>
            <a:r>
              <a:rPr lang="en-US" dirty="0"/>
              <a:t>My project is aimed at providing information about the contributing factors for college attendance and to be able to predict the college attendance rates for schools. </a:t>
            </a:r>
          </a:p>
        </p:txBody>
      </p:sp>
    </p:spTree>
    <p:extLst>
      <p:ext uri="{BB962C8B-B14F-4D97-AF65-F5344CB8AC3E}">
        <p14:creationId xmlns:p14="http://schemas.microsoft.com/office/powerpoint/2010/main" val="4067178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D8FAEF-6994-426B-AC73-BA39444B4075}"/>
              </a:ext>
            </a:extLst>
          </p:cNvPr>
          <p:cNvSpPr>
            <a:spLocks noGrp="1"/>
          </p:cNvSpPr>
          <p:nvPr>
            <p:ph type="body" sz="quarter" idx="13"/>
          </p:nvPr>
        </p:nvSpPr>
        <p:spPr>
          <a:xfrm>
            <a:off x="1860549" y="2101850"/>
            <a:ext cx="8574695" cy="2675197"/>
          </a:xfrm>
        </p:spPr>
        <p:txBody>
          <a:bodyPr>
            <a:normAutofit fontScale="92500" lnSpcReduction="20000"/>
          </a:bodyPr>
          <a:lstStyle/>
          <a:p>
            <a:r>
              <a:rPr lang="en-US" dirty="0"/>
              <a:t>Massachusetts has data for 1861 schools ranging from preschool-kindergarten, elementary, high-school and K-12 schools</a:t>
            </a:r>
          </a:p>
          <a:p>
            <a:endParaRPr lang="en-US" dirty="0"/>
          </a:p>
          <a:p>
            <a:r>
              <a:rPr lang="en-US" dirty="0"/>
              <a:t>They State recorded 302 different variables about each school including their demo graphics</a:t>
            </a:r>
          </a:p>
          <a:p>
            <a:endParaRPr lang="en-US" dirty="0"/>
          </a:p>
          <a:p>
            <a:r>
              <a:rPr lang="en-US" dirty="0"/>
              <a:t>For variables that represent a total quantity there is a corresponding variable that is the percentage as well</a:t>
            </a:r>
          </a:p>
        </p:txBody>
      </p:sp>
      <p:sp>
        <p:nvSpPr>
          <p:cNvPr id="3" name="Title 2">
            <a:extLst>
              <a:ext uri="{FF2B5EF4-FFF2-40B4-BE49-F238E27FC236}">
                <a16:creationId xmlns:a16="http://schemas.microsoft.com/office/drawing/2014/main" id="{E7635265-1378-4E93-AC63-319C12A939E2}"/>
              </a:ext>
            </a:extLst>
          </p:cNvPr>
          <p:cNvSpPr>
            <a:spLocks noGrp="1"/>
          </p:cNvSpPr>
          <p:nvPr>
            <p:ph type="title"/>
          </p:nvPr>
        </p:nvSpPr>
        <p:spPr/>
        <p:txBody>
          <a:bodyPr/>
          <a:lstStyle/>
          <a:p>
            <a:r>
              <a:rPr lang="en-US" dirty="0"/>
              <a:t>The Data</a:t>
            </a:r>
          </a:p>
        </p:txBody>
      </p:sp>
      <p:sp>
        <p:nvSpPr>
          <p:cNvPr id="7" name="TextBox 6">
            <a:extLst>
              <a:ext uri="{FF2B5EF4-FFF2-40B4-BE49-F238E27FC236}">
                <a16:creationId xmlns:a16="http://schemas.microsoft.com/office/drawing/2014/main" id="{4F678EA2-CBD2-41B2-A165-3DAFA117A34F}"/>
              </a:ext>
            </a:extLst>
          </p:cNvPr>
          <p:cNvSpPr txBox="1"/>
          <p:nvPr/>
        </p:nvSpPr>
        <p:spPr>
          <a:xfrm>
            <a:off x="349135" y="5946371"/>
            <a:ext cx="11410603" cy="923330"/>
          </a:xfrm>
          <a:prstGeom prst="rect">
            <a:avLst/>
          </a:prstGeom>
          <a:noFill/>
        </p:spPr>
        <p:txBody>
          <a:bodyPr wrap="square" rtlCol="0">
            <a:spAutoFit/>
          </a:bodyPr>
          <a:lstStyle/>
          <a:p>
            <a:r>
              <a:rPr lang="en-US" b="1" dirty="0"/>
              <a:t>Data used for this project came from the repository on Kaggle posted by </a:t>
            </a:r>
            <a:r>
              <a:rPr lang="en-US" b="1" dirty="0">
                <a:hlinkClick r:id="rId2"/>
              </a:rPr>
              <a:t>Nigel Dalziel</a:t>
            </a:r>
            <a:r>
              <a:rPr lang="en-US" b="1" dirty="0"/>
              <a:t>. Data compiled from [Massachusetts Department of Education ]</a:t>
            </a:r>
            <a:r>
              <a:rPr lang="en-US" b="1" dirty="0">
                <a:hlinkClick r:id="rId3"/>
              </a:rPr>
              <a:t>http://profiles.doe.mass.edu/state_report/</a:t>
            </a:r>
            <a:r>
              <a:rPr lang="en-US" b="1" dirty="0"/>
              <a:t>)</a:t>
            </a:r>
          </a:p>
          <a:p>
            <a:endParaRPr lang="en-US" dirty="0"/>
          </a:p>
        </p:txBody>
      </p:sp>
    </p:spTree>
    <p:extLst>
      <p:ext uri="{BB962C8B-B14F-4D97-AF65-F5344CB8AC3E}">
        <p14:creationId xmlns:p14="http://schemas.microsoft.com/office/powerpoint/2010/main" val="104848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4D2C1C-620F-4C54-8C0A-39036AB48272}"/>
              </a:ext>
            </a:extLst>
          </p:cNvPr>
          <p:cNvSpPr>
            <a:spLocks noGrp="1"/>
          </p:cNvSpPr>
          <p:nvPr>
            <p:ph type="body" sz="quarter" idx="13"/>
          </p:nvPr>
        </p:nvSpPr>
        <p:spPr>
          <a:xfrm>
            <a:off x="1860549" y="2101850"/>
            <a:ext cx="5238520" cy="823913"/>
          </a:xfrm>
        </p:spPr>
        <p:txBody>
          <a:bodyPr/>
          <a:lstStyle/>
          <a:p>
            <a:r>
              <a:rPr lang="en-US" dirty="0"/>
              <a:t>1778 Schools are public schools</a:t>
            </a:r>
          </a:p>
        </p:txBody>
      </p:sp>
      <p:sp>
        <p:nvSpPr>
          <p:cNvPr id="3" name="Title 2">
            <a:extLst>
              <a:ext uri="{FF2B5EF4-FFF2-40B4-BE49-F238E27FC236}">
                <a16:creationId xmlns:a16="http://schemas.microsoft.com/office/drawing/2014/main" id="{D2C7E09A-EC7B-4289-A946-3CBF6C9DAE67}"/>
              </a:ext>
            </a:extLst>
          </p:cNvPr>
          <p:cNvSpPr>
            <a:spLocks noGrp="1"/>
          </p:cNvSpPr>
          <p:nvPr>
            <p:ph type="title"/>
          </p:nvPr>
        </p:nvSpPr>
        <p:spPr/>
        <p:txBody>
          <a:bodyPr/>
          <a:lstStyle/>
          <a:p>
            <a:r>
              <a:rPr lang="en-US" dirty="0"/>
              <a:t>Exploratory Data Analysis</a:t>
            </a:r>
          </a:p>
        </p:txBody>
      </p:sp>
      <p:sp>
        <p:nvSpPr>
          <p:cNvPr id="4" name="Text Placeholder 3">
            <a:extLst>
              <a:ext uri="{FF2B5EF4-FFF2-40B4-BE49-F238E27FC236}">
                <a16:creationId xmlns:a16="http://schemas.microsoft.com/office/drawing/2014/main" id="{34D66120-CCDF-49CE-A08A-3B351E970F80}"/>
              </a:ext>
            </a:extLst>
          </p:cNvPr>
          <p:cNvSpPr>
            <a:spLocks noGrp="1"/>
          </p:cNvSpPr>
          <p:nvPr>
            <p:ph type="body" sz="quarter" idx="14"/>
          </p:nvPr>
        </p:nvSpPr>
        <p:spPr>
          <a:xfrm>
            <a:off x="1971386" y="2925763"/>
            <a:ext cx="4433401" cy="1483041"/>
          </a:xfrm>
        </p:spPr>
        <p:txBody>
          <a:bodyPr>
            <a:normAutofit fontScale="92500"/>
          </a:bodyPr>
          <a:lstStyle/>
          <a:p>
            <a:r>
              <a:rPr lang="en-US" dirty="0"/>
              <a:t>979 schools are Elementary</a:t>
            </a:r>
          </a:p>
          <a:p>
            <a:r>
              <a:rPr lang="en-US" dirty="0"/>
              <a:t>406 schools are middle school </a:t>
            </a:r>
          </a:p>
          <a:p>
            <a:r>
              <a:rPr lang="en-US" dirty="0"/>
              <a:t>386 are High School </a:t>
            </a:r>
          </a:p>
        </p:txBody>
      </p:sp>
    </p:spTree>
    <p:extLst>
      <p:ext uri="{BB962C8B-B14F-4D97-AF65-F5344CB8AC3E}">
        <p14:creationId xmlns:p14="http://schemas.microsoft.com/office/powerpoint/2010/main" val="40564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0FE8F5-29CE-4FF1-A1AF-17F72FDB18C5}"/>
              </a:ext>
            </a:extLst>
          </p:cNvPr>
          <p:cNvSpPr>
            <a:spLocks noGrp="1"/>
          </p:cNvSpPr>
          <p:nvPr>
            <p:ph type="title"/>
          </p:nvPr>
        </p:nvSpPr>
        <p:spPr/>
        <p:txBody>
          <a:bodyPr/>
          <a:lstStyle/>
          <a:p>
            <a:r>
              <a:rPr lang="en-US" dirty="0"/>
              <a:t>Statistics</a:t>
            </a:r>
          </a:p>
        </p:txBody>
      </p:sp>
      <p:pic>
        <p:nvPicPr>
          <p:cNvPr id="44" name="Picture 43">
            <a:extLst>
              <a:ext uri="{FF2B5EF4-FFF2-40B4-BE49-F238E27FC236}">
                <a16:creationId xmlns:a16="http://schemas.microsoft.com/office/drawing/2014/main" id="{59DB7BBE-B129-4AFA-BEB7-9FE91B332C87}"/>
              </a:ext>
            </a:extLst>
          </p:cNvPr>
          <p:cNvPicPr>
            <a:picLocks noChangeAspect="1"/>
          </p:cNvPicPr>
          <p:nvPr/>
        </p:nvPicPr>
        <p:blipFill>
          <a:blip r:embed="rId2"/>
          <a:stretch>
            <a:fillRect/>
          </a:stretch>
        </p:blipFill>
        <p:spPr>
          <a:xfrm>
            <a:off x="450385" y="2101850"/>
            <a:ext cx="3072882" cy="2170892"/>
          </a:xfrm>
          <a:prstGeom prst="rect">
            <a:avLst/>
          </a:prstGeom>
        </p:spPr>
      </p:pic>
      <p:pic>
        <p:nvPicPr>
          <p:cNvPr id="46" name="Picture 45">
            <a:extLst>
              <a:ext uri="{FF2B5EF4-FFF2-40B4-BE49-F238E27FC236}">
                <a16:creationId xmlns:a16="http://schemas.microsoft.com/office/drawing/2014/main" id="{1AA2A635-F38A-4D03-8BA7-B6E9EF91FEDF}"/>
              </a:ext>
            </a:extLst>
          </p:cNvPr>
          <p:cNvPicPr>
            <a:picLocks noChangeAspect="1"/>
          </p:cNvPicPr>
          <p:nvPr/>
        </p:nvPicPr>
        <p:blipFill>
          <a:blip r:embed="rId3"/>
          <a:stretch>
            <a:fillRect/>
          </a:stretch>
        </p:blipFill>
        <p:spPr>
          <a:xfrm>
            <a:off x="3587052" y="2101850"/>
            <a:ext cx="3072883" cy="2170893"/>
          </a:xfrm>
          <a:prstGeom prst="rect">
            <a:avLst/>
          </a:prstGeom>
        </p:spPr>
      </p:pic>
      <p:pic>
        <p:nvPicPr>
          <p:cNvPr id="48" name="Picture 47">
            <a:extLst>
              <a:ext uri="{FF2B5EF4-FFF2-40B4-BE49-F238E27FC236}">
                <a16:creationId xmlns:a16="http://schemas.microsoft.com/office/drawing/2014/main" id="{8169CBCA-9FD3-4765-92A7-C0834BE0A6B1}"/>
              </a:ext>
            </a:extLst>
          </p:cNvPr>
          <p:cNvPicPr>
            <a:picLocks noChangeAspect="1"/>
          </p:cNvPicPr>
          <p:nvPr/>
        </p:nvPicPr>
        <p:blipFill>
          <a:blip r:embed="rId4"/>
          <a:stretch>
            <a:fillRect/>
          </a:stretch>
        </p:blipFill>
        <p:spPr>
          <a:xfrm>
            <a:off x="6723720" y="2101850"/>
            <a:ext cx="2996629" cy="2187770"/>
          </a:xfrm>
          <a:prstGeom prst="rect">
            <a:avLst/>
          </a:prstGeom>
        </p:spPr>
      </p:pic>
      <p:pic>
        <p:nvPicPr>
          <p:cNvPr id="50" name="Picture 49">
            <a:extLst>
              <a:ext uri="{FF2B5EF4-FFF2-40B4-BE49-F238E27FC236}">
                <a16:creationId xmlns:a16="http://schemas.microsoft.com/office/drawing/2014/main" id="{DC55F3BF-4228-4775-B1A8-9394E6AE2CA6}"/>
              </a:ext>
            </a:extLst>
          </p:cNvPr>
          <p:cNvPicPr>
            <a:picLocks noChangeAspect="1"/>
          </p:cNvPicPr>
          <p:nvPr/>
        </p:nvPicPr>
        <p:blipFill>
          <a:blip r:embed="rId5"/>
          <a:stretch>
            <a:fillRect/>
          </a:stretch>
        </p:blipFill>
        <p:spPr>
          <a:xfrm>
            <a:off x="3587052" y="4335573"/>
            <a:ext cx="3072882" cy="2170892"/>
          </a:xfrm>
          <a:prstGeom prst="rect">
            <a:avLst/>
          </a:prstGeom>
        </p:spPr>
      </p:pic>
      <p:pic>
        <p:nvPicPr>
          <p:cNvPr id="52" name="Picture 51">
            <a:extLst>
              <a:ext uri="{FF2B5EF4-FFF2-40B4-BE49-F238E27FC236}">
                <a16:creationId xmlns:a16="http://schemas.microsoft.com/office/drawing/2014/main" id="{EBA88567-42A2-4BBE-96D6-6CB1577996A1}"/>
              </a:ext>
            </a:extLst>
          </p:cNvPr>
          <p:cNvPicPr>
            <a:picLocks noChangeAspect="1"/>
          </p:cNvPicPr>
          <p:nvPr/>
        </p:nvPicPr>
        <p:blipFill>
          <a:blip r:embed="rId6"/>
          <a:stretch>
            <a:fillRect/>
          </a:stretch>
        </p:blipFill>
        <p:spPr>
          <a:xfrm>
            <a:off x="450385" y="4335573"/>
            <a:ext cx="3072882" cy="2170892"/>
          </a:xfrm>
          <a:prstGeom prst="rect">
            <a:avLst/>
          </a:prstGeom>
        </p:spPr>
      </p:pic>
      <p:pic>
        <p:nvPicPr>
          <p:cNvPr id="54" name="Picture 53">
            <a:extLst>
              <a:ext uri="{FF2B5EF4-FFF2-40B4-BE49-F238E27FC236}">
                <a16:creationId xmlns:a16="http://schemas.microsoft.com/office/drawing/2014/main" id="{CBCEF932-E133-4E14-9AB7-A494CF17FFB8}"/>
              </a:ext>
            </a:extLst>
          </p:cNvPr>
          <p:cNvPicPr>
            <a:picLocks noChangeAspect="1"/>
          </p:cNvPicPr>
          <p:nvPr/>
        </p:nvPicPr>
        <p:blipFill>
          <a:blip r:embed="rId7"/>
          <a:stretch>
            <a:fillRect/>
          </a:stretch>
        </p:blipFill>
        <p:spPr>
          <a:xfrm>
            <a:off x="6723719" y="4340054"/>
            <a:ext cx="2996629" cy="2149098"/>
          </a:xfrm>
          <a:prstGeom prst="rect">
            <a:avLst/>
          </a:prstGeom>
        </p:spPr>
      </p:pic>
    </p:spTree>
    <p:extLst>
      <p:ext uri="{BB962C8B-B14F-4D97-AF65-F5344CB8AC3E}">
        <p14:creationId xmlns:p14="http://schemas.microsoft.com/office/powerpoint/2010/main" val="288520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0FE8F5-29CE-4FF1-A1AF-17F72FDB18C5}"/>
              </a:ext>
            </a:extLst>
          </p:cNvPr>
          <p:cNvSpPr>
            <a:spLocks noGrp="1"/>
          </p:cNvSpPr>
          <p:nvPr>
            <p:ph type="title"/>
          </p:nvPr>
        </p:nvSpPr>
        <p:spPr/>
        <p:txBody>
          <a:bodyPr/>
          <a:lstStyle/>
          <a:p>
            <a:r>
              <a:rPr lang="en-US" dirty="0"/>
              <a:t>Statistics</a:t>
            </a:r>
          </a:p>
        </p:txBody>
      </p:sp>
      <p:pic>
        <p:nvPicPr>
          <p:cNvPr id="4" name="Picture 3">
            <a:extLst>
              <a:ext uri="{FF2B5EF4-FFF2-40B4-BE49-F238E27FC236}">
                <a16:creationId xmlns:a16="http://schemas.microsoft.com/office/drawing/2014/main" id="{47A4370B-9585-4690-BC67-C57299BA6F1A}"/>
              </a:ext>
            </a:extLst>
          </p:cNvPr>
          <p:cNvPicPr>
            <a:picLocks noChangeAspect="1"/>
          </p:cNvPicPr>
          <p:nvPr/>
        </p:nvPicPr>
        <p:blipFill>
          <a:blip r:embed="rId2"/>
          <a:stretch>
            <a:fillRect/>
          </a:stretch>
        </p:blipFill>
        <p:spPr>
          <a:xfrm>
            <a:off x="596090" y="2120965"/>
            <a:ext cx="5081158" cy="3480593"/>
          </a:xfrm>
          <a:prstGeom prst="rect">
            <a:avLst/>
          </a:prstGeom>
        </p:spPr>
      </p:pic>
    </p:spTree>
    <p:extLst>
      <p:ext uri="{BB962C8B-B14F-4D97-AF65-F5344CB8AC3E}">
        <p14:creationId xmlns:p14="http://schemas.microsoft.com/office/powerpoint/2010/main" val="304642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E0535C-C5F4-42D8-AFF3-9BAEB7FC5556}"/>
              </a:ext>
            </a:extLst>
          </p:cNvPr>
          <p:cNvSpPr>
            <a:spLocks noGrp="1"/>
          </p:cNvSpPr>
          <p:nvPr>
            <p:ph type="title"/>
          </p:nvPr>
        </p:nvSpPr>
        <p:spPr/>
        <p:txBody>
          <a:bodyPr/>
          <a:lstStyle/>
          <a:p>
            <a:r>
              <a:rPr lang="en-US" dirty="0"/>
              <a:t>Feature Selection</a:t>
            </a:r>
          </a:p>
        </p:txBody>
      </p:sp>
      <p:pic>
        <p:nvPicPr>
          <p:cNvPr id="8" name="Picture 7">
            <a:extLst>
              <a:ext uri="{FF2B5EF4-FFF2-40B4-BE49-F238E27FC236}">
                <a16:creationId xmlns:a16="http://schemas.microsoft.com/office/drawing/2014/main" id="{A120BAC6-F7BC-488C-AA2E-4334B2025D9E}"/>
              </a:ext>
            </a:extLst>
          </p:cNvPr>
          <p:cNvPicPr>
            <a:picLocks noChangeAspect="1"/>
          </p:cNvPicPr>
          <p:nvPr/>
        </p:nvPicPr>
        <p:blipFill>
          <a:blip r:embed="rId2"/>
          <a:stretch>
            <a:fillRect/>
          </a:stretch>
        </p:blipFill>
        <p:spPr>
          <a:xfrm>
            <a:off x="680321" y="2215156"/>
            <a:ext cx="4558092" cy="1934360"/>
          </a:xfrm>
          <a:prstGeom prst="rect">
            <a:avLst/>
          </a:prstGeom>
        </p:spPr>
      </p:pic>
      <p:pic>
        <p:nvPicPr>
          <p:cNvPr id="10" name="Picture 9">
            <a:extLst>
              <a:ext uri="{FF2B5EF4-FFF2-40B4-BE49-F238E27FC236}">
                <a16:creationId xmlns:a16="http://schemas.microsoft.com/office/drawing/2014/main" id="{6989A5DE-2312-48E8-ACB4-4DE01B848E09}"/>
              </a:ext>
            </a:extLst>
          </p:cNvPr>
          <p:cNvPicPr>
            <a:picLocks noChangeAspect="1"/>
          </p:cNvPicPr>
          <p:nvPr/>
        </p:nvPicPr>
        <p:blipFill>
          <a:blip r:embed="rId3"/>
          <a:stretch>
            <a:fillRect/>
          </a:stretch>
        </p:blipFill>
        <p:spPr>
          <a:xfrm>
            <a:off x="3071874" y="4404544"/>
            <a:ext cx="4830754" cy="1934359"/>
          </a:xfrm>
          <a:prstGeom prst="rect">
            <a:avLst/>
          </a:prstGeom>
        </p:spPr>
      </p:pic>
      <p:pic>
        <p:nvPicPr>
          <p:cNvPr id="12" name="Picture 11">
            <a:extLst>
              <a:ext uri="{FF2B5EF4-FFF2-40B4-BE49-F238E27FC236}">
                <a16:creationId xmlns:a16="http://schemas.microsoft.com/office/drawing/2014/main" id="{967D2F0D-7C37-4B54-8249-BA50991C56B8}"/>
              </a:ext>
            </a:extLst>
          </p:cNvPr>
          <p:cNvPicPr>
            <a:picLocks noChangeAspect="1"/>
          </p:cNvPicPr>
          <p:nvPr/>
        </p:nvPicPr>
        <p:blipFill>
          <a:blip r:embed="rId4"/>
          <a:stretch>
            <a:fillRect/>
          </a:stretch>
        </p:blipFill>
        <p:spPr>
          <a:xfrm>
            <a:off x="5370254" y="2215156"/>
            <a:ext cx="4774164" cy="1934359"/>
          </a:xfrm>
          <a:prstGeom prst="rect">
            <a:avLst/>
          </a:prstGeom>
        </p:spPr>
      </p:pic>
    </p:spTree>
    <p:extLst>
      <p:ext uri="{BB962C8B-B14F-4D97-AF65-F5344CB8AC3E}">
        <p14:creationId xmlns:p14="http://schemas.microsoft.com/office/powerpoint/2010/main" val="284545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E0535C-C5F4-42D8-AFF3-9BAEB7FC5556}"/>
              </a:ext>
            </a:extLst>
          </p:cNvPr>
          <p:cNvSpPr>
            <a:spLocks noGrp="1"/>
          </p:cNvSpPr>
          <p:nvPr>
            <p:ph type="title"/>
          </p:nvPr>
        </p:nvSpPr>
        <p:spPr/>
        <p:txBody>
          <a:bodyPr/>
          <a:lstStyle/>
          <a:p>
            <a:r>
              <a:rPr lang="en-US" dirty="0"/>
              <a:t>Feature Selection</a:t>
            </a:r>
          </a:p>
        </p:txBody>
      </p:sp>
      <p:pic>
        <p:nvPicPr>
          <p:cNvPr id="4" name="Picture 3">
            <a:extLst>
              <a:ext uri="{FF2B5EF4-FFF2-40B4-BE49-F238E27FC236}">
                <a16:creationId xmlns:a16="http://schemas.microsoft.com/office/drawing/2014/main" id="{5461DB22-507E-4E7C-9604-FCEB17D1680F}"/>
              </a:ext>
            </a:extLst>
          </p:cNvPr>
          <p:cNvPicPr>
            <a:picLocks noChangeAspect="1"/>
          </p:cNvPicPr>
          <p:nvPr/>
        </p:nvPicPr>
        <p:blipFill>
          <a:blip r:embed="rId2"/>
          <a:stretch>
            <a:fillRect/>
          </a:stretch>
        </p:blipFill>
        <p:spPr>
          <a:xfrm>
            <a:off x="914400" y="2090757"/>
            <a:ext cx="5517553" cy="4424167"/>
          </a:xfrm>
          <a:prstGeom prst="rect">
            <a:avLst/>
          </a:prstGeom>
        </p:spPr>
      </p:pic>
    </p:spTree>
    <p:extLst>
      <p:ext uri="{BB962C8B-B14F-4D97-AF65-F5344CB8AC3E}">
        <p14:creationId xmlns:p14="http://schemas.microsoft.com/office/powerpoint/2010/main" val="1420840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4BD8C1-D308-466A-B529-8978A3968B2D}"/>
              </a:ext>
            </a:extLst>
          </p:cNvPr>
          <p:cNvSpPr>
            <a:spLocks noGrp="1"/>
          </p:cNvSpPr>
          <p:nvPr>
            <p:ph type="title"/>
          </p:nvPr>
        </p:nvSpPr>
        <p:spPr/>
        <p:txBody>
          <a:bodyPr/>
          <a:lstStyle/>
          <a:p>
            <a:r>
              <a:rPr lang="en-US" dirty="0"/>
              <a:t>Prediction</a:t>
            </a:r>
          </a:p>
        </p:txBody>
      </p:sp>
      <p:pic>
        <p:nvPicPr>
          <p:cNvPr id="8" name="Picture 7">
            <a:extLst>
              <a:ext uri="{FF2B5EF4-FFF2-40B4-BE49-F238E27FC236}">
                <a16:creationId xmlns:a16="http://schemas.microsoft.com/office/drawing/2014/main" id="{3904B92F-9973-4D78-8E35-E17D6399D021}"/>
              </a:ext>
            </a:extLst>
          </p:cNvPr>
          <p:cNvPicPr>
            <a:picLocks noChangeAspect="1"/>
          </p:cNvPicPr>
          <p:nvPr/>
        </p:nvPicPr>
        <p:blipFill>
          <a:blip r:embed="rId2"/>
          <a:stretch>
            <a:fillRect/>
          </a:stretch>
        </p:blipFill>
        <p:spPr>
          <a:xfrm>
            <a:off x="497607" y="2024964"/>
            <a:ext cx="5598393" cy="4679448"/>
          </a:xfrm>
          <a:prstGeom prst="rect">
            <a:avLst/>
          </a:prstGeom>
        </p:spPr>
      </p:pic>
    </p:spTree>
    <p:extLst>
      <p:ext uri="{BB962C8B-B14F-4D97-AF65-F5344CB8AC3E}">
        <p14:creationId xmlns:p14="http://schemas.microsoft.com/office/powerpoint/2010/main" val="104583520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F1D2AC-2735-457E-B639-07E13F9A629B}">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3.xml><?xml version="1.0" encoding="utf-8"?>
<ds:datastoreItem xmlns:ds="http://schemas.openxmlformats.org/officeDocument/2006/customXml" ds:itemID="{B12AB9FA-5EE8-4111-B873-E09ACA2BC3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299</Words>
  <Application>Microsoft Office PowerPoint</Application>
  <PresentationFormat>Widescreen</PresentationFormat>
  <Paragraphs>49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Trebuchet MS</vt:lpstr>
      <vt:lpstr>Berlin</vt:lpstr>
      <vt:lpstr>Predicting College Attendance</vt:lpstr>
      <vt:lpstr>Massechusetts School System</vt:lpstr>
      <vt:lpstr>The Data</vt:lpstr>
      <vt:lpstr>Exploratory Data Analysis</vt:lpstr>
      <vt:lpstr>Statistics</vt:lpstr>
      <vt:lpstr>Statistics</vt:lpstr>
      <vt:lpstr>Feature Selection</vt:lpstr>
      <vt:lpstr>Feature Selection</vt:lpstr>
      <vt:lpstr>Prediction</vt:lpstr>
      <vt:lpstr>Prediction</vt:lpstr>
      <vt:lpstr>Prediction</vt:lpstr>
      <vt:lpstr>Prediction</vt:lpstr>
      <vt:lpstr>Prediction</vt:lpstr>
      <vt:lpstr>Prediction</vt:lpstr>
      <vt:lpstr>Challenges</vt:lpstr>
      <vt:lpstr>Improvements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2019-05-02T16:13:37Z</dcterms:created>
  <dcterms:modified xsi:type="dcterms:W3CDTF">2019-05-02T17:19:21Z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