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4"/>
    <p:restoredTop sz="94680"/>
  </p:normalViewPr>
  <p:slideViewPr>
    <p:cSldViewPr snapToGrid="0" snapToObjects="1">
      <p:cViewPr varScale="1">
        <p:scale>
          <a:sx n="88" d="100"/>
          <a:sy n="88" d="100"/>
        </p:scale>
        <p:origin x="1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ulkdata.uspto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lh3.googleusercontent.com/ZXWvLNYmK_3r19USJ6XmzRycDy1vzI_8-5kvS6DRu2LjCpLSbExVihdQni85xfjyQ7MJDuGmoHiWeNHCIz2PlY_t5BVrRgmO7RvmoHj77PimX1uXcblmaKEAmMLP761XfFzSyET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lh3.googleusercontent.com/B-7Vk2xC4Mb9NaOMsoVKqrVC8q-HW7DOC4xaUNrhgzIRDJAE6S6FoeyB8lPkFpOEJE5y8b9ND7_40YGC0TsNsv7I_xJrJQ0EqoqcLUNQFkG8j5VNVWZy38oEOVcTM4YNLQ1Nk1G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aC1zjtnoutg-AWamjRTmx85zqpH29f7EsP98kanYZ1NBO4VZO4D9wZphsFkUOJ1XsogAvzjbDZBM1KrTvrqWG6pYFCvIZju1l8Ddr97KSgKnTtvePe5LY3jkcmITVbf4y1b749HJ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FE4E-F6E8-784F-B09C-4BE4BCBDC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2017 Patent Grant Analytics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F40EC-5B11-7B41-8D7A-413CC327E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951674"/>
          </a:xfrm>
        </p:spPr>
        <p:txBody>
          <a:bodyPr>
            <a:normAutofit/>
          </a:bodyPr>
          <a:lstStyle/>
          <a:p>
            <a:r>
              <a:rPr lang="en-US" dirty="0"/>
              <a:t>Looking for patterns to predict delays in patent prosecution based on bibliographic patent data.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099A5-EE0D-F64C-B1B3-1DE69B618B59}"/>
              </a:ext>
            </a:extLst>
          </p:cNvPr>
          <p:cNvSpPr txBox="1"/>
          <p:nvPr/>
        </p:nvSpPr>
        <p:spPr>
          <a:xfrm>
            <a:off x="1876424" y="4553712"/>
            <a:ext cx="275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Jay Clare</a:t>
            </a:r>
          </a:p>
          <a:p>
            <a:r>
              <a:rPr lang="en-US" i="1" dirty="0"/>
              <a:t>Springboard, April 2018</a:t>
            </a:r>
          </a:p>
        </p:txBody>
      </p:sp>
    </p:spTree>
    <p:extLst>
      <p:ext uri="{BB962C8B-B14F-4D97-AF65-F5344CB8AC3E}">
        <p14:creationId xmlns:p14="http://schemas.microsoft.com/office/powerpoint/2010/main" val="304450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32B2-02B2-8D40-8FEB-D4691EFD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looking for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3F00-C6A4-AA44-8EA8-6D04C06A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Questions Investigated: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significant difference in prosecution period of utility patents versus non-utility patents (i.e., design and plant)?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significant difference in prosecution period between plant and design patents?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significant correlation between the number of claims and the prosecution period for utility patents?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significant correlation between the number of figures and the prosecution period for patents?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0885-82BA-434C-BE52-793DF713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vs. non-utility prosecution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B8E2-A4AF-5F41-9B17-A2B26B9E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prosecution time of utility patents: approx. 1,067 days</a:t>
            </a:r>
          </a:p>
          <a:p>
            <a:r>
              <a:rPr lang="en-US" dirty="0"/>
              <a:t>Mean prosecution time of non-utility (i.e., plant, design) patents: approx. 584 days</a:t>
            </a:r>
          </a:p>
          <a:p>
            <a:r>
              <a:rPr lang="en-US" dirty="0"/>
              <a:t>Probability of such a difference being random: less than 1.0e-9</a:t>
            </a:r>
            <a:endParaRPr lang="en-US" baseline="30000" dirty="0"/>
          </a:p>
          <a:p>
            <a:r>
              <a:rPr lang="en-US" dirty="0"/>
              <a:t>Conclusion: utility patents take longer to prosecute</a:t>
            </a:r>
          </a:p>
        </p:txBody>
      </p:sp>
    </p:spTree>
    <p:extLst>
      <p:ext uri="{BB962C8B-B14F-4D97-AF65-F5344CB8AC3E}">
        <p14:creationId xmlns:p14="http://schemas.microsoft.com/office/powerpoint/2010/main" val="420169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0885-82BA-434C-BE52-793DF713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vs. design prosecution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B8E2-A4AF-5F41-9B17-A2B26B9E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prosecution time of plant patents: approx. 648 days</a:t>
            </a:r>
          </a:p>
          <a:p>
            <a:r>
              <a:rPr lang="en-US" dirty="0"/>
              <a:t>Mean prosecution time of design patents: approx. 581 days</a:t>
            </a:r>
          </a:p>
          <a:p>
            <a:r>
              <a:rPr lang="en-US" dirty="0"/>
              <a:t>Probability of such a difference being random: less than 4.286e-44</a:t>
            </a:r>
          </a:p>
          <a:p>
            <a:r>
              <a:rPr lang="en-US" dirty="0"/>
              <a:t>Conclusion: plant patents take longer to prosecute vs. design patents</a:t>
            </a:r>
          </a:p>
        </p:txBody>
      </p:sp>
    </p:spTree>
    <p:extLst>
      <p:ext uri="{BB962C8B-B14F-4D97-AF65-F5344CB8AC3E}">
        <p14:creationId xmlns:p14="http://schemas.microsoft.com/office/powerpoint/2010/main" val="164382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EAD-B17C-5D42-873E-095AB6E2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claims vs. prosecution time</a:t>
            </a:r>
          </a:p>
        </p:txBody>
      </p:sp>
      <p:pic>
        <p:nvPicPr>
          <p:cNvPr id="5122" name="Picture 2" descr="https://lh3.googleusercontent.com/2JKNz3FYTOBoCoctfOWNOFVivmZ80caa2Fx4ZjwjdfYXDAQoAxfxzvW-d4exlCX48iNl6Y515u5DGOAmdyocng4iEqvsSilYIiMsauavPSmf66C-hLZBctL423b5temdOSi87fre">
            <a:extLst>
              <a:ext uri="{FF2B5EF4-FFF2-40B4-BE49-F238E27FC236}">
                <a16:creationId xmlns:a16="http://schemas.microsoft.com/office/drawing/2014/main" id="{0E9CACAB-199E-1545-BA97-E231472936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182" y="2097088"/>
            <a:ext cx="4134460" cy="40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EAD-B17C-5D42-873E-095AB6E2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Figures vs. prosecution time</a:t>
            </a:r>
          </a:p>
        </p:txBody>
      </p:sp>
      <p:pic>
        <p:nvPicPr>
          <p:cNvPr id="4098" name="Picture 2" descr="https://lh3.googleusercontent.com/ydvZdZ_2YSVfdw44ec_fHB8QZxHya-B1sZSNJh8NRykvG9x5p2HPNEO3fZPONJc0r3OkP2NsiM0yLwPB9W3Ux7LwzvpEGxZq8K3sFXLTXKlBEc7033Oum4LGIv1fJhOJi5cV8hnp">
            <a:extLst>
              <a:ext uri="{FF2B5EF4-FFF2-40B4-BE49-F238E27FC236}">
                <a16:creationId xmlns:a16="http://schemas.microsoft.com/office/drawing/2014/main" id="{530F11AC-8645-A84A-94A1-9CD9FA4EF1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45" y="1909518"/>
            <a:ext cx="4304934" cy="420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4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4996-3C07-B447-9F1A-B6D229D2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00C6-9F08-CC4D-A410-ABA90B94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Ordinary least squares (OLS) multivariate linear regression model</a:t>
            </a:r>
          </a:p>
          <a:p>
            <a:pPr marL="0" indent="0">
              <a:buNone/>
            </a:pPr>
            <a:r>
              <a:rPr lang="en-US" dirty="0"/>
              <a:t>Experimental variables: number of claims; number of figures</a:t>
            </a:r>
          </a:p>
          <a:p>
            <a:pPr marL="0" indent="0">
              <a:buNone/>
            </a:pPr>
            <a:r>
              <a:rPr lang="en-US" dirty="0"/>
              <a:t>Target variable: prosecution period</a:t>
            </a:r>
          </a:p>
          <a:p>
            <a:pPr marL="0" indent="0">
              <a:buNone/>
            </a:pPr>
            <a:r>
              <a:rPr lang="en-US" dirty="0"/>
              <a:t>Model is a poor fit (R</a:t>
            </a:r>
            <a:r>
              <a:rPr lang="en-US" baseline="30000" dirty="0"/>
              <a:t>2</a:t>
            </a:r>
            <a:r>
              <a:rPr lang="en-US" dirty="0"/>
              <a:t> = 0.0003)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E6A04-6279-494E-8DF8-28D74CBA0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58132"/>
              </p:ext>
            </p:extLst>
          </p:nvPr>
        </p:nvGraphicFramePr>
        <p:xfrm>
          <a:off x="6094411" y="3438319"/>
          <a:ext cx="4156529" cy="1975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6173">
                  <a:extLst>
                    <a:ext uri="{9D8B030D-6E8A-4147-A177-3AD203B41FA5}">
                      <a16:colId xmlns:a16="http://schemas.microsoft.com/office/drawing/2014/main" val="1676408143"/>
                    </a:ext>
                  </a:extLst>
                </a:gridCol>
                <a:gridCol w="1520356">
                  <a:extLst>
                    <a:ext uri="{9D8B030D-6E8A-4147-A177-3AD203B41FA5}">
                      <a16:colId xmlns:a16="http://schemas.microsoft.com/office/drawing/2014/main" val="1101938622"/>
                    </a:ext>
                  </a:extLst>
                </a:gridCol>
              </a:tblGrid>
              <a:tr h="2822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R-Squared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406065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Adjusted R-Squared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683587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Coefficients: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976182"/>
                  </a:ext>
                </a:extLst>
              </a:tr>
              <a:tr h="56443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	Number of Claims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-0.912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986311"/>
                  </a:ext>
                </a:extLst>
              </a:tr>
              <a:tr h="56443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	Number of Figures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3.0519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27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70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4996-3C07-B447-9F1A-B6D229D2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00C6-9F08-CC4D-A410-ABA90B94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Visualizing Normalized Residuals: where does the model perform best?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AE997-6FE1-964A-8226-B18CA8A48D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4185" y="3104990"/>
            <a:ext cx="4320451" cy="29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4996-3C07-B447-9F1A-B6D229D2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00C6-9F08-CC4D-A410-ABA90B94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Visualizing Residual Distribution: Histogram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4E6CB-43D3-F94E-989B-4660B016C0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1989" y="2828606"/>
            <a:ext cx="5004844" cy="31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0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8EA0-03C2-7646-9BDB-B9A528C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7F09-DB21-8940-931B-42445475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geographic distribution state-by-state</a:t>
            </a:r>
          </a:p>
          <a:p>
            <a:r>
              <a:rPr lang="en-US" dirty="0"/>
              <a:t>Interesting temporal distribution of filing activity</a:t>
            </a:r>
          </a:p>
          <a:p>
            <a:pPr lvl="1"/>
            <a:r>
              <a:rPr lang="en-US" dirty="0"/>
              <a:t>More investigation needed to explain spike in week 2 of March</a:t>
            </a:r>
          </a:p>
          <a:p>
            <a:r>
              <a:rPr lang="en-US" dirty="0"/>
              <a:t>Correlations exist but are week</a:t>
            </a:r>
          </a:p>
          <a:p>
            <a:r>
              <a:rPr lang="en-US" dirty="0"/>
              <a:t>Negative correlation between number of figures and prosecution time</a:t>
            </a:r>
          </a:p>
          <a:p>
            <a:r>
              <a:rPr lang="en-US" dirty="0"/>
              <a:t>Linear regression models do </a:t>
            </a:r>
            <a:r>
              <a:rPr lang="en-US"/>
              <a:t>not perform well on the data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3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212D-9146-394C-BE78-8A4F581D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0F5C-A978-F441-B58E-07703AE0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what is the problem?</a:t>
            </a:r>
          </a:p>
          <a:p>
            <a:r>
              <a:rPr lang="en-US" dirty="0"/>
              <a:t>Working with the Data</a:t>
            </a:r>
          </a:p>
          <a:p>
            <a:r>
              <a:rPr lang="en-US" dirty="0"/>
              <a:t>Geographic and Time Series Analysis </a:t>
            </a:r>
          </a:p>
          <a:p>
            <a:r>
              <a:rPr lang="en-US" dirty="0"/>
              <a:t>Exploratory Data Analysis: looking for correlations</a:t>
            </a:r>
          </a:p>
          <a:p>
            <a:r>
              <a:rPr lang="en-US" dirty="0"/>
              <a:t>Linear Regression Analysis</a:t>
            </a:r>
          </a:p>
          <a:p>
            <a:r>
              <a:rPr lang="en-US" dirty="0"/>
              <a:t>Conclusion: what have we learned?</a:t>
            </a:r>
          </a:p>
        </p:txBody>
      </p:sp>
    </p:spTree>
    <p:extLst>
      <p:ext uri="{BB962C8B-B14F-4D97-AF65-F5344CB8AC3E}">
        <p14:creationId xmlns:p14="http://schemas.microsoft.com/office/powerpoint/2010/main" val="237150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04AF-81F3-5844-A32F-60B746CF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is </a:t>
            </a:r>
            <a:r>
              <a:rPr lang="en-US"/>
              <a:t>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A36-5D8A-6B40-88D3-B97A7E81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BIG PICTURE:</a:t>
            </a:r>
          </a:p>
          <a:p>
            <a:r>
              <a:rPr lang="en-US" dirty="0"/>
              <a:t>The United States Patent and Trademark Office (USPTO) receives &gt; 500k patent applications annually</a:t>
            </a:r>
          </a:p>
          <a:p>
            <a:r>
              <a:rPr lang="en-US" dirty="0"/>
              <a:t>Tremendous backlog with reviewing and approving the patents</a:t>
            </a:r>
          </a:p>
          <a:p>
            <a:r>
              <a:rPr lang="en-US" dirty="0"/>
              <a:t>Limited resources for making sure “good” patents are issued (granted) and “bad” patents fail</a:t>
            </a:r>
          </a:p>
          <a:p>
            <a:r>
              <a:rPr lang="en-US" dirty="0"/>
              <a:t>Result: the quality of patents being issued suffers and innovation incentives are out of alignment</a:t>
            </a:r>
          </a:p>
        </p:txBody>
      </p:sp>
    </p:spTree>
    <p:extLst>
      <p:ext uri="{BB962C8B-B14F-4D97-AF65-F5344CB8AC3E}">
        <p14:creationId xmlns:p14="http://schemas.microsoft.com/office/powerpoint/2010/main" val="355089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04AF-81F3-5844-A32F-60B746CF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A36-5D8A-6B40-88D3-B97A7E81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arise about what influences patent prosecution (i.e., review) time</a:t>
            </a:r>
          </a:p>
          <a:p>
            <a:r>
              <a:rPr lang="en-US" dirty="0"/>
              <a:t>Are there any basic surface-level characteristics that cause a delay in the review process?</a:t>
            </a:r>
          </a:p>
          <a:p>
            <a:r>
              <a:rPr lang="en-US" dirty="0"/>
              <a:t>If things are running smoothly, patent review time should not be influenced by administrative differences in the way patents are drafted (e.g., number of claims, number of figures, etc.)</a:t>
            </a:r>
          </a:p>
        </p:txBody>
      </p:sp>
    </p:spTree>
    <p:extLst>
      <p:ext uri="{BB962C8B-B14F-4D97-AF65-F5344CB8AC3E}">
        <p14:creationId xmlns:p14="http://schemas.microsoft.com/office/powerpoint/2010/main" val="34888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0B86-324F-DD4A-A991-606FAF8F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543D-24BC-8D44-9891-ADB8EE8F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~350,000 patents granted in 2017</a:t>
            </a:r>
          </a:p>
          <a:p>
            <a:r>
              <a:rPr lang="en-US" dirty="0"/>
              <a:t>52 XML files published annually (1 filed per wee)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https://bulkdata.uspto.gov/</a:t>
            </a:r>
            <a:endParaRPr lang="en-US" dirty="0"/>
          </a:p>
          <a:p>
            <a:r>
              <a:rPr lang="en-US" dirty="0"/>
              <a:t>&gt; 6 million lines of data each year</a:t>
            </a:r>
          </a:p>
        </p:txBody>
      </p:sp>
    </p:spTree>
    <p:extLst>
      <p:ext uri="{BB962C8B-B14F-4D97-AF65-F5344CB8AC3E}">
        <p14:creationId xmlns:p14="http://schemas.microsoft.com/office/powerpoint/2010/main" val="398846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0B86-324F-DD4A-A991-606FAF8F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543D-24BC-8D44-9891-ADB8EE8F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Files are enormous</a:t>
            </a:r>
          </a:p>
          <a:p>
            <a:pPr lvl="1"/>
            <a:r>
              <a:rPr lang="en-US" dirty="0"/>
              <a:t>Lacking proper “root” tags for analysis by traditional algorithms</a:t>
            </a:r>
          </a:p>
          <a:p>
            <a:pPr lvl="1"/>
            <a:r>
              <a:rPr lang="en-US" dirty="0"/>
              <a:t>Highly fragmented and inconsistent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Custom script for processing all 52 files at once using ‘</a:t>
            </a:r>
            <a:r>
              <a:rPr lang="en-US" dirty="0" err="1"/>
              <a:t>globbing</a:t>
            </a:r>
            <a:r>
              <a:rPr lang="en-US" dirty="0"/>
              <a:t>’ module</a:t>
            </a:r>
          </a:p>
          <a:p>
            <a:pPr lvl="1"/>
            <a:r>
              <a:rPr lang="en-US" dirty="0"/>
              <a:t>Adding root tags to all files to enable processing with standard libraries</a:t>
            </a:r>
          </a:p>
          <a:p>
            <a:pPr lvl="1"/>
            <a:r>
              <a:rPr lang="en-US" dirty="0"/>
              <a:t>Custom algorithm for retrieving bibliographic data points of interest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AF90-36A7-C84F-9517-2D241B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89B3-4282-0A44-9427-56DDFDEBF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Where are patents being filed in the US?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50897E-0ACB-EE4A-A095-CE060F1E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https://lh3.googleusercontent.com/ZXWvLNYmK_3r19USJ6XmzRycDy1vzI_8-5kvS6DRu2LjCpLSbExVihdQni85xfjyQ7MJDuGmoHiWeNHCIz2PlY_t5BVrRgmO7RvmoHj77PimX1uXcblmaKEAmMLP761XfFzSyET5">
            <a:extLst>
              <a:ext uri="{FF2B5EF4-FFF2-40B4-BE49-F238E27FC236}">
                <a16:creationId xmlns:a16="http://schemas.microsoft.com/office/drawing/2014/main" id="{B2AD8FC0-D888-594B-8F7A-C5988B5B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2715605"/>
            <a:ext cx="3543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4A28-E6AE-9342-B305-04135095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4615-A1CD-144E-8165-E5D46556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are patents being filed in the US?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C8F63B-7934-CA44-A689-94707873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1" y="2852927"/>
            <a:ext cx="145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5" descr="https://lh3.googleusercontent.com/B-7Vk2xC4Mb9NaOMsoVKqrVC8q-HW7DOC4xaUNrhgzIRDJAE6S6FoeyB8lPkFpOEJE5y8b9ND7_40YGC0TsNsv7I_xJrJQ0EqoqcLUNQFkG8j5VNVWZy38oEOVcTM4YNLQ1Nk1GL">
            <a:extLst>
              <a:ext uri="{FF2B5EF4-FFF2-40B4-BE49-F238E27FC236}">
                <a16:creationId xmlns:a16="http://schemas.microsoft.com/office/drawing/2014/main" id="{4F99161F-33D8-EE42-9EDB-802812F2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89" y="2752344"/>
            <a:ext cx="4564444" cy="29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4A28-E6AE-9342-B305-04135095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4615-A1CD-144E-8165-E5D46556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seasonal patterns in patent filing activity?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A0F7AD-43DB-6043-B226-DA15B83E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4" descr="https://lh5.googleusercontent.com/aC1zjtnoutg-AWamjRTmx85zqpH29f7EsP98kanYZ1NBO4VZO4D9wZphsFkUOJ1XsogAvzjbDZBM1KrTvrqWG6pYFCvIZju1l8Ddr97KSgKnTtvePe5LY3jkcmITVbf4y1b749HJ">
            <a:extLst>
              <a:ext uri="{FF2B5EF4-FFF2-40B4-BE49-F238E27FC236}">
                <a16:creationId xmlns:a16="http://schemas.microsoft.com/office/drawing/2014/main" id="{999A33E3-EEAE-0B4B-938D-3FF51636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44" y="2715605"/>
            <a:ext cx="5047488" cy="333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80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18401</TotalTime>
  <Words>659</Words>
  <Application>Microsoft Macintosh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Tw Cen MT</vt:lpstr>
      <vt:lpstr>Circuit</vt:lpstr>
      <vt:lpstr>2017 Patent Grant Analytics </vt:lpstr>
      <vt:lpstr>Topics covered</vt:lpstr>
      <vt:lpstr>Introduction: what is the problem?</vt:lpstr>
      <vt:lpstr>Introduction: what is the problem?</vt:lpstr>
      <vt:lpstr>Working with the data</vt:lpstr>
      <vt:lpstr>Working with the data</vt:lpstr>
      <vt:lpstr>Geographic analysis</vt:lpstr>
      <vt:lpstr>Time series analysis</vt:lpstr>
      <vt:lpstr>Time series analysis</vt:lpstr>
      <vt:lpstr>Exploratory Data Analysis: looking for correlations</vt:lpstr>
      <vt:lpstr>Utility vs. non-utility prosecution time</vt:lpstr>
      <vt:lpstr>Plant vs. design prosecution time</vt:lpstr>
      <vt:lpstr>Number of claims vs. prosecution time</vt:lpstr>
      <vt:lpstr>Number of Figures vs. prosecution time</vt:lpstr>
      <vt:lpstr>Linear regression analysis</vt:lpstr>
      <vt:lpstr>Linear regression analysis</vt:lpstr>
      <vt:lpstr>Linear regression analysis</vt:lpstr>
      <vt:lpstr>conclusions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Patent Grant Analytics </dc:title>
  <dc:subject/>
  <dc:creator>James Clare</dc:creator>
  <cp:keywords/>
  <dc:description/>
  <cp:lastModifiedBy>James Clare</cp:lastModifiedBy>
  <cp:revision>14</cp:revision>
  <dcterms:created xsi:type="dcterms:W3CDTF">2018-05-07T11:25:29Z</dcterms:created>
  <dcterms:modified xsi:type="dcterms:W3CDTF">2018-05-20T15:21:16Z</dcterms:modified>
  <cp:category/>
</cp:coreProperties>
</file>