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handoutMasterIdLst>
    <p:handoutMasterId r:id="rId56"/>
  </p:handoutMasterIdLst>
  <p:sldIdLst>
    <p:sldId id="257" r:id="rId2"/>
    <p:sldId id="259" r:id="rId3"/>
    <p:sldId id="295" r:id="rId4"/>
    <p:sldId id="296" r:id="rId5"/>
    <p:sldId id="260" r:id="rId6"/>
    <p:sldId id="266" r:id="rId7"/>
    <p:sldId id="261" r:id="rId8"/>
    <p:sldId id="267" r:id="rId9"/>
    <p:sldId id="268" r:id="rId10"/>
    <p:sldId id="269" r:id="rId11"/>
    <p:sldId id="270" r:id="rId12"/>
    <p:sldId id="273" r:id="rId13"/>
    <p:sldId id="274"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277" r:id="rId30"/>
    <p:sldId id="312" r:id="rId31"/>
    <p:sldId id="313" r:id="rId32"/>
    <p:sldId id="280" r:id="rId33"/>
    <p:sldId id="314" r:id="rId34"/>
    <p:sldId id="282" r:id="rId35"/>
    <p:sldId id="315" r:id="rId36"/>
    <p:sldId id="316" r:id="rId37"/>
    <p:sldId id="317" r:id="rId38"/>
    <p:sldId id="321" r:id="rId39"/>
    <p:sldId id="322" r:id="rId40"/>
    <p:sldId id="286" r:id="rId41"/>
    <p:sldId id="318" r:id="rId42"/>
    <p:sldId id="287" r:id="rId43"/>
    <p:sldId id="319" r:id="rId44"/>
    <p:sldId id="320" r:id="rId45"/>
    <p:sldId id="323" r:id="rId46"/>
    <p:sldId id="324" r:id="rId47"/>
    <p:sldId id="289" r:id="rId48"/>
    <p:sldId id="291" r:id="rId49"/>
    <p:sldId id="292" r:id="rId50"/>
    <p:sldId id="293" r:id="rId51"/>
    <p:sldId id="294" r:id="rId52"/>
    <p:sldId id="325" r:id="rId53"/>
    <p:sldId id="29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ADBA3"/>
    <a:srgbClr val="407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74"/>
  </p:normalViewPr>
  <p:slideViewPr>
    <p:cSldViewPr snapToGrid="0" snapToObjects="1" showGuides="1">
      <p:cViewPr varScale="1">
        <p:scale>
          <a:sx n="105" d="100"/>
          <a:sy n="105" d="100"/>
        </p:scale>
        <p:origin x="8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4DFC0A-3E6B-776F-1DAC-755239047F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56D9DA-DF3D-C5B8-EC42-6771A53F05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F64E9A-FAF3-4ED0-85FA-EDDD8EA5FED5}" type="datetimeFigureOut">
              <a:rPr lang="en-US" smtClean="0"/>
              <a:t>3/23/2025</a:t>
            </a:fld>
            <a:endParaRPr lang="en-US"/>
          </a:p>
        </p:txBody>
      </p:sp>
      <p:sp>
        <p:nvSpPr>
          <p:cNvPr id="4" name="Footer Placeholder 3">
            <a:extLst>
              <a:ext uri="{FF2B5EF4-FFF2-40B4-BE49-F238E27FC236}">
                <a16:creationId xmlns:a16="http://schemas.microsoft.com/office/drawing/2014/main" id="{57751C3C-0927-3346-C19F-71E929871E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hho</a:t>
            </a:r>
          </a:p>
        </p:txBody>
      </p:sp>
      <p:sp>
        <p:nvSpPr>
          <p:cNvPr id="5" name="Slide Number Placeholder 4">
            <a:extLst>
              <a:ext uri="{FF2B5EF4-FFF2-40B4-BE49-F238E27FC236}">
                <a16:creationId xmlns:a16="http://schemas.microsoft.com/office/drawing/2014/main" id="{04515555-F8D2-B0D3-1D28-89247F6A18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87A24-2436-4E22-83DE-B3A73B23B489}" type="slidenum">
              <a:rPr lang="en-US" smtClean="0"/>
              <a:t>‹#›</a:t>
            </a:fld>
            <a:endParaRPr lang="en-US"/>
          </a:p>
        </p:txBody>
      </p:sp>
    </p:spTree>
    <p:extLst>
      <p:ext uri="{BB962C8B-B14F-4D97-AF65-F5344CB8AC3E}">
        <p14:creationId xmlns:p14="http://schemas.microsoft.com/office/powerpoint/2010/main" val="111336509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3/23/2025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r>
              <a:rPr lang="en-US"/>
              <a:t>hho</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pic>
        <p:nvPicPr>
          <p:cNvPr id="4" name="Picture 3">
            <a:extLst>
              <a:ext uri="{FF2B5EF4-FFF2-40B4-BE49-F238E27FC236}">
                <a16:creationId xmlns:a16="http://schemas.microsoft.com/office/drawing/2014/main" id="{35E1F6B5-A8D5-AD63-372C-CBF6CB37FA93}"/>
              </a:ext>
            </a:extLst>
          </p:cNvPr>
          <p:cNvPicPr>
            <a:picLocks noChangeAspect="1"/>
          </p:cNvPicPr>
          <p:nvPr userDrawn="1"/>
        </p:nvPicPr>
        <p:blipFill>
          <a:blip r:embed="rId17"/>
          <a:stretch>
            <a:fillRect/>
          </a:stretch>
        </p:blipFill>
        <p:spPr>
          <a:xfrm>
            <a:off x="335360" y="116632"/>
            <a:ext cx="626297" cy="624504"/>
          </a:xfrm>
          <a:prstGeom prst="rect">
            <a:avLst/>
          </a:prstGeom>
        </p:spPr>
      </p:pic>
      <p:sp>
        <p:nvSpPr>
          <p:cNvPr id="5" name="TextBox 4">
            <a:extLst>
              <a:ext uri="{FF2B5EF4-FFF2-40B4-BE49-F238E27FC236}">
                <a16:creationId xmlns:a16="http://schemas.microsoft.com/office/drawing/2014/main" id="{704E81B7-9A90-7A52-3E9A-8931A7C812D0}"/>
              </a:ext>
            </a:extLst>
          </p:cNvPr>
          <p:cNvSpPr txBox="1"/>
          <p:nvPr userDrawn="1"/>
        </p:nvSpPr>
        <p:spPr>
          <a:xfrm>
            <a:off x="974503" y="244218"/>
            <a:ext cx="31683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SI-vision Academy</a:t>
            </a:r>
          </a:p>
        </p:txBody>
      </p:sp>
      <p:sp>
        <p:nvSpPr>
          <p:cNvPr id="6" name="TextBox 5">
            <a:extLst>
              <a:ext uri="{FF2B5EF4-FFF2-40B4-BE49-F238E27FC236}">
                <a16:creationId xmlns:a16="http://schemas.microsoft.com/office/drawing/2014/main" id="{793E7B17-9073-F441-A3C9-13C4A56F393D}"/>
              </a:ext>
            </a:extLst>
          </p:cNvPr>
          <p:cNvSpPr txBox="1"/>
          <p:nvPr userDrawn="1"/>
        </p:nvSpPr>
        <p:spPr>
          <a:xfrm>
            <a:off x="132080" y="6546399"/>
            <a:ext cx="3484880" cy="276999"/>
          </a:xfrm>
          <a:prstGeom prst="rect">
            <a:avLst/>
          </a:prstGeom>
          <a:noFill/>
        </p:spPr>
        <p:txBody>
          <a:bodyPr wrap="square" rtlCol="0">
            <a:spAutoFit/>
          </a:bodyPr>
          <a:lstStyle/>
          <a:p>
            <a:r>
              <a:rPr lang="en-US" sz="1200" dirty="0">
                <a:solidFill>
                  <a:srgbClr val="000000"/>
                </a:solidFill>
                <a:latin typeface="Times New Roman" panose="02020603050405020304" pitchFamily="18" charset="0"/>
                <a:cs typeface="Times New Roman" panose="02020603050405020304" pitchFamily="18" charset="0"/>
              </a:rPr>
              <a:t>Design and Verification of ALU</a:t>
            </a:r>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sldNum="0"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490472"/>
            <a:ext cx="7418832" cy="2386584"/>
          </a:xfrm>
        </p:spPr>
        <p:txBody>
          <a:bodyPr/>
          <a:lstStyle/>
          <a:p>
            <a:r>
              <a:rPr lang="en-US" altLang="ko-KR" sz="6000" b="1" dirty="0">
                <a:latin typeface="Times New Roman" panose="02020603050405020304" pitchFamily="18" charset="0"/>
                <a:cs typeface="Times New Roman" panose="02020603050405020304" pitchFamily="18" charset="0"/>
              </a:rPr>
              <a:t>Design and Verification</a:t>
            </a:r>
            <a:br>
              <a:rPr lang="en-US" altLang="ko-KR" sz="6000" b="1" dirty="0">
                <a:latin typeface="Times New Roman" panose="02020603050405020304" pitchFamily="18" charset="0"/>
                <a:cs typeface="Times New Roman" panose="02020603050405020304" pitchFamily="18" charset="0"/>
              </a:rPr>
            </a:br>
            <a:r>
              <a:rPr lang="en-US" altLang="ko-KR" sz="6000" b="1" dirty="0">
                <a:latin typeface="Times New Roman" panose="02020603050405020304" pitchFamily="18" charset="0"/>
                <a:cs typeface="Times New Roman" panose="02020603050405020304" pitchFamily="18" charset="0"/>
              </a:rPr>
              <a:t>of ALU using </a:t>
            </a:r>
            <a:r>
              <a:rPr lang="en-US" altLang="ko-KR" sz="6000" b="1" dirty="0" err="1">
                <a:latin typeface="Times New Roman" panose="02020603050405020304" pitchFamily="18" charset="0"/>
                <a:cs typeface="Times New Roman" panose="02020603050405020304" pitchFamily="18" charset="0"/>
              </a:rPr>
              <a:t>uvm</a:t>
            </a:r>
            <a:endParaRPr lang="en-US" dirty="0"/>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770177"/>
            <a:ext cx="6638544" cy="1597351"/>
          </a:xfrm>
        </p:spPr>
        <p:txBody>
          <a:bodyPr/>
          <a:lstStyle/>
          <a:p>
            <a:r>
              <a:rPr lang="en-US" sz="1600" dirty="0"/>
              <a:t>Athematic Logic Unit</a:t>
            </a:r>
          </a:p>
          <a:p>
            <a:endParaRPr lang="en-US" sz="1600" dirty="0"/>
          </a:p>
          <a:p>
            <a:endParaRPr lang="en-US" sz="1600" dirty="0"/>
          </a:p>
          <a:p>
            <a:r>
              <a:rPr lang="en-US" sz="2000" dirty="0"/>
              <a:t>Made By: Ziad Ahmed Mamdouh</a:t>
            </a:r>
          </a:p>
        </p:txBody>
      </p:sp>
      <p:sp>
        <p:nvSpPr>
          <p:cNvPr id="2" name="TextBox 1">
            <a:extLst>
              <a:ext uri="{FF2B5EF4-FFF2-40B4-BE49-F238E27FC236}">
                <a16:creationId xmlns:a16="http://schemas.microsoft.com/office/drawing/2014/main" id="{EE7E6BA3-4EAB-6BCB-D204-FD704D0DEA9F}"/>
              </a:ext>
            </a:extLst>
          </p:cNvPr>
          <p:cNvSpPr txBox="1"/>
          <p:nvPr/>
        </p:nvSpPr>
        <p:spPr>
          <a:xfrm>
            <a:off x="0" y="6555138"/>
            <a:ext cx="4129548" cy="307777"/>
          </a:xfrm>
          <a:prstGeom prst="rect">
            <a:avLst/>
          </a:prstGeom>
          <a:noFill/>
        </p:spPr>
        <p:txBody>
          <a:bodyPr wrap="square" rtlCol="0">
            <a:spAutoFit/>
          </a:bodyPr>
          <a:lstStyle/>
          <a:p>
            <a:r>
              <a:rPr lang="en-US" sz="1400" dirty="0">
                <a:solidFill>
                  <a:srgbClr val="000000"/>
                </a:solidFill>
                <a:latin typeface="Times New Roman" panose="02020603050405020304" pitchFamily="18" charset="0"/>
                <a:cs typeface="Times New Roman" panose="02020603050405020304" pitchFamily="18" charset="0"/>
              </a:rPr>
              <a:t>SI-Vision Academy</a:t>
            </a:r>
          </a:p>
        </p:txBody>
      </p:sp>
      <p:pic>
        <p:nvPicPr>
          <p:cNvPr id="3" name="Picture 2">
            <a:extLst>
              <a:ext uri="{FF2B5EF4-FFF2-40B4-BE49-F238E27FC236}">
                <a16:creationId xmlns:a16="http://schemas.microsoft.com/office/drawing/2014/main" id="{A55E02AA-0336-37ED-0FA1-080500CBAAFA}"/>
              </a:ext>
            </a:extLst>
          </p:cNvPr>
          <p:cNvPicPr>
            <a:picLocks noChangeAspect="1"/>
          </p:cNvPicPr>
          <p:nvPr/>
        </p:nvPicPr>
        <p:blipFill>
          <a:blip r:embed="rId2"/>
          <a:stretch>
            <a:fillRect/>
          </a:stretch>
        </p:blipFill>
        <p:spPr>
          <a:xfrm>
            <a:off x="658368" y="75365"/>
            <a:ext cx="626297" cy="624504"/>
          </a:xfrm>
          <a:prstGeom prst="rect">
            <a:avLst/>
          </a:prstGeom>
        </p:spPr>
      </p:pic>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26C5-C52F-F949-A47F-7A5D9EEEAA93}"/>
              </a:ext>
            </a:extLst>
          </p:cNvPr>
          <p:cNvSpPr>
            <a:spLocks noGrp="1"/>
          </p:cNvSpPr>
          <p:nvPr>
            <p:ph type="title"/>
          </p:nvPr>
        </p:nvSpPr>
        <p:spPr/>
        <p:txBody>
          <a:bodyPr/>
          <a:lstStyle/>
          <a:p>
            <a:r>
              <a:rPr lang="en-US" dirty="0"/>
              <a:t>Design Challenge</a:t>
            </a:r>
          </a:p>
        </p:txBody>
      </p:sp>
      <p:pic>
        <p:nvPicPr>
          <p:cNvPr id="6146" name="Picture 2" descr="Challenge – Online challenge management plugin for WP – WordPress plugin |  WordPress.org भारतम्">
            <a:extLst>
              <a:ext uri="{FF2B5EF4-FFF2-40B4-BE49-F238E27FC236}">
                <a16:creationId xmlns:a16="http://schemas.microsoft.com/office/drawing/2014/main" id="{9F2A3E3D-122C-8166-EEDA-20B8F0E30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4286" y="1701102"/>
            <a:ext cx="3455796" cy="345579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Text">
            <a:extLst>
              <a:ext uri="{FF2B5EF4-FFF2-40B4-BE49-F238E27FC236}">
                <a16:creationId xmlns:a16="http://schemas.microsoft.com/office/drawing/2014/main" id="{A667D3A9-78E9-0A1C-5689-C11BB6398C1B}"/>
              </a:ext>
            </a:extLst>
          </p:cNvPr>
          <p:cNvSpPr txBox="1">
            <a:spLocks/>
          </p:cNvSpPr>
          <p:nvPr/>
        </p:nvSpPr>
        <p:spPr>
          <a:xfrm>
            <a:off x="566928" y="2185415"/>
            <a:ext cx="7662672" cy="401873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Tx/>
              <a:buChar char="-"/>
            </a:pPr>
            <a:r>
              <a:rPr lang="en-US" sz="1400" b="1" dirty="0">
                <a:solidFill>
                  <a:srgbClr val="000000"/>
                </a:solidFill>
                <a:latin typeface="Times New Roman" panose="02020603050405020304" pitchFamily="18" charset="0"/>
                <a:cs typeface="Times New Roman" panose="02020603050405020304" pitchFamily="18" charset="0"/>
              </a:rPr>
              <a:t>Same State Output Issue: </a:t>
            </a:r>
            <a:r>
              <a:rPr lang="en-US" sz="1400" dirty="0">
                <a:solidFill>
                  <a:srgbClr val="000000"/>
                </a:solidFill>
                <a:latin typeface="Times New Roman" panose="02020603050405020304" pitchFamily="18" charset="0"/>
                <a:cs typeface="Times New Roman" panose="02020603050405020304" pitchFamily="18" charset="0"/>
              </a:rPr>
              <a:t>If we are doing an operation and the next operation is in the same state, we can find that the output remains the same that happens because the state didn’t change so that the always block which is responsible for calculating and registering the output isn’t executed.                               </a:t>
            </a:r>
            <a:r>
              <a:rPr lang="en-US" sz="1100" b="1" dirty="0">
                <a:solidFill>
                  <a:srgbClr val="000000"/>
                </a:solidFill>
                <a:latin typeface="Times New Roman" panose="02020603050405020304" pitchFamily="18" charset="0"/>
                <a:cs typeface="Times New Roman" panose="02020603050405020304" pitchFamily="18" charset="0"/>
              </a:rPr>
              <a:t>Solve: I am always checking for the state at the always block which is responsible for the clock and registering the new state(This maybe not a good way to solve the problem but I wanted to observe the FSM coverage in Coverage report so I Tried my best to implement a working FSM).</a:t>
            </a:r>
          </a:p>
          <a:p>
            <a:pPr>
              <a:lnSpc>
                <a:spcPct val="100000"/>
              </a:lnSpc>
              <a:spcAft>
                <a:spcPts val="600"/>
              </a:spcAft>
              <a:buFontTx/>
              <a:buChar char="-"/>
            </a:pPr>
            <a:r>
              <a:rPr lang="en-US" sz="1400" b="1" dirty="0">
                <a:solidFill>
                  <a:srgbClr val="000000"/>
                </a:solidFill>
                <a:latin typeface="Times New Roman" panose="02020603050405020304" pitchFamily="18" charset="0"/>
                <a:cs typeface="Times New Roman" panose="02020603050405020304" pitchFamily="18" charset="0"/>
              </a:rPr>
              <a:t>MSB in Bitwise Operations: </a:t>
            </a:r>
            <a:r>
              <a:rPr lang="en-US" sz="1400" dirty="0">
                <a:solidFill>
                  <a:srgbClr val="000000"/>
                </a:solidFill>
                <a:latin typeface="Times New Roman" panose="02020603050405020304" pitchFamily="18" charset="0"/>
                <a:cs typeface="Times New Roman" panose="02020603050405020304" pitchFamily="18" charset="0"/>
              </a:rPr>
              <a:t>as XNOR function that will see always the MSB of the 5bits input     operands as they are six bits and the last bit is always zero because the ALU output is 6bits width so that the XNOR and NAND function will place 1 ( 0 NAND 0 )(0 XNOR 0) in the sixth bit in the ALU output which isn’t correct.</a:t>
            </a:r>
          </a:p>
          <a:p>
            <a:pPr>
              <a:lnSpc>
                <a:spcPct val="100000"/>
              </a:lnSpc>
              <a:spcAft>
                <a:spcPts val="600"/>
              </a:spcAft>
              <a:buFontTx/>
              <a:buChar char="-"/>
            </a:pPr>
            <a:r>
              <a:rPr lang="en-US" sz="1400" b="1" dirty="0">
                <a:solidFill>
                  <a:srgbClr val="000000"/>
                </a:solidFill>
                <a:latin typeface="Times New Roman" panose="02020603050405020304" pitchFamily="18" charset="0"/>
                <a:cs typeface="Times New Roman" panose="02020603050405020304" pitchFamily="18" charset="0"/>
              </a:rPr>
              <a:t>Switch Case vs. If-Else:</a:t>
            </a:r>
            <a:r>
              <a:rPr lang="en-US" sz="1400" dirty="0">
                <a:solidFill>
                  <a:srgbClr val="000000"/>
                </a:solidFill>
                <a:latin typeface="Times New Roman" panose="02020603050405020304" pitchFamily="18" charset="0"/>
                <a:cs typeface="Times New Roman" panose="02020603050405020304" pitchFamily="18" charset="0"/>
              </a:rPr>
              <a:t> using switch cases instead of If else if conditions which will affect the condition coverage report in the verification environment.</a:t>
            </a:r>
          </a:p>
        </p:txBody>
      </p:sp>
      <p:sp>
        <p:nvSpPr>
          <p:cNvPr id="7" name="TextBox 6">
            <a:extLst>
              <a:ext uri="{FF2B5EF4-FFF2-40B4-BE49-F238E27FC236}">
                <a16:creationId xmlns:a16="http://schemas.microsoft.com/office/drawing/2014/main" id="{90714DB5-DB43-5348-A672-D54AABE94300}"/>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Design</a:t>
            </a:r>
          </a:p>
        </p:txBody>
      </p:sp>
    </p:spTree>
    <p:extLst>
      <p:ext uri="{BB962C8B-B14F-4D97-AF65-F5344CB8AC3E}">
        <p14:creationId xmlns:p14="http://schemas.microsoft.com/office/powerpoint/2010/main" val="150825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D8FCB22-2DC7-E144-8B90-49F436AB4F01}"/>
              </a:ext>
            </a:extLst>
          </p:cNvPr>
          <p:cNvSpPr>
            <a:spLocks noGrp="1"/>
          </p:cNvSpPr>
          <p:nvPr>
            <p:ph type="title"/>
          </p:nvPr>
        </p:nvSpPr>
        <p:spPr>
          <a:xfrm>
            <a:off x="566928" y="1499616"/>
            <a:ext cx="8419756" cy="590931"/>
          </a:xfrm>
        </p:spPr>
        <p:txBody>
          <a:bodyPr/>
          <a:lstStyle/>
          <a:p>
            <a:r>
              <a:rPr lang="en-US" dirty="0"/>
              <a:t>UVM Testbench Architecture</a:t>
            </a:r>
          </a:p>
        </p:txBody>
      </p:sp>
      <p:sp>
        <p:nvSpPr>
          <p:cNvPr id="7" name="TextBox 6">
            <a:extLst>
              <a:ext uri="{FF2B5EF4-FFF2-40B4-BE49-F238E27FC236}">
                <a16:creationId xmlns:a16="http://schemas.microsoft.com/office/drawing/2014/main" id="{45039582-095D-B76C-D78E-9742D7FDD865}"/>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sp>
        <p:nvSpPr>
          <p:cNvPr id="9" name="Content Placeholder 8">
            <a:extLst>
              <a:ext uri="{FF2B5EF4-FFF2-40B4-BE49-F238E27FC236}">
                <a16:creationId xmlns:a16="http://schemas.microsoft.com/office/drawing/2014/main" id="{5C0A5FFA-B741-88A7-D61B-8ECE8F8B36E2}"/>
              </a:ext>
            </a:extLst>
          </p:cNvPr>
          <p:cNvSpPr>
            <a:spLocks noGrp="1"/>
          </p:cNvSpPr>
          <p:nvPr>
            <p:ph idx="1"/>
          </p:nvPr>
        </p:nvSpPr>
        <p:spPr>
          <a:xfrm>
            <a:off x="566928" y="2067430"/>
            <a:ext cx="10474698" cy="3968249"/>
          </a:xfrm>
        </p:spPr>
        <p:txBody>
          <a:bodyPr/>
          <a:lstStyle/>
          <a:p>
            <a:pPr marL="0" indent="0">
              <a:buNone/>
            </a:pPr>
            <a:r>
              <a:rPr lang="en-US" sz="1400" b="0" i="0" dirty="0">
                <a:solidFill>
                  <a:srgbClr val="000000"/>
                </a:solidFill>
                <a:effectLst/>
                <a:latin typeface="Times New Roman" panose="02020603050405020304" pitchFamily="18" charset="0"/>
                <a:cs typeface="Times New Roman" panose="02020603050405020304" pitchFamily="18" charset="0"/>
              </a:rPr>
              <a:t>This </a:t>
            </a:r>
            <a:r>
              <a:rPr lang="en-US" sz="1400" dirty="0">
                <a:solidFill>
                  <a:srgbClr val="000000"/>
                </a:solidFill>
                <a:latin typeface="Times New Roman" panose="02020603050405020304" pitchFamily="18" charset="0"/>
                <a:cs typeface="Times New Roman" panose="02020603050405020304" pitchFamily="18" charset="0"/>
              </a:rPr>
              <a:t>is the structure of one of the 4 tests used in this project.</a:t>
            </a:r>
          </a:p>
        </p:txBody>
      </p:sp>
      <p:sp>
        <p:nvSpPr>
          <p:cNvPr id="3" name="Rectangle: Rounded Corners 2">
            <a:extLst>
              <a:ext uri="{FF2B5EF4-FFF2-40B4-BE49-F238E27FC236}">
                <a16:creationId xmlns:a16="http://schemas.microsoft.com/office/drawing/2014/main" id="{440C06A1-2B3B-5F0D-6B52-FF1D7C775D80}"/>
              </a:ext>
            </a:extLst>
          </p:cNvPr>
          <p:cNvSpPr/>
          <p:nvPr/>
        </p:nvSpPr>
        <p:spPr>
          <a:xfrm>
            <a:off x="432816" y="2761488"/>
            <a:ext cx="11192256" cy="3968248"/>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3B9839B-DF8B-33B9-EEBD-54BD5058D5AD}"/>
              </a:ext>
            </a:extLst>
          </p:cNvPr>
          <p:cNvSpPr/>
          <p:nvPr/>
        </p:nvSpPr>
        <p:spPr>
          <a:xfrm>
            <a:off x="791595" y="3130820"/>
            <a:ext cx="10474698" cy="2925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83B8B1B-5AF2-FA3A-BB98-A059E8341393}"/>
              </a:ext>
            </a:extLst>
          </p:cNvPr>
          <p:cNvSpPr/>
          <p:nvPr/>
        </p:nvSpPr>
        <p:spPr>
          <a:xfrm>
            <a:off x="1118616" y="3593592"/>
            <a:ext cx="9820656" cy="2350008"/>
          </a:xfrm>
          <a:prstGeom prst="roundRect">
            <a:avLst/>
          </a:prstGeom>
          <a:solidFill>
            <a:srgbClr val="00B050"/>
          </a:solidFill>
          <a:ln>
            <a:solidFill>
              <a:srgbClr val="0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29179F3-3FFA-CDF7-7360-7F6B9E3B89BB}"/>
              </a:ext>
            </a:extLst>
          </p:cNvPr>
          <p:cNvSpPr txBox="1"/>
          <p:nvPr/>
        </p:nvSpPr>
        <p:spPr>
          <a:xfrm>
            <a:off x="5374509" y="2782062"/>
            <a:ext cx="859536" cy="369332"/>
          </a:xfrm>
          <a:prstGeom prst="rect">
            <a:avLst/>
          </a:prstGeom>
          <a:noFill/>
        </p:spPr>
        <p:txBody>
          <a:bodyPr wrap="square" rtlCol="0">
            <a:spAutoFit/>
          </a:bodyPr>
          <a:lstStyle/>
          <a:p>
            <a:r>
              <a:rPr lang="en-US" b="1" dirty="0">
                <a:solidFill>
                  <a:srgbClr val="000000"/>
                </a:solidFill>
              </a:rPr>
              <a:t>TOP</a:t>
            </a:r>
          </a:p>
        </p:txBody>
      </p:sp>
      <p:sp>
        <p:nvSpPr>
          <p:cNvPr id="8" name="TextBox 7">
            <a:extLst>
              <a:ext uri="{FF2B5EF4-FFF2-40B4-BE49-F238E27FC236}">
                <a16:creationId xmlns:a16="http://schemas.microsoft.com/office/drawing/2014/main" id="{3ADA80D4-E890-CDDA-1C76-B1D015F18FA5}"/>
              </a:ext>
            </a:extLst>
          </p:cNvPr>
          <p:cNvSpPr txBox="1"/>
          <p:nvPr/>
        </p:nvSpPr>
        <p:spPr>
          <a:xfrm>
            <a:off x="3814653" y="3152566"/>
            <a:ext cx="3037792" cy="369332"/>
          </a:xfrm>
          <a:prstGeom prst="rect">
            <a:avLst/>
          </a:prstGeom>
          <a:noFill/>
        </p:spPr>
        <p:txBody>
          <a:bodyPr wrap="square" rtlCol="0">
            <a:spAutoFit/>
          </a:bodyPr>
          <a:lstStyle/>
          <a:p>
            <a:r>
              <a:rPr lang="en-US" b="1" dirty="0">
                <a:solidFill>
                  <a:srgbClr val="000000"/>
                </a:solidFill>
              </a:rPr>
              <a:t>Operand1_set_test</a:t>
            </a:r>
          </a:p>
        </p:txBody>
      </p:sp>
      <p:sp>
        <p:nvSpPr>
          <p:cNvPr id="10" name="TextBox 9">
            <a:extLst>
              <a:ext uri="{FF2B5EF4-FFF2-40B4-BE49-F238E27FC236}">
                <a16:creationId xmlns:a16="http://schemas.microsoft.com/office/drawing/2014/main" id="{ECC1A30C-0713-E165-439C-7DDF29E69D4C}"/>
              </a:ext>
            </a:extLst>
          </p:cNvPr>
          <p:cNvSpPr txBox="1"/>
          <p:nvPr/>
        </p:nvSpPr>
        <p:spPr>
          <a:xfrm>
            <a:off x="1296285" y="3597338"/>
            <a:ext cx="1424976" cy="369332"/>
          </a:xfrm>
          <a:prstGeom prst="rect">
            <a:avLst/>
          </a:prstGeom>
          <a:noFill/>
        </p:spPr>
        <p:txBody>
          <a:bodyPr wrap="square" rtlCol="0">
            <a:spAutoFit/>
          </a:bodyPr>
          <a:lstStyle/>
          <a:p>
            <a:r>
              <a:rPr lang="en-US" b="1" dirty="0">
                <a:solidFill>
                  <a:srgbClr val="000000"/>
                </a:solidFill>
              </a:rPr>
              <a:t>ALU_ENV</a:t>
            </a:r>
          </a:p>
        </p:txBody>
      </p:sp>
      <p:sp>
        <p:nvSpPr>
          <p:cNvPr id="12" name="Rectangle: Rounded Corners 11">
            <a:extLst>
              <a:ext uri="{FF2B5EF4-FFF2-40B4-BE49-F238E27FC236}">
                <a16:creationId xmlns:a16="http://schemas.microsoft.com/office/drawing/2014/main" id="{177F7B0C-CB3E-59CB-A1CC-5B2E391E0817}"/>
              </a:ext>
            </a:extLst>
          </p:cNvPr>
          <p:cNvSpPr/>
          <p:nvPr/>
        </p:nvSpPr>
        <p:spPr>
          <a:xfrm>
            <a:off x="5907024" y="3728053"/>
            <a:ext cx="4882896" cy="2081086"/>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54F23E4-5C23-1801-038D-9A5EC9916238}"/>
              </a:ext>
            </a:extLst>
          </p:cNvPr>
          <p:cNvSpPr/>
          <p:nvPr/>
        </p:nvSpPr>
        <p:spPr>
          <a:xfrm>
            <a:off x="2514600" y="3966670"/>
            <a:ext cx="2350008" cy="76077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D1E119A-63BF-303D-36F0-DD906C0F3538}"/>
              </a:ext>
            </a:extLst>
          </p:cNvPr>
          <p:cNvSpPr/>
          <p:nvPr/>
        </p:nvSpPr>
        <p:spPr>
          <a:xfrm>
            <a:off x="2514600" y="4955135"/>
            <a:ext cx="2350008" cy="76077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D7C598D-6BC7-F006-7B19-0B2DF684D6AA}"/>
              </a:ext>
            </a:extLst>
          </p:cNvPr>
          <p:cNvSpPr/>
          <p:nvPr/>
        </p:nvSpPr>
        <p:spPr>
          <a:xfrm>
            <a:off x="1375754" y="3194650"/>
            <a:ext cx="700597" cy="335112"/>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4046CAF-B8F0-3340-AB77-E4C10AF8444C}"/>
              </a:ext>
            </a:extLst>
          </p:cNvPr>
          <p:cNvSpPr txBox="1"/>
          <p:nvPr/>
        </p:nvSpPr>
        <p:spPr>
          <a:xfrm>
            <a:off x="1430618" y="3233406"/>
            <a:ext cx="673165" cy="261610"/>
          </a:xfrm>
          <a:prstGeom prst="rect">
            <a:avLst/>
          </a:prstGeom>
          <a:noFill/>
        </p:spPr>
        <p:txBody>
          <a:bodyPr wrap="square" rtlCol="0">
            <a:spAutoFit/>
          </a:bodyPr>
          <a:lstStyle/>
          <a:p>
            <a:r>
              <a:rPr lang="en-US" sz="1100" b="1" dirty="0">
                <a:solidFill>
                  <a:srgbClr val="000000"/>
                </a:solidFill>
              </a:rPr>
              <a:t>CNFG</a:t>
            </a:r>
          </a:p>
        </p:txBody>
      </p:sp>
      <p:sp>
        <p:nvSpPr>
          <p:cNvPr id="17" name="TextBox 16">
            <a:extLst>
              <a:ext uri="{FF2B5EF4-FFF2-40B4-BE49-F238E27FC236}">
                <a16:creationId xmlns:a16="http://schemas.microsoft.com/office/drawing/2014/main" id="{1030B68D-BBF3-E49D-3156-B0DF2F822A40}"/>
              </a:ext>
            </a:extLst>
          </p:cNvPr>
          <p:cNvSpPr txBox="1"/>
          <p:nvPr/>
        </p:nvSpPr>
        <p:spPr>
          <a:xfrm>
            <a:off x="7894861" y="3728053"/>
            <a:ext cx="1091823" cy="369332"/>
          </a:xfrm>
          <a:prstGeom prst="rect">
            <a:avLst/>
          </a:prstGeom>
          <a:noFill/>
        </p:spPr>
        <p:txBody>
          <a:bodyPr wrap="square" rtlCol="0">
            <a:spAutoFit/>
          </a:bodyPr>
          <a:lstStyle/>
          <a:p>
            <a:r>
              <a:rPr lang="en-US" b="1" dirty="0">
                <a:solidFill>
                  <a:srgbClr val="000000"/>
                </a:solidFill>
              </a:rPr>
              <a:t>AGENT</a:t>
            </a:r>
          </a:p>
        </p:txBody>
      </p:sp>
      <p:sp>
        <p:nvSpPr>
          <p:cNvPr id="18" name="Rectangle: Rounded Corners 17">
            <a:extLst>
              <a:ext uri="{FF2B5EF4-FFF2-40B4-BE49-F238E27FC236}">
                <a16:creationId xmlns:a16="http://schemas.microsoft.com/office/drawing/2014/main" id="{FDEAE1B5-86EC-DDFB-F53B-811176D69441}"/>
              </a:ext>
            </a:extLst>
          </p:cNvPr>
          <p:cNvSpPr/>
          <p:nvPr/>
        </p:nvSpPr>
        <p:spPr>
          <a:xfrm>
            <a:off x="9028494" y="4105394"/>
            <a:ext cx="1666937" cy="485854"/>
          </a:xfrm>
          <a:prstGeom prst="round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4A602B5-B6A4-8A86-7732-873CD5BB7F6B}"/>
              </a:ext>
            </a:extLst>
          </p:cNvPr>
          <p:cNvSpPr txBox="1"/>
          <p:nvPr/>
        </p:nvSpPr>
        <p:spPr>
          <a:xfrm>
            <a:off x="8984066" y="4191859"/>
            <a:ext cx="1918188" cy="307777"/>
          </a:xfrm>
          <a:prstGeom prst="rect">
            <a:avLst/>
          </a:prstGeom>
          <a:noFill/>
        </p:spPr>
        <p:txBody>
          <a:bodyPr wrap="square" rtlCol="0">
            <a:spAutoFit/>
          </a:bodyPr>
          <a:lstStyle/>
          <a:p>
            <a:r>
              <a:rPr lang="en-US" sz="1400" b="1" dirty="0">
                <a:solidFill>
                  <a:srgbClr val="000000"/>
                </a:solidFill>
              </a:rPr>
              <a:t>ALU_SEQUENCER</a:t>
            </a:r>
          </a:p>
        </p:txBody>
      </p:sp>
      <p:sp>
        <p:nvSpPr>
          <p:cNvPr id="20" name="Rectangle: Rounded Corners 19">
            <a:extLst>
              <a:ext uri="{FF2B5EF4-FFF2-40B4-BE49-F238E27FC236}">
                <a16:creationId xmlns:a16="http://schemas.microsoft.com/office/drawing/2014/main" id="{12844D9C-6652-72ED-C8AF-A562BF262519}"/>
              </a:ext>
            </a:extLst>
          </p:cNvPr>
          <p:cNvSpPr/>
          <p:nvPr/>
        </p:nvSpPr>
        <p:spPr>
          <a:xfrm>
            <a:off x="6124416" y="3824394"/>
            <a:ext cx="700597" cy="335112"/>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8F91DA-5AB9-7006-D0A6-E50A34736DE5}"/>
              </a:ext>
            </a:extLst>
          </p:cNvPr>
          <p:cNvSpPr txBox="1"/>
          <p:nvPr/>
        </p:nvSpPr>
        <p:spPr>
          <a:xfrm>
            <a:off x="6179280" y="3863150"/>
            <a:ext cx="673165" cy="261610"/>
          </a:xfrm>
          <a:prstGeom prst="rect">
            <a:avLst/>
          </a:prstGeom>
          <a:noFill/>
        </p:spPr>
        <p:txBody>
          <a:bodyPr wrap="square" rtlCol="0">
            <a:spAutoFit/>
          </a:bodyPr>
          <a:lstStyle/>
          <a:p>
            <a:r>
              <a:rPr lang="en-US" sz="1100" b="1" dirty="0">
                <a:solidFill>
                  <a:srgbClr val="000000"/>
                </a:solidFill>
              </a:rPr>
              <a:t>CNFG</a:t>
            </a:r>
          </a:p>
        </p:txBody>
      </p:sp>
      <p:sp>
        <p:nvSpPr>
          <p:cNvPr id="22" name="Rectangle: Rounded Corners 21">
            <a:extLst>
              <a:ext uri="{FF2B5EF4-FFF2-40B4-BE49-F238E27FC236}">
                <a16:creationId xmlns:a16="http://schemas.microsoft.com/office/drawing/2014/main" id="{DE660FB7-5137-449A-5DBC-9F8EA5C6A65F}"/>
              </a:ext>
            </a:extLst>
          </p:cNvPr>
          <p:cNvSpPr/>
          <p:nvPr/>
        </p:nvSpPr>
        <p:spPr>
          <a:xfrm>
            <a:off x="8521321" y="4664259"/>
            <a:ext cx="2174110" cy="60711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7689D301-EC50-8472-4807-F17413227603}"/>
              </a:ext>
            </a:extLst>
          </p:cNvPr>
          <p:cNvSpPr/>
          <p:nvPr/>
        </p:nvSpPr>
        <p:spPr>
          <a:xfrm>
            <a:off x="6124416" y="4664259"/>
            <a:ext cx="2174110" cy="60711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D505771-CC41-7A6C-A710-1E35F010ADA4}"/>
              </a:ext>
            </a:extLst>
          </p:cNvPr>
          <p:cNvSpPr txBox="1"/>
          <p:nvPr/>
        </p:nvSpPr>
        <p:spPr>
          <a:xfrm>
            <a:off x="8902710" y="4791742"/>
            <a:ext cx="1666937" cy="307777"/>
          </a:xfrm>
          <a:prstGeom prst="rect">
            <a:avLst/>
          </a:prstGeom>
          <a:noFill/>
        </p:spPr>
        <p:txBody>
          <a:bodyPr wrap="square" rtlCol="0">
            <a:spAutoFit/>
          </a:bodyPr>
          <a:lstStyle/>
          <a:p>
            <a:r>
              <a:rPr lang="en-US" sz="1400" b="1" dirty="0">
                <a:solidFill>
                  <a:srgbClr val="000000"/>
                </a:solidFill>
              </a:rPr>
              <a:t>ALU_DRIVER</a:t>
            </a:r>
          </a:p>
        </p:txBody>
      </p:sp>
      <p:sp>
        <p:nvSpPr>
          <p:cNvPr id="25" name="TextBox 24">
            <a:extLst>
              <a:ext uri="{FF2B5EF4-FFF2-40B4-BE49-F238E27FC236}">
                <a16:creationId xmlns:a16="http://schemas.microsoft.com/office/drawing/2014/main" id="{FF02E573-8690-42E5-8305-D86FE68E632F}"/>
              </a:ext>
            </a:extLst>
          </p:cNvPr>
          <p:cNvSpPr txBox="1"/>
          <p:nvPr/>
        </p:nvSpPr>
        <p:spPr>
          <a:xfrm>
            <a:off x="6519820" y="4795018"/>
            <a:ext cx="1666937" cy="307777"/>
          </a:xfrm>
          <a:prstGeom prst="rect">
            <a:avLst/>
          </a:prstGeom>
          <a:noFill/>
        </p:spPr>
        <p:txBody>
          <a:bodyPr wrap="square" rtlCol="0">
            <a:spAutoFit/>
          </a:bodyPr>
          <a:lstStyle/>
          <a:p>
            <a:r>
              <a:rPr lang="en-US" sz="1400" b="1" dirty="0">
                <a:solidFill>
                  <a:srgbClr val="000000"/>
                </a:solidFill>
              </a:rPr>
              <a:t>ALU_MONITOR</a:t>
            </a:r>
          </a:p>
        </p:txBody>
      </p:sp>
      <p:sp>
        <p:nvSpPr>
          <p:cNvPr id="26" name="Rectangle: Rounded Corners 25">
            <a:extLst>
              <a:ext uri="{FF2B5EF4-FFF2-40B4-BE49-F238E27FC236}">
                <a16:creationId xmlns:a16="http://schemas.microsoft.com/office/drawing/2014/main" id="{1BEEB97F-408F-591D-A0E7-33AA8E99749C}"/>
              </a:ext>
            </a:extLst>
          </p:cNvPr>
          <p:cNvSpPr/>
          <p:nvPr/>
        </p:nvSpPr>
        <p:spPr>
          <a:xfrm>
            <a:off x="8892625" y="5369946"/>
            <a:ext cx="1619890" cy="266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22C106E-5AA2-550B-49A3-14F9CA67DD7F}"/>
              </a:ext>
            </a:extLst>
          </p:cNvPr>
          <p:cNvSpPr/>
          <p:nvPr/>
        </p:nvSpPr>
        <p:spPr>
          <a:xfrm>
            <a:off x="6474714" y="5368214"/>
            <a:ext cx="1619890" cy="266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E95D011-C700-E7BC-8E67-75993F5CC0B8}"/>
              </a:ext>
            </a:extLst>
          </p:cNvPr>
          <p:cNvSpPr txBox="1"/>
          <p:nvPr/>
        </p:nvSpPr>
        <p:spPr>
          <a:xfrm>
            <a:off x="9038641" y="5389296"/>
            <a:ext cx="1666937" cy="230832"/>
          </a:xfrm>
          <a:prstGeom prst="rect">
            <a:avLst/>
          </a:prstGeom>
          <a:noFill/>
        </p:spPr>
        <p:txBody>
          <a:bodyPr wrap="square" rtlCol="0">
            <a:spAutoFit/>
          </a:bodyPr>
          <a:lstStyle/>
          <a:p>
            <a:r>
              <a:rPr lang="en-US" sz="900" b="1" dirty="0">
                <a:solidFill>
                  <a:srgbClr val="000000"/>
                </a:solidFill>
              </a:rPr>
              <a:t>VIRTUAL INTERFACE</a:t>
            </a:r>
          </a:p>
        </p:txBody>
      </p:sp>
      <p:sp>
        <p:nvSpPr>
          <p:cNvPr id="29" name="TextBox 28">
            <a:extLst>
              <a:ext uri="{FF2B5EF4-FFF2-40B4-BE49-F238E27FC236}">
                <a16:creationId xmlns:a16="http://schemas.microsoft.com/office/drawing/2014/main" id="{400F3DF0-646B-2903-1847-916453609D67}"/>
              </a:ext>
            </a:extLst>
          </p:cNvPr>
          <p:cNvSpPr txBox="1"/>
          <p:nvPr/>
        </p:nvSpPr>
        <p:spPr>
          <a:xfrm>
            <a:off x="6573683" y="5389296"/>
            <a:ext cx="1666937" cy="230832"/>
          </a:xfrm>
          <a:prstGeom prst="rect">
            <a:avLst/>
          </a:prstGeom>
          <a:noFill/>
        </p:spPr>
        <p:txBody>
          <a:bodyPr wrap="square" rtlCol="0">
            <a:spAutoFit/>
          </a:bodyPr>
          <a:lstStyle/>
          <a:p>
            <a:r>
              <a:rPr lang="en-US" sz="900" b="1" dirty="0">
                <a:solidFill>
                  <a:srgbClr val="000000"/>
                </a:solidFill>
              </a:rPr>
              <a:t>VIRTUAL INTERFACE</a:t>
            </a:r>
          </a:p>
        </p:txBody>
      </p:sp>
      <p:sp>
        <p:nvSpPr>
          <p:cNvPr id="30" name="TextBox 29">
            <a:extLst>
              <a:ext uri="{FF2B5EF4-FFF2-40B4-BE49-F238E27FC236}">
                <a16:creationId xmlns:a16="http://schemas.microsoft.com/office/drawing/2014/main" id="{84301C03-AE2C-709D-33DE-BA34FB9B4E3F}"/>
              </a:ext>
            </a:extLst>
          </p:cNvPr>
          <p:cNvSpPr txBox="1"/>
          <p:nvPr/>
        </p:nvSpPr>
        <p:spPr>
          <a:xfrm>
            <a:off x="2743033" y="4191858"/>
            <a:ext cx="2098265" cy="307777"/>
          </a:xfrm>
          <a:prstGeom prst="rect">
            <a:avLst/>
          </a:prstGeom>
          <a:noFill/>
        </p:spPr>
        <p:txBody>
          <a:bodyPr wrap="square" rtlCol="0">
            <a:spAutoFit/>
          </a:bodyPr>
          <a:lstStyle/>
          <a:p>
            <a:r>
              <a:rPr lang="en-US" sz="1400" b="1" dirty="0">
                <a:solidFill>
                  <a:srgbClr val="000000"/>
                </a:solidFill>
              </a:rPr>
              <a:t>ALU_SCOREBOARD</a:t>
            </a:r>
          </a:p>
        </p:txBody>
      </p:sp>
      <p:sp>
        <p:nvSpPr>
          <p:cNvPr id="31" name="TextBox 30">
            <a:extLst>
              <a:ext uri="{FF2B5EF4-FFF2-40B4-BE49-F238E27FC236}">
                <a16:creationId xmlns:a16="http://schemas.microsoft.com/office/drawing/2014/main" id="{B0AF7BF4-BE4F-4ED6-D91C-89085BA82450}"/>
              </a:ext>
            </a:extLst>
          </p:cNvPr>
          <p:cNvSpPr txBox="1"/>
          <p:nvPr/>
        </p:nvSpPr>
        <p:spPr>
          <a:xfrm>
            <a:off x="2807526" y="5181635"/>
            <a:ext cx="1969280" cy="307777"/>
          </a:xfrm>
          <a:prstGeom prst="rect">
            <a:avLst/>
          </a:prstGeom>
          <a:noFill/>
        </p:spPr>
        <p:txBody>
          <a:bodyPr wrap="square" rtlCol="0">
            <a:spAutoFit/>
          </a:bodyPr>
          <a:lstStyle/>
          <a:p>
            <a:r>
              <a:rPr lang="en-US" sz="1400" b="1" dirty="0">
                <a:solidFill>
                  <a:srgbClr val="000000"/>
                </a:solidFill>
              </a:rPr>
              <a:t>ALU_SUBSCRIBER</a:t>
            </a:r>
          </a:p>
        </p:txBody>
      </p:sp>
      <p:sp>
        <p:nvSpPr>
          <p:cNvPr id="32" name="Rectangle: Rounded Corners 31">
            <a:extLst>
              <a:ext uri="{FF2B5EF4-FFF2-40B4-BE49-F238E27FC236}">
                <a16:creationId xmlns:a16="http://schemas.microsoft.com/office/drawing/2014/main" id="{3C04B75F-4581-F1F2-44B8-84F3864D6EF4}"/>
              </a:ext>
            </a:extLst>
          </p:cNvPr>
          <p:cNvSpPr/>
          <p:nvPr/>
        </p:nvSpPr>
        <p:spPr>
          <a:xfrm>
            <a:off x="1024128" y="6370721"/>
            <a:ext cx="10017498" cy="30685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rPr>
              <a:t>DUT</a:t>
            </a:r>
          </a:p>
        </p:txBody>
      </p:sp>
      <p:sp>
        <p:nvSpPr>
          <p:cNvPr id="33" name="Rectangle: Rounded Corners 32">
            <a:extLst>
              <a:ext uri="{FF2B5EF4-FFF2-40B4-BE49-F238E27FC236}">
                <a16:creationId xmlns:a16="http://schemas.microsoft.com/office/drawing/2014/main" id="{9C69B5BF-3E14-1DB1-94A7-11359A88A0B1}"/>
              </a:ext>
            </a:extLst>
          </p:cNvPr>
          <p:cNvSpPr/>
          <p:nvPr/>
        </p:nvSpPr>
        <p:spPr>
          <a:xfrm>
            <a:off x="7711376" y="6078687"/>
            <a:ext cx="1619890" cy="266595"/>
          </a:xfrm>
          <a:prstGeom prst="roundRect">
            <a:avLst/>
          </a:prstGeom>
          <a:solidFill>
            <a:schemeClr val="tx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531E9B9-B584-9290-B84B-7C279E64AA5F}"/>
              </a:ext>
            </a:extLst>
          </p:cNvPr>
          <p:cNvSpPr txBox="1"/>
          <p:nvPr/>
        </p:nvSpPr>
        <p:spPr>
          <a:xfrm>
            <a:off x="8111042" y="6108662"/>
            <a:ext cx="1666937" cy="230832"/>
          </a:xfrm>
          <a:prstGeom prst="rect">
            <a:avLst/>
          </a:prstGeom>
          <a:noFill/>
        </p:spPr>
        <p:txBody>
          <a:bodyPr wrap="square" rtlCol="0">
            <a:spAutoFit/>
          </a:bodyPr>
          <a:lstStyle/>
          <a:p>
            <a:r>
              <a:rPr lang="en-US" sz="900" b="1" dirty="0">
                <a:solidFill>
                  <a:srgbClr val="000000"/>
                </a:solidFill>
              </a:rPr>
              <a:t>ALU_INTF</a:t>
            </a:r>
          </a:p>
        </p:txBody>
      </p:sp>
      <p:sp>
        <p:nvSpPr>
          <p:cNvPr id="35" name="Arrow: Up-Down 34">
            <a:extLst>
              <a:ext uri="{FF2B5EF4-FFF2-40B4-BE49-F238E27FC236}">
                <a16:creationId xmlns:a16="http://schemas.microsoft.com/office/drawing/2014/main" id="{18380EF2-3994-76A5-0D7E-46A57F93111F}"/>
              </a:ext>
            </a:extLst>
          </p:cNvPr>
          <p:cNvSpPr/>
          <p:nvPr/>
        </p:nvSpPr>
        <p:spPr>
          <a:xfrm>
            <a:off x="9028494" y="5639816"/>
            <a:ext cx="196675" cy="445151"/>
          </a:xfrm>
          <a:prstGeom prst="upDown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Up-Down 35">
            <a:extLst>
              <a:ext uri="{FF2B5EF4-FFF2-40B4-BE49-F238E27FC236}">
                <a16:creationId xmlns:a16="http://schemas.microsoft.com/office/drawing/2014/main" id="{8DFF6F41-BDB4-7D69-323B-83FE7D1F6581}"/>
              </a:ext>
            </a:extLst>
          </p:cNvPr>
          <p:cNvSpPr/>
          <p:nvPr/>
        </p:nvSpPr>
        <p:spPr>
          <a:xfrm>
            <a:off x="7754227" y="5633536"/>
            <a:ext cx="196675" cy="445151"/>
          </a:xfrm>
          <a:prstGeom prst="upDown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Up-Down 36">
            <a:extLst>
              <a:ext uri="{FF2B5EF4-FFF2-40B4-BE49-F238E27FC236}">
                <a16:creationId xmlns:a16="http://schemas.microsoft.com/office/drawing/2014/main" id="{C8A3639F-54A1-349A-F6F9-1BF90F5F5C54}"/>
              </a:ext>
            </a:extLst>
          </p:cNvPr>
          <p:cNvSpPr/>
          <p:nvPr/>
        </p:nvSpPr>
        <p:spPr>
          <a:xfrm>
            <a:off x="8473632" y="6264908"/>
            <a:ext cx="196675" cy="253990"/>
          </a:xfrm>
          <a:prstGeom prst="upDown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Up-Down 37">
            <a:extLst>
              <a:ext uri="{FF2B5EF4-FFF2-40B4-BE49-F238E27FC236}">
                <a16:creationId xmlns:a16="http://schemas.microsoft.com/office/drawing/2014/main" id="{36690EB7-147C-64E5-EF1D-1588238A531E}"/>
              </a:ext>
            </a:extLst>
          </p:cNvPr>
          <p:cNvSpPr/>
          <p:nvPr/>
        </p:nvSpPr>
        <p:spPr>
          <a:xfrm>
            <a:off x="9605682" y="4477652"/>
            <a:ext cx="94668" cy="271098"/>
          </a:xfrm>
          <a:prstGeom prst="upDown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6A3BBF0-68C0-0571-B534-7014E3A7AC46}"/>
              </a:ext>
            </a:extLst>
          </p:cNvPr>
          <p:cNvSpPr/>
          <p:nvPr/>
        </p:nvSpPr>
        <p:spPr>
          <a:xfrm>
            <a:off x="6718306" y="3190094"/>
            <a:ext cx="3766778" cy="335112"/>
          </a:xfrm>
          <a:prstGeom prst="roundRect">
            <a:avLst/>
          </a:prstGeom>
          <a:solidFill>
            <a:srgbClr val="BADB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2C104A2-24DF-EC07-3532-60688D4B61B9}"/>
              </a:ext>
            </a:extLst>
          </p:cNvPr>
          <p:cNvSpPr txBox="1"/>
          <p:nvPr/>
        </p:nvSpPr>
        <p:spPr>
          <a:xfrm>
            <a:off x="6686698" y="3166634"/>
            <a:ext cx="859536" cy="307777"/>
          </a:xfrm>
          <a:prstGeom prst="rect">
            <a:avLst/>
          </a:prstGeom>
          <a:noFill/>
        </p:spPr>
        <p:txBody>
          <a:bodyPr wrap="square" rtlCol="0">
            <a:spAutoFit/>
          </a:bodyPr>
          <a:lstStyle/>
          <a:p>
            <a:r>
              <a:rPr lang="en-US" sz="700" b="1" dirty="0">
                <a:solidFill>
                  <a:srgbClr val="000000"/>
                </a:solidFill>
              </a:rPr>
              <a:t>TEST_VIRTUAL </a:t>
            </a:r>
          </a:p>
          <a:p>
            <a:r>
              <a:rPr lang="en-US" sz="700" b="1" dirty="0">
                <a:solidFill>
                  <a:srgbClr val="000000"/>
                </a:solidFill>
              </a:rPr>
              <a:t>SEQUENCE</a:t>
            </a:r>
          </a:p>
        </p:txBody>
      </p:sp>
      <p:sp>
        <p:nvSpPr>
          <p:cNvPr id="41" name="Rectangle: Rounded Corners 40">
            <a:extLst>
              <a:ext uri="{FF2B5EF4-FFF2-40B4-BE49-F238E27FC236}">
                <a16:creationId xmlns:a16="http://schemas.microsoft.com/office/drawing/2014/main" id="{C9905AE4-D212-E35F-9EC5-74217F34E407}"/>
              </a:ext>
            </a:extLst>
          </p:cNvPr>
          <p:cNvSpPr/>
          <p:nvPr/>
        </p:nvSpPr>
        <p:spPr>
          <a:xfrm>
            <a:off x="9765890" y="3256200"/>
            <a:ext cx="606319" cy="200055"/>
          </a:xfrm>
          <a:prstGeom prst="roundRect">
            <a:avLst/>
          </a:prstGeom>
          <a:solidFill>
            <a:srgbClr val="92D050"/>
          </a:solidFill>
          <a:ln>
            <a:solidFill>
              <a:srgbClr val="0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EECE57E4-9BA8-0C20-9E25-CB5270DD730F}"/>
              </a:ext>
            </a:extLst>
          </p:cNvPr>
          <p:cNvSpPr/>
          <p:nvPr/>
        </p:nvSpPr>
        <p:spPr>
          <a:xfrm>
            <a:off x="9129860" y="3256200"/>
            <a:ext cx="606319" cy="200055"/>
          </a:xfrm>
          <a:prstGeom prst="roundRect">
            <a:avLst/>
          </a:prstGeom>
          <a:solidFill>
            <a:srgbClr val="92D050"/>
          </a:solidFill>
          <a:ln>
            <a:solidFill>
              <a:srgbClr val="0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410EC4D9-BFE2-42A1-BF51-5C91077DD970}"/>
              </a:ext>
            </a:extLst>
          </p:cNvPr>
          <p:cNvSpPr/>
          <p:nvPr/>
        </p:nvSpPr>
        <p:spPr>
          <a:xfrm>
            <a:off x="8467921" y="3256200"/>
            <a:ext cx="606319" cy="200055"/>
          </a:xfrm>
          <a:prstGeom prst="roundRect">
            <a:avLst/>
          </a:prstGeom>
          <a:solidFill>
            <a:srgbClr val="92D050"/>
          </a:solidFill>
          <a:ln>
            <a:solidFill>
              <a:srgbClr val="0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12606EED-1524-5B63-BFD5-32C5464B039F}"/>
              </a:ext>
            </a:extLst>
          </p:cNvPr>
          <p:cNvSpPr/>
          <p:nvPr/>
        </p:nvSpPr>
        <p:spPr>
          <a:xfrm>
            <a:off x="7807882" y="3261139"/>
            <a:ext cx="606319" cy="200055"/>
          </a:xfrm>
          <a:prstGeom prst="roundRect">
            <a:avLst/>
          </a:prstGeom>
          <a:solidFill>
            <a:srgbClr val="92D050"/>
          </a:solidFill>
          <a:ln>
            <a:solidFill>
              <a:srgbClr val="0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E6829E7F-4254-09E5-C2D8-54BA7FB029A0}"/>
              </a:ext>
            </a:extLst>
          </p:cNvPr>
          <p:cNvSpPr txBox="1"/>
          <p:nvPr/>
        </p:nvSpPr>
        <p:spPr>
          <a:xfrm>
            <a:off x="9647130" y="3218160"/>
            <a:ext cx="859536" cy="276999"/>
          </a:xfrm>
          <a:prstGeom prst="rect">
            <a:avLst/>
          </a:prstGeom>
          <a:noFill/>
        </p:spPr>
        <p:txBody>
          <a:bodyPr wrap="square" rtlCol="0">
            <a:spAutoFit/>
          </a:bodyPr>
          <a:lstStyle/>
          <a:p>
            <a:pPr algn="ctr"/>
            <a:r>
              <a:rPr lang="en-US" sz="600" b="1" dirty="0">
                <a:solidFill>
                  <a:srgbClr val="000000"/>
                </a:solidFill>
              </a:rPr>
              <a:t>Operand1_basic</a:t>
            </a:r>
          </a:p>
          <a:p>
            <a:pPr algn="ctr"/>
            <a:r>
              <a:rPr lang="en-US" sz="600" b="1" dirty="0">
                <a:solidFill>
                  <a:srgbClr val="000000"/>
                </a:solidFill>
              </a:rPr>
              <a:t>_sequence</a:t>
            </a:r>
          </a:p>
        </p:txBody>
      </p:sp>
      <p:sp>
        <p:nvSpPr>
          <p:cNvPr id="46" name="TextBox 45">
            <a:extLst>
              <a:ext uri="{FF2B5EF4-FFF2-40B4-BE49-F238E27FC236}">
                <a16:creationId xmlns:a16="http://schemas.microsoft.com/office/drawing/2014/main" id="{5B8C3EBF-8436-4D9A-81BE-05B262ACABBE}"/>
              </a:ext>
            </a:extLst>
          </p:cNvPr>
          <p:cNvSpPr txBox="1"/>
          <p:nvPr/>
        </p:nvSpPr>
        <p:spPr>
          <a:xfrm>
            <a:off x="9009601" y="3218164"/>
            <a:ext cx="859536" cy="276999"/>
          </a:xfrm>
          <a:prstGeom prst="rect">
            <a:avLst/>
          </a:prstGeom>
          <a:noFill/>
        </p:spPr>
        <p:txBody>
          <a:bodyPr wrap="square" rtlCol="0">
            <a:spAutoFit/>
          </a:bodyPr>
          <a:lstStyle/>
          <a:p>
            <a:pPr algn="ctr"/>
            <a:r>
              <a:rPr lang="en-US" sz="600" b="1" dirty="0" err="1">
                <a:solidFill>
                  <a:srgbClr val="000000"/>
                </a:solidFill>
              </a:rPr>
              <a:t>Edge_Cases</a:t>
            </a:r>
            <a:r>
              <a:rPr lang="en-US" sz="600" b="1" dirty="0">
                <a:solidFill>
                  <a:srgbClr val="000000"/>
                </a:solidFill>
              </a:rPr>
              <a:t>_</a:t>
            </a:r>
          </a:p>
          <a:p>
            <a:pPr algn="ctr"/>
            <a:r>
              <a:rPr lang="en-US" sz="600" b="1" dirty="0">
                <a:solidFill>
                  <a:srgbClr val="000000"/>
                </a:solidFill>
              </a:rPr>
              <a:t>sequence</a:t>
            </a:r>
          </a:p>
        </p:txBody>
      </p:sp>
      <p:sp>
        <p:nvSpPr>
          <p:cNvPr id="47" name="TextBox 46">
            <a:extLst>
              <a:ext uri="{FF2B5EF4-FFF2-40B4-BE49-F238E27FC236}">
                <a16:creationId xmlns:a16="http://schemas.microsoft.com/office/drawing/2014/main" id="{3E488896-19E4-AF70-0FEA-CC695D92E84A}"/>
              </a:ext>
            </a:extLst>
          </p:cNvPr>
          <p:cNvSpPr txBox="1"/>
          <p:nvPr/>
        </p:nvSpPr>
        <p:spPr>
          <a:xfrm>
            <a:off x="8388980" y="3251692"/>
            <a:ext cx="757948" cy="184666"/>
          </a:xfrm>
          <a:prstGeom prst="rect">
            <a:avLst/>
          </a:prstGeom>
          <a:noFill/>
        </p:spPr>
        <p:txBody>
          <a:bodyPr wrap="square" rtlCol="0">
            <a:spAutoFit/>
          </a:bodyPr>
          <a:lstStyle/>
          <a:p>
            <a:pPr algn="ctr"/>
            <a:r>
              <a:rPr lang="en-US" sz="600" b="1">
                <a:solidFill>
                  <a:srgbClr val="000000"/>
                </a:solidFill>
              </a:rPr>
              <a:t>MSB_sequence</a:t>
            </a:r>
            <a:endParaRPr lang="en-US" sz="600" b="1" dirty="0">
              <a:solidFill>
                <a:srgbClr val="000000"/>
              </a:solidFill>
            </a:endParaRPr>
          </a:p>
        </p:txBody>
      </p:sp>
      <p:sp>
        <p:nvSpPr>
          <p:cNvPr id="48" name="TextBox 47">
            <a:extLst>
              <a:ext uri="{FF2B5EF4-FFF2-40B4-BE49-F238E27FC236}">
                <a16:creationId xmlns:a16="http://schemas.microsoft.com/office/drawing/2014/main" id="{E31A3114-E1EC-B8C5-9241-8844969DDDF1}"/>
              </a:ext>
            </a:extLst>
          </p:cNvPr>
          <p:cNvSpPr txBox="1"/>
          <p:nvPr/>
        </p:nvSpPr>
        <p:spPr>
          <a:xfrm>
            <a:off x="7730168" y="3225711"/>
            <a:ext cx="757948" cy="276999"/>
          </a:xfrm>
          <a:prstGeom prst="rect">
            <a:avLst/>
          </a:prstGeom>
          <a:noFill/>
        </p:spPr>
        <p:txBody>
          <a:bodyPr wrap="square" rtlCol="0">
            <a:spAutoFit/>
          </a:bodyPr>
          <a:lstStyle/>
          <a:p>
            <a:pPr algn="ctr"/>
            <a:r>
              <a:rPr lang="en-US" sz="600" b="1">
                <a:solidFill>
                  <a:srgbClr val="000000"/>
                </a:solidFill>
              </a:rPr>
              <a:t>Repeat_Operation_sequence</a:t>
            </a:r>
            <a:endParaRPr lang="en-US" sz="600" b="1" dirty="0">
              <a:solidFill>
                <a:srgbClr val="000000"/>
              </a:solidFill>
            </a:endParaRPr>
          </a:p>
        </p:txBody>
      </p:sp>
      <p:sp>
        <p:nvSpPr>
          <p:cNvPr id="49" name="Arrow: Up-Down 48">
            <a:extLst>
              <a:ext uri="{FF2B5EF4-FFF2-40B4-BE49-F238E27FC236}">
                <a16:creationId xmlns:a16="http://schemas.microsoft.com/office/drawing/2014/main" id="{95270D60-0690-81E5-371E-F0718345013A}"/>
              </a:ext>
            </a:extLst>
          </p:cNvPr>
          <p:cNvSpPr/>
          <p:nvPr/>
        </p:nvSpPr>
        <p:spPr>
          <a:xfrm>
            <a:off x="9506563" y="3529762"/>
            <a:ext cx="170837" cy="575632"/>
          </a:xfrm>
          <a:prstGeom prst="upDownArrow">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Connector: Elbow 63">
            <a:extLst>
              <a:ext uri="{FF2B5EF4-FFF2-40B4-BE49-F238E27FC236}">
                <a16:creationId xmlns:a16="http://schemas.microsoft.com/office/drawing/2014/main" id="{0C11D13D-BB51-3793-14AA-36DF6629A47B}"/>
              </a:ext>
            </a:extLst>
          </p:cNvPr>
          <p:cNvCxnSpPr>
            <a:stCxn id="23" idx="0"/>
            <a:endCxn id="13" idx="3"/>
          </p:cNvCxnSpPr>
          <p:nvPr/>
        </p:nvCxnSpPr>
        <p:spPr>
          <a:xfrm rot="16200000" flipV="1">
            <a:off x="5879440" y="3332227"/>
            <a:ext cx="317200" cy="2346863"/>
          </a:xfrm>
          <a:prstGeom prst="bentConnector2">
            <a:avLst/>
          </a:prstGeom>
          <a:ln w="34925" cap="rnd">
            <a:solidFill>
              <a:srgbClr val="000000"/>
            </a:solidFill>
            <a:headEnd type="diamond"/>
            <a:tailEnd type="triangle" w="med" len="lg"/>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0CD1885D-3DEF-D292-DAA1-3D493AB15D41}"/>
              </a:ext>
            </a:extLst>
          </p:cNvPr>
          <p:cNvCxnSpPr>
            <a:stCxn id="23" idx="1"/>
            <a:endCxn id="14" idx="3"/>
          </p:cNvCxnSpPr>
          <p:nvPr/>
        </p:nvCxnSpPr>
        <p:spPr>
          <a:xfrm rot="10800000" flipV="1">
            <a:off x="4864608" y="4967814"/>
            <a:ext cx="1259808" cy="367709"/>
          </a:xfrm>
          <a:prstGeom prst="bentConnector3">
            <a:avLst/>
          </a:prstGeom>
          <a:ln w="34925" cap="rnd">
            <a:solidFill>
              <a:srgbClr val="000000"/>
            </a:solidFill>
            <a:headEnd type="diamond"/>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1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322C1FBC-6C22-3741-A1E5-5765F3279957}"/>
              </a:ext>
            </a:extLst>
          </p:cNvPr>
          <p:cNvSpPr>
            <a:spLocks noGrp="1"/>
          </p:cNvSpPr>
          <p:nvPr>
            <p:ph type="title"/>
          </p:nvPr>
        </p:nvSpPr>
        <p:spPr/>
        <p:txBody>
          <a:bodyPr/>
          <a:lstStyle/>
          <a:p>
            <a:r>
              <a:rPr lang="en-US" dirty="0"/>
              <a:t>Build the Interface</a:t>
            </a:r>
          </a:p>
        </p:txBody>
      </p:sp>
      <p:sp>
        <p:nvSpPr>
          <p:cNvPr id="58" name="Slide Text">
            <a:extLst>
              <a:ext uri="{FF2B5EF4-FFF2-40B4-BE49-F238E27FC236}">
                <a16:creationId xmlns:a16="http://schemas.microsoft.com/office/drawing/2014/main" id="{8A9D3916-4181-90D3-3C2D-986B884899AC}"/>
              </a:ext>
            </a:extLst>
          </p:cNvPr>
          <p:cNvSpPr txBox="1">
            <a:spLocks/>
          </p:cNvSpPr>
          <p:nvPr/>
        </p:nvSpPr>
        <p:spPr>
          <a:xfrm>
            <a:off x="566928" y="2185415"/>
            <a:ext cx="4336668" cy="401873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61" name="Slide Text">
            <a:extLst>
              <a:ext uri="{FF2B5EF4-FFF2-40B4-BE49-F238E27FC236}">
                <a16:creationId xmlns:a16="http://schemas.microsoft.com/office/drawing/2014/main" id="{F55A48B1-D162-23DF-2F4A-0819023BE38A}"/>
              </a:ext>
            </a:extLst>
          </p:cNvPr>
          <p:cNvSpPr txBox="1">
            <a:spLocks/>
          </p:cNvSpPr>
          <p:nvPr/>
        </p:nvSpPr>
        <p:spPr>
          <a:xfrm>
            <a:off x="566927" y="2185415"/>
            <a:ext cx="9710239" cy="4284211"/>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Tx/>
              <a:buChar char="-"/>
            </a:pPr>
            <a:r>
              <a:rPr lang="en-US" sz="1400" dirty="0">
                <a:solidFill>
                  <a:srgbClr val="000000"/>
                </a:solidFill>
                <a:latin typeface="Times New Roman" panose="02020603050405020304" pitchFamily="18" charset="0"/>
                <a:cs typeface="Times New Roman" panose="02020603050405020304" pitchFamily="18" charset="0"/>
              </a:rPr>
              <a:t>The </a:t>
            </a:r>
            <a:r>
              <a:rPr lang="en-US" sz="1400" dirty="0" err="1">
                <a:solidFill>
                  <a:srgbClr val="000000"/>
                </a:solidFill>
                <a:latin typeface="Times New Roman" panose="02020603050405020304" pitchFamily="18" charset="0"/>
                <a:cs typeface="Times New Roman" panose="02020603050405020304" pitchFamily="18" charset="0"/>
              </a:rPr>
              <a:t>ALU_intf</a:t>
            </a:r>
            <a:r>
              <a:rPr lang="en-US" sz="1400" dirty="0">
                <a:solidFill>
                  <a:srgbClr val="000000"/>
                </a:solidFill>
                <a:latin typeface="Times New Roman" panose="02020603050405020304" pitchFamily="18" charset="0"/>
                <a:cs typeface="Times New Roman" panose="02020603050405020304" pitchFamily="18" charset="0"/>
              </a:rPr>
              <a:t> interface encapsulates all the signals required to communicate with the ALU </a:t>
            </a:r>
            <a:r>
              <a:rPr lang="en-US" sz="1400" dirty="0" err="1">
                <a:solidFill>
                  <a:srgbClr val="000000"/>
                </a:solidFill>
                <a:latin typeface="Times New Roman" panose="02020603050405020304" pitchFamily="18" charset="0"/>
                <a:cs typeface="Times New Roman" panose="02020603050405020304" pitchFamily="18" charset="0"/>
              </a:rPr>
              <a:t>module.It</a:t>
            </a:r>
            <a:r>
              <a:rPr lang="en-US" sz="1400" dirty="0">
                <a:solidFill>
                  <a:srgbClr val="000000"/>
                </a:solidFill>
                <a:latin typeface="Times New Roman" panose="02020603050405020304" pitchFamily="18" charset="0"/>
                <a:cs typeface="Times New Roman" panose="02020603050405020304" pitchFamily="18" charset="0"/>
              </a:rPr>
              <a:t> serves as a central point for connecting the ALU to the UVM testbench.</a:t>
            </a:r>
          </a:p>
        </p:txBody>
      </p:sp>
      <p:sp>
        <p:nvSpPr>
          <p:cNvPr id="3" name="TextBox 2">
            <a:extLst>
              <a:ext uri="{FF2B5EF4-FFF2-40B4-BE49-F238E27FC236}">
                <a16:creationId xmlns:a16="http://schemas.microsoft.com/office/drawing/2014/main" id="{1FBF996D-C8C0-66F5-E661-BD3CEBC62C60}"/>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Content Placeholder 6">
            <a:extLst>
              <a:ext uri="{FF2B5EF4-FFF2-40B4-BE49-F238E27FC236}">
                <a16:creationId xmlns:a16="http://schemas.microsoft.com/office/drawing/2014/main" id="{4C8DEA4A-D7E1-A575-54D7-F2B09B156821}"/>
              </a:ext>
            </a:extLst>
          </p:cNvPr>
          <p:cNvPicPr>
            <a:picLocks noGrp="1" noChangeAspect="1"/>
          </p:cNvPicPr>
          <p:nvPr>
            <p:ph idx="1"/>
          </p:nvPr>
        </p:nvPicPr>
        <p:blipFill>
          <a:blip r:embed="rId2"/>
          <a:stretch>
            <a:fillRect/>
          </a:stretch>
        </p:blipFill>
        <p:spPr>
          <a:xfrm>
            <a:off x="1914834" y="3034717"/>
            <a:ext cx="8362335" cy="3302173"/>
          </a:xfrm>
        </p:spPr>
      </p:pic>
    </p:spTree>
    <p:extLst>
      <p:ext uri="{BB962C8B-B14F-4D97-AF65-F5344CB8AC3E}">
        <p14:creationId xmlns:p14="http://schemas.microsoft.com/office/powerpoint/2010/main" val="27828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A03D-6B97-5712-E78B-16B2CA4744B6}"/>
              </a:ext>
            </a:extLst>
          </p:cNvPr>
          <p:cNvSpPr>
            <a:spLocks noGrp="1"/>
          </p:cNvSpPr>
          <p:nvPr>
            <p:ph type="title"/>
          </p:nvPr>
        </p:nvSpPr>
        <p:spPr/>
        <p:txBody>
          <a:bodyPr/>
          <a:lstStyle/>
          <a:p>
            <a:r>
              <a:rPr lang="en-US" dirty="0" err="1"/>
              <a:t>ALU_Packet</a:t>
            </a:r>
            <a:endParaRPr lang="en-US" dirty="0"/>
          </a:p>
        </p:txBody>
      </p:sp>
      <p:sp>
        <p:nvSpPr>
          <p:cNvPr id="6" name="Slide Text">
            <a:extLst>
              <a:ext uri="{FF2B5EF4-FFF2-40B4-BE49-F238E27FC236}">
                <a16:creationId xmlns:a16="http://schemas.microsoft.com/office/drawing/2014/main" id="{E0F8AA25-3069-4C9E-DC92-94F22085CD33}"/>
              </a:ext>
            </a:extLst>
          </p:cNvPr>
          <p:cNvSpPr txBox="1">
            <a:spLocks/>
          </p:cNvSpPr>
          <p:nvPr/>
        </p:nvSpPr>
        <p:spPr>
          <a:xfrm>
            <a:off x="566928" y="2185415"/>
            <a:ext cx="4477020" cy="4284211"/>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Tx/>
              <a:buChar char="-"/>
            </a:pPr>
            <a:r>
              <a:rPr lang="en-US" sz="1400" dirty="0">
                <a:solidFill>
                  <a:srgbClr val="000000"/>
                </a:solidFill>
                <a:latin typeface="Times New Roman" panose="02020603050405020304" pitchFamily="18" charset="0"/>
                <a:cs typeface="Times New Roman" panose="02020603050405020304" pitchFamily="18" charset="0"/>
              </a:rPr>
              <a:t>It contains various signals, constraints, and a constructor for different test cases, which can help verify the behavior of the ALU in different scenarios</a:t>
            </a:r>
            <a:r>
              <a:rPr lang="en-US" sz="1400" dirty="0"/>
              <a:t>.</a:t>
            </a:r>
          </a:p>
          <a:p>
            <a:pPr marL="0" indent="0">
              <a:spcAft>
                <a:spcPts val="600"/>
              </a:spcAft>
              <a:buNone/>
            </a:pPr>
            <a:endParaRPr lang="en-US" sz="1200" b="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8D63F0-B573-8F01-494F-2C4F4516297A}"/>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9" name="Picture 8">
            <a:extLst>
              <a:ext uri="{FF2B5EF4-FFF2-40B4-BE49-F238E27FC236}">
                <a16:creationId xmlns:a16="http://schemas.microsoft.com/office/drawing/2014/main" id="{B9C583B4-2D08-7593-780C-B824093ACAC6}"/>
              </a:ext>
            </a:extLst>
          </p:cNvPr>
          <p:cNvPicPr>
            <a:picLocks noChangeAspect="1"/>
          </p:cNvPicPr>
          <p:nvPr/>
        </p:nvPicPr>
        <p:blipFill>
          <a:blip r:embed="rId2"/>
          <a:stretch>
            <a:fillRect/>
          </a:stretch>
        </p:blipFill>
        <p:spPr>
          <a:xfrm>
            <a:off x="5043948" y="1144036"/>
            <a:ext cx="5602963" cy="5575720"/>
          </a:xfrm>
          <a:prstGeom prst="rect">
            <a:avLst/>
          </a:prstGeom>
        </p:spPr>
      </p:pic>
    </p:spTree>
    <p:extLst>
      <p:ext uri="{BB962C8B-B14F-4D97-AF65-F5344CB8AC3E}">
        <p14:creationId xmlns:p14="http://schemas.microsoft.com/office/powerpoint/2010/main" val="199543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4809B-0FA8-1705-28E5-3E056A178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E3E5D-AA69-4B7C-1612-ED02C563AE6F}"/>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271A0C67-A625-65B8-FB12-1658D13EE1D0}"/>
              </a:ext>
            </a:extLst>
          </p:cNvPr>
          <p:cNvSpPr txBox="1">
            <a:spLocks/>
          </p:cNvSpPr>
          <p:nvPr/>
        </p:nvSpPr>
        <p:spPr>
          <a:xfrm>
            <a:off x="566927" y="2185415"/>
            <a:ext cx="11237145"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400" dirty="0">
                <a:solidFill>
                  <a:srgbClr val="000000"/>
                </a:solidFill>
                <a:latin typeface="Times New Roman" panose="02020603050405020304" pitchFamily="18" charset="0"/>
                <a:cs typeface="Times New Roman" panose="02020603050405020304" pitchFamily="18" charset="0"/>
              </a:rPr>
              <a:t>I have created 8 different sequences which can cover all the cases and </a:t>
            </a:r>
            <a:r>
              <a:rPr lang="en-US" sz="1400" dirty="0" err="1">
                <a:solidFill>
                  <a:srgbClr val="000000"/>
                </a:solidFill>
                <a:latin typeface="Times New Roman" panose="02020603050405020304" pitchFamily="18" charset="0"/>
                <a:cs typeface="Times New Roman" panose="02020603050405020304" pitchFamily="18" charset="0"/>
              </a:rPr>
              <a:t>op_codes</a:t>
            </a:r>
            <a:r>
              <a:rPr lang="en-US" sz="1400" dirty="0">
                <a:solidFill>
                  <a:srgbClr val="000000"/>
                </a:solidFill>
                <a:latin typeface="Times New Roman" panose="02020603050405020304" pitchFamily="18" charset="0"/>
                <a:cs typeface="Times New Roman" panose="02020603050405020304" pitchFamily="18" charset="0"/>
              </a:rPr>
              <a:t> for ALU and generated 4 tests.</a:t>
            </a:r>
          </a:p>
          <a:p>
            <a:pPr>
              <a:lnSpc>
                <a:spcPct val="100000"/>
              </a:lnSpc>
              <a:spcAft>
                <a:spcPts val="600"/>
              </a:spcAft>
              <a:buFontTx/>
              <a:buChar char="-"/>
            </a:pPr>
            <a:r>
              <a:rPr lang="en-US" sz="1400" dirty="0">
                <a:solidFill>
                  <a:srgbClr val="000000"/>
                </a:solidFill>
                <a:latin typeface="Times New Roman" panose="02020603050405020304" pitchFamily="18" charset="0"/>
                <a:cs typeface="Times New Roman" panose="02020603050405020304" pitchFamily="18" charset="0"/>
              </a:rPr>
              <a:t>Every single test is responsible to run some of these sequences and make sure that the behavior of ALU is correct.</a:t>
            </a:r>
            <a:br>
              <a:rPr lang="en-US" sz="1400" dirty="0">
                <a:solidFill>
                  <a:srgbClr val="000000"/>
                </a:solidFill>
                <a:latin typeface="Times New Roman" panose="02020603050405020304" pitchFamily="18" charset="0"/>
                <a:cs typeface="Times New Roman" panose="02020603050405020304" pitchFamily="18" charset="0"/>
              </a:rPr>
            </a:br>
            <a:br>
              <a:rPr lang="en-US" sz="1400" dirty="0">
                <a:solidFill>
                  <a:srgbClr val="000000"/>
                </a:solidFill>
                <a:latin typeface="Times New Roman" panose="02020603050405020304" pitchFamily="18" charset="0"/>
                <a:cs typeface="Times New Roman" panose="02020603050405020304" pitchFamily="18" charset="0"/>
              </a:rPr>
            </a:br>
            <a:r>
              <a:rPr lang="en-US" sz="1400" b="1" dirty="0">
                <a:solidFill>
                  <a:srgbClr val="000000"/>
                </a:solidFill>
                <a:latin typeface="Times New Roman" panose="02020603050405020304" pitchFamily="18" charset="0"/>
                <a:cs typeface="Times New Roman" panose="02020603050405020304" pitchFamily="18" charset="0"/>
              </a:rPr>
              <a:t>1-</a:t>
            </a:r>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Initialize_Test</a:t>
            </a:r>
            <a:r>
              <a:rPr lang="en-US" sz="1400" dirty="0">
                <a:solidFill>
                  <a:srgbClr val="000000"/>
                </a:solidFill>
                <a:latin typeface="Times New Roman" panose="02020603050405020304" pitchFamily="18" charset="0"/>
                <a:cs typeface="Times New Roman" panose="02020603050405020304" pitchFamily="18" charset="0"/>
              </a:rPr>
              <a:t>: </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The test sets the configuration for the ALU,</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controls specific operand behavior, runs a virtual sequence</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that contains:</a:t>
            </a:r>
            <a:br>
              <a:rPr lang="en-US" sz="1400" dirty="0">
                <a:solidFill>
                  <a:srgbClr val="000000"/>
                </a:solidFill>
                <a:latin typeface="Times New Roman" panose="02020603050405020304" pitchFamily="18" charset="0"/>
                <a:cs typeface="Times New Roman" panose="02020603050405020304" pitchFamily="18" charset="0"/>
              </a:rPr>
            </a:b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ALU_en_sequence</a:t>
            </a:r>
            <a:r>
              <a:rPr lang="en-US" sz="1400" dirty="0">
                <a:solidFill>
                  <a:srgbClr val="000000"/>
                </a:solidFill>
                <a:latin typeface="Times New Roman" panose="02020603050405020304" pitchFamily="18" charset="0"/>
                <a:cs typeface="Times New Roman" panose="02020603050405020304" pitchFamily="18" charset="0"/>
              </a:rPr>
              <a: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dirty="0" err="1">
                <a:solidFill>
                  <a:srgbClr val="000000"/>
                </a:solidFill>
                <a:latin typeface="Times New Roman" panose="02020603050405020304" pitchFamily="18" charset="0"/>
                <a:cs typeface="Times New Roman" panose="02020603050405020304" pitchFamily="18" charset="0"/>
              </a:rPr>
              <a:t>State_Transation_sequence</a:t>
            </a:r>
            <a:r>
              <a:rPr lang="en-US" sz="1400" dirty="0">
                <a:solidFill>
                  <a:srgbClr val="000000"/>
                </a:solidFill>
                <a:latin typeface="Times New Roman" panose="02020603050405020304" pitchFamily="18" charset="0"/>
                <a:cs typeface="Times New Roman" panose="02020603050405020304" pitchFamily="18" charset="0"/>
              </a:rPr>
              <a:t>.</a:t>
            </a: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1C774E-AD9A-05A2-229E-9BF84FB908D8}"/>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11" name="Picture 10">
            <a:extLst>
              <a:ext uri="{FF2B5EF4-FFF2-40B4-BE49-F238E27FC236}">
                <a16:creationId xmlns:a16="http://schemas.microsoft.com/office/drawing/2014/main" id="{B5294408-3749-3D4B-0CE1-12DBF135CDE4}"/>
              </a:ext>
            </a:extLst>
          </p:cNvPr>
          <p:cNvPicPr>
            <a:picLocks noChangeAspect="1"/>
          </p:cNvPicPr>
          <p:nvPr/>
        </p:nvPicPr>
        <p:blipFill>
          <a:blip r:embed="rId2"/>
          <a:stretch>
            <a:fillRect/>
          </a:stretch>
        </p:blipFill>
        <p:spPr>
          <a:xfrm>
            <a:off x="5516540" y="3004993"/>
            <a:ext cx="6516009" cy="2067213"/>
          </a:xfrm>
          <a:prstGeom prst="rect">
            <a:avLst/>
          </a:prstGeom>
        </p:spPr>
      </p:pic>
      <p:pic>
        <p:nvPicPr>
          <p:cNvPr id="13" name="Picture 12">
            <a:extLst>
              <a:ext uri="{FF2B5EF4-FFF2-40B4-BE49-F238E27FC236}">
                <a16:creationId xmlns:a16="http://schemas.microsoft.com/office/drawing/2014/main" id="{67CA62F7-AD40-89D5-787B-0D77B23CBB14}"/>
              </a:ext>
            </a:extLst>
          </p:cNvPr>
          <p:cNvPicPr>
            <a:picLocks noChangeAspect="1"/>
          </p:cNvPicPr>
          <p:nvPr/>
        </p:nvPicPr>
        <p:blipFill>
          <a:blip r:embed="rId3"/>
          <a:stretch>
            <a:fillRect/>
          </a:stretch>
        </p:blipFill>
        <p:spPr>
          <a:xfrm>
            <a:off x="877455" y="4680544"/>
            <a:ext cx="4087066" cy="1763540"/>
          </a:xfrm>
          <a:prstGeom prst="rect">
            <a:avLst/>
          </a:prstGeom>
        </p:spPr>
      </p:pic>
    </p:spTree>
    <p:extLst>
      <p:ext uri="{BB962C8B-B14F-4D97-AF65-F5344CB8AC3E}">
        <p14:creationId xmlns:p14="http://schemas.microsoft.com/office/powerpoint/2010/main" val="224669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ext">
            <a:extLst>
              <a:ext uri="{FF2B5EF4-FFF2-40B4-BE49-F238E27FC236}">
                <a16:creationId xmlns:a16="http://schemas.microsoft.com/office/drawing/2014/main" id="{7641424D-2F1D-B01A-3FEE-8604391C4CE6}"/>
              </a:ext>
            </a:extLst>
          </p:cNvPr>
          <p:cNvSpPr txBox="1">
            <a:spLocks/>
          </p:cNvSpPr>
          <p:nvPr/>
        </p:nvSpPr>
        <p:spPr>
          <a:xfrm>
            <a:off x="566927" y="2185415"/>
            <a:ext cx="11237145"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400" b="1" dirty="0">
                <a:solidFill>
                  <a:srgbClr val="000000"/>
                </a:solidFill>
                <a:latin typeface="Times New Roman" panose="02020603050405020304" pitchFamily="18" charset="0"/>
                <a:cs typeface="Times New Roman" panose="02020603050405020304" pitchFamily="18" charset="0"/>
              </a:rPr>
              <a:t>End of elaboration Phase: </a:t>
            </a:r>
            <a:r>
              <a:rPr lang="en-US" sz="1400" dirty="0">
                <a:solidFill>
                  <a:srgbClr val="000000"/>
                </a:solidFill>
                <a:latin typeface="Times New Roman" panose="02020603050405020304" pitchFamily="18" charset="0"/>
                <a:cs typeface="Times New Roman" panose="02020603050405020304" pitchFamily="18" charset="0"/>
              </a:rPr>
              <a:t>In this phase, the test hierarchy (the UVM components) is printed out, which is useful for debugging and ensuring that all components are correctly initialized and connected. </a:t>
            </a:r>
          </a:p>
          <a:p>
            <a:pPr>
              <a:lnSpc>
                <a:spcPct val="100000"/>
              </a:lnSpc>
              <a:spcAft>
                <a:spcPts val="600"/>
              </a:spcAft>
              <a:buFontTx/>
              <a:buChar char="-"/>
            </a:pPr>
            <a:endParaRPr lang="en-US" sz="14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4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4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r>
              <a:rPr lang="en-US" sz="1400" b="1" dirty="0">
                <a:solidFill>
                  <a:srgbClr val="000000"/>
                </a:solidFill>
                <a:latin typeface="Times New Roman" panose="02020603050405020304" pitchFamily="18" charset="0"/>
                <a:cs typeface="Times New Roman" panose="02020603050405020304" pitchFamily="18" charset="0"/>
              </a:rPr>
              <a:t>Start of simulation phase: </a:t>
            </a:r>
            <a:r>
              <a:rPr lang="en-US" sz="1400" dirty="0">
                <a:solidFill>
                  <a:srgbClr val="000000"/>
                </a:solidFill>
                <a:latin typeface="Times New Roman" panose="02020603050405020304" pitchFamily="18" charset="0"/>
                <a:cs typeface="Times New Roman" panose="02020603050405020304" pitchFamily="18" charset="0"/>
              </a:rPr>
              <a:t>In this phase, the maximum number of times the simulation should quit is set via the </a:t>
            </a:r>
            <a:r>
              <a:rPr lang="en-US" sz="1400" dirty="0" err="1">
                <a:solidFill>
                  <a:srgbClr val="000000"/>
                </a:solidFill>
                <a:latin typeface="Times New Roman" panose="02020603050405020304" pitchFamily="18" charset="0"/>
                <a:cs typeface="Times New Roman" panose="02020603050405020304" pitchFamily="18" charset="0"/>
              </a:rPr>
              <a:t>uvm_report_server</a:t>
            </a:r>
            <a:r>
              <a:rPr lang="en-US" sz="1400" dirty="0">
                <a:solidFill>
                  <a:srgbClr val="000000"/>
                </a:solidFill>
                <a:latin typeface="Times New Roman" panose="02020603050405020304" pitchFamily="18" charset="0"/>
                <a:cs typeface="Times New Roman" panose="02020603050405020304" pitchFamily="18" charset="0"/>
              </a:rPr>
              <a: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The verbosity level for the test is also configured (UVM_MEDIUM), which determines how detailed the logs and reports will be.</a:t>
            </a:r>
            <a:endParaRPr lang="en-US" sz="12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Aft>
                <a:spcPts val="600"/>
              </a:spcAft>
              <a:buNone/>
            </a:pPr>
            <a:endParaRPr lang="en-US" sz="1200"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368A279-0740-2BCE-3D79-3CDEE0A2900D}"/>
              </a:ext>
            </a:extLst>
          </p:cNvPr>
          <p:cNvPicPr>
            <a:picLocks noChangeAspect="1"/>
          </p:cNvPicPr>
          <p:nvPr/>
        </p:nvPicPr>
        <p:blipFill>
          <a:blip r:embed="rId2"/>
          <a:stretch>
            <a:fillRect/>
          </a:stretch>
        </p:blipFill>
        <p:spPr>
          <a:xfrm>
            <a:off x="878479" y="2724052"/>
            <a:ext cx="6001588" cy="704948"/>
          </a:xfrm>
          <a:prstGeom prst="rect">
            <a:avLst/>
          </a:prstGeom>
        </p:spPr>
      </p:pic>
      <p:sp>
        <p:nvSpPr>
          <p:cNvPr id="16" name="Title 1">
            <a:extLst>
              <a:ext uri="{FF2B5EF4-FFF2-40B4-BE49-F238E27FC236}">
                <a16:creationId xmlns:a16="http://schemas.microsoft.com/office/drawing/2014/main" id="{3B5509F3-8B6B-E994-53FF-0BCCE49A948A}"/>
              </a:ext>
            </a:extLst>
          </p:cNvPr>
          <p:cNvSpPr>
            <a:spLocks noGrp="1"/>
          </p:cNvSpPr>
          <p:nvPr>
            <p:ph type="title"/>
          </p:nvPr>
        </p:nvSpPr>
        <p:spPr>
          <a:xfrm>
            <a:off x="566928" y="1499616"/>
            <a:ext cx="6951472" cy="590931"/>
          </a:xfrm>
        </p:spPr>
        <p:txBody>
          <a:bodyPr/>
          <a:lstStyle/>
          <a:p>
            <a:r>
              <a:rPr lang="en-US" dirty="0"/>
              <a:t>Sequences and Tests</a:t>
            </a:r>
          </a:p>
        </p:txBody>
      </p:sp>
      <p:pic>
        <p:nvPicPr>
          <p:cNvPr id="18" name="Picture 17">
            <a:extLst>
              <a:ext uri="{FF2B5EF4-FFF2-40B4-BE49-F238E27FC236}">
                <a16:creationId xmlns:a16="http://schemas.microsoft.com/office/drawing/2014/main" id="{6C273680-25FF-2F51-A745-7C3980813812}"/>
              </a:ext>
            </a:extLst>
          </p:cNvPr>
          <p:cNvPicPr>
            <a:picLocks noChangeAspect="1"/>
          </p:cNvPicPr>
          <p:nvPr/>
        </p:nvPicPr>
        <p:blipFill>
          <a:blip r:embed="rId3"/>
          <a:stretch>
            <a:fillRect/>
          </a:stretch>
        </p:blipFill>
        <p:spPr>
          <a:xfrm>
            <a:off x="878479" y="4512180"/>
            <a:ext cx="8078327" cy="1047896"/>
          </a:xfrm>
          <a:prstGeom prst="rect">
            <a:avLst/>
          </a:prstGeom>
        </p:spPr>
      </p:pic>
    </p:spTree>
    <p:extLst>
      <p:ext uri="{BB962C8B-B14F-4D97-AF65-F5344CB8AC3E}">
        <p14:creationId xmlns:p14="http://schemas.microsoft.com/office/powerpoint/2010/main" val="13943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3B48D-0EE1-22BF-0EB7-A424C6055AB3}"/>
            </a:ext>
          </a:extLst>
        </p:cNvPr>
        <p:cNvGrpSpPr/>
        <p:nvPr/>
      </p:nvGrpSpPr>
      <p:grpSpPr>
        <a:xfrm>
          <a:off x="0" y="0"/>
          <a:ext cx="0" cy="0"/>
          <a:chOff x="0" y="0"/>
          <a:chExt cx="0" cy="0"/>
        </a:xfrm>
      </p:grpSpPr>
      <p:sp>
        <p:nvSpPr>
          <p:cNvPr id="5" name="Slide Text">
            <a:extLst>
              <a:ext uri="{FF2B5EF4-FFF2-40B4-BE49-F238E27FC236}">
                <a16:creationId xmlns:a16="http://schemas.microsoft.com/office/drawing/2014/main" id="{4DBF2A6E-862A-D9D5-B4D8-25CDD96D8393}"/>
              </a:ext>
            </a:extLst>
          </p:cNvPr>
          <p:cNvSpPr txBox="1">
            <a:spLocks/>
          </p:cNvSpPr>
          <p:nvPr/>
        </p:nvSpPr>
        <p:spPr>
          <a:xfrm>
            <a:off x="566927" y="2185415"/>
            <a:ext cx="11237145"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b="1" dirty="0">
                <a:solidFill>
                  <a:srgbClr val="000000"/>
                </a:solidFill>
                <a:latin typeface="Times New Roman" panose="02020603050405020304" pitchFamily="18" charset="0"/>
                <a:cs typeface="Times New Roman" panose="02020603050405020304" pitchFamily="18" charset="0"/>
              </a:rPr>
              <a:t>Report phase: </a:t>
            </a:r>
            <a:r>
              <a:rPr lang="en-US" sz="1200" dirty="0">
                <a:solidFill>
                  <a:srgbClr val="000000"/>
                </a:solidFill>
                <a:latin typeface="Times New Roman" panose="02020603050405020304" pitchFamily="18" charset="0"/>
                <a:cs typeface="Times New Roman" panose="02020603050405020304" pitchFamily="18" charset="0"/>
              </a:rPr>
              <a:t>In this phase, If the number of errors exceeds a threshold (in this case, greater than 5), the test is flagged as failed. Similarly, if there are too many warnings, the test is flagged with a warning. If no critical issues are found, the test is considered to have passed.</a:t>
            </a:r>
            <a:br>
              <a:rPr lang="en-US" sz="1200" dirty="0">
                <a:solidFill>
                  <a:srgbClr val="000000"/>
                </a:solidFill>
                <a:latin typeface="Times New Roman" panose="02020603050405020304" pitchFamily="18" charset="0"/>
                <a:cs typeface="Times New Roman" panose="02020603050405020304" pitchFamily="18" charset="0"/>
              </a:rPr>
            </a:br>
            <a:r>
              <a:rPr lang="en-US" sz="1200" dirty="0">
                <a:solidFill>
                  <a:srgbClr val="000000"/>
                </a:solidFill>
                <a:latin typeface="Times New Roman" panose="02020603050405020304" pitchFamily="18" charset="0"/>
                <a:cs typeface="Times New Roman" panose="02020603050405020304" pitchFamily="18" charset="0"/>
              </a:rPr>
              <a:t>The phase also reports the value of the counter (which tracks the number of times Operand1 is set to 0), as this is an important check for the configuration.</a:t>
            </a:r>
            <a:br>
              <a:rPr lang="en-US" sz="1200" dirty="0">
                <a:solidFill>
                  <a:srgbClr val="000000"/>
                </a:solidFill>
                <a:latin typeface="Times New Roman" panose="02020603050405020304" pitchFamily="18" charset="0"/>
                <a:cs typeface="Times New Roman" panose="02020603050405020304" pitchFamily="18" charset="0"/>
              </a:rPr>
            </a:b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21371FB-BC53-7F3C-6715-DDF196C1A32A}"/>
              </a:ext>
            </a:extLst>
          </p:cNvPr>
          <p:cNvPicPr>
            <a:picLocks noChangeAspect="1"/>
          </p:cNvPicPr>
          <p:nvPr/>
        </p:nvPicPr>
        <p:blipFill>
          <a:blip r:embed="rId2"/>
          <a:stretch>
            <a:fillRect/>
          </a:stretch>
        </p:blipFill>
        <p:spPr>
          <a:xfrm>
            <a:off x="862880" y="2844800"/>
            <a:ext cx="9734153" cy="3619916"/>
          </a:xfrm>
          <a:prstGeom prst="rect">
            <a:avLst/>
          </a:prstGeom>
        </p:spPr>
      </p:pic>
      <p:sp>
        <p:nvSpPr>
          <p:cNvPr id="8" name="Title 1">
            <a:extLst>
              <a:ext uri="{FF2B5EF4-FFF2-40B4-BE49-F238E27FC236}">
                <a16:creationId xmlns:a16="http://schemas.microsoft.com/office/drawing/2014/main" id="{762B311E-7718-9E69-323B-80119E3C45C7}"/>
              </a:ext>
            </a:extLst>
          </p:cNvPr>
          <p:cNvSpPr>
            <a:spLocks noGrp="1"/>
          </p:cNvSpPr>
          <p:nvPr>
            <p:ph type="title"/>
          </p:nvPr>
        </p:nvSpPr>
        <p:spPr>
          <a:xfrm>
            <a:off x="566928" y="1499616"/>
            <a:ext cx="6951472" cy="590931"/>
          </a:xfrm>
        </p:spPr>
        <p:txBody>
          <a:bodyPr/>
          <a:lstStyle/>
          <a:p>
            <a:r>
              <a:rPr lang="en-US" dirty="0"/>
              <a:t>Sequences and Tests</a:t>
            </a:r>
          </a:p>
        </p:txBody>
      </p:sp>
    </p:spTree>
    <p:extLst>
      <p:ext uri="{BB962C8B-B14F-4D97-AF65-F5344CB8AC3E}">
        <p14:creationId xmlns:p14="http://schemas.microsoft.com/office/powerpoint/2010/main" val="94124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83F92-B404-767C-89B5-ADC6D62CE713}"/>
            </a:ext>
          </a:extLst>
        </p:cNvPr>
        <p:cNvGrpSpPr/>
        <p:nvPr/>
      </p:nvGrpSpPr>
      <p:grpSpPr>
        <a:xfrm>
          <a:off x="0" y="0"/>
          <a:ext cx="0" cy="0"/>
          <a:chOff x="0" y="0"/>
          <a:chExt cx="0" cy="0"/>
        </a:xfrm>
      </p:grpSpPr>
      <p:sp>
        <p:nvSpPr>
          <p:cNvPr id="5" name="Slide Text">
            <a:extLst>
              <a:ext uri="{FF2B5EF4-FFF2-40B4-BE49-F238E27FC236}">
                <a16:creationId xmlns:a16="http://schemas.microsoft.com/office/drawing/2014/main" id="{C927DCF7-176A-7B8E-7A7E-A50EBC5154D3}"/>
              </a:ext>
            </a:extLst>
          </p:cNvPr>
          <p:cNvSpPr txBox="1">
            <a:spLocks/>
          </p:cNvSpPr>
          <p:nvPr/>
        </p:nvSpPr>
        <p:spPr>
          <a:xfrm>
            <a:off x="566927" y="2185415"/>
            <a:ext cx="11237145"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b="1" dirty="0">
                <a:solidFill>
                  <a:srgbClr val="000000"/>
                </a:solidFill>
                <a:latin typeface="Times New Roman" panose="02020603050405020304" pitchFamily="18" charset="0"/>
                <a:cs typeface="Times New Roman" panose="02020603050405020304" pitchFamily="18" charset="0"/>
              </a:rPr>
              <a:t>final phase: </a:t>
            </a:r>
            <a:r>
              <a:rPr lang="en-US" sz="1200" dirty="0">
                <a:solidFill>
                  <a:srgbClr val="000000"/>
                </a:solidFill>
                <a:latin typeface="Times New Roman" panose="02020603050405020304" pitchFamily="18" charset="0"/>
                <a:cs typeface="Times New Roman" panose="02020603050405020304" pitchFamily="18" charset="0"/>
              </a:rPr>
              <a:t>The test logs the final status of the simulation to indicate completion. </a:t>
            </a:r>
            <a:br>
              <a:rPr lang="en-US" sz="1200" dirty="0">
                <a:solidFill>
                  <a:srgbClr val="000000"/>
                </a:solidFill>
                <a:latin typeface="Times New Roman" panose="02020603050405020304" pitchFamily="18" charset="0"/>
                <a:cs typeface="Times New Roman" panose="02020603050405020304" pitchFamily="18" charset="0"/>
              </a:rPr>
            </a:b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8A637BE0-15AC-252F-7E77-43BFE0B84C5A}"/>
              </a:ext>
            </a:extLst>
          </p:cNvPr>
          <p:cNvSpPr>
            <a:spLocks noGrp="1"/>
          </p:cNvSpPr>
          <p:nvPr>
            <p:ph type="title"/>
          </p:nvPr>
        </p:nvSpPr>
        <p:spPr>
          <a:xfrm>
            <a:off x="566928" y="1499616"/>
            <a:ext cx="6951472" cy="590931"/>
          </a:xfrm>
        </p:spPr>
        <p:txBody>
          <a:bodyPr/>
          <a:lstStyle/>
          <a:p>
            <a:r>
              <a:rPr lang="en-US" dirty="0"/>
              <a:t>Sequences and Tests</a:t>
            </a:r>
          </a:p>
        </p:txBody>
      </p:sp>
      <p:pic>
        <p:nvPicPr>
          <p:cNvPr id="3" name="Picture 2">
            <a:extLst>
              <a:ext uri="{FF2B5EF4-FFF2-40B4-BE49-F238E27FC236}">
                <a16:creationId xmlns:a16="http://schemas.microsoft.com/office/drawing/2014/main" id="{018F3FA1-A6F5-28B7-0A88-ADB796ED6DE1}"/>
              </a:ext>
            </a:extLst>
          </p:cNvPr>
          <p:cNvPicPr>
            <a:picLocks noChangeAspect="1"/>
          </p:cNvPicPr>
          <p:nvPr/>
        </p:nvPicPr>
        <p:blipFill>
          <a:blip r:embed="rId2"/>
          <a:stretch>
            <a:fillRect/>
          </a:stretch>
        </p:blipFill>
        <p:spPr>
          <a:xfrm>
            <a:off x="832703" y="2557341"/>
            <a:ext cx="10526594" cy="1743318"/>
          </a:xfrm>
          <a:prstGeom prst="rect">
            <a:avLst/>
          </a:prstGeom>
        </p:spPr>
      </p:pic>
    </p:spTree>
    <p:extLst>
      <p:ext uri="{BB962C8B-B14F-4D97-AF65-F5344CB8AC3E}">
        <p14:creationId xmlns:p14="http://schemas.microsoft.com/office/powerpoint/2010/main" val="145673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B4AC1-1E24-A303-3C2B-60884C7F1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7624E-E206-4CFE-4F7A-3C8B23B70C0F}"/>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9151490C-47FC-E9A3-4F8C-E4C22A23DFE5}"/>
              </a:ext>
            </a:extLst>
          </p:cNvPr>
          <p:cNvSpPr txBox="1">
            <a:spLocks/>
          </p:cNvSpPr>
          <p:nvPr/>
        </p:nvSpPr>
        <p:spPr>
          <a:xfrm>
            <a:off x="566928" y="2185415"/>
            <a:ext cx="3829582"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dirty="0">
                <a:solidFill>
                  <a:srgbClr val="000000"/>
                </a:solidFill>
                <a:latin typeface="Times New Roman" panose="02020603050405020304" pitchFamily="18" charset="0"/>
                <a:cs typeface="Times New Roman" panose="02020603050405020304" pitchFamily="18" charset="0"/>
              </a:rPr>
              <a:t>Virtual Sequence used: </a:t>
            </a:r>
            <a:r>
              <a:rPr lang="en-US" sz="1200" b="1" dirty="0">
                <a:solidFill>
                  <a:srgbClr val="000000"/>
                </a:solidFill>
                <a:latin typeface="Times New Roman" panose="02020603050405020304" pitchFamily="18" charset="0"/>
                <a:cs typeface="Times New Roman" panose="02020603050405020304" pitchFamily="18" charset="0"/>
              </a:rPr>
              <a:t>Test4_Virtual_Sequence</a:t>
            </a:r>
            <a:br>
              <a:rPr lang="en-US" sz="1200" b="1" dirty="0">
                <a:solidFill>
                  <a:srgbClr val="000000"/>
                </a:solidFill>
                <a:latin typeface="Times New Roman" panose="02020603050405020304" pitchFamily="18" charset="0"/>
                <a:cs typeface="Times New Roman" panose="02020603050405020304" pitchFamily="18" charset="0"/>
              </a:rPr>
            </a:br>
            <a:br>
              <a:rPr lang="en-US" sz="1200" b="1"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Purpose: </a:t>
            </a:r>
            <a:r>
              <a:rPr lang="en-US" sz="1200" dirty="0">
                <a:solidFill>
                  <a:srgbClr val="000000"/>
                </a:solidFill>
                <a:latin typeface="Times New Roman" panose="02020603050405020304" pitchFamily="18" charset="0"/>
                <a:cs typeface="Times New Roman" panose="02020603050405020304" pitchFamily="18" charset="0"/>
              </a:rPr>
              <a:t>Orchestrates the execution of multiple sequences to test the ALU (Arithmetic Logic Unit).</a:t>
            </a:r>
            <a:br>
              <a:rPr lang="en-US" sz="1200" dirty="0">
                <a:solidFill>
                  <a:srgbClr val="000000"/>
                </a:solidFill>
                <a:latin typeface="Times New Roman" panose="02020603050405020304" pitchFamily="18" charset="0"/>
                <a:cs typeface="Times New Roman" panose="02020603050405020304" pitchFamily="18" charset="0"/>
              </a:rPr>
            </a:br>
            <a:br>
              <a:rPr lang="en-US" sz="1200"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Objective: </a:t>
            </a:r>
            <a:r>
              <a:rPr lang="en-US" sz="1200" dirty="0">
                <a:solidFill>
                  <a:srgbClr val="000000"/>
                </a:solidFill>
                <a:latin typeface="Times New Roman" panose="02020603050405020304" pitchFamily="18" charset="0"/>
                <a:cs typeface="Times New Roman" panose="02020603050405020304" pitchFamily="18" charset="0"/>
              </a:rPr>
              <a:t>Validates the ALU's functionality by enabling operands and testing state transitions.</a:t>
            </a:r>
          </a:p>
        </p:txBody>
      </p:sp>
      <p:sp>
        <p:nvSpPr>
          <p:cNvPr id="3" name="TextBox 2">
            <a:extLst>
              <a:ext uri="{FF2B5EF4-FFF2-40B4-BE49-F238E27FC236}">
                <a16:creationId xmlns:a16="http://schemas.microsoft.com/office/drawing/2014/main" id="{35CD5D6B-CD60-C3D1-8D67-8C78B0E48946}"/>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9B3FCD5F-51C1-8202-A92A-704845B9333F}"/>
              </a:ext>
            </a:extLst>
          </p:cNvPr>
          <p:cNvPicPr>
            <a:picLocks noChangeAspect="1"/>
          </p:cNvPicPr>
          <p:nvPr/>
        </p:nvPicPr>
        <p:blipFill>
          <a:blip r:embed="rId2"/>
          <a:stretch>
            <a:fillRect/>
          </a:stretch>
        </p:blipFill>
        <p:spPr>
          <a:xfrm>
            <a:off x="4480393" y="2324544"/>
            <a:ext cx="7560607" cy="3355820"/>
          </a:xfrm>
          <a:prstGeom prst="rect">
            <a:avLst/>
          </a:prstGeom>
        </p:spPr>
      </p:pic>
    </p:spTree>
    <p:extLst>
      <p:ext uri="{BB962C8B-B14F-4D97-AF65-F5344CB8AC3E}">
        <p14:creationId xmlns:p14="http://schemas.microsoft.com/office/powerpoint/2010/main" val="3526750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A03C-8794-26DE-1D7E-116182CEF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1C5BF-34ED-A5AE-05E8-CC4D4A99C982}"/>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7204D060-40A6-522A-95B0-7A6CE64481A5}"/>
              </a:ext>
            </a:extLst>
          </p:cNvPr>
          <p:cNvSpPr txBox="1">
            <a:spLocks/>
          </p:cNvSpPr>
          <p:nvPr/>
        </p:nvSpPr>
        <p:spPr>
          <a:xfrm>
            <a:off x="566927" y="2185415"/>
            <a:ext cx="10978527"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2- Operand1_set_test</a:t>
            </a:r>
            <a:r>
              <a:rPr lang="en-US" sz="1400" dirty="0">
                <a:solidFill>
                  <a:srgbClr val="000000"/>
                </a:solidFill>
                <a:latin typeface="Times New Roman" panose="02020603050405020304" pitchFamily="18" charset="0"/>
                <a:cs typeface="Times New Roman" panose="02020603050405020304" pitchFamily="18" charset="0"/>
              </a:rPr>
              <a:t> : </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It is a UVM-based test that configures the ALU to enable Operand1 and disable Operand2, then validates the behavior of the ALU under this configuration. </a:t>
            </a:r>
            <a:br>
              <a:rPr lang="en-US" sz="1400" dirty="0">
                <a:solidFill>
                  <a:srgbClr val="000000"/>
                </a:solidFill>
                <a:latin typeface="Times New Roman" panose="02020603050405020304" pitchFamily="18" charset="0"/>
                <a:cs typeface="Times New Roman" panose="02020603050405020304" pitchFamily="18" charset="0"/>
              </a:rPr>
            </a:b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B74E9D4-27FA-2D1E-9318-33F9E4B88092}"/>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0EA35DE0-8721-A07E-3EFC-A37286A0FEC1}"/>
              </a:ext>
            </a:extLst>
          </p:cNvPr>
          <p:cNvPicPr>
            <a:picLocks noChangeAspect="1"/>
          </p:cNvPicPr>
          <p:nvPr/>
        </p:nvPicPr>
        <p:blipFill>
          <a:blip r:embed="rId2"/>
          <a:stretch>
            <a:fillRect/>
          </a:stretch>
        </p:blipFill>
        <p:spPr>
          <a:xfrm>
            <a:off x="3417454" y="2829951"/>
            <a:ext cx="7101415" cy="3775703"/>
          </a:xfrm>
          <a:prstGeom prst="rect">
            <a:avLst/>
          </a:prstGeom>
        </p:spPr>
      </p:pic>
    </p:spTree>
    <p:extLst>
      <p:ext uri="{BB962C8B-B14F-4D97-AF65-F5344CB8AC3E}">
        <p14:creationId xmlns:p14="http://schemas.microsoft.com/office/powerpoint/2010/main" val="14378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US" dirty="0"/>
              <a:t>Contents</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022856"/>
            <a:ext cx="10517632" cy="4418584"/>
          </a:xfrm>
        </p:spPr>
        <p:txBody>
          <a:bodyPr/>
          <a:lstStyle/>
          <a:p>
            <a:pPr>
              <a:buFontTx/>
              <a:buChar char="-"/>
            </a:pPr>
            <a:r>
              <a:rPr lang="en-US" sz="2400" dirty="0">
                <a:solidFill>
                  <a:srgbClr val="000000"/>
                </a:solidFill>
                <a:latin typeface="Times New Roman" panose="02020603050405020304" pitchFamily="18" charset="0"/>
                <a:cs typeface="Times New Roman" panose="02020603050405020304" pitchFamily="18" charset="0"/>
              </a:rPr>
              <a:t>Design of an ALU using FSM.</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Design Specs and Signals.</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FSM diagram.</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Macro for defining next state logic.</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Operations and Parameters.</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Output Waveform and Operation.</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Design Challenge.</a:t>
            </a:r>
          </a:p>
          <a:p>
            <a:pPr>
              <a:buFontTx/>
              <a:buChar char="-"/>
            </a:pPr>
            <a:r>
              <a:rPr lang="en-US" sz="2400" dirty="0">
                <a:solidFill>
                  <a:srgbClr val="000000"/>
                </a:solidFill>
                <a:latin typeface="Times New Roman" panose="02020603050405020304" pitchFamily="18" charset="0"/>
                <a:cs typeface="Times New Roman" panose="02020603050405020304" pitchFamily="18" charset="0"/>
              </a:rPr>
              <a:t>Verification of an ALU using UVM</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UVM Testbench Architecture.</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Sequences and Test Cases.</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Key components and hierarchy.</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Important configuration object.</a:t>
            </a:r>
          </a:p>
          <a:p>
            <a:pPr lvl="1">
              <a:lnSpc>
                <a:spcPct val="100000"/>
              </a:lnSpc>
              <a:spcBef>
                <a:spcPts val="0"/>
              </a:spcBef>
              <a:buFontTx/>
              <a:buChar char="-"/>
            </a:pPr>
            <a:r>
              <a:rPr lang="en-US" dirty="0">
                <a:latin typeface="Times New Roman" panose="02020603050405020304" pitchFamily="18" charset="0"/>
                <a:cs typeface="Times New Roman" panose="02020603050405020304" pitchFamily="18" charset="0"/>
              </a:rPr>
              <a:t>Simulation Results</a:t>
            </a:r>
          </a:p>
          <a:p>
            <a:pPr marL="502920" lvl="1" indent="0">
              <a:lnSpc>
                <a:spcPct val="100000"/>
              </a:lnSpc>
              <a:spcBef>
                <a:spcPts val="0"/>
              </a:spcBef>
              <a:buNone/>
            </a:pPr>
            <a:endParaRPr lang="en-US" sz="1400" dirty="0">
              <a:latin typeface="Times New Roman" panose="02020603050405020304" pitchFamily="18" charset="0"/>
              <a:cs typeface="Times New Roman" panose="02020603050405020304" pitchFamily="18" charset="0"/>
            </a:endParaRPr>
          </a:p>
          <a:p>
            <a:pPr lvl="1">
              <a:lnSpc>
                <a:spcPct val="100000"/>
              </a:lnSpc>
              <a:spcBef>
                <a:spcPts val="0"/>
              </a:spcBef>
              <a:buFontTx/>
              <a:buChar char="-"/>
            </a:pPr>
            <a:endParaRPr lang="en-US" sz="1400" dirty="0">
              <a:latin typeface="Times New Roman" panose="02020603050405020304" pitchFamily="18" charset="0"/>
              <a:cs typeface="Times New Roman" panose="02020603050405020304" pitchFamily="18" charset="0"/>
            </a:endParaRPr>
          </a:p>
          <a:p>
            <a:pPr lvl="1">
              <a:buFontTx/>
              <a:buChar char="-"/>
            </a:pPr>
            <a:endParaRPr lang="en-US" sz="1400" dirty="0">
              <a:latin typeface="Times New Roman" panose="02020603050405020304" pitchFamily="18" charset="0"/>
              <a:cs typeface="Times New Roman" panose="02020603050405020304" pitchFamily="18" charset="0"/>
            </a:endParaRPr>
          </a:p>
        </p:txBody>
      </p:sp>
      <p:sp>
        <p:nvSpPr>
          <p:cNvPr id="6" name="Slide Note">
            <a:extLst>
              <a:ext uri="{FF2B5EF4-FFF2-40B4-BE49-F238E27FC236}">
                <a16:creationId xmlns:a16="http://schemas.microsoft.com/office/drawing/2014/main" id="{1E50738D-7032-9E47-B0B9-7BBDC1E9132A}"/>
              </a:ext>
            </a:extLst>
          </p:cNvPr>
          <p:cNvSpPr txBox="1"/>
          <p:nvPr/>
        </p:nvSpPr>
        <p:spPr>
          <a:xfrm>
            <a:off x="6596716" y="3893551"/>
            <a:ext cx="2194395" cy="584775"/>
          </a:xfrm>
          <a:prstGeom prst="rect">
            <a:avLst/>
          </a:prstGeom>
          <a:noFill/>
          <a:ln>
            <a:noFill/>
          </a:ln>
        </p:spPr>
        <p:txBody>
          <a:bodyPr wrap="square" rtlCol="0">
            <a:spAutoFit/>
          </a:bodyPr>
          <a:lstStyle/>
          <a:p>
            <a:r>
              <a:rPr lang="en-US" sz="1600" b="1" dirty="0">
                <a:solidFill>
                  <a:schemeClr val="tx2"/>
                </a:solidFill>
                <a:latin typeface="Arial" charset="0"/>
                <a:ea typeface="Arial" charset="0"/>
                <a:cs typeface="Arial" charset="0"/>
              </a:rPr>
              <a:t>This is the main part</a:t>
            </a:r>
            <a:r>
              <a:rPr lang="en-US" sz="1600" dirty="0">
                <a:solidFill>
                  <a:schemeClr val="tx2"/>
                </a:solidFill>
                <a:latin typeface="Arial" charset="0"/>
                <a:ea typeface="Arial" charset="0"/>
                <a:cs typeface="Arial" charset="0"/>
              </a:rPr>
              <a:t>.</a:t>
            </a:r>
          </a:p>
        </p:txBody>
      </p:sp>
      <p:sp>
        <p:nvSpPr>
          <p:cNvPr id="7" name="Dashed Arrow" descr="Dashed Arrow">
            <a:extLst>
              <a:ext uri="{FF2B5EF4-FFF2-40B4-BE49-F238E27FC236}">
                <a16:creationId xmlns:a16="http://schemas.microsoft.com/office/drawing/2014/main" id="{9F853175-EF70-DC43-A2FF-9AF57465D425}"/>
              </a:ext>
            </a:extLst>
          </p:cNvPr>
          <p:cNvSpPr/>
          <p:nvPr/>
        </p:nvSpPr>
        <p:spPr>
          <a:xfrm rot="17220726">
            <a:off x="5396326" y="3776599"/>
            <a:ext cx="1399130" cy="1663105"/>
          </a:xfrm>
          <a:prstGeom prst="arc">
            <a:avLst>
              <a:gd name="adj1" fmla="val 16200000"/>
              <a:gd name="adj2" fmla="val 1264430"/>
            </a:avLst>
          </a:prstGeom>
          <a:ln w="20320">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rial" charset="0"/>
            </a:endParaRPr>
          </a:p>
        </p:txBody>
      </p:sp>
    </p:spTree>
    <p:extLst>
      <p:ext uri="{BB962C8B-B14F-4D97-AF65-F5344CB8AC3E}">
        <p14:creationId xmlns:p14="http://schemas.microsoft.com/office/powerpoint/2010/main" val="91680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402D3-44FA-8004-B08A-69B4984B3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1EFE7-5462-3026-24F0-92B426579150}"/>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B43FF29F-2427-4AA3-584D-012A7CD7E88C}"/>
              </a:ext>
            </a:extLst>
          </p:cNvPr>
          <p:cNvSpPr txBox="1">
            <a:spLocks/>
          </p:cNvSpPr>
          <p:nvPr/>
        </p:nvSpPr>
        <p:spPr>
          <a:xfrm>
            <a:off x="566928" y="2185415"/>
            <a:ext cx="3829582"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dirty="0">
                <a:solidFill>
                  <a:srgbClr val="000000"/>
                </a:solidFill>
                <a:latin typeface="Times New Roman" panose="02020603050405020304" pitchFamily="18" charset="0"/>
                <a:cs typeface="Times New Roman" panose="02020603050405020304" pitchFamily="18" charset="0"/>
              </a:rPr>
              <a:t>Virtual Sequence used: </a:t>
            </a:r>
            <a:r>
              <a:rPr lang="en-US" sz="1200" b="1" dirty="0">
                <a:solidFill>
                  <a:srgbClr val="000000"/>
                </a:solidFill>
                <a:latin typeface="Times New Roman" panose="02020603050405020304" pitchFamily="18" charset="0"/>
                <a:cs typeface="Times New Roman" panose="02020603050405020304" pitchFamily="18" charset="0"/>
              </a:rPr>
              <a:t>Test1_Virtual_Sequence</a:t>
            </a:r>
            <a:br>
              <a:rPr lang="en-US" sz="1200" b="1" dirty="0">
                <a:solidFill>
                  <a:srgbClr val="000000"/>
                </a:solidFill>
                <a:latin typeface="Times New Roman" panose="02020603050405020304" pitchFamily="18" charset="0"/>
                <a:cs typeface="Times New Roman" panose="02020603050405020304" pitchFamily="18" charset="0"/>
              </a:rPr>
            </a:br>
            <a:br>
              <a:rPr lang="en-US" sz="1200" b="1"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Purpose: </a:t>
            </a:r>
            <a:r>
              <a:rPr lang="en-US" sz="1200" dirty="0">
                <a:solidFill>
                  <a:srgbClr val="000000"/>
                </a:solidFill>
                <a:latin typeface="Times New Roman" panose="02020603050405020304" pitchFamily="18" charset="0"/>
                <a:cs typeface="Times New Roman" panose="02020603050405020304" pitchFamily="18" charset="0"/>
              </a:rPr>
              <a:t>Orchestrates multiple sub-sequences to test different ALU operations for Operand1.</a:t>
            </a:r>
            <a:br>
              <a:rPr lang="en-US" sz="1200" dirty="0">
                <a:solidFill>
                  <a:srgbClr val="000000"/>
                </a:solidFill>
                <a:latin typeface="Times New Roman" panose="02020603050405020304" pitchFamily="18" charset="0"/>
                <a:cs typeface="Times New Roman" panose="02020603050405020304" pitchFamily="18" charset="0"/>
              </a:rPr>
            </a:br>
            <a:br>
              <a:rPr lang="en-US" sz="1200"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Objective: </a:t>
            </a:r>
            <a:r>
              <a:rPr lang="en-US" sz="1200" dirty="0">
                <a:solidFill>
                  <a:srgbClr val="000000"/>
                </a:solidFill>
                <a:latin typeface="Times New Roman" panose="02020603050405020304" pitchFamily="18" charset="0"/>
                <a:cs typeface="Times New Roman" panose="02020603050405020304" pitchFamily="18" charset="0"/>
              </a:rPr>
              <a:t>Ensures correct functionality of the ALU across a range of common and edge-case operations for Operand1.</a:t>
            </a:r>
          </a:p>
        </p:txBody>
      </p:sp>
      <p:sp>
        <p:nvSpPr>
          <p:cNvPr id="3" name="TextBox 2">
            <a:extLst>
              <a:ext uri="{FF2B5EF4-FFF2-40B4-BE49-F238E27FC236}">
                <a16:creationId xmlns:a16="http://schemas.microsoft.com/office/drawing/2014/main" id="{6DD5DFC7-617A-CD0E-20AB-40342B2E7AB7}"/>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A3B4BB4C-FFEE-6EEA-AC05-53C425FF8F43}"/>
              </a:ext>
            </a:extLst>
          </p:cNvPr>
          <p:cNvPicPr>
            <a:picLocks noChangeAspect="1"/>
          </p:cNvPicPr>
          <p:nvPr/>
        </p:nvPicPr>
        <p:blipFill>
          <a:blip r:embed="rId2"/>
          <a:stretch>
            <a:fillRect/>
          </a:stretch>
        </p:blipFill>
        <p:spPr>
          <a:xfrm>
            <a:off x="4701309" y="2090547"/>
            <a:ext cx="7056598" cy="4153267"/>
          </a:xfrm>
          <a:prstGeom prst="rect">
            <a:avLst/>
          </a:prstGeom>
        </p:spPr>
      </p:pic>
    </p:spTree>
    <p:extLst>
      <p:ext uri="{BB962C8B-B14F-4D97-AF65-F5344CB8AC3E}">
        <p14:creationId xmlns:p14="http://schemas.microsoft.com/office/powerpoint/2010/main" val="3026290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6E6B2-EAA5-5ABC-0296-E244DA6CA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447E-0B51-3213-C614-BCECC93F38D6}"/>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DE1B00E8-13C5-2C05-FA29-533DB9B3A6A1}"/>
              </a:ext>
            </a:extLst>
          </p:cNvPr>
          <p:cNvSpPr txBox="1">
            <a:spLocks/>
          </p:cNvSpPr>
          <p:nvPr/>
        </p:nvSpPr>
        <p:spPr>
          <a:xfrm>
            <a:off x="566927" y="2185415"/>
            <a:ext cx="10978527"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2- Operand2_set1_test</a:t>
            </a:r>
            <a:r>
              <a:rPr lang="en-US" sz="1400" dirty="0">
                <a:solidFill>
                  <a:srgbClr val="000000"/>
                </a:solidFill>
                <a:latin typeface="Times New Roman" panose="02020603050405020304" pitchFamily="18" charset="0"/>
                <a:cs typeface="Times New Roman" panose="02020603050405020304" pitchFamily="18" charset="0"/>
              </a:rPr>
              <a:t> : </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This UVM test configures the ALU to enable Operand2 and disable Operand1 to verify the behavior of the ALU when Operand2 is active while Operand1 is inactive.</a:t>
            </a:r>
            <a:br>
              <a:rPr lang="en-US" sz="1400" dirty="0">
                <a:solidFill>
                  <a:srgbClr val="000000"/>
                </a:solidFill>
                <a:latin typeface="Times New Roman" panose="02020603050405020304" pitchFamily="18" charset="0"/>
                <a:cs typeface="Times New Roman" panose="02020603050405020304" pitchFamily="18" charset="0"/>
              </a:rPr>
            </a:b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8D14964-7F10-9A19-3C70-116FADBAF73F}"/>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671E005A-E255-3716-5A92-0AA5AC452EB5}"/>
              </a:ext>
            </a:extLst>
          </p:cNvPr>
          <p:cNvPicPr>
            <a:picLocks noChangeAspect="1"/>
          </p:cNvPicPr>
          <p:nvPr/>
        </p:nvPicPr>
        <p:blipFill>
          <a:blip r:embed="rId2"/>
          <a:stretch>
            <a:fillRect/>
          </a:stretch>
        </p:blipFill>
        <p:spPr>
          <a:xfrm>
            <a:off x="4119418" y="2743287"/>
            <a:ext cx="6496121" cy="3980205"/>
          </a:xfrm>
          <a:prstGeom prst="rect">
            <a:avLst/>
          </a:prstGeom>
        </p:spPr>
      </p:pic>
    </p:spTree>
    <p:extLst>
      <p:ext uri="{BB962C8B-B14F-4D97-AF65-F5344CB8AC3E}">
        <p14:creationId xmlns:p14="http://schemas.microsoft.com/office/powerpoint/2010/main" val="36549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EE117-ADBE-A63A-6723-8CE2D445F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10936-5AF4-9ABB-FBC6-2FF31F9BC09B}"/>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9CC5CA94-2A24-1220-D415-658A555A76FA}"/>
              </a:ext>
            </a:extLst>
          </p:cNvPr>
          <p:cNvSpPr txBox="1">
            <a:spLocks/>
          </p:cNvSpPr>
          <p:nvPr/>
        </p:nvSpPr>
        <p:spPr>
          <a:xfrm>
            <a:off x="566928" y="2185415"/>
            <a:ext cx="3829582"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dirty="0">
                <a:solidFill>
                  <a:srgbClr val="000000"/>
                </a:solidFill>
                <a:latin typeface="Times New Roman" panose="02020603050405020304" pitchFamily="18" charset="0"/>
                <a:cs typeface="Times New Roman" panose="02020603050405020304" pitchFamily="18" charset="0"/>
              </a:rPr>
              <a:t>Virtual Sequence used: </a:t>
            </a:r>
            <a:r>
              <a:rPr lang="en-US" sz="1200" b="1" dirty="0">
                <a:solidFill>
                  <a:srgbClr val="000000"/>
                </a:solidFill>
                <a:latin typeface="Times New Roman" panose="02020603050405020304" pitchFamily="18" charset="0"/>
                <a:cs typeface="Times New Roman" panose="02020603050405020304" pitchFamily="18" charset="0"/>
              </a:rPr>
              <a:t>Test2_Virtual_Sequence</a:t>
            </a:r>
            <a:br>
              <a:rPr lang="en-US" sz="1200" b="1" dirty="0">
                <a:solidFill>
                  <a:srgbClr val="000000"/>
                </a:solidFill>
                <a:latin typeface="Times New Roman" panose="02020603050405020304" pitchFamily="18" charset="0"/>
                <a:cs typeface="Times New Roman" panose="02020603050405020304" pitchFamily="18" charset="0"/>
              </a:rPr>
            </a:br>
            <a:br>
              <a:rPr lang="en-US" sz="1200" b="1"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Purpose: </a:t>
            </a:r>
            <a:r>
              <a:rPr lang="en-US" sz="1200" dirty="0">
                <a:solidFill>
                  <a:srgbClr val="000000"/>
                </a:solidFill>
                <a:latin typeface="Times New Roman" panose="02020603050405020304" pitchFamily="18" charset="0"/>
                <a:cs typeface="Times New Roman" panose="02020603050405020304" pitchFamily="18" charset="0"/>
              </a:rPr>
              <a:t>Validates ALU behavior when Operand2 is enabled and Operand1 is disabled.</a:t>
            </a:r>
            <a:br>
              <a:rPr lang="en-US" sz="1200" dirty="0">
                <a:solidFill>
                  <a:srgbClr val="000000"/>
                </a:solidFill>
                <a:latin typeface="Times New Roman" panose="02020603050405020304" pitchFamily="18" charset="0"/>
                <a:cs typeface="Times New Roman" panose="02020603050405020304" pitchFamily="18" charset="0"/>
              </a:rPr>
            </a:br>
            <a:br>
              <a:rPr lang="en-US" sz="1200"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Objective: </a:t>
            </a:r>
            <a:r>
              <a:rPr lang="en-US" sz="1200" dirty="0">
                <a:solidFill>
                  <a:srgbClr val="000000"/>
                </a:solidFill>
                <a:latin typeface="Times New Roman" panose="02020603050405020304" pitchFamily="18" charset="0"/>
                <a:cs typeface="Times New Roman" panose="02020603050405020304" pitchFamily="18" charset="0"/>
              </a:rPr>
              <a:t>Ensures the ALU functions correctly with Operand2 enabled by running a series of tests (basic operations, edge cases, MSB handling, and repeated operations).</a:t>
            </a:r>
          </a:p>
        </p:txBody>
      </p:sp>
      <p:sp>
        <p:nvSpPr>
          <p:cNvPr id="3" name="TextBox 2">
            <a:extLst>
              <a:ext uri="{FF2B5EF4-FFF2-40B4-BE49-F238E27FC236}">
                <a16:creationId xmlns:a16="http://schemas.microsoft.com/office/drawing/2014/main" id="{452DB12C-BE01-FFAF-D834-404C589FC10A}"/>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DA81344A-0A7F-9718-66BE-CA1695B20401}"/>
              </a:ext>
            </a:extLst>
          </p:cNvPr>
          <p:cNvPicPr>
            <a:picLocks noChangeAspect="1"/>
          </p:cNvPicPr>
          <p:nvPr/>
        </p:nvPicPr>
        <p:blipFill>
          <a:blip r:embed="rId2"/>
          <a:stretch>
            <a:fillRect/>
          </a:stretch>
        </p:blipFill>
        <p:spPr>
          <a:xfrm>
            <a:off x="4505328" y="2090547"/>
            <a:ext cx="6580328" cy="4220260"/>
          </a:xfrm>
          <a:prstGeom prst="rect">
            <a:avLst/>
          </a:prstGeom>
        </p:spPr>
      </p:pic>
    </p:spTree>
    <p:extLst>
      <p:ext uri="{BB962C8B-B14F-4D97-AF65-F5344CB8AC3E}">
        <p14:creationId xmlns:p14="http://schemas.microsoft.com/office/powerpoint/2010/main" val="110327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7066E-D4DC-8780-7571-78F7D3F4B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CCE60-93A9-CA23-EA0D-1920B64A4CB1}"/>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4082E875-018D-CF89-3116-94F4A7239CFA}"/>
              </a:ext>
            </a:extLst>
          </p:cNvPr>
          <p:cNvSpPr txBox="1">
            <a:spLocks/>
          </p:cNvSpPr>
          <p:nvPr/>
        </p:nvSpPr>
        <p:spPr>
          <a:xfrm>
            <a:off x="566927" y="2185415"/>
            <a:ext cx="10978527" cy="3494949"/>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2- Operand2_set2_test</a:t>
            </a:r>
            <a:r>
              <a:rPr lang="en-US" sz="1400" dirty="0">
                <a:solidFill>
                  <a:srgbClr val="000000"/>
                </a:solidFill>
                <a:latin typeface="Times New Roman" panose="02020603050405020304" pitchFamily="18" charset="0"/>
                <a:cs typeface="Times New Roman" panose="02020603050405020304" pitchFamily="18" charset="0"/>
              </a:rPr>
              <a:t> : </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Validates ALU functionality when both Operand1 and Operand2 are enabled.</a:t>
            </a:r>
            <a:br>
              <a:rPr lang="en-US" sz="1400" dirty="0">
                <a:solidFill>
                  <a:srgbClr val="000000"/>
                </a:solidFill>
                <a:latin typeface="Times New Roman" panose="02020603050405020304" pitchFamily="18" charset="0"/>
                <a:cs typeface="Times New Roman" panose="02020603050405020304" pitchFamily="18" charset="0"/>
              </a:rPr>
            </a:b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F832E0-E6E1-5BF8-8A34-B5146B0EDEEC}"/>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A9AD6582-577B-585D-D97A-E9D562C5A565}"/>
              </a:ext>
            </a:extLst>
          </p:cNvPr>
          <p:cNvPicPr>
            <a:picLocks noChangeAspect="1"/>
          </p:cNvPicPr>
          <p:nvPr/>
        </p:nvPicPr>
        <p:blipFill>
          <a:blip r:embed="rId2"/>
          <a:stretch>
            <a:fillRect/>
          </a:stretch>
        </p:blipFill>
        <p:spPr>
          <a:xfrm>
            <a:off x="5126182" y="2721089"/>
            <a:ext cx="5375066" cy="3983307"/>
          </a:xfrm>
          <a:prstGeom prst="rect">
            <a:avLst/>
          </a:prstGeom>
        </p:spPr>
      </p:pic>
    </p:spTree>
    <p:extLst>
      <p:ext uri="{BB962C8B-B14F-4D97-AF65-F5344CB8AC3E}">
        <p14:creationId xmlns:p14="http://schemas.microsoft.com/office/powerpoint/2010/main" val="3687323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75051-95C8-7354-9A6D-EB14D9791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5F4070-EC02-79B0-C241-A7FD4C2B6E13}"/>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A6AFD9D5-B8EA-B869-335A-76F0A19B2530}"/>
              </a:ext>
            </a:extLst>
          </p:cNvPr>
          <p:cNvSpPr txBox="1">
            <a:spLocks/>
          </p:cNvSpPr>
          <p:nvPr/>
        </p:nvSpPr>
        <p:spPr>
          <a:xfrm>
            <a:off x="566928" y="2185415"/>
            <a:ext cx="3829582"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dirty="0">
                <a:solidFill>
                  <a:srgbClr val="000000"/>
                </a:solidFill>
                <a:latin typeface="Times New Roman" panose="02020603050405020304" pitchFamily="18" charset="0"/>
                <a:cs typeface="Times New Roman" panose="02020603050405020304" pitchFamily="18" charset="0"/>
              </a:rPr>
              <a:t>Virtual Sequence used: </a:t>
            </a:r>
            <a:r>
              <a:rPr lang="en-US" sz="1200" b="1" dirty="0">
                <a:solidFill>
                  <a:srgbClr val="000000"/>
                </a:solidFill>
                <a:latin typeface="Times New Roman" panose="02020603050405020304" pitchFamily="18" charset="0"/>
                <a:cs typeface="Times New Roman" panose="02020603050405020304" pitchFamily="18" charset="0"/>
              </a:rPr>
              <a:t>Test3_Virtual_Sequence</a:t>
            </a:r>
            <a:br>
              <a:rPr lang="en-US" sz="1200" b="1" dirty="0">
                <a:solidFill>
                  <a:srgbClr val="000000"/>
                </a:solidFill>
                <a:latin typeface="Times New Roman" panose="02020603050405020304" pitchFamily="18" charset="0"/>
                <a:cs typeface="Times New Roman" panose="02020603050405020304" pitchFamily="18" charset="0"/>
              </a:rPr>
            </a:br>
            <a:br>
              <a:rPr lang="en-US" sz="1200" b="1"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Purpose: </a:t>
            </a:r>
            <a:r>
              <a:rPr lang="en-US" sz="1200" dirty="0">
                <a:solidFill>
                  <a:srgbClr val="000000"/>
                </a:solidFill>
                <a:latin typeface="Times New Roman" panose="02020603050405020304" pitchFamily="18" charset="0"/>
                <a:cs typeface="Times New Roman" panose="02020603050405020304" pitchFamily="18" charset="0"/>
              </a:rPr>
              <a:t>Verifies ALU behavior when both Operand1 and Operand2 are enabled.</a:t>
            </a:r>
            <a:br>
              <a:rPr lang="en-US" sz="1200" dirty="0">
                <a:solidFill>
                  <a:srgbClr val="000000"/>
                </a:solidFill>
                <a:latin typeface="Times New Roman" panose="02020603050405020304" pitchFamily="18" charset="0"/>
                <a:cs typeface="Times New Roman" panose="02020603050405020304" pitchFamily="18" charset="0"/>
              </a:rPr>
            </a:br>
            <a:br>
              <a:rPr lang="en-US" sz="1200" dirty="0">
                <a:solidFill>
                  <a:srgbClr val="000000"/>
                </a:solidFill>
                <a:latin typeface="Times New Roman" panose="02020603050405020304" pitchFamily="18" charset="0"/>
                <a:cs typeface="Times New Roman" panose="02020603050405020304" pitchFamily="18" charset="0"/>
              </a:rPr>
            </a:br>
            <a:r>
              <a:rPr lang="en-US" sz="1200" b="1" dirty="0">
                <a:solidFill>
                  <a:srgbClr val="000000"/>
                </a:solidFill>
                <a:latin typeface="Times New Roman" panose="02020603050405020304" pitchFamily="18" charset="0"/>
                <a:cs typeface="Times New Roman" panose="02020603050405020304" pitchFamily="18" charset="0"/>
              </a:rPr>
              <a:t>Objective: </a:t>
            </a:r>
            <a:r>
              <a:rPr lang="en-US" sz="1200" dirty="0">
                <a:solidFill>
                  <a:srgbClr val="000000"/>
                </a:solidFill>
                <a:latin typeface="Times New Roman" panose="02020603050405020304" pitchFamily="18" charset="0"/>
                <a:cs typeface="Times New Roman" panose="02020603050405020304" pitchFamily="18" charset="0"/>
              </a:rPr>
              <a:t>Ensures the ALU functions correctly when both Operand1 and Operand2 are enabled, covering normal operations, edge cases, MSB handling, and repeated operations.</a:t>
            </a:r>
          </a:p>
        </p:txBody>
      </p:sp>
      <p:sp>
        <p:nvSpPr>
          <p:cNvPr id="3" name="TextBox 2">
            <a:extLst>
              <a:ext uri="{FF2B5EF4-FFF2-40B4-BE49-F238E27FC236}">
                <a16:creationId xmlns:a16="http://schemas.microsoft.com/office/drawing/2014/main" id="{1E0A9E23-5171-9BDE-7FD4-7CEA223F8941}"/>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402E004C-88E5-FC57-E456-3B7AADD1E2A3}"/>
              </a:ext>
            </a:extLst>
          </p:cNvPr>
          <p:cNvPicPr>
            <a:picLocks noChangeAspect="1"/>
          </p:cNvPicPr>
          <p:nvPr/>
        </p:nvPicPr>
        <p:blipFill>
          <a:blip r:embed="rId2"/>
          <a:stretch>
            <a:fillRect/>
          </a:stretch>
        </p:blipFill>
        <p:spPr>
          <a:xfrm>
            <a:off x="4253189" y="2076713"/>
            <a:ext cx="7084606" cy="4257301"/>
          </a:xfrm>
          <a:prstGeom prst="rect">
            <a:avLst/>
          </a:prstGeom>
        </p:spPr>
      </p:pic>
    </p:spTree>
    <p:extLst>
      <p:ext uri="{BB962C8B-B14F-4D97-AF65-F5344CB8AC3E}">
        <p14:creationId xmlns:p14="http://schemas.microsoft.com/office/powerpoint/2010/main" val="359170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6A151-7B40-9E8C-62D3-E3492004E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77998-7EFF-11A1-A770-9ECA57C85D49}"/>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5012BF71-1A8D-BCE2-DA22-DEB4F3E7BE51}"/>
              </a:ext>
            </a:extLst>
          </p:cNvPr>
          <p:cNvSpPr txBox="1">
            <a:spLocks/>
          </p:cNvSpPr>
          <p:nvPr/>
        </p:nvSpPr>
        <p:spPr>
          <a:xfrm>
            <a:off x="566927" y="2185415"/>
            <a:ext cx="11190963"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b="1" dirty="0" err="1">
                <a:solidFill>
                  <a:srgbClr val="000000"/>
                </a:solidFill>
                <a:latin typeface="Times New Roman" panose="02020603050405020304" pitchFamily="18" charset="0"/>
                <a:cs typeface="Times New Roman" panose="02020603050405020304" pitchFamily="18" charset="0"/>
              </a:rPr>
              <a:t>ALU_en_off</a:t>
            </a:r>
            <a:r>
              <a:rPr lang="en-US" sz="1200" dirty="0">
                <a:solidFill>
                  <a:srgbClr val="000000"/>
                </a:solidFill>
                <a:latin typeface="Times New Roman" panose="02020603050405020304" pitchFamily="18" charset="0"/>
                <a:cs typeface="Times New Roman" panose="02020603050405020304" pitchFamily="18" charset="0"/>
              </a:rPr>
              <a:t>: This sequence specifies that when </a:t>
            </a:r>
            <a:r>
              <a:rPr lang="en-US" sz="1200" dirty="0" err="1">
                <a:solidFill>
                  <a:srgbClr val="000000"/>
                </a:solidFill>
                <a:latin typeface="Times New Roman" panose="02020603050405020304" pitchFamily="18" charset="0"/>
                <a:cs typeface="Times New Roman" panose="02020603050405020304" pitchFamily="18" charset="0"/>
              </a:rPr>
              <a:t>ALU_en</a:t>
            </a:r>
            <a:r>
              <a:rPr lang="en-US" sz="1200" dirty="0">
                <a:solidFill>
                  <a:srgbClr val="000000"/>
                </a:solidFill>
                <a:latin typeface="Times New Roman" panose="02020603050405020304" pitchFamily="18" charset="0"/>
                <a:cs typeface="Times New Roman" panose="02020603050405020304" pitchFamily="18" charset="0"/>
              </a:rPr>
              <a:t> is 0, the ALU should be disabled and not perform any operations.</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r>
              <a:rPr lang="en-US" sz="1200" b="1" dirty="0">
                <a:solidFill>
                  <a:srgbClr val="000000"/>
                </a:solidFill>
                <a:latin typeface="Times New Roman" panose="02020603050405020304" pitchFamily="18" charset="0"/>
                <a:cs typeface="Times New Roman" panose="02020603050405020304" pitchFamily="18" charset="0"/>
              </a:rPr>
              <a:t>Operand1_basic_sequence: </a:t>
            </a:r>
            <a:r>
              <a:rPr lang="en-US" sz="1200" dirty="0">
                <a:solidFill>
                  <a:srgbClr val="000000"/>
                </a:solidFill>
                <a:latin typeface="Times New Roman" panose="02020603050405020304" pitchFamily="18" charset="0"/>
                <a:cs typeface="Times New Roman" panose="02020603050405020304" pitchFamily="18" charset="0"/>
              </a:rPr>
              <a:t>This sequence specifies that only Operand1 is enabled (Operand1_en == 1) while Operand2 is disabled (Operand2_en == 0). </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AF8170-EA9D-3B6F-BC9D-CCD6C35D606C}"/>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8BB22606-DC4E-DF45-387A-408B5980229C}"/>
              </a:ext>
            </a:extLst>
          </p:cNvPr>
          <p:cNvPicPr>
            <a:picLocks noChangeAspect="1"/>
          </p:cNvPicPr>
          <p:nvPr/>
        </p:nvPicPr>
        <p:blipFill>
          <a:blip r:embed="rId2"/>
          <a:stretch>
            <a:fillRect/>
          </a:stretch>
        </p:blipFill>
        <p:spPr>
          <a:xfrm>
            <a:off x="850975" y="2496088"/>
            <a:ext cx="7201905" cy="743054"/>
          </a:xfrm>
          <a:prstGeom prst="rect">
            <a:avLst/>
          </a:prstGeom>
        </p:spPr>
      </p:pic>
      <p:pic>
        <p:nvPicPr>
          <p:cNvPr id="9" name="Picture 8">
            <a:extLst>
              <a:ext uri="{FF2B5EF4-FFF2-40B4-BE49-F238E27FC236}">
                <a16:creationId xmlns:a16="http://schemas.microsoft.com/office/drawing/2014/main" id="{9572BB52-9F00-8214-F79B-02E86A4A1E8E}"/>
              </a:ext>
            </a:extLst>
          </p:cNvPr>
          <p:cNvPicPr>
            <a:picLocks noChangeAspect="1"/>
          </p:cNvPicPr>
          <p:nvPr/>
        </p:nvPicPr>
        <p:blipFill>
          <a:blip r:embed="rId3"/>
          <a:stretch>
            <a:fillRect/>
          </a:stretch>
        </p:blipFill>
        <p:spPr>
          <a:xfrm>
            <a:off x="850975" y="3810903"/>
            <a:ext cx="6744641" cy="952633"/>
          </a:xfrm>
          <a:prstGeom prst="rect">
            <a:avLst/>
          </a:prstGeom>
        </p:spPr>
      </p:pic>
    </p:spTree>
    <p:extLst>
      <p:ext uri="{BB962C8B-B14F-4D97-AF65-F5344CB8AC3E}">
        <p14:creationId xmlns:p14="http://schemas.microsoft.com/office/powerpoint/2010/main" val="326284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66B0B-06CF-F70A-06B5-512C54A0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43340-6651-3D7C-59BA-6F6E8F7C212A}"/>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20CF977F-F95F-F6CA-5683-E0D7968BDD69}"/>
              </a:ext>
            </a:extLst>
          </p:cNvPr>
          <p:cNvSpPr txBox="1">
            <a:spLocks/>
          </p:cNvSpPr>
          <p:nvPr/>
        </p:nvSpPr>
        <p:spPr>
          <a:xfrm>
            <a:off x="566927" y="2185415"/>
            <a:ext cx="11190963"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b="1" dirty="0">
                <a:solidFill>
                  <a:srgbClr val="000000"/>
                </a:solidFill>
                <a:latin typeface="Times New Roman" panose="02020603050405020304" pitchFamily="18" charset="0"/>
                <a:cs typeface="Times New Roman" panose="02020603050405020304" pitchFamily="18" charset="0"/>
              </a:rPr>
              <a:t>Operand2_set1_basic_sequence</a:t>
            </a:r>
            <a:r>
              <a:rPr lang="en-US" sz="1200" dirty="0">
                <a:solidFill>
                  <a:srgbClr val="000000"/>
                </a:solidFill>
                <a:latin typeface="Times New Roman" panose="02020603050405020304" pitchFamily="18" charset="0"/>
                <a:cs typeface="Times New Roman" panose="02020603050405020304" pitchFamily="18" charset="0"/>
              </a:rPr>
              <a:t>: This sequence ensures that only Operand2 is enabled (Operand2_en == 1) while Operand1 is disabled (Operand1_en == 0).</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r>
              <a:rPr lang="en-US" sz="1200" b="1" dirty="0">
                <a:solidFill>
                  <a:srgbClr val="000000"/>
                </a:solidFill>
                <a:latin typeface="Times New Roman" panose="02020603050405020304" pitchFamily="18" charset="0"/>
                <a:cs typeface="Times New Roman" panose="02020603050405020304" pitchFamily="18" charset="0"/>
              </a:rPr>
              <a:t>Operand2_set2_basic_sequence: </a:t>
            </a:r>
            <a:r>
              <a:rPr lang="en-US" sz="1200" dirty="0">
                <a:solidFill>
                  <a:srgbClr val="000000"/>
                </a:solidFill>
                <a:latin typeface="Times New Roman" panose="02020603050405020304" pitchFamily="18" charset="0"/>
                <a:cs typeface="Times New Roman" panose="02020603050405020304" pitchFamily="18" charset="0"/>
              </a:rPr>
              <a:t>This sequence specifies that both Operand1 and Operand2 are enabled (Operand1_en == 1 and Operand2_en == 1).</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D4E465-10DB-FAE4-D634-DFB5BF1B76C3}"/>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7E619F6F-501E-4514-0936-12E3E06D1D5E}"/>
              </a:ext>
            </a:extLst>
          </p:cNvPr>
          <p:cNvPicPr>
            <a:picLocks noChangeAspect="1"/>
          </p:cNvPicPr>
          <p:nvPr/>
        </p:nvPicPr>
        <p:blipFill>
          <a:blip r:embed="rId2"/>
          <a:stretch>
            <a:fillRect/>
          </a:stretch>
        </p:blipFill>
        <p:spPr>
          <a:xfrm>
            <a:off x="850975" y="2469578"/>
            <a:ext cx="6973273" cy="943107"/>
          </a:xfrm>
          <a:prstGeom prst="rect">
            <a:avLst/>
          </a:prstGeom>
        </p:spPr>
      </p:pic>
      <p:pic>
        <p:nvPicPr>
          <p:cNvPr id="10" name="Picture 9">
            <a:extLst>
              <a:ext uri="{FF2B5EF4-FFF2-40B4-BE49-F238E27FC236}">
                <a16:creationId xmlns:a16="http://schemas.microsoft.com/office/drawing/2014/main" id="{B5683131-393F-46DA-B7A5-394A5111DF8A}"/>
              </a:ext>
            </a:extLst>
          </p:cNvPr>
          <p:cNvPicPr>
            <a:picLocks noChangeAspect="1"/>
          </p:cNvPicPr>
          <p:nvPr/>
        </p:nvPicPr>
        <p:blipFill>
          <a:blip r:embed="rId3"/>
          <a:stretch>
            <a:fillRect/>
          </a:stretch>
        </p:blipFill>
        <p:spPr>
          <a:xfrm>
            <a:off x="850975" y="3900553"/>
            <a:ext cx="6773220" cy="943107"/>
          </a:xfrm>
          <a:prstGeom prst="rect">
            <a:avLst/>
          </a:prstGeom>
        </p:spPr>
      </p:pic>
    </p:spTree>
    <p:extLst>
      <p:ext uri="{BB962C8B-B14F-4D97-AF65-F5344CB8AC3E}">
        <p14:creationId xmlns:p14="http://schemas.microsoft.com/office/powerpoint/2010/main" val="328817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0F634-78CB-79A4-98CA-2EC5B5FE3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27E13-5260-9FCE-4D3E-0FCA66EF6E77}"/>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8E499304-79F0-4348-6544-3314B74EFD8C}"/>
              </a:ext>
            </a:extLst>
          </p:cNvPr>
          <p:cNvSpPr txBox="1">
            <a:spLocks/>
          </p:cNvSpPr>
          <p:nvPr/>
        </p:nvSpPr>
        <p:spPr>
          <a:xfrm>
            <a:off x="566927" y="2185415"/>
            <a:ext cx="11190963"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b="1" dirty="0" err="1">
                <a:solidFill>
                  <a:srgbClr val="000000"/>
                </a:solidFill>
                <a:latin typeface="Times New Roman" panose="02020603050405020304" pitchFamily="18" charset="0"/>
                <a:cs typeface="Times New Roman" panose="02020603050405020304" pitchFamily="18" charset="0"/>
              </a:rPr>
              <a:t>Edge_Cases_sequence</a:t>
            </a:r>
            <a:r>
              <a:rPr lang="en-US" sz="1200" dirty="0">
                <a:solidFill>
                  <a:srgbClr val="000000"/>
                </a:solidFill>
                <a:latin typeface="Times New Roman" panose="02020603050405020304" pitchFamily="18" charset="0"/>
                <a:cs typeface="Times New Roman" panose="02020603050405020304" pitchFamily="18" charset="0"/>
              </a:rPr>
              <a:t>: This sequence handles edge cases for operand values. It checks if Operand1 and Operand2 are within a specific range (15 and -16) and defines a distribution where both values are more likely to be 15 or -16. Additionally, it restricts certain Operand2_op values when both operands are enabled.</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r>
              <a:rPr lang="en-US" sz="1200" b="1" dirty="0" err="1">
                <a:solidFill>
                  <a:srgbClr val="000000"/>
                </a:solidFill>
                <a:latin typeface="Times New Roman" panose="02020603050405020304" pitchFamily="18" charset="0"/>
                <a:cs typeface="Times New Roman" panose="02020603050405020304" pitchFamily="18" charset="0"/>
              </a:rPr>
              <a:t>Repeat_Operation_sequence</a:t>
            </a:r>
            <a:r>
              <a:rPr lang="en-US" sz="1200" b="1"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00"/>
                </a:solidFill>
                <a:latin typeface="Times New Roman" panose="02020603050405020304" pitchFamily="18" charset="0"/>
                <a:cs typeface="Times New Roman" panose="02020603050405020304" pitchFamily="18" charset="0"/>
              </a:rPr>
              <a:t>This sequence ensures that the operation remains the same when Operand1_en == 1 and Operand2_en == 0 (meaning only Operand1 is involved in the operation).</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6088F93-810C-ED20-5741-603BBC0CA40B}"/>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18977D7F-D8F6-A531-B66E-844EEE5A0943}"/>
              </a:ext>
            </a:extLst>
          </p:cNvPr>
          <p:cNvPicPr>
            <a:picLocks noChangeAspect="1"/>
          </p:cNvPicPr>
          <p:nvPr/>
        </p:nvPicPr>
        <p:blipFill>
          <a:blip r:embed="rId2"/>
          <a:stretch>
            <a:fillRect/>
          </a:stretch>
        </p:blipFill>
        <p:spPr>
          <a:xfrm>
            <a:off x="850684" y="2653350"/>
            <a:ext cx="7220958" cy="1200318"/>
          </a:xfrm>
          <a:prstGeom prst="rect">
            <a:avLst/>
          </a:prstGeom>
        </p:spPr>
      </p:pic>
      <p:pic>
        <p:nvPicPr>
          <p:cNvPr id="9" name="Picture 8">
            <a:extLst>
              <a:ext uri="{FF2B5EF4-FFF2-40B4-BE49-F238E27FC236}">
                <a16:creationId xmlns:a16="http://schemas.microsoft.com/office/drawing/2014/main" id="{5719A352-9253-B962-0EBE-6E1E2A090388}"/>
              </a:ext>
            </a:extLst>
          </p:cNvPr>
          <p:cNvPicPr>
            <a:picLocks noChangeAspect="1"/>
          </p:cNvPicPr>
          <p:nvPr/>
        </p:nvPicPr>
        <p:blipFill>
          <a:blip r:embed="rId3"/>
          <a:stretch>
            <a:fillRect/>
          </a:stretch>
        </p:blipFill>
        <p:spPr>
          <a:xfrm>
            <a:off x="850684" y="4529538"/>
            <a:ext cx="8287907" cy="2019582"/>
          </a:xfrm>
          <a:prstGeom prst="rect">
            <a:avLst/>
          </a:prstGeom>
        </p:spPr>
      </p:pic>
    </p:spTree>
    <p:extLst>
      <p:ext uri="{BB962C8B-B14F-4D97-AF65-F5344CB8AC3E}">
        <p14:creationId xmlns:p14="http://schemas.microsoft.com/office/powerpoint/2010/main" val="384318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0F385-68BF-E0AD-3F07-7BEC43EE1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3DEE9-345F-6649-FA38-7B2980729BA8}"/>
              </a:ext>
            </a:extLst>
          </p:cNvPr>
          <p:cNvSpPr>
            <a:spLocks noGrp="1"/>
          </p:cNvSpPr>
          <p:nvPr>
            <p:ph type="title"/>
          </p:nvPr>
        </p:nvSpPr>
        <p:spPr/>
        <p:txBody>
          <a:bodyPr/>
          <a:lstStyle/>
          <a:p>
            <a:r>
              <a:rPr lang="en-US" dirty="0"/>
              <a:t>Sequences and Tests</a:t>
            </a:r>
          </a:p>
        </p:txBody>
      </p:sp>
      <p:sp>
        <p:nvSpPr>
          <p:cNvPr id="6" name="Slide Text">
            <a:extLst>
              <a:ext uri="{FF2B5EF4-FFF2-40B4-BE49-F238E27FC236}">
                <a16:creationId xmlns:a16="http://schemas.microsoft.com/office/drawing/2014/main" id="{5C697280-0E86-2C2B-C1F2-5FD1D027C0C5}"/>
              </a:ext>
            </a:extLst>
          </p:cNvPr>
          <p:cNvSpPr txBox="1">
            <a:spLocks/>
          </p:cNvSpPr>
          <p:nvPr/>
        </p:nvSpPr>
        <p:spPr>
          <a:xfrm>
            <a:off x="566927" y="2185415"/>
            <a:ext cx="11190963" cy="4132258"/>
          </a:xfrm>
          <a:prstGeom prst="rect">
            <a:avLst/>
          </a:prstGeom>
        </p:spPr>
        <p:txBody>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FontTx/>
              <a:buChar char="-"/>
            </a:pPr>
            <a:r>
              <a:rPr lang="en-US" sz="1200" b="1" dirty="0" err="1">
                <a:solidFill>
                  <a:srgbClr val="000000"/>
                </a:solidFill>
                <a:latin typeface="Times New Roman" panose="02020603050405020304" pitchFamily="18" charset="0"/>
                <a:cs typeface="Times New Roman" panose="02020603050405020304" pitchFamily="18" charset="0"/>
              </a:rPr>
              <a:t>MSB_sequence</a:t>
            </a:r>
            <a:r>
              <a:rPr lang="en-US" sz="1200" dirty="0">
                <a:solidFill>
                  <a:srgbClr val="000000"/>
                </a:solidFill>
                <a:latin typeface="Times New Roman" panose="02020603050405020304" pitchFamily="18" charset="0"/>
                <a:cs typeface="Times New Roman" panose="02020603050405020304" pitchFamily="18" charset="0"/>
              </a:rPr>
              <a:t>: This sequence applies when bitwise operations are being tested on Operand1. It limits the operation types for Operand1 to valid bitwise operations (using the range [2:6] for Operand1_op). It also defines rules for Operand2 operation (Operand2_op == 0 when only Operand2 is enabled).</a:t>
            </a: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a:p>
            <a:pPr>
              <a:lnSpc>
                <a:spcPct val="100000"/>
              </a:lnSpc>
              <a:spcAft>
                <a:spcPts val="600"/>
              </a:spcAft>
              <a:buFontTx/>
              <a:buChar char="-"/>
            </a:pPr>
            <a:endParaRPr lang="en-US" sz="12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B96D966-8D9A-6750-03B1-AC6500361ACA}"/>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09425D21-DC0E-CAA6-30C2-C1F2D7866090}"/>
              </a:ext>
            </a:extLst>
          </p:cNvPr>
          <p:cNvPicPr>
            <a:picLocks noChangeAspect="1"/>
          </p:cNvPicPr>
          <p:nvPr/>
        </p:nvPicPr>
        <p:blipFill>
          <a:blip r:embed="rId2"/>
          <a:stretch>
            <a:fillRect/>
          </a:stretch>
        </p:blipFill>
        <p:spPr>
          <a:xfrm>
            <a:off x="879345" y="2717880"/>
            <a:ext cx="8068801" cy="905001"/>
          </a:xfrm>
          <a:prstGeom prst="rect">
            <a:avLst/>
          </a:prstGeom>
        </p:spPr>
      </p:pic>
    </p:spTree>
    <p:extLst>
      <p:ext uri="{BB962C8B-B14F-4D97-AF65-F5344CB8AC3E}">
        <p14:creationId xmlns:p14="http://schemas.microsoft.com/office/powerpoint/2010/main" val="4204503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3184-4F96-6481-B502-FC7F0B349EA3}"/>
              </a:ext>
            </a:extLst>
          </p:cNvPr>
          <p:cNvSpPr>
            <a:spLocks noGrp="1"/>
          </p:cNvSpPr>
          <p:nvPr>
            <p:ph type="title"/>
          </p:nvPr>
        </p:nvSpPr>
        <p:spPr/>
        <p:txBody>
          <a:bodyPr/>
          <a:lstStyle/>
          <a:p>
            <a:r>
              <a:rPr lang="en-US" dirty="0" err="1"/>
              <a:t>ALU_Driver</a:t>
            </a:r>
            <a:endParaRPr lang="en-US" dirty="0"/>
          </a:p>
        </p:txBody>
      </p:sp>
      <p:sp>
        <p:nvSpPr>
          <p:cNvPr id="3" name="Content Placeholder 2">
            <a:extLst>
              <a:ext uri="{FF2B5EF4-FFF2-40B4-BE49-F238E27FC236}">
                <a16:creationId xmlns:a16="http://schemas.microsoft.com/office/drawing/2014/main" id="{E2C5A52F-BF4B-AC60-BC9E-87CCC9E30C4A}"/>
              </a:ext>
            </a:extLst>
          </p:cNvPr>
          <p:cNvSpPr>
            <a:spLocks noGrp="1"/>
          </p:cNvSpPr>
          <p:nvPr>
            <p:ph idx="1"/>
          </p:nvPr>
        </p:nvSpPr>
        <p:spPr>
          <a:xfrm>
            <a:off x="566927" y="2185416"/>
            <a:ext cx="11044969" cy="725597"/>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The driver interacts with the DUT through a virtual interface (</a:t>
            </a:r>
            <a:r>
              <a:rPr lang="en-US" sz="1400" dirty="0" err="1">
                <a:solidFill>
                  <a:srgbClr val="000000"/>
                </a:solidFill>
                <a:latin typeface="Times New Roman" panose="02020603050405020304" pitchFamily="18" charset="0"/>
                <a:cs typeface="Times New Roman" panose="02020603050405020304" pitchFamily="18" charset="0"/>
              </a:rPr>
              <a:t>vif_Drv</a:t>
            </a:r>
            <a:r>
              <a:rPr lang="en-US" sz="1400" dirty="0">
                <a:solidFill>
                  <a:srgbClr val="000000"/>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DCE6F50C-CD75-613C-6215-82706A55FABD}"/>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8" name="Picture 7">
            <a:extLst>
              <a:ext uri="{FF2B5EF4-FFF2-40B4-BE49-F238E27FC236}">
                <a16:creationId xmlns:a16="http://schemas.microsoft.com/office/drawing/2014/main" id="{3AADBBBE-5AF7-4042-ADED-0CE3F6FB6250}"/>
              </a:ext>
            </a:extLst>
          </p:cNvPr>
          <p:cNvPicPr>
            <a:picLocks noChangeAspect="1"/>
          </p:cNvPicPr>
          <p:nvPr/>
        </p:nvPicPr>
        <p:blipFill>
          <a:blip r:embed="rId2"/>
          <a:stretch>
            <a:fillRect/>
          </a:stretch>
        </p:blipFill>
        <p:spPr>
          <a:xfrm>
            <a:off x="1713802" y="2623627"/>
            <a:ext cx="8751217" cy="3818713"/>
          </a:xfrm>
          <a:prstGeom prst="rect">
            <a:avLst/>
          </a:prstGeom>
        </p:spPr>
      </p:pic>
    </p:spTree>
    <p:extLst>
      <p:ext uri="{BB962C8B-B14F-4D97-AF65-F5344CB8AC3E}">
        <p14:creationId xmlns:p14="http://schemas.microsoft.com/office/powerpoint/2010/main" val="340191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80E5-CE93-DAFE-010D-E59304F0F129}"/>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527E3D52-97C5-6C34-E86B-5E4CDEE8BA51}"/>
              </a:ext>
            </a:extLst>
          </p:cNvPr>
          <p:cNvSpPr>
            <a:spLocks noGrp="1"/>
          </p:cNvSpPr>
          <p:nvPr>
            <p:ph idx="1"/>
          </p:nvPr>
        </p:nvSpPr>
        <p:spPr>
          <a:xfrm>
            <a:off x="566928" y="2185416"/>
            <a:ext cx="11356848" cy="3968249"/>
          </a:xfrm>
        </p:spPr>
        <p:txBody>
          <a:bodyPr/>
          <a:lstStyle/>
          <a:p>
            <a:pPr marL="0" indent="0">
              <a:buNone/>
            </a:pPr>
            <a:r>
              <a:rPr lang="en-US" sz="1200" dirty="0">
                <a:solidFill>
                  <a:srgbClr val="000000"/>
                </a:solidFill>
                <a:latin typeface="Times New Roman" panose="02020603050405020304" pitchFamily="18" charset="0"/>
                <a:cs typeface="Times New Roman" panose="02020603050405020304" pitchFamily="18" charset="0"/>
              </a:rPr>
              <a:t>I would like to express my sincere gratitude to this great chance to dive in a great knowledge related to Verification Filed by interacting with this project.</a:t>
            </a:r>
          </a:p>
          <a:p>
            <a:pPr marL="0" indent="0">
              <a:buNone/>
            </a:pPr>
            <a:endParaRPr lang="en-US" sz="12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200" dirty="0">
                <a:solidFill>
                  <a:srgbClr val="000000"/>
                </a:solidFill>
                <a:latin typeface="Times New Roman" panose="02020603050405020304" pitchFamily="18" charset="0"/>
                <a:cs typeface="Times New Roman" panose="02020603050405020304" pitchFamily="18" charset="0"/>
              </a:rPr>
              <a:t>Thank You!</a:t>
            </a:r>
          </a:p>
        </p:txBody>
      </p:sp>
      <p:sp>
        <p:nvSpPr>
          <p:cNvPr id="4" name="Rectangle 1">
            <a:extLst>
              <a:ext uri="{FF2B5EF4-FFF2-40B4-BE49-F238E27FC236}">
                <a16:creationId xmlns:a16="http://schemas.microsoft.com/office/drawing/2014/main" id="{319971A4-7871-49C7-296A-3F0416264E0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FFFF"/>
                </a:solidFill>
                <a:effectLst/>
                <a:latin typeface="var(--ds-font-family-code)"/>
              </a:rPr>
              <a:t>Acknowledgement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2258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0B458-B000-05F6-F7DF-6099B19DD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67BA9-6056-E832-EBED-4A5ED7751424}"/>
              </a:ext>
            </a:extLst>
          </p:cNvPr>
          <p:cNvSpPr>
            <a:spLocks noGrp="1"/>
          </p:cNvSpPr>
          <p:nvPr>
            <p:ph type="title"/>
          </p:nvPr>
        </p:nvSpPr>
        <p:spPr/>
        <p:txBody>
          <a:bodyPr/>
          <a:lstStyle/>
          <a:p>
            <a:r>
              <a:rPr lang="en-US" dirty="0" err="1"/>
              <a:t>ALU_Driver</a:t>
            </a:r>
            <a:endParaRPr lang="en-US" dirty="0"/>
          </a:p>
        </p:txBody>
      </p:sp>
      <p:sp>
        <p:nvSpPr>
          <p:cNvPr id="3" name="Content Placeholder 2">
            <a:extLst>
              <a:ext uri="{FF2B5EF4-FFF2-40B4-BE49-F238E27FC236}">
                <a16:creationId xmlns:a16="http://schemas.microsoft.com/office/drawing/2014/main" id="{3B5C5535-9D3F-A30B-B5B9-1E19343B39E8}"/>
              </a:ext>
            </a:extLst>
          </p:cNvPr>
          <p:cNvSpPr>
            <a:spLocks noGrp="1"/>
          </p:cNvSpPr>
          <p:nvPr>
            <p:ph idx="1"/>
          </p:nvPr>
        </p:nvSpPr>
        <p:spPr>
          <a:xfrm>
            <a:off x="566927" y="2185416"/>
            <a:ext cx="11044969" cy="725597"/>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Resets the DUT by asserting and de-asserting the reset signal (</a:t>
            </a:r>
            <a:r>
              <a:rPr lang="en-US" sz="1400" dirty="0" err="1">
                <a:solidFill>
                  <a:srgbClr val="000000"/>
                </a:solidFill>
                <a:latin typeface="Times New Roman" panose="02020603050405020304" pitchFamily="18" charset="0"/>
                <a:cs typeface="Times New Roman" panose="02020603050405020304" pitchFamily="18" charset="0"/>
              </a:rPr>
              <a:t>intf_rst_n</a:t>
            </a:r>
            <a:r>
              <a:rPr lang="en-US" sz="1400" dirty="0">
                <a:solidFill>
                  <a:srgbClr val="000000"/>
                </a:solidFill>
                <a:latin typeface="Times New Roman" panose="02020603050405020304" pitchFamily="18" charset="0"/>
                <a:cs typeface="Times New Roman" panose="02020603050405020304" pitchFamily="18" charset="0"/>
              </a:rPr>
              <a:t>).</a:t>
            </a:r>
            <a:br>
              <a:rPr lang="en-US" sz="1400" dirty="0">
                <a:solidFill>
                  <a:srgbClr val="000000"/>
                </a:solidFill>
                <a:latin typeface="Times New Roman" panose="02020603050405020304" pitchFamily="18" charset="0"/>
                <a:cs typeface="Times New Roman" panose="02020603050405020304" pitchFamily="18" charset="0"/>
              </a:rPr>
            </a:br>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C5D4FF-AA8C-FAFE-25C0-2DD35BE3C615}"/>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11" name="Picture 10">
            <a:extLst>
              <a:ext uri="{FF2B5EF4-FFF2-40B4-BE49-F238E27FC236}">
                <a16:creationId xmlns:a16="http://schemas.microsoft.com/office/drawing/2014/main" id="{EE4D67A7-614F-6D2D-0488-5390266B0256}"/>
              </a:ext>
            </a:extLst>
          </p:cNvPr>
          <p:cNvPicPr>
            <a:picLocks noChangeAspect="1"/>
          </p:cNvPicPr>
          <p:nvPr/>
        </p:nvPicPr>
        <p:blipFill>
          <a:blip r:embed="rId2"/>
          <a:stretch>
            <a:fillRect/>
          </a:stretch>
        </p:blipFill>
        <p:spPr>
          <a:xfrm>
            <a:off x="352945" y="2795547"/>
            <a:ext cx="11650701" cy="2819794"/>
          </a:xfrm>
          <a:prstGeom prst="rect">
            <a:avLst/>
          </a:prstGeom>
        </p:spPr>
      </p:pic>
    </p:spTree>
    <p:extLst>
      <p:ext uri="{BB962C8B-B14F-4D97-AF65-F5344CB8AC3E}">
        <p14:creationId xmlns:p14="http://schemas.microsoft.com/office/powerpoint/2010/main" val="1594737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D061-FA8F-F610-25BD-1638CD4D8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F446-E372-0780-5C4A-A8C374F1F41E}"/>
              </a:ext>
            </a:extLst>
          </p:cNvPr>
          <p:cNvSpPr>
            <a:spLocks noGrp="1"/>
          </p:cNvSpPr>
          <p:nvPr>
            <p:ph type="title"/>
          </p:nvPr>
        </p:nvSpPr>
        <p:spPr/>
        <p:txBody>
          <a:bodyPr/>
          <a:lstStyle/>
          <a:p>
            <a:r>
              <a:rPr lang="en-US" dirty="0" err="1"/>
              <a:t>ALU_Driver</a:t>
            </a:r>
            <a:endParaRPr lang="en-US" dirty="0"/>
          </a:p>
        </p:txBody>
      </p:sp>
      <p:sp>
        <p:nvSpPr>
          <p:cNvPr id="3" name="Content Placeholder 2">
            <a:extLst>
              <a:ext uri="{FF2B5EF4-FFF2-40B4-BE49-F238E27FC236}">
                <a16:creationId xmlns:a16="http://schemas.microsoft.com/office/drawing/2014/main" id="{8C4EE6D2-DB6D-A8C2-504F-116C59142456}"/>
              </a:ext>
            </a:extLst>
          </p:cNvPr>
          <p:cNvSpPr>
            <a:spLocks noGrp="1"/>
          </p:cNvSpPr>
          <p:nvPr>
            <p:ph idx="1"/>
          </p:nvPr>
        </p:nvSpPr>
        <p:spPr>
          <a:xfrm>
            <a:off x="566927" y="2185416"/>
            <a:ext cx="11044969" cy="725597"/>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It also contains a custom macro to extract operation details from the packet so we can print the operation correctly as a string.</a:t>
            </a:r>
          </a:p>
        </p:txBody>
      </p:sp>
      <p:sp>
        <p:nvSpPr>
          <p:cNvPr id="4" name="TextBox 3">
            <a:extLst>
              <a:ext uri="{FF2B5EF4-FFF2-40B4-BE49-F238E27FC236}">
                <a16:creationId xmlns:a16="http://schemas.microsoft.com/office/drawing/2014/main" id="{BC0F6824-07B0-77F1-6B25-990DAFA8B204}"/>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03195E1F-F7CB-5FDB-5675-43DE1ADD821F}"/>
              </a:ext>
            </a:extLst>
          </p:cNvPr>
          <p:cNvPicPr>
            <a:picLocks noChangeAspect="1"/>
          </p:cNvPicPr>
          <p:nvPr/>
        </p:nvPicPr>
        <p:blipFill>
          <a:blip r:embed="rId2"/>
          <a:stretch>
            <a:fillRect/>
          </a:stretch>
        </p:blipFill>
        <p:spPr>
          <a:xfrm>
            <a:off x="737414" y="2685964"/>
            <a:ext cx="9586248" cy="1001096"/>
          </a:xfrm>
          <a:prstGeom prst="rect">
            <a:avLst/>
          </a:prstGeom>
        </p:spPr>
      </p:pic>
    </p:spTree>
    <p:extLst>
      <p:ext uri="{BB962C8B-B14F-4D97-AF65-F5344CB8AC3E}">
        <p14:creationId xmlns:p14="http://schemas.microsoft.com/office/powerpoint/2010/main" val="3517689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62A9-DB58-4879-A0CD-EFF06B4B13E6}"/>
              </a:ext>
            </a:extLst>
          </p:cNvPr>
          <p:cNvSpPr>
            <a:spLocks noGrp="1"/>
          </p:cNvSpPr>
          <p:nvPr>
            <p:ph type="title"/>
          </p:nvPr>
        </p:nvSpPr>
        <p:spPr/>
        <p:txBody>
          <a:bodyPr/>
          <a:lstStyle/>
          <a:p>
            <a:r>
              <a:rPr lang="en-US" dirty="0" err="1"/>
              <a:t>ALU_Monitor</a:t>
            </a:r>
            <a:endParaRPr lang="en-US" dirty="0"/>
          </a:p>
        </p:txBody>
      </p:sp>
      <p:sp>
        <p:nvSpPr>
          <p:cNvPr id="3" name="Content Placeholder 2">
            <a:extLst>
              <a:ext uri="{FF2B5EF4-FFF2-40B4-BE49-F238E27FC236}">
                <a16:creationId xmlns:a16="http://schemas.microsoft.com/office/drawing/2014/main" id="{8E9B52E3-EB50-9676-7A4B-5B04138F13D9}"/>
              </a:ext>
            </a:extLst>
          </p:cNvPr>
          <p:cNvSpPr>
            <a:spLocks noGrp="1"/>
          </p:cNvSpPr>
          <p:nvPr>
            <p:ph idx="1"/>
          </p:nvPr>
        </p:nvSpPr>
        <p:spPr>
          <a:xfrm>
            <a:off x="566927" y="2185417"/>
            <a:ext cx="11064633" cy="711376"/>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The Monitor class listens to the signals from the DUT (Device Under Test) and samples both input and output values at specific times. These values are then passed to the write function of the scoreboard and subscriber via analysis port.</a:t>
            </a:r>
          </a:p>
        </p:txBody>
      </p:sp>
      <p:pic>
        <p:nvPicPr>
          <p:cNvPr id="5" name="Picture 4">
            <a:extLst>
              <a:ext uri="{FF2B5EF4-FFF2-40B4-BE49-F238E27FC236}">
                <a16:creationId xmlns:a16="http://schemas.microsoft.com/office/drawing/2014/main" id="{E9DF9117-BE74-34DC-B2CE-6E816AF6DA18}"/>
              </a:ext>
            </a:extLst>
          </p:cNvPr>
          <p:cNvPicPr>
            <a:picLocks noChangeAspect="1"/>
          </p:cNvPicPr>
          <p:nvPr/>
        </p:nvPicPr>
        <p:blipFill>
          <a:blip r:embed="rId2"/>
          <a:stretch>
            <a:fillRect/>
          </a:stretch>
        </p:blipFill>
        <p:spPr>
          <a:xfrm>
            <a:off x="1265750" y="2896793"/>
            <a:ext cx="9660499" cy="2739232"/>
          </a:xfrm>
          <a:prstGeom prst="rect">
            <a:avLst/>
          </a:prstGeom>
        </p:spPr>
      </p:pic>
    </p:spTree>
    <p:extLst>
      <p:ext uri="{BB962C8B-B14F-4D97-AF65-F5344CB8AC3E}">
        <p14:creationId xmlns:p14="http://schemas.microsoft.com/office/powerpoint/2010/main" val="2879221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210B-8CCA-931C-B45A-52AE1411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806DF-E6BF-ED7E-A1FE-90B7F143D5BD}"/>
              </a:ext>
            </a:extLst>
          </p:cNvPr>
          <p:cNvSpPr>
            <a:spLocks noGrp="1"/>
          </p:cNvSpPr>
          <p:nvPr>
            <p:ph type="title"/>
          </p:nvPr>
        </p:nvSpPr>
        <p:spPr/>
        <p:txBody>
          <a:bodyPr/>
          <a:lstStyle/>
          <a:p>
            <a:r>
              <a:rPr lang="en-US" dirty="0" err="1"/>
              <a:t>ALU_Monitor</a:t>
            </a:r>
            <a:endParaRPr lang="en-US" dirty="0"/>
          </a:p>
        </p:txBody>
      </p:sp>
      <p:sp>
        <p:nvSpPr>
          <p:cNvPr id="3" name="Content Placeholder 2">
            <a:extLst>
              <a:ext uri="{FF2B5EF4-FFF2-40B4-BE49-F238E27FC236}">
                <a16:creationId xmlns:a16="http://schemas.microsoft.com/office/drawing/2014/main" id="{38CCBD63-A264-6AED-327A-4CA82ACD12BB}"/>
              </a:ext>
            </a:extLst>
          </p:cNvPr>
          <p:cNvSpPr>
            <a:spLocks noGrp="1"/>
          </p:cNvSpPr>
          <p:nvPr>
            <p:ph idx="1"/>
          </p:nvPr>
        </p:nvSpPr>
        <p:spPr>
          <a:xfrm>
            <a:off x="566927" y="2185417"/>
            <a:ext cx="11064633" cy="711376"/>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I am writing the counter value (number of times </a:t>
            </a:r>
            <a:r>
              <a:rPr lang="en-US" sz="1400" dirty="0" err="1">
                <a:solidFill>
                  <a:srgbClr val="000000"/>
                </a:solidFill>
                <a:latin typeface="Times New Roman" panose="02020603050405020304" pitchFamily="18" charset="0"/>
                <a:cs typeface="Times New Roman" panose="02020603050405020304" pitchFamily="18" charset="0"/>
              </a:rPr>
              <a:t>ALU_en</a:t>
            </a:r>
            <a:r>
              <a:rPr lang="en-US" sz="1400" dirty="0">
                <a:solidFill>
                  <a:srgbClr val="000000"/>
                </a:solidFill>
                <a:latin typeface="Times New Roman" panose="02020603050405020304" pitchFamily="18" charset="0"/>
                <a:cs typeface="Times New Roman" panose="02020603050405020304" pitchFamily="18" charset="0"/>
              </a:rPr>
              <a:t> is 0) to the UVM config database for later use in the top module reporting.</a:t>
            </a:r>
          </a:p>
        </p:txBody>
      </p:sp>
      <p:pic>
        <p:nvPicPr>
          <p:cNvPr id="7" name="Picture 6">
            <a:extLst>
              <a:ext uri="{FF2B5EF4-FFF2-40B4-BE49-F238E27FC236}">
                <a16:creationId xmlns:a16="http://schemas.microsoft.com/office/drawing/2014/main" id="{6DC23BBE-9A4E-0AD6-9083-2BB794B0BDC7}"/>
              </a:ext>
            </a:extLst>
          </p:cNvPr>
          <p:cNvPicPr>
            <a:picLocks noChangeAspect="1"/>
          </p:cNvPicPr>
          <p:nvPr/>
        </p:nvPicPr>
        <p:blipFill>
          <a:blip r:embed="rId2"/>
          <a:stretch>
            <a:fillRect/>
          </a:stretch>
        </p:blipFill>
        <p:spPr>
          <a:xfrm>
            <a:off x="1952023" y="2738769"/>
            <a:ext cx="8287953" cy="957311"/>
          </a:xfrm>
          <a:prstGeom prst="rect">
            <a:avLst/>
          </a:prstGeom>
        </p:spPr>
      </p:pic>
    </p:spTree>
    <p:extLst>
      <p:ext uri="{BB962C8B-B14F-4D97-AF65-F5344CB8AC3E}">
        <p14:creationId xmlns:p14="http://schemas.microsoft.com/office/powerpoint/2010/main" val="2746410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6D4E-5DFA-C8D2-41CE-6A2ED5A8A17D}"/>
              </a:ext>
            </a:extLst>
          </p:cNvPr>
          <p:cNvSpPr>
            <a:spLocks noGrp="1"/>
          </p:cNvSpPr>
          <p:nvPr>
            <p:ph type="title"/>
          </p:nvPr>
        </p:nvSpPr>
        <p:spPr/>
        <p:txBody>
          <a:bodyPr/>
          <a:lstStyle/>
          <a:p>
            <a:r>
              <a:rPr lang="en-US" dirty="0" err="1"/>
              <a:t>ALU_Scoreboard</a:t>
            </a:r>
            <a:endParaRPr lang="en-US" dirty="0"/>
          </a:p>
        </p:txBody>
      </p:sp>
      <p:sp>
        <p:nvSpPr>
          <p:cNvPr id="3" name="Content Placeholder 2">
            <a:extLst>
              <a:ext uri="{FF2B5EF4-FFF2-40B4-BE49-F238E27FC236}">
                <a16:creationId xmlns:a16="http://schemas.microsoft.com/office/drawing/2014/main" id="{F43B7056-A37E-F1B8-E41D-1EE9084DEC25}"/>
              </a:ext>
            </a:extLst>
          </p:cNvPr>
          <p:cNvSpPr>
            <a:spLocks noGrp="1"/>
          </p:cNvSpPr>
          <p:nvPr>
            <p:ph idx="1"/>
          </p:nvPr>
        </p:nvSpPr>
        <p:spPr>
          <a:xfrm>
            <a:off x="566928" y="2185417"/>
            <a:ext cx="10848324" cy="447944"/>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It checks if the ALU output matches the expected result for various operations, using a combination of inputs, operations, and control signals.</a:t>
            </a:r>
          </a:p>
        </p:txBody>
      </p:sp>
      <p:sp>
        <p:nvSpPr>
          <p:cNvPr id="4" name="TextBox 3">
            <a:extLst>
              <a:ext uri="{FF2B5EF4-FFF2-40B4-BE49-F238E27FC236}">
                <a16:creationId xmlns:a16="http://schemas.microsoft.com/office/drawing/2014/main" id="{116A07F8-EBB4-1A2F-8D81-C822B55B0079}"/>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8" name="Picture 7">
            <a:extLst>
              <a:ext uri="{FF2B5EF4-FFF2-40B4-BE49-F238E27FC236}">
                <a16:creationId xmlns:a16="http://schemas.microsoft.com/office/drawing/2014/main" id="{91A55BAE-A974-6C37-E9AF-F8A94610C1D8}"/>
              </a:ext>
            </a:extLst>
          </p:cNvPr>
          <p:cNvPicPr>
            <a:picLocks noChangeAspect="1"/>
          </p:cNvPicPr>
          <p:nvPr/>
        </p:nvPicPr>
        <p:blipFill>
          <a:blip r:embed="rId2"/>
          <a:stretch>
            <a:fillRect/>
          </a:stretch>
        </p:blipFill>
        <p:spPr>
          <a:xfrm>
            <a:off x="956545" y="2571630"/>
            <a:ext cx="10278909" cy="1714739"/>
          </a:xfrm>
          <a:prstGeom prst="rect">
            <a:avLst/>
          </a:prstGeom>
        </p:spPr>
      </p:pic>
    </p:spTree>
    <p:extLst>
      <p:ext uri="{BB962C8B-B14F-4D97-AF65-F5344CB8AC3E}">
        <p14:creationId xmlns:p14="http://schemas.microsoft.com/office/powerpoint/2010/main" val="205428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03562-3175-98F2-06AD-EADA5D455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E3ABB-5C1F-0D03-1575-3F07D8B19FF7}"/>
              </a:ext>
            </a:extLst>
          </p:cNvPr>
          <p:cNvSpPr>
            <a:spLocks noGrp="1"/>
          </p:cNvSpPr>
          <p:nvPr>
            <p:ph type="title"/>
          </p:nvPr>
        </p:nvSpPr>
        <p:spPr/>
        <p:txBody>
          <a:bodyPr/>
          <a:lstStyle/>
          <a:p>
            <a:r>
              <a:rPr lang="en-US" dirty="0" err="1"/>
              <a:t>ALU_Scoreboard</a:t>
            </a:r>
            <a:endParaRPr lang="en-US" dirty="0"/>
          </a:p>
        </p:txBody>
      </p:sp>
      <p:sp>
        <p:nvSpPr>
          <p:cNvPr id="3" name="Content Placeholder 2">
            <a:extLst>
              <a:ext uri="{FF2B5EF4-FFF2-40B4-BE49-F238E27FC236}">
                <a16:creationId xmlns:a16="http://schemas.microsoft.com/office/drawing/2014/main" id="{556865CF-8BE8-B954-F828-4F4492907D3F}"/>
              </a:ext>
            </a:extLst>
          </p:cNvPr>
          <p:cNvSpPr>
            <a:spLocks noGrp="1"/>
          </p:cNvSpPr>
          <p:nvPr>
            <p:ph idx="1"/>
          </p:nvPr>
        </p:nvSpPr>
        <p:spPr>
          <a:xfrm>
            <a:off x="566928" y="2185417"/>
            <a:ext cx="10848324" cy="447944"/>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The Check macro is used to compare the received ALU packet with the expected output, verifying whether the ALU operation was correct.</a:t>
            </a:r>
          </a:p>
        </p:txBody>
      </p:sp>
      <p:sp>
        <p:nvSpPr>
          <p:cNvPr id="4" name="TextBox 3">
            <a:extLst>
              <a:ext uri="{FF2B5EF4-FFF2-40B4-BE49-F238E27FC236}">
                <a16:creationId xmlns:a16="http://schemas.microsoft.com/office/drawing/2014/main" id="{2585DFEA-F23E-981D-D668-DA916939D43A}"/>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6" name="Picture 5">
            <a:extLst>
              <a:ext uri="{FF2B5EF4-FFF2-40B4-BE49-F238E27FC236}">
                <a16:creationId xmlns:a16="http://schemas.microsoft.com/office/drawing/2014/main" id="{ED97FBE4-10DB-B67A-ECA4-164008B37CA0}"/>
              </a:ext>
            </a:extLst>
          </p:cNvPr>
          <p:cNvPicPr>
            <a:picLocks noChangeAspect="1"/>
          </p:cNvPicPr>
          <p:nvPr/>
        </p:nvPicPr>
        <p:blipFill>
          <a:blip r:embed="rId2"/>
          <a:stretch>
            <a:fillRect/>
          </a:stretch>
        </p:blipFill>
        <p:spPr>
          <a:xfrm>
            <a:off x="532503" y="2633361"/>
            <a:ext cx="10917174" cy="2295845"/>
          </a:xfrm>
          <a:prstGeom prst="rect">
            <a:avLst/>
          </a:prstGeom>
        </p:spPr>
      </p:pic>
    </p:spTree>
    <p:extLst>
      <p:ext uri="{BB962C8B-B14F-4D97-AF65-F5344CB8AC3E}">
        <p14:creationId xmlns:p14="http://schemas.microsoft.com/office/powerpoint/2010/main" val="981763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2964-477B-29B6-AB01-989E97437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FF487-4053-1097-B696-92741B8ED3EB}"/>
              </a:ext>
            </a:extLst>
          </p:cNvPr>
          <p:cNvSpPr>
            <a:spLocks noGrp="1"/>
          </p:cNvSpPr>
          <p:nvPr>
            <p:ph type="title"/>
          </p:nvPr>
        </p:nvSpPr>
        <p:spPr/>
        <p:txBody>
          <a:bodyPr/>
          <a:lstStyle/>
          <a:p>
            <a:r>
              <a:rPr lang="en-US" dirty="0" err="1"/>
              <a:t>ALU_config</a:t>
            </a:r>
            <a:endParaRPr lang="en-US" dirty="0"/>
          </a:p>
        </p:txBody>
      </p:sp>
      <p:sp>
        <p:nvSpPr>
          <p:cNvPr id="3" name="Content Placeholder 2">
            <a:extLst>
              <a:ext uri="{FF2B5EF4-FFF2-40B4-BE49-F238E27FC236}">
                <a16:creationId xmlns:a16="http://schemas.microsoft.com/office/drawing/2014/main" id="{54F97F0A-2A03-51DA-640D-8A50BD441FC2}"/>
              </a:ext>
            </a:extLst>
          </p:cNvPr>
          <p:cNvSpPr>
            <a:spLocks noGrp="1"/>
          </p:cNvSpPr>
          <p:nvPr>
            <p:ph idx="1"/>
          </p:nvPr>
        </p:nvSpPr>
        <p:spPr>
          <a:xfrm>
            <a:off x="566928" y="2185416"/>
            <a:ext cx="10848324" cy="1024127"/>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The </a:t>
            </a:r>
            <a:r>
              <a:rPr lang="en-US" sz="1400" dirty="0" err="1">
                <a:solidFill>
                  <a:srgbClr val="000000"/>
                </a:solidFill>
                <a:latin typeface="Times New Roman" panose="02020603050405020304" pitchFamily="18" charset="0"/>
                <a:cs typeface="Times New Roman" panose="02020603050405020304" pitchFamily="18" charset="0"/>
              </a:rPr>
              <a:t>ALU_config</a:t>
            </a:r>
            <a:r>
              <a:rPr lang="en-US" sz="1400" dirty="0">
                <a:solidFill>
                  <a:srgbClr val="000000"/>
                </a:solidFill>
                <a:latin typeface="Times New Roman" panose="02020603050405020304" pitchFamily="18" charset="0"/>
                <a:cs typeface="Times New Roman" panose="02020603050405020304" pitchFamily="18" charset="0"/>
              </a:rPr>
              <a:t> class is designed to manage configuration parameters for the ALU, specifically for controlling the enabling of operands and managing synchronization between the </a:t>
            </a:r>
            <a:r>
              <a:rPr lang="en-US" sz="1400" dirty="0" err="1">
                <a:solidFill>
                  <a:srgbClr val="000000"/>
                </a:solidFill>
                <a:latin typeface="Times New Roman" panose="02020603050405020304" pitchFamily="18" charset="0"/>
                <a:cs typeface="Times New Roman" panose="02020603050405020304" pitchFamily="18" charset="0"/>
              </a:rPr>
              <a:t>ALU_Driver</a:t>
            </a:r>
            <a:r>
              <a:rPr lang="en-US" sz="1400" dirty="0">
                <a:solidFill>
                  <a:srgbClr val="000000"/>
                </a:solidFill>
                <a:latin typeface="Times New Roman" panose="02020603050405020304" pitchFamily="18" charset="0"/>
                <a:cs typeface="Times New Roman" panose="02020603050405020304" pitchFamily="18" charset="0"/>
              </a:rPr>
              <a:t> and </a:t>
            </a:r>
            <a:r>
              <a:rPr lang="en-US" sz="1400" dirty="0" err="1">
                <a:solidFill>
                  <a:srgbClr val="000000"/>
                </a:solidFill>
                <a:latin typeface="Times New Roman" panose="02020603050405020304" pitchFamily="18" charset="0"/>
                <a:cs typeface="Times New Roman" panose="02020603050405020304" pitchFamily="18" charset="0"/>
              </a:rPr>
              <a:t>ALU_Monitor</a:t>
            </a:r>
            <a:r>
              <a:rPr lang="en-US" sz="1400" dirty="0">
                <a:solidFill>
                  <a:srgbClr val="000000"/>
                </a:solidFill>
                <a:latin typeface="Times New Roman" panose="02020603050405020304" pitchFamily="18" charset="0"/>
                <a:cs typeface="Times New Roman" panose="02020603050405020304" pitchFamily="18" charset="0"/>
              </a:rPr>
              <a:t>. This class ensures that the driver and monitor are synchronized and that certain ALU operations can be configured before they start interacting with each other.</a:t>
            </a:r>
          </a:p>
        </p:txBody>
      </p:sp>
      <p:sp>
        <p:nvSpPr>
          <p:cNvPr id="4" name="TextBox 3">
            <a:extLst>
              <a:ext uri="{FF2B5EF4-FFF2-40B4-BE49-F238E27FC236}">
                <a16:creationId xmlns:a16="http://schemas.microsoft.com/office/drawing/2014/main" id="{09224A08-098F-A44C-80A3-4E27B2A00E3A}"/>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7BE914E4-25EB-9B8F-654C-A2FE4774760E}"/>
              </a:ext>
            </a:extLst>
          </p:cNvPr>
          <p:cNvPicPr>
            <a:picLocks noChangeAspect="1"/>
          </p:cNvPicPr>
          <p:nvPr/>
        </p:nvPicPr>
        <p:blipFill>
          <a:blip r:embed="rId2"/>
          <a:stretch>
            <a:fillRect/>
          </a:stretch>
        </p:blipFill>
        <p:spPr>
          <a:xfrm>
            <a:off x="2729918" y="3209543"/>
            <a:ext cx="6522344" cy="3573371"/>
          </a:xfrm>
          <a:prstGeom prst="rect">
            <a:avLst/>
          </a:prstGeom>
        </p:spPr>
      </p:pic>
    </p:spTree>
    <p:extLst>
      <p:ext uri="{BB962C8B-B14F-4D97-AF65-F5344CB8AC3E}">
        <p14:creationId xmlns:p14="http://schemas.microsoft.com/office/powerpoint/2010/main" val="277284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ABDB7-9A56-CD4F-5F27-6938C58D2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27B9E-BC4A-233C-E37F-78A948812531}"/>
              </a:ext>
            </a:extLst>
          </p:cNvPr>
          <p:cNvSpPr>
            <a:spLocks noGrp="1"/>
          </p:cNvSpPr>
          <p:nvPr>
            <p:ph type="title"/>
          </p:nvPr>
        </p:nvSpPr>
        <p:spPr/>
        <p:txBody>
          <a:bodyPr/>
          <a:lstStyle/>
          <a:p>
            <a:r>
              <a:rPr lang="en-US" dirty="0" err="1"/>
              <a:t>ALU_config</a:t>
            </a:r>
            <a:endParaRPr lang="en-US" dirty="0"/>
          </a:p>
        </p:txBody>
      </p:sp>
      <p:sp>
        <p:nvSpPr>
          <p:cNvPr id="3" name="Content Placeholder 2">
            <a:extLst>
              <a:ext uri="{FF2B5EF4-FFF2-40B4-BE49-F238E27FC236}">
                <a16:creationId xmlns:a16="http://schemas.microsoft.com/office/drawing/2014/main" id="{9CDB4903-F2DC-48EA-6345-E2ED4A97ED0B}"/>
              </a:ext>
            </a:extLst>
          </p:cNvPr>
          <p:cNvSpPr>
            <a:spLocks noGrp="1"/>
          </p:cNvSpPr>
          <p:nvPr>
            <p:ph idx="1"/>
          </p:nvPr>
        </p:nvSpPr>
        <p:spPr>
          <a:xfrm>
            <a:off x="719328" y="4172330"/>
            <a:ext cx="4242816" cy="2267712"/>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Driver: The configuration object is used to get the </a:t>
            </a:r>
            <a:r>
              <a:rPr lang="en-US" sz="1400" dirty="0" err="1">
                <a:solidFill>
                  <a:srgbClr val="000000"/>
                </a:solidFill>
                <a:latin typeface="Times New Roman" panose="02020603050405020304" pitchFamily="18" charset="0"/>
                <a:cs typeface="Times New Roman" panose="02020603050405020304" pitchFamily="18" charset="0"/>
              </a:rPr>
              <a:t>driver_started</a:t>
            </a:r>
            <a:r>
              <a:rPr lang="en-US" sz="1400" dirty="0">
                <a:solidFill>
                  <a:srgbClr val="000000"/>
                </a:solidFill>
                <a:latin typeface="Times New Roman" panose="02020603050405020304" pitchFamily="18" charset="0"/>
                <a:cs typeface="Times New Roman" panose="02020603050405020304" pitchFamily="18" charset="0"/>
              </a:rPr>
              <a:t> flag, and set it to 1 after finishing send packet</a:t>
            </a:r>
          </a:p>
        </p:txBody>
      </p:sp>
      <p:sp>
        <p:nvSpPr>
          <p:cNvPr id="4" name="TextBox 3">
            <a:extLst>
              <a:ext uri="{FF2B5EF4-FFF2-40B4-BE49-F238E27FC236}">
                <a16:creationId xmlns:a16="http://schemas.microsoft.com/office/drawing/2014/main" id="{B7B50793-E07E-608B-624B-796C05C1F3C7}"/>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sp>
        <p:nvSpPr>
          <p:cNvPr id="5" name="Content Placeholder 2">
            <a:extLst>
              <a:ext uri="{FF2B5EF4-FFF2-40B4-BE49-F238E27FC236}">
                <a16:creationId xmlns:a16="http://schemas.microsoft.com/office/drawing/2014/main" id="{3CD56520-7541-C940-17A5-73630D79E947}"/>
              </a:ext>
            </a:extLst>
          </p:cNvPr>
          <p:cNvSpPr txBox="1">
            <a:spLocks/>
          </p:cNvSpPr>
          <p:nvPr/>
        </p:nvSpPr>
        <p:spPr>
          <a:xfrm>
            <a:off x="6258432" y="4172330"/>
            <a:ext cx="4242816" cy="1024127"/>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000000"/>
                </a:solidFill>
                <a:latin typeface="Times New Roman" panose="02020603050405020304" pitchFamily="18" charset="0"/>
                <a:cs typeface="Times New Roman" panose="02020603050405020304" pitchFamily="18" charset="0"/>
              </a:rPr>
              <a:t>Monitor: The configuration object is used to get the </a:t>
            </a:r>
            <a:r>
              <a:rPr lang="en-US" sz="1400" dirty="0" err="1">
                <a:solidFill>
                  <a:srgbClr val="000000"/>
                </a:solidFill>
                <a:latin typeface="Times New Roman" panose="02020603050405020304" pitchFamily="18" charset="0"/>
                <a:cs typeface="Times New Roman" panose="02020603050405020304" pitchFamily="18" charset="0"/>
              </a:rPr>
              <a:t>driver_started</a:t>
            </a:r>
            <a:r>
              <a:rPr lang="en-US" sz="1400" dirty="0">
                <a:solidFill>
                  <a:srgbClr val="000000"/>
                </a:solidFill>
                <a:latin typeface="Times New Roman" panose="02020603050405020304" pitchFamily="18" charset="0"/>
                <a:cs typeface="Times New Roman" panose="02020603050405020304" pitchFamily="18" charset="0"/>
              </a:rPr>
              <a:t> flag, indicating whether the driver has completed sending a packet.  </a:t>
            </a:r>
          </a:p>
        </p:txBody>
      </p:sp>
      <p:sp>
        <p:nvSpPr>
          <p:cNvPr id="6" name="Content Placeholder 2">
            <a:extLst>
              <a:ext uri="{FF2B5EF4-FFF2-40B4-BE49-F238E27FC236}">
                <a16:creationId xmlns:a16="http://schemas.microsoft.com/office/drawing/2014/main" id="{878FF553-40AE-293B-0BC0-6A92E3F4504B}"/>
              </a:ext>
            </a:extLst>
          </p:cNvPr>
          <p:cNvSpPr txBox="1">
            <a:spLocks/>
          </p:cNvSpPr>
          <p:nvPr/>
        </p:nvSpPr>
        <p:spPr>
          <a:xfrm>
            <a:off x="719328" y="2337816"/>
            <a:ext cx="4242816" cy="226771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24A45BA-9C2A-C2A9-9150-59B871DA301F}"/>
              </a:ext>
            </a:extLst>
          </p:cNvPr>
          <p:cNvSpPr txBox="1">
            <a:spLocks/>
          </p:cNvSpPr>
          <p:nvPr/>
        </p:nvSpPr>
        <p:spPr>
          <a:xfrm>
            <a:off x="566928" y="2230754"/>
            <a:ext cx="7367016" cy="40271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000000"/>
                </a:solidFill>
                <a:latin typeface="Times New Roman" panose="02020603050405020304" pitchFamily="18" charset="0"/>
                <a:cs typeface="Times New Roman" panose="02020603050405020304" pitchFamily="18" charset="0"/>
              </a:rPr>
              <a:t>In the test class, the </a:t>
            </a:r>
            <a:r>
              <a:rPr lang="en-US" sz="1400" dirty="0" err="1">
                <a:solidFill>
                  <a:srgbClr val="000000"/>
                </a:solidFill>
                <a:latin typeface="Times New Roman" panose="02020603050405020304" pitchFamily="18" charset="0"/>
                <a:cs typeface="Times New Roman" panose="02020603050405020304" pitchFamily="18" charset="0"/>
              </a:rPr>
              <a:t>ALU_config</a:t>
            </a:r>
            <a:r>
              <a:rPr lang="en-US" sz="1400" dirty="0">
                <a:solidFill>
                  <a:srgbClr val="000000"/>
                </a:solidFill>
                <a:latin typeface="Times New Roman" panose="02020603050405020304" pitchFamily="18" charset="0"/>
                <a:cs typeface="Times New Roman" panose="02020603050405020304" pitchFamily="18" charset="0"/>
              </a:rPr>
              <a:t> object is instantiated and then set with specific value and flag. </a:t>
            </a:r>
          </a:p>
        </p:txBody>
      </p:sp>
      <p:pic>
        <p:nvPicPr>
          <p:cNvPr id="10" name="Picture 9">
            <a:extLst>
              <a:ext uri="{FF2B5EF4-FFF2-40B4-BE49-F238E27FC236}">
                <a16:creationId xmlns:a16="http://schemas.microsoft.com/office/drawing/2014/main" id="{DEC110A9-6AC0-15D8-B2CF-816DFB613DC7}"/>
              </a:ext>
            </a:extLst>
          </p:cNvPr>
          <p:cNvPicPr>
            <a:picLocks noChangeAspect="1"/>
          </p:cNvPicPr>
          <p:nvPr/>
        </p:nvPicPr>
        <p:blipFill>
          <a:blip r:embed="rId2"/>
          <a:stretch>
            <a:fillRect/>
          </a:stretch>
        </p:blipFill>
        <p:spPr>
          <a:xfrm>
            <a:off x="269742" y="5166361"/>
            <a:ext cx="5544324" cy="647790"/>
          </a:xfrm>
          <a:prstGeom prst="rect">
            <a:avLst/>
          </a:prstGeom>
        </p:spPr>
      </p:pic>
      <p:pic>
        <p:nvPicPr>
          <p:cNvPr id="12" name="Picture 11">
            <a:extLst>
              <a:ext uri="{FF2B5EF4-FFF2-40B4-BE49-F238E27FC236}">
                <a16:creationId xmlns:a16="http://schemas.microsoft.com/office/drawing/2014/main" id="{2F068AC1-CC70-1FCE-FBFB-27069BFD96CB}"/>
              </a:ext>
            </a:extLst>
          </p:cNvPr>
          <p:cNvPicPr>
            <a:picLocks noChangeAspect="1"/>
          </p:cNvPicPr>
          <p:nvPr/>
        </p:nvPicPr>
        <p:blipFill>
          <a:blip r:embed="rId3"/>
          <a:stretch>
            <a:fillRect/>
          </a:stretch>
        </p:blipFill>
        <p:spPr>
          <a:xfrm>
            <a:off x="6258432" y="5166361"/>
            <a:ext cx="5344271" cy="638264"/>
          </a:xfrm>
          <a:prstGeom prst="rect">
            <a:avLst/>
          </a:prstGeom>
        </p:spPr>
      </p:pic>
      <p:pic>
        <p:nvPicPr>
          <p:cNvPr id="14" name="Picture 13">
            <a:extLst>
              <a:ext uri="{FF2B5EF4-FFF2-40B4-BE49-F238E27FC236}">
                <a16:creationId xmlns:a16="http://schemas.microsoft.com/office/drawing/2014/main" id="{F4E5D505-9318-8B90-F107-BFAF3FC89FF1}"/>
              </a:ext>
            </a:extLst>
          </p:cNvPr>
          <p:cNvPicPr>
            <a:picLocks noChangeAspect="1"/>
          </p:cNvPicPr>
          <p:nvPr/>
        </p:nvPicPr>
        <p:blipFill>
          <a:blip r:embed="rId4"/>
          <a:stretch>
            <a:fillRect/>
          </a:stretch>
        </p:blipFill>
        <p:spPr>
          <a:xfrm>
            <a:off x="2854102" y="2676628"/>
            <a:ext cx="5068007" cy="1238423"/>
          </a:xfrm>
          <a:prstGeom prst="rect">
            <a:avLst/>
          </a:prstGeom>
        </p:spPr>
      </p:pic>
      <p:sp>
        <p:nvSpPr>
          <p:cNvPr id="15" name="Cloud 14">
            <a:extLst>
              <a:ext uri="{FF2B5EF4-FFF2-40B4-BE49-F238E27FC236}">
                <a16:creationId xmlns:a16="http://schemas.microsoft.com/office/drawing/2014/main" id="{B26AF939-9BCD-F0F4-3490-CFAF671978B4}"/>
              </a:ext>
            </a:extLst>
          </p:cNvPr>
          <p:cNvSpPr/>
          <p:nvPr/>
        </p:nvSpPr>
        <p:spPr>
          <a:xfrm>
            <a:off x="8086344" y="1966534"/>
            <a:ext cx="2169002" cy="152399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6" name="Rectangle: Rounded Corners 15">
            <a:extLst>
              <a:ext uri="{FF2B5EF4-FFF2-40B4-BE49-F238E27FC236}">
                <a16:creationId xmlns:a16="http://schemas.microsoft.com/office/drawing/2014/main" id="{01A1150D-53F6-9057-FF3B-FFBDBA260575}"/>
              </a:ext>
            </a:extLst>
          </p:cNvPr>
          <p:cNvSpPr/>
          <p:nvPr/>
        </p:nvSpPr>
        <p:spPr>
          <a:xfrm>
            <a:off x="9870440" y="1059473"/>
            <a:ext cx="1754632" cy="675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ALU_Monitor</a:t>
            </a:r>
            <a:endParaRPr lang="en-US" dirty="0"/>
          </a:p>
        </p:txBody>
      </p:sp>
      <p:sp>
        <p:nvSpPr>
          <p:cNvPr id="17" name="Rectangle: Rounded Corners 16">
            <a:extLst>
              <a:ext uri="{FF2B5EF4-FFF2-40B4-BE49-F238E27FC236}">
                <a16:creationId xmlns:a16="http://schemas.microsoft.com/office/drawing/2014/main" id="{799B42BF-0106-B715-7C00-4E175904DDAA}"/>
              </a:ext>
            </a:extLst>
          </p:cNvPr>
          <p:cNvSpPr/>
          <p:nvPr/>
        </p:nvSpPr>
        <p:spPr>
          <a:xfrm>
            <a:off x="10407746" y="2772845"/>
            <a:ext cx="1657254" cy="675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ALU_Driver</a:t>
            </a:r>
            <a:endParaRPr lang="en-US" dirty="0"/>
          </a:p>
        </p:txBody>
      </p:sp>
      <p:cxnSp>
        <p:nvCxnSpPr>
          <p:cNvPr id="19" name="Connector: Curved 18">
            <a:extLst>
              <a:ext uri="{FF2B5EF4-FFF2-40B4-BE49-F238E27FC236}">
                <a16:creationId xmlns:a16="http://schemas.microsoft.com/office/drawing/2014/main" id="{7D6C6323-429A-C4F7-03C1-363ECA3E83A6}"/>
              </a:ext>
            </a:extLst>
          </p:cNvPr>
          <p:cNvCxnSpPr>
            <a:stCxn id="15" idx="3"/>
            <a:endCxn id="16" idx="1"/>
          </p:cNvCxnSpPr>
          <p:nvPr/>
        </p:nvCxnSpPr>
        <p:spPr>
          <a:xfrm rot="5400000" flipH="1" flipV="1">
            <a:off x="9192301" y="1375532"/>
            <a:ext cx="656682" cy="69959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D6E17591-3D1B-A513-7670-FB6E3725F772}"/>
              </a:ext>
            </a:extLst>
          </p:cNvPr>
          <p:cNvCxnSpPr>
            <a:stCxn id="15" idx="1"/>
            <a:endCxn id="17" idx="1"/>
          </p:cNvCxnSpPr>
          <p:nvPr/>
        </p:nvCxnSpPr>
        <p:spPr>
          <a:xfrm rot="5400000" flipH="1" flipV="1">
            <a:off x="9600020" y="2681184"/>
            <a:ext cx="378550" cy="1236901"/>
          </a:xfrm>
          <a:prstGeom prst="curvedConnector4">
            <a:avLst>
              <a:gd name="adj1" fmla="val -60388"/>
              <a:gd name="adj2" fmla="val 9383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8235ED9D-B992-DFDB-52E3-51DE2FB5F8D3}"/>
              </a:ext>
            </a:extLst>
          </p:cNvPr>
          <p:cNvSpPr/>
          <p:nvPr/>
        </p:nvSpPr>
        <p:spPr>
          <a:xfrm>
            <a:off x="8940988" y="1576684"/>
            <a:ext cx="700597" cy="335112"/>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B3CEC47-C1C8-02F4-561A-818A59F0FDDD}"/>
              </a:ext>
            </a:extLst>
          </p:cNvPr>
          <p:cNvSpPr txBox="1"/>
          <p:nvPr/>
        </p:nvSpPr>
        <p:spPr>
          <a:xfrm>
            <a:off x="8995852" y="1615440"/>
            <a:ext cx="673165" cy="261610"/>
          </a:xfrm>
          <a:prstGeom prst="rect">
            <a:avLst/>
          </a:prstGeom>
          <a:noFill/>
        </p:spPr>
        <p:txBody>
          <a:bodyPr wrap="square" rtlCol="0">
            <a:spAutoFit/>
          </a:bodyPr>
          <a:lstStyle/>
          <a:p>
            <a:r>
              <a:rPr lang="en-US" sz="1100" b="1" dirty="0">
                <a:solidFill>
                  <a:srgbClr val="000000"/>
                </a:solidFill>
              </a:rPr>
              <a:t>CNFG</a:t>
            </a:r>
          </a:p>
        </p:txBody>
      </p:sp>
      <p:sp>
        <p:nvSpPr>
          <p:cNvPr id="24" name="Rectangle: Rounded Corners 23">
            <a:extLst>
              <a:ext uri="{FF2B5EF4-FFF2-40B4-BE49-F238E27FC236}">
                <a16:creationId xmlns:a16="http://schemas.microsoft.com/office/drawing/2014/main" id="{26B3FA4D-D095-8349-9982-AA03311F422E}"/>
              </a:ext>
            </a:extLst>
          </p:cNvPr>
          <p:cNvSpPr/>
          <p:nvPr/>
        </p:nvSpPr>
        <p:spPr>
          <a:xfrm>
            <a:off x="9586721" y="3443519"/>
            <a:ext cx="700597" cy="335112"/>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447E15D-928E-8E02-96EA-42EC5C3E96A1}"/>
              </a:ext>
            </a:extLst>
          </p:cNvPr>
          <p:cNvSpPr txBox="1"/>
          <p:nvPr/>
        </p:nvSpPr>
        <p:spPr>
          <a:xfrm>
            <a:off x="9641585" y="3482275"/>
            <a:ext cx="673165" cy="261610"/>
          </a:xfrm>
          <a:prstGeom prst="rect">
            <a:avLst/>
          </a:prstGeom>
          <a:noFill/>
        </p:spPr>
        <p:txBody>
          <a:bodyPr wrap="square" rtlCol="0">
            <a:spAutoFit/>
          </a:bodyPr>
          <a:lstStyle/>
          <a:p>
            <a:r>
              <a:rPr lang="en-US" sz="1100" b="1" dirty="0">
                <a:solidFill>
                  <a:srgbClr val="000000"/>
                </a:solidFill>
              </a:rPr>
              <a:t>CNFG</a:t>
            </a:r>
          </a:p>
        </p:txBody>
      </p:sp>
    </p:spTree>
    <p:extLst>
      <p:ext uri="{BB962C8B-B14F-4D97-AF65-F5344CB8AC3E}">
        <p14:creationId xmlns:p14="http://schemas.microsoft.com/office/powerpoint/2010/main" val="1549598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7F68-0B3C-390E-F0A6-019F6F6A6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3AF87-6494-7354-1BFD-9180ED503624}"/>
              </a:ext>
            </a:extLst>
          </p:cNvPr>
          <p:cNvSpPr>
            <a:spLocks noGrp="1"/>
          </p:cNvSpPr>
          <p:nvPr>
            <p:ph type="title"/>
          </p:nvPr>
        </p:nvSpPr>
        <p:spPr/>
        <p:txBody>
          <a:bodyPr/>
          <a:lstStyle/>
          <a:p>
            <a:r>
              <a:rPr lang="en-US" dirty="0" err="1"/>
              <a:t>ALU_macros</a:t>
            </a:r>
            <a:endParaRPr lang="en-US" dirty="0"/>
          </a:p>
        </p:txBody>
      </p:sp>
      <p:sp>
        <p:nvSpPr>
          <p:cNvPr id="4" name="TextBox 3">
            <a:extLst>
              <a:ext uri="{FF2B5EF4-FFF2-40B4-BE49-F238E27FC236}">
                <a16:creationId xmlns:a16="http://schemas.microsoft.com/office/drawing/2014/main" id="{E26AFE3A-DAC8-CCDB-E111-3F3AD9108D46}"/>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sp>
        <p:nvSpPr>
          <p:cNvPr id="6" name="Content Placeholder 2">
            <a:extLst>
              <a:ext uri="{FF2B5EF4-FFF2-40B4-BE49-F238E27FC236}">
                <a16:creationId xmlns:a16="http://schemas.microsoft.com/office/drawing/2014/main" id="{87885145-6618-D5BD-38AE-FF8857A69DE5}"/>
              </a:ext>
            </a:extLst>
          </p:cNvPr>
          <p:cNvSpPr txBox="1">
            <a:spLocks/>
          </p:cNvSpPr>
          <p:nvPr/>
        </p:nvSpPr>
        <p:spPr>
          <a:xfrm>
            <a:off x="719328" y="2337816"/>
            <a:ext cx="4242816" cy="226771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9ACCD327-C323-2377-045C-E96F66CD4237}"/>
              </a:ext>
            </a:extLst>
          </p:cNvPr>
          <p:cNvSpPr txBox="1">
            <a:spLocks/>
          </p:cNvSpPr>
          <p:nvPr/>
        </p:nvSpPr>
        <p:spPr>
          <a:xfrm>
            <a:off x="566928" y="2230754"/>
            <a:ext cx="11036808" cy="379514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000000"/>
                </a:solidFill>
                <a:latin typeface="Times New Roman" panose="02020603050405020304" pitchFamily="18" charset="0"/>
                <a:cs typeface="Times New Roman" panose="02020603050405020304" pitchFamily="18" charset="0"/>
              </a:rPr>
              <a:t>It’s a user defined macros created by me to make the code inside the </a:t>
            </a:r>
            <a:r>
              <a:rPr lang="en-US" sz="1400" dirty="0" err="1">
                <a:solidFill>
                  <a:srgbClr val="000000"/>
                </a:solidFill>
                <a:latin typeface="Times New Roman" panose="02020603050405020304" pitchFamily="18" charset="0"/>
                <a:cs typeface="Times New Roman" panose="02020603050405020304" pitchFamily="18" charset="0"/>
              </a:rPr>
              <a:t>uvm_components</a:t>
            </a:r>
            <a:r>
              <a:rPr lang="en-US" sz="1400" dirty="0">
                <a:solidFill>
                  <a:srgbClr val="000000"/>
                </a:solidFill>
                <a:latin typeface="Times New Roman" panose="02020603050405020304" pitchFamily="18" charset="0"/>
                <a:cs typeface="Times New Roman" panose="02020603050405020304" pitchFamily="18" charset="0"/>
              </a:rPr>
              <a:t> easy and readable.</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It contains 3 main macros:</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1- </a:t>
            </a:r>
            <a:r>
              <a:rPr lang="en-US" sz="1400" b="1" dirty="0" err="1">
                <a:solidFill>
                  <a:srgbClr val="000000"/>
                </a:solidFill>
                <a:latin typeface="Times New Roman" panose="02020603050405020304" pitchFamily="18" charset="0"/>
                <a:cs typeface="Times New Roman" panose="02020603050405020304" pitchFamily="18" charset="0"/>
              </a:rPr>
              <a:t>get_operation</a:t>
            </a:r>
            <a:r>
              <a:rPr lang="en-US" sz="1400" b="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macro defines the ALU operation based on the enable signals (Operand1_en, Operand2_en) and operation codes 	(Operand1_op, Operand2_op). </a:t>
            </a:r>
            <a:br>
              <a:rPr lang="en-US" sz="1400" dirty="0">
                <a:solidFill>
                  <a:srgbClr val="000000"/>
                </a:solidFill>
                <a:latin typeface="Times New Roman" panose="02020603050405020304" pitchFamily="18" charset="0"/>
                <a:cs typeface="Times New Roman" panose="02020603050405020304" pitchFamily="18" charset="0"/>
              </a:rPr>
            </a:b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br>
              <a:rPr lang="en-US" sz="1400" dirty="0">
                <a:solidFill>
                  <a:srgbClr val="000000"/>
                </a:solidFill>
                <a:latin typeface="Times New Roman" panose="02020603050405020304" pitchFamily="18" charset="0"/>
                <a:cs typeface="Times New Roman" panose="02020603050405020304" pitchFamily="18" charset="0"/>
              </a:rPr>
            </a:b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2- </a:t>
            </a:r>
            <a:r>
              <a:rPr lang="en-US" sz="1400" b="1" dirty="0">
                <a:solidFill>
                  <a:srgbClr val="000000"/>
                </a:solidFill>
                <a:latin typeface="Times New Roman" panose="02020603050405020304" pitchFamily="18" charset="0"/>
                <a:cs typeface="Times New Roman" panose="02020603050405020304" pitchFamily="18" charset="0"/>
              </a:rPr>
              <a:t>Check</a:t>
            </a:r>
            <a:r>
              <a:rPr lang="en-US" sz="1400" dirty="0">
                <a:solidFill>
                  <a:srgbClr val="000000"/>
                </a:solidFill>
                <a:latin typeface="Times New Roman" panose="02020603050405020304" pitchFamily="18" charset="0"/>
                <a:cs typeface="Times New Roman" panose="02020603050405020304" pitchFamily="18" charset="0"/>
              </a:rPr>
              <a:t> macro compares the actual ALU output against the expected result based on operands and operations, and logs whether the 	test passes or fails. It also handles special cases, like when certain operands are disabled or operations do not apply.</a:t>
            </a:r>
            <a:br>
              <a:rPr lang="en-US" sz="1400" dirty="0">
                <a:solidFill>
                  <a:srgbClr val="000000"/>
                </a:solidFill>
                <a:latin typeface="Times New Roman" panose="02020603050405020304" pitchFamily="18" charset="0"/>
                <a:cs typeface="Times New Roman" panose="02020603050405020304" pitchFamily="18" charset="0"/>
              </a:rPr>
            </a:br>
            <a:br>
              <a:rPr lang="en-US" sz="1400" dirty="0">
                <a:solidFill>
                  <a:srgbClr val="000000"/>
                </a:solidFill>
                <a:latin typeface="Times New Roman" panose="02020603050405020304" pitchFamily="18" charset="0"/>
                <a:cs typeface="Times New Roman" panose="02020603050405020304" pitchFamily="18" charset="0"/>
              </a:rPr>
            </a:b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3-  </a:t>
            </a:r>
            <a:r>
              <a:rPr lang="en-US" sz="1400" b="1" dirty="0" err="1">
                <a:solidFill>
                  <a:srgbClr val="000000"/>
                </a:solidFill>
                <a:latin typeface="Times New Roman" panose="02020603050405020304" pitchFamily="18" charset="0"/>
                <a:cs typeface="Times New Roman" panose="02020603050405020304" pitchFamily="18" charset="0"/>
              </a:rPr>
              <a:t>wait_last_transaction</a:t>
            </a:r>
            <a:r>
              <a:rPr lang="en-US" sz="1400" b="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macro simulates a delay, ensuring proper synchronization before proceeding with the next transaction in the 	simulation.</a:t>
            </a:r>
          </a:p>
        </p:txBody>
      </p:sp>
      <p:pic>
        <p:nvPicPr>
          <p:cNvPr id="26" name="Picture 25">
            <a:extLst>
              <a:ext uri="{FF2B5EF4-FFF2-40B4-BE49-F238E27FC236}">
                <a16:creationId xmlns:a16="http://schemas.microsoft.com/office/drawing/2014/main" id="{7BFE1012-C807-D968-2FC6-F8C51B7E0860}"/>
              </a:ext>
            </a:extLst>
          </p:cNvPr>
          <p:cNvPicPr>
            <a:picLocks noChangeAspect="1"/>
          </p:cNvPicPr>
          <p:nvPr/>
        </p:nvPicPr>
        <p:blipFill>
          <a:blip r:embed="rId2"/>
          <a:stretch>
            <a:fillRect/>
          </a:stretch>
        </p:blipFill>
        <p:spPr>
          <a:xfrm>
            <a:off x="1613618" y="3429000"/>
            <a:ext cx="7001852" cy="600159"/>
          </a:xfrm>
          <a:prstGeom prst="rect">
            <a:avLst/>
          </a:prstGeom>
        </p:spPr>
      </p:pic>
      <p:pic>
        <p:nvPicPr>
          <p:cNvPr id="28" name="Picture 27">
            <a:extLst>
              <a:ext uri="{FF2B5EF4-FFF2-40B4-BE49-F238E27FC236}">
                <a16:creationId xmlns:a16="http://schemas.microsoft.com/office/drawing/2014/main" id="{96CE3A32-DA88-2906-2363-5D7BFAB984FC}"/>
              </a:ext>
            </a:extLst>
          </p:cNvPr>
          <p:cNvPicPr>
            <a:picLocks noChangeAspect="1"/>
          </p:cNvPicPr>
          <p:nvPr/>
        </p:nvPicPr>
        <p:blipFill>
          <a:blip r:embed="rId3"/>
          <a:stretch>
            <a:fillRect/>
          </a:stretch>
        </p:blipFill>
        <p:spPr>
          <a:xfrm>
            <a:off x="1613618" y="4786528"/>
            <a:ext cx="7611537" cy="428685"/>
          </a:xfrm>
          <a:prstGeom prst="rect">
            <a:avLst/>
          </a:prstGeom>
        </p:spPr>
      </p:pic>
      <p:pic>
        <p:nvPicPr>
          <p:cNvPr id="31" name="Picture 30">
            <a:extLst>
              <a:ext uri="{FF2B5EF4-FFF2-40B4-BE49-F238E27FC236}">
                <a16:creationId xmlns:a16="http://schemas.microsoft.com/office/drawing/2014/main" id="{12B7B7A3-007F-0496-DD27-E97EC8B0B24F}"/>
              </a:ext>
            </a:extLst>
          </p:cNvPr>
          <p:cNvPicPr>
            <a:picLocks noChangeAspect="1"/>
          </p:cNvPicPr>
          <p:nvPr/>
        </p:nvPicPr>
        <p:blipFill>
          <a:blip r:embed="rId4"/>
          <a:stretch>
            <a:fillRect/>
          </a:stretch>
        </p:blipFill>
        <p:spPr>
          <a:xfrm>
            <a:off x="2747251" y="5732975"/>
            <a:ext cx="4734586" cy="581106"/>
          </a:xfrm>
          <a:prstGeom prst="rect">
            <a:avLst/>
          </a:prstGeom>
        </p:spPr>
      </p:pic>
    </p:spTree>
    <p:extLst>
      <p:ext uri="{BB962C8B-B14F-4D97-AF65-F5344CB8AC3E}">
        <p14:creationId xmlns:p14="http://schemas.microsoft.com/office/powerpoint/2010/main" val="20010932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6A84A-08E6-A19D-066D-9CB6BEF927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4CC64-0F70-C0FF-CCA1-5F78AE4275A9}"/>
              </a:ext>
            </a:extLst>
          </p:cNvPr>
          <p:cNvSpPr>
            <a:spLocks noGrp="1"/>
          </p:cNvSpPr>
          <p:nvPr>
            <p:ph type="title"/>
          </p:nvPr>
        </p:nvSpPr>
        <p:spPr/>
        <p:txBody>
          <a:bodyPr/>
          <a:lstStyle/>
          <a:p>
            <a:r>
              <a:rPr lang="en-US" dirty="0" err="1"/>
              <a:t>My_Package</a:t>
            </a:r>
            <a:endParaRPr lang="en-US" dirty="0"/>
          </a:p>
        </p:txBody>
      </p:sp>
      <p:sp>
        <p:nvSpPr>
          <p:cNvPr id="4" name="TextBox 3">
            <a:extLst>
              <a:ext uri="{FF2B5EF4-FFF2-40B4-BE49-F238E27FC236}">
                <a16:creationId xmlns:a16="http://schemas.microsoft.com/office/drawing/2014/main" id="{86C25EA7-A6E5-630A-7C65-524B91F6BF41}"/>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sp>
        <p:nvSpPr>
          <p:cNvPr id="3" name="Content Placeholder 2">
            <a:extLst>
              <a:ext uri="{FF2B5EF4-FFF2-40B4-BE49-F238E27FC236}">
                <a16:creationId xmlns:a16="http://schemas.microsoft.com/office/drawing/2014/main" id="{A0560BF7-0417-0B62-F12A-BFA91DE43D44}"/>
              </a:ext>
            </a:extLst>
          </p:cNvPr>
          <p:cNvSpPr txBox="1">
            <a:spLocks/>
          </p:cNvSpPr>
          <p:nvPr/>
        </p:nvSpPr>
        <p:spPr>
          <a:xfrm>
            <a:off x="566928" y="2230754"/>
            <a:ext cx="5212080" cy="379514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000000"/>
                </a:solidFill>
                <a:latin typeface="Times New Roman" panose="02020603050405020304" pitchFamily="18" charset="0"/>
                <a:cs typeface="Times New Roman" panose="02020603050405020304" pitchFamily="18" charset="0"/>
              </a:rPr>
              <a:t>It’s a user defined that package contains a collection of </a:t>
            </a:r>
            <a:r>
              <a:rPr lang="en-US" sz="1400" dirty="0" err="1">
                <a:solidFill>
                  <a:srgbClr val="000000"/>
                </a:solidFill>
                <a:latin typeface="Times New Roman" panose="02020603050405020304" pitchFamily="18" charset="0"/>
                <a:cs typeface="Times New Roman" panose="02020603050405020304" pitchFamily="18" charset="0"/>
              </a:rPr>
              <a:t>SystemVerilog</a:t>
            </a:r>
            <a:r>
              <a:rPr lang="en-US" sz="1400" dirty="0">
                <a:solidFill>
                  <a:srgbClr val="000000"/>
                </a:solidFill>
                <a:latin typeface="Times New Roman" panose="02020603050405020304" pitchFamily="18" charset="0"/>
                <a:cs typeface="Times New Roman" panose="02020603050405020304" pitchFamily="18" charset="0"/>
              </a:rPr>
              <a:t> classes and UVM components related to the testing of an Arithmetic Logic Unit (ALU). The package includes sequences, tests, monitors, agents, scoreboards, subscribers, drivers, and various configuration and packet definitions necessary for verifying the functionality of the ALU design.</a:t>
            </a:r>
          </a:p>
        </p:txBody>
      </p:sp>
      <p:pic>
        <p:nvPicPr>
          <p:cNvPr id="7" name="Picture 6">
            <a:extLst>
              <a:ext uri="{FF2B5EF4-FFF2-40B4-BE49-F238E27FC236}">
                <a16:creationId xmlns:a16="http://schemas.microsoft.com/office/drawing/2014/main" id="{28E75B5A-21D5-DABB-EB67-0899F60DFEBE}"/>
              </a:ext>
            </a:extLst>
          </p:cNvPr>
          <p:cNvPicPr>
            <a:picLocks noChangeAspect="1"/>
          </p:cNvPicPr>
          <p:nvPr/>
        </p:nvPicPr>
        <p:blipFill>
          <a:blip r:embed="rId2"/>
          <a:stretch>
            <a:fillRect/>
          </a:stretch>
        </p:blipFill>
        <p:spPr>
          <a:xfrm>
            <a:off x="6896568" y="1499616"/>
            <a:ext cx="2772449" cy="5047488"/>
          </a:xfrm>
          <a:prstGeom prst="rect">
            <a:avLst/>
          </a:prstGeom>
        </p:spPr>
      </p:pic>
    </p:spTree>
    <p:extLst>
      <p:ext uri="{BB962C8B-B14F-4D97-AF65-F5344CB8AC3E}">
        <p14:creationId xmlns:p14="http://schemas.microsoft.com/office/powerpoint/2010/main" val="383388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F0BD-098A-FB2C-7F5A-B174E092C8DF}"/>
              </a:ext>
            </a:extLst>
          </p:cNvPr>
          <p:cNvSpPr>
            <a:spLocks noGrp="1"/>
          </p:cNvSpPr>
          <p:nvPr>
            <p:ph type="title"/>
          </p:nvPr>
        </p:nvSpPr>
        <p:spPr>
          <a:xfrm>
            <a:off x="566928" y="1499616"/>
            <a:ext cx="4248912" cy="590931"/>
          </a:xfrm>
        </p:spPr>
        <p:txBody>
          <a:bodyPr/>
          <a:lstStyle/>
          <a:p>
            <a:r>
              <a:rPr lang="en-US" dirty="0"/>
              <a:t>Abstract</a:t>
            </a:r>
          </a:p>
        </p:txBody>
      </p:sp>
      <p:sp>
        <p:nvSpPr>
          <p:cNvPr id="3" name="Content Placeholder 2">
            <a:extLst>
              <a:ext uri="{FF2B5EF4-FFF2-40B4-BE49-F238E27FC236}">
                <a16:creationId xmlns:a16="http://schemas.microsoft.com/office/drawing/2014/main" id="{2545D853-7516-B648-4582-977F732C16BF}"/>
              </a:ext>
            </a:extLst>
          </p:cNvPr>
          <p:cNvSpPr>
            <a:spLocks noGrp="1"/>
          </p:cNvSpPr>
          <p:nvPr>
            <p:ph idx="1"/>
          </p:nvPr>
        </p:nvSpPr>
        <p:spPr>
          <a:xfrm>
            <a:off x="566928" y="2185416"/>
            <a:ext cx="10296144" cy="3968249"/>
          </a:xfrm>
        </p:spPr>
        <p:txBody>
          <a:bodyPr/>
          <a:lstStyle/>
          <a:p>
            <a:pPr marL="0" indent="0">
              <a:lnSpc>
                <a:spcPct val="100000"/>
              </a:lnSpc>
              <a:buNone/>
            </a:pPr>
            <a:r>
              <a:rPr lang="en-US" sz="1400" dirty="0">
                <a:solidFill>
                  <a:srgbClr val="000000"/>
                </a:solidFill>
                <a:latin typeface="Times New Roman" panose="02020603050405020304" pitchFamily="18" charset="0"/>
                <a:cs typeface="Times New Roman" panose="02020603050405020304" pitchFamily="18" charset="0"/>
              </a:rPr>
              <a:t>This project focuses on the verification of an Arithmetic Logic Unit (ALU) using the Universal Verification Methodology (UVM).</a:t>
            </a:r>
          </a:p>
          <a:p>
            <a:pPr marL="0" indent="0">
              <a:lnSpc>
                <a:spcPct val="100000"/>
              </a:lnSpc>
              <a:buNone/>
            </a:pPr>
            <a:r>
              <a:rPr lang="en-US" sz="1400" dirty="0">
                <a:solidFill>
                  <a:srgbClr val="000000"/>
                </a:solidFill>
                <a:latin typeface="Times New Roman" panose="02020603050405020304" pitchFamily="18" charset="0"/>
                <a:cs typeface="Times New Roman" panose="02020603050405020304" pitchFamily="18" charset="0"/>
              </a:rPr>
              <a:t>The ALU performs various arithmetic and logical operations, and its correctness is critical for the overall functionality of the system</a:t>
            </a:r>
            <a:r>
              <a:rPr lang="en-US" dirty="0"/>
              <a:t>.</a:t>
            </a:r>
          </a:p>
          <a:p>
            <a:pPr marL="0" indent="0">
              <a:lnSpc>
                <a:spcPct val="100000"/>
              </a:lnSpc>
              <a:buNone/>
            </a:pPr>
            <a:endParaRPr lang="en-US" dirty="0"/>
          </a:p>
          <a:p>
            <a:pPr marL="0" indent="0">
              <a:lnSpc>
                <a:spcPct val="100000"/>
              </a:lnSpc>
              <a:buNone/>
            </a:pPr>
            <a:r>
              <a:rPr lang="en-US" sz="1400" dirty="0">
                <a:solidFill>
                  <a:srgbClr val="000000"/>
                </a:solidFill>
                <a:latin typeface="Times New Roman" panose="02020603050405020304" pitchFamily="18" charset="0"/>
                <a:cs typeface="Times New Roman" panose="02020603050405020304" pitchFamily="18" charset="0"/>
              </a:rPr>
              <a:t>The verification process ensured the ALU's reliability and correctness, demonstrating the effectiveness of UVM in complex digital design verification.</a:t>
            </a:r>
          </a:p>
        </p:txBody>
      </p:sp>
    </p:spTree>
    <p:extLst>
      <p:ext uri="{BB962C8B-B14F-4D97-AF65-F5344CB8AC3E}">
        <p14:creationId xmlns:p14="http://schemas.microsoft.com/office/powerpoint/2010/main" val="2409472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3E70-C272-B5F3-DC99-3E19D9AEAA0A}"/>
              </a:ext>
            </a:extLst>
          </p:cNvPr>
          <p:cNvSpPr>
            <a:spLocks noGrp="1"/>
          </p:cNvSpPr>
          <p:nvPr>
            <p:ph type="title"/>
          </p:nvPr>
        </p:nvSpPr>
        <p:spPr/>
        <p:txBody>
          <a:bodyPr/>
          <a:lstStyle/>
          <a:p>
            <a:r>
              <a:rPr lang="en-US" dirty="0"/>
              <a:t>Top Module()</a:t>
            </a:r>
          </a:p>
        </p:txBody>
      </p:sp>
      <p:sp>
        <p:nvSpPr>
          <p:cNvPr id="3" name="Content Placeholder 2">
            <a:extLst>
              <a:ext uri="{FF2B5EF4-FFF2-40B4-BE49-F238E27FC236}">
                <a16:creationId xmlns:a16="http://schemas.microsoft.com/office/drawing/2014/main" id="{7D0161A6-0DBD-92D0-BF80-8F3BCBD0F9DD}"/>
              </a:ext>
            </a:extLst>
          </p:cNvPr>
          <p:cNvSpPr>
            <a:spLocks noGrp="1"/>
          </p:cNvSpPr>
          <p:nvPr>
            <p:ph idx="1"/>
          </p:nvPr>
        </p:nvSpPr>
        <p:spPr>
          <a:xfrm>
            <a:off x="566928" y="2185416"/>
            <a:ext cx="4411494" cy="399592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The Top module sets up a UVM testbench for an ALU:</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Clock Generation</a:t>
            </a:r>
            <a:r>
              <a:rPr lang="en-US" sz="1400" dirty="0">
                <a:solidFill>
                  <a:srgbClr val="000000"/>
                </a:solidFill>
                <a:latin typeface="Times New Roman" panose="02020603050405020304" pitchFamily="18" charset="0"/>
                <a:cs typeface="Times New Roman" panose="02020603050405020304" pitchFamily="18" charset="0"/>
              </a:rPr>
              <a:t>: A clock (</a:t>
            </a:r>
            <a:r>
              <a:rPr lang="en-US" sz="1400" dirty="0" err="1">
                <a:solidFill>
                  <a:srgbClr val="000000"/>
                </a:solidFill>
                <a:latin typeface="Times New Roman" panose="02020603050405020304" pitchFamily="18" charset="0"/>
                <a:cs typeface="Times New Roman" panose="02020603050405020304" pitchFamily="18" charset="0"/>
              </a:rPr>
              <a:t>clk</a:t>
            </a:r>
            <a:r>
              <a:rPr lang="en-US" sz="1400" dirty="0">
                <a:solidFill>
                  <a:srgbClr val="000000"/>
                </a:solidFill>
                <a:latin typeface="Times New Roman" panose="02020603050405020304" pitchFamily="18" charset="0"/>
                <a:cs typeface="Times New Roman" panose="02020603050405020304" pitchFamily="18" charset="0"/>
              </a:rPr>
              <a:t>) is toggled every 5 time units.</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ALU Interface: </a:t>
            </a:r>
            <a:r>
              <a:rPr lang="en-US" sz="1400" dirty="0">
                <a:solidFill>
                  <a:srgbClr val="000000"/>
                </a:solidFill>
                <a:latin typeface="Times New Roman" panose="02020603050405020304" pitchFamily="18" charset="0"/>
                <a:cs typeface="Times New Roman" panose="02020603050405020304" pitchFamily="18" charset="0"/>
              </a:rPr>
              <a:t>The </a:t>
            </a:r>
            <a:r>
              <a:rPr lang="en-US" sz="1400" dirty="0" err="1">
                <a:solidFill>
                  <a:srgbClr val="000000"/>
                </a:solidFill>
                <a:latin typeface="Times New Roman" panose="02020603050405020304" pitchFamily="18" charset="0"/>
                <a:cs typeface="Times New Roman" panose="02020603050405020304" pitchFamily="18" charset="0"/>
              </a:rPr>
              <a:t>ALU_intf</a:t>
            </a:r>
            <a:r>
              <a:rPr lang="en-US" sz="1400" dirty="0">
                <a:solidFill>
                  <a:srgbClr val="000000"/>
                </a:solidFill>
                <a:latin typeface="Times New Roman" panose="02020603050405020304" pitchFamily="18" charset="0"/>
                <a:cs typeface="Times New Roman" panose="02020603050405020304" pitchFamily="18" charset="0"/>
              </a:rPr>
              <a:t> interface connects control signals between the DUT (ALU) and UVM components.</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DUT Instantiation: </a:t>
            </a:r>
            <a:r>
              <a:rPr lang="en-US" sz="1400" dirty="0">
                <a:solidFill>
                  <a:srgbClr val="000000"/>
                </a:solidFill>
                <a:latin typeface="Times New Roman" panose="02020603050405020304" pitchFamily="18" charset="0"/>
                <a:cs typeface="Times New Roman" panose="02020603050405020304" pitchFamily="18" charset="0"/>
              </a:rPr>
              <a:t>The ALU is instantiated with inputs/outputs connected to the interface.</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UVM Configuration: </a:t>
            </a:r>
            <a:r>
              <a:rPr lang="en-US" sz="1400" dirty="0">
                <a:solidFill>
                  <a:srgbClr val="000000"/>
                </a:solidFill>
                <a:latin typeface="Times New Roman" panose="02020603050405020304" pitchFamily="18" charset="0"/>
                <a:cs typeface="Times New Roman" panose="02020603050405020304" pitchFamily="18" charset="0"/>
              </a:rPr>
              <a:t>The virtual interface is registered in the UVM config database for interaction with UVM components.</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 </a:t>
            </a:r>
            <a:r>
              <a:rPr lang="en-US" sz="1400" b="1" dirty="0">
                <a:solidFill>
                  <a:srgbClr val="000000"/>
                </a:solidFill>
                <a:latin typeface="Times New Roman" panose="02020603050405020304" pitchFamily="18" charset="0"/>
                <a:cs typeface="Times New Roman" panose="02020603050405020304" pitchFamily="18" charset="0"/>
              </a:rPr>
              <a:t>Simulation: </a:t>
            </a:r>
            <a:r>
              <a:rPr lang="en-US" sz="1400" dirty="0" err="1">
                <a:solidFill>
                  <a:srgbClr val="000000"/>
                </a:solidFill>
                <a:latin typeface="Times New Roman" panose="02020603050405020304" pitchFamily="18" charset="0"/>
                <a:cs typeface="Times New Roman" panose="02020603050405020304" pitchFamily="18" charset="0"/>
              </a:rPr>
              <a:t>run_test</a:t>
            </a:r>
            <a:r>
              <a:rPr lang="en-US" sz="1400" dirty="0">
                <a:solidFill>
                  <a:srgbClr val="000000"/>
                </a:solidFill>
                <a:latin typeface="Times New Roman" panose="02020603050405020304" pitchFamily="18" charset="0"/>
                <a:cs typeface="Times New Roman" panose="02020603050405020304" pitchFamily="18" charset="0"/>
              </a:rPr>
              <a:t>() starts the test, and waveform dumping is enabled for analysis at the end.</a:t>
            </a:r>
          </a:p>
          <a:p>
            <a:endParaRPr lang="en-US" sz="1400" dirty="0">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92BF300-7B66-B9D0-0BDF-B1F692C136B8}"/>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8" name="Picture 7">
            <a:extLst>
              <a:ext uri="{FF2B5EF4-FFF2-40B4-BE49-F238E27FC236}">
                <a16:creationId xmlns:a16="http://schemas.microsoft.com/office/drawing/2014/main" id="{054B0BC5-3997-B033-6B74-EA18BD410B06}"/>
              </a:ext>
            </a:extLst>
          </p:cNvPr>
          <p:cNvPicPr>
            <a:picLocks noChangeAspect="1"/>
          </p:cNvPicPr>
          <p:nvPr/>
        </p:nvPicPr>
        <p:blipFill>
          <a:blip r:embed="rId2"/>
          <a:stretch>
            <a:fillRect/>
          </a:stretch>
        </p:blipFill>
        <p:spPr>
          <a:xfrm>
            <a:off x="4882896" y="1687856"/>
            <a:ext cx="7153694" cy="4493488"/>
          </a:xfrm>
          <a:prstGeom prst="rect">
            <a:avLst/>
          </a:prstGeom>
        </p:spPr>
      </p:pic>
    </p:spTree>
    <p:extLst>
      <p:ext uri="{BB962C8B-B14F-4D97-AF65-F5344CB8AC3E}">
        <p14:creationId xmlns:p14="http://schemas.microsoft.com/office/powerpoint/2010/main" val="3120010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5093B-FA0E-619C-EC0F-A8C926319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D4E87-F9D8-2ADF-D5B3-2A40B5708906}"/>
              </a:ext>
            </a:extLst>
          </p:cNvPr>
          <p:cNvSpPr>
            <a:spLocks noGrp="1"/>
          </p:cNvSpPr>
          <p:nvPr>
            <p:ph type="title"/>
          </p:nvPr>
        </p:nvSpPr>
        <p:spPr/>
        <p:txBody>
          <a:bodyPr/>
          <a:lstStyle/>
          <a:p>
            <a:r>
              <a:rPr lang="en-US" dirty="0"/>
              <a:t>Simulation Results</a:t>
            </a:r>
          </a:p>
        </p:txBody>
      </p:sp>
      <p:sp>
        <p:nvSpPr>
          <p:cNvPr id="6" name="Content Placeholder 2">
            <a:extLst>
              <a:ext uri="{FF2B5EF4-FFF2-40B4-BE49-F238E27FC236}">
                <a16:creationId xmlns:a16="http://schemas.microsoft.com/office/drawing/2014/main" id="{4C29EE7F-B9DF-14BA-66B3-BACA05F55C77}"/>
              </a:ext>
            </a:extLst>
          </p:cNvPr>
          <p:cNvSpPr>
            <a:spLocks noGrp="1"/>
          </p:cNvSpPr>
          <p:nvPr>
            <p:ph idx="1"/>
          </p:nvPr>
        </p:nvSpPr>
        <p:spPr>
          <a:xfrm>
            <a:off x="566927" y="2185417"/>
            <a:ext cx="11369434" cy="394407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Test1: Initialized Test Hierarchy</a:t>
            </a:r>
          </a:p>
        </p:txBody>
      </p:sp>
      <p:sp>
        <p:nvSpPr>
          <p:cNvPr id="3" name="TextBox 2">
            <a:extLst>
              <a:ext uri="{FF2B5EF4-FFF2-40B4-BE49-F238E27FC236}">
                <a16:creationId xmlns:a16="http://schemas.microsoft.com/office/drawing/2014/main" id="{EFDFE62B-C804-F358-0EE4-9C9F267208A0}"/>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12" name="Picture 11">
            <a:extLst>
              <a:ext uri="{FF2B5EF4-FFF2-40B4-BE49-F238E27FC236}">
                <a16:creationId xmlns:a16="http://schemas.microsoft.com/office/drawing/2014/main" id="{641E0E2E-8BDB-87EE-6009-BF0D1BF41518}"/>
              </a:ext>
            </a:extLst>
          </p:cNvPr>
          <p:cNvPicPr>
            <a:picLocks noChangeAspect="1"/>
          </p:cNvPicPr>
          <p:nvPr/>
        </p:nvPicPr>
        <p:blipFill>
          <a:blip r:embed="rId2"/>
          <a:stretch>
            <a:fillRect/>
          </a:stretch>
        </p:blipFill>
        <p:spPr>
          <a:xfrm>
            <a:off x="3926585" y="2185417"/>
            <a:ext cx="5742432" cy="4475417"/>
          </a:xfrm>
          <a:prstGeom prst="rect">
            <a:avLst/>
          </a:prstGeom>
        </p:spPr>
      </p:pic>
    </p:spTree>
    <p:extLst>
      <p:ext uri="{BB962C8B-B14F-4D97-AF65-F5344CB8AC3E}">
        <p14:creationId xmlns:p14="http://schemas.microsoft.com/office/powerpoint/2010/main" val="2393692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E1C-E173-7A4D-3068-09B784FD2148}"/>
              </a:ext>
            </a:extLst>
          </p:cNvPr>
          <p:cNvSpPr>
            <a:spLocks noGrp="1"/>
          </p:cNvSpPr>
          <p:nvPr>
            <p:ph type="title"/>
          </p:nvPr>
        </p:nvSpPr>
        <p:spPr/>
        <p:txBody>
          <a:bodyPr/>
          <a:lstStyle/>
          <a:p>
            <a:r>
              <a:rPr lang="en-US" dirty="0"/>
              <a:t>Simulation Results</a:t>
            </a:r>
          </a:p>
        </p:txBody>
      </p:sp>
      <p:sp>
        <p:nvSpPr>
          <p:cNvPr id="6" name="Content Placeholder 2">
            <a:extLst>
              <a:ext uri="{FF2B5EF4-FFF2-40B4-BE49-F238E27FC236}">
                <a16:creationId xmlns:a16="http://schemas.microsoft.com/office/drawing/2014/main" id="{080B1DC2-FF9A-E4E1-1423-D5D3305798E9}"/>
              </a:ext>
            </a:extLst>
          </p:cNvPr>
          <p:cNvSpPr>
            <a:spLocks noGrp="1"/>
          </p:cNvSpPr>
          <p:nvPr>
            <p:ph idx="1"/>
          </p:nvPr>
        </p:nvSpPr>
        <p:spPr>
          <a:xfrm>
            <a:off x="566927" y="2185417"/>
            <a:ext cx="11369434" cy="394407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Test1: Initialized Test</a:t>
            </a:r>
          </a:p>
        </p:txBody>
      </p:sp>
      <p:sp>
        <p:nvSpPr>
          <p:cNvPr id="3" name="TextBox 2">
            <a:extLst>
              <a:ext uri="{FF2B5EF4-FFF2-40B4-BE49-F238E27FC236}">
                <a16:creationId xmlns:a16="http://schemas.microsoft.com/office/drawing/2014/main" id="{CDB10CF3-AB57-1BC5-0284-E983557F0150}"/>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16" name="Picture 15">
            <a:extLst>
              <a:ext uri="{FF2B5EF4-FFF2-40B4-BE49-F238E27FC236}">
                <a16:creationId xmlns:a16="http://schemas.microsoft.com/office/drawing/2014/main" id="{B2840AEB-87CF-29C3-3F7E-724B912A07A7}"/>
              </a:ext>
            </a:extLst>
          </p:cNvPr>
          <p:cNvPicPr>
            <a:picLocks noChangeAspect="1"/>
          </p:cNvPicPr>
          <p:nvPr/>
        </p:nvPicPr>
        <p:blipFill>
          <a:blip r:embed="rId2"/>
          <a:stretch>
            <a:fillRect/>
          </a:stretch>
        </p:blipFill>
        <p:spPr>
          <a:xfrm>
            <a:off x="778128" y="2476283"/>
            <a:ext cx="9335136" cy="2054387"/>
          </a:xfrm>
          <a:prstGeom prst="rect">
            <a:avLst/>
          </a:prstGeom>
        </p:spPr>
      </p:pic>
      <p:pic>
        <p:nvPicPr>
          <p:cNvPr id="18" name="Picture 17">
            <a:extLst>
              <a:ext uri="{FF2B5EF4-FFF2-40B4-BE49-F238E27FC236}">
                <a16:creationId xmlns:a16="http://schemas.microsoft.com/office/drawing/2014/main" id="{BE0AE6DB-DF29-6CCB-1864-D88608DAEE1B}"/>
              </a:ext>
            </a:extLst>
          </p:cNvPr>
          <p:cNvPicPr>
            <a:picLocks noChangeAspect="1"/>
          </p:cNvPicPr>
          <p:nvPr/>
        </p:nvPicPr>
        <p:blipFill>
          <a:blip r:embed="rId3"/>
          <a:stretch>
            <a:fillRect/>
          </a:stretch>
        </p:blipFill>
        <p:spPr>
          <a:xfrm>
            <a:off x="785394" y="4662532"/>
            <a:ext cx="9090125" cy="1957565"/>
          </a:xfrm>
          <a:prstGeom prst="rect">
            <a:avLst/>
          </a:prstGeom>
        </p:spPr>
      </p:pic>
      <p:cxnSp>
        <p:nvCxnSpPr>
          <p:cNvPr id="20" name="Straight Connector 19">
            <a:extLst>
              <a:ext uri="{FF2B5EF4-FFF2-40B4-BE49-F238E27FC236}">
                <a16:creationId xmlns:a16="http://schemas.microsoft.com/office/drawing/2014/main" id="{575CC1D8-5EEA-414C-ADD6-34CB0B61DD1A}"/>
              </a:ext>
            </a:extLst>
          </p:cNvPr>
          <p:cNvCxnSpPr/>
          <p:nvPr/>
        </p:nvCxnSpPr>
        <p:spPr>
          <a:xfrm>
            <a:off x="0" y="4591414"/>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89CC56F-F2F5-0CD8-9011-5DFEC5B15A80}"/>
              </a:ext>
            </a:extLst>
          </p:cNvPr>
          <p:cNvPicPr>
            <a:picLocks noChangeAspect="1"/>
          </p:cNvPicPr>
          <p:nvPr/>
        </p:nvPicPr>
        <p:blipFill>
          <a:blip r:embed="rId4"/>
          <a:stretch>
            <a:fillRect/>
          </a:stretch>
        </p:blipFill>
        <p:spPr>
          <a:xfrm>
            <a:off x="9998175" y="1181851"/>
            <a:ext cx="2053275" cy="1772987"/>
          </a:xfrm>
          <a:prstGeom prst="rect">
            <a:avLst/>
          </a:prstGeom>
        </p:spPr>
      </p:pic>
    </p:spTree>
    <p:extLst>
      <p:ext uri="{BB962C8B-B14F-4D97-AF65-F5344CB8AC3E}">
        <p14:creationId xmlns:p14="http://schemas.microsoft.com/office/powerpoint/2010/main" val="166791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84F3A-0870-4760-189E-69DF81A2D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65F12-B73A-0C4E-4CEE-9F97118E01B7}"/>
              </a:ext>
            </a:extLst>
          </p:cNvPr>
          <p:cNvSpPr>
            <a:spLocks noGrp="1"/>
          </p:cNvSpPr>
          <p:nvPr>
            <p:ph type="title"/>
          </p:nvPr>
        </p:nvSpPr>
        <p:spPr/>
        <p:txBody>
          <a:bodyPr/>
          <a:lstStyle/>
          <a:p>
            <a:r>
              <a:rPr lang="en-US" dirty="0"/>
              <a:t>Simulation Results</a:t>
            </a:r>
          </a:p>
        </p:txBody>
      </p:sp>
      <p:sp>
        <p:nvSpPr>
          <p:cNvPr id="6" name="Content Placeholder 2">
            <a:extLst>
              <a:ext uri="{FF2B5EF4-FFF2-40B4-BE49-F238E27FC236}">
                <a16:creationId xmlns:a16="http://schemas.microsoft.com/office/drawing/2014/main" id="{CB2AF665-A216-B87B-834E-B72C94F09ADB}"/>
              </a:ext>
            </a:extLst>
          </p:cNvPr>
          <p:cNvSpPr>
            <a:spLocks noGrp="1"/>
          </p:cNvSpPr>
          <p:nvPr>
            <p:ph idx="1"/>
          </p:nvPr>
        </p:nvSpPr>
        <p:spPr>
          <a:xfrm>
            <a:off x="566927" y="2185417"/>
            <a:ext cx="11369434" cy="394407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Test2: Operand1_set_Test Hierarchy</a:t>
            </a:r>
          </a:p>
        </p:txBody>
      </p:sp>
      <p:sp>
        <p:nvSpPr>
          <p:cNvPr id="3" name="TextBox 2">
            <a:extLst>
              <a:ext uri="{FF2B5EF4-FFF2-40B4-BE49-F238E27FC236}">
                <a16:creationId xmlns:a16="http://schemas.microsoft.com/office/drawing/2014/main" id="{5C7A63E7-3E96-03A1-FF62-AFA6AB610A51}"/>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FCE30890-B0B3-2D6A-0FAB-B02B234B3F9C}"/>
              </a:ext>
            </a:extLst>
          </p:cNvPr>
          <p:cNvPicPr>
            <a:picLocks noChangeAspect="1"/>
          </p:cNvPicPr>
          <p:nvPr/>
        </p:nvPicPr>
        <p:blipFill>
          <a:blip r:embed="rId2"/>
          <a:stretch>
            <a:fillRect/>
          </a:stretch>
        </p:blipFill>
        <p:spPr>
          <a:xfrm>
            <a:off x="4097783" y="2090547"/>
            <a:ext cx="6009323" cy="4608889"/>
          </a:xfrm>
          <a:prstGeom prst="rect">
            <a:avLst/>
          </a:prstGeom>
        </p:spPr>
      </p:pic>
    </p:spTree>
    <p:extLst>
      <p:ext uri="{BB962C8B-B14F-4D97-AF65-F5344CB8AC3E}">
        <p14:creationId xmlns:p14="http://schemas.microsoft.com/office/powerpoint/2010/main" val="2132253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DD54E-1F68-8C00-7D39-FA5FA7EA2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B8CE5-6D50-A866-BD94-538BF6A8AE13}"/>
              </a:ext>
            </a:extLst>
          </p:cNvPr>
          <p:cNvSpPr>
            <a:spLocks noGrp="1"/>
          </p:cNvSpPr>
          <p:nvPr>
            <p:ph type="title"/>
          </p:nvPr>
        </p:nvSpPr>
        <p:spPr/>
        <p:txBody>
          <a:bodyPr/>
          <a:lstStyle/>
          <a:p>
            <a:r>
              <a:rPr lang="en-US" dirty="0"/>
              <a:t>Simulation Results</a:t>
            </a:r>
          </a:p>
        </p:txBody>
      </p:sp>
      <p:sp>
        <p:nvSpPr>
          <p:cNvPr id="6" name="Content Placeholder 2">
            <a:extLst>
              <a:ext uri="{FF2B5EF4-FFF2-40B4-BE49-F238E27FC236}">
                <a16:creationId xmlns:a16="http://schemas.microsoft.com/office/drawing/2014/main" id="{1870A78A-952F-7FA5-C5D9-6EEFDCDFCE23}"/>
              </a:ext>
            </a:extLst>
          </p:cNvPr>
          <p:cNvSpPr>
            <a:spLocks noGrp="1"/>
          </p:cNvSpPr>
          <p:nvPr>
            <p:ph idx="1"/>
          </p:nvPr>
        </p:nvSpPr>
        <p:spPr>
          <a:xfrm>
            <a:off x="566927" y="2185417"/>
            <a:ext cx="11369434" cy="394407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Test2: Operand1_set_Test </a:t>
            </a:r>
          </a:p>
        </p:txBody>
      </p:sp>
      <p:sp>
        <p:nvSpPr>
          <p:cNvPr id="3" name="TextBox 2">
            <a:extLst>
              <a:ext uri="{FF2B5EF4-FFF2-40B4-BE49-F238E27FC236}">
                <a16:creationId xmlns:a16="http://schemas.microsoft.com/office/drawing/2014/main" id="{636CC951-E5B5-2220-1966-4BCDE70C15E1}"/>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5765FA9F-189B-867B-705A-B2A7072E0186}"/>
              </a:ext>
            </a:extLst>
          </p:cNvPr>
          <p:cNvPicPr>
            <a:picLocks noChangeAspect="1"/>
          </p:cNvPicPr>
          <p:nvPr/>
        </p:nvPicPr>
        <p:blipFill>
          <a:blip r:embed="rId2"/>
          <a:stretch>
            <a:fillRect/>
          </a:stretch>
        </p:blipFill>
        <p:spPr>
          <a:xfrm>
            <a:off x="626266" y="2577309"/>
            <a:ext cx="10939468" cy="952050"/>
          </a:xfrm>
          <a:prstGeom prst="rect">
            <a:avLst/>
          </a:prstGeom>
        </p:spPr>
      </p:pic>
      <p:pic>
        <p:nvPicPr>
          <p:cNvPr id="8" name="Picture 7">
            <a:extLst>
              <a:ext uri="{FF2B5EF4-FFF2-40B4-BE49-F238E27FC236}">
                <a16:creationId xmlns:a16="http://schemas.microsoft.com/office/drawing/2014/main" id="{F0538B1D-DEC8-559C-E45E-C9BD28F28B6B}"/>
              </a:ext>
            </a:extLst>
          </p:cNvPr>
          <p:cNvPicPr>
            <a:picLocks noChangeAspect="1"/>
          </p:cNvPicPr>
          <p:nvPr/>
        </p:nvPicPr>
        <p:blipFill>
          <a:blip r:embed="rId3"/>
          <a:stretch>
            <a:fillRect/>
          </a:stretch>
        </p:blipFill>
        <p:spPr>
          <a:xfrm>
            <a:off x="626266" y="3604416"/>
            <a:ext cx="11164824" cy="692302"/>
          </a:xfrm>
          <a:prstGeom prst="rect">
            <a:avLst/>
          </a:prstGeom>
        </p:spPr>
      </p:pic>
      <p:pic>
        <p:nvPicPr>
          <p:cNvPr id="10" name="Picture 9">
            <a:extLst>
              <a:ext uri="{FF2B5EF4-FFF2-40B4-BE49-F238E27FC236}">
                <a16:creationId xmlns:a16="http://schemas.microsoft.com/office/drawing/2014/main" id="{90262AD5-AAE7-EB63-E74C-E634E4B19992}"/>
              </a:ext>
            </a:extLst>
          </p:cNvPr>
          <p:cNvPicPr>
            <a:picLocks noChangeAspect="1"/>
          </p:cNvPicPr>
          <p:nvPr/>
        </p:nvPicPr>
        <p:blipFill>
          <a:blip r:embed="rId4"/>
          <a:stretch>
            <a:fillRect/>
          </a:stretch>
        </p:blipFill>
        <p:spPr>
          <a:xfrm>
            <a:off x="626266" y="4400732"/>
            <a:ext cx="11215094" cy="730342"/>
          </a:xfrm>
          <a:prstGeom prst="rect">
            <a:avLst/>
          </a:prstGeom>
        </p:spPr>
      </p:pic>
      <p:pic>
        <p:nvPicPr>
          <p:cNvPr id="12" name="Picture 11">
            <a:extLst>
              <a:ext uri="{FF2B5EF4-FFF2-40B4-BE49-F238E27FC236}">
                <a16:creationId xmlns:a16="http://schemas.microsoft.com/office/drawing/2014/main" id="{12C6A2AC-52F7-7034-421A-8331FBE5932B}"/>
              </a:ext>
            </a:extLst>
          </p:cNvPr>
          <p:cNvPicPr>
            <a:picLocks noChangeAspect="1"/>
          </p:cNvPicPr>
          <p:nvPr/>
        </p:nvPicPr>
        <p:blipFill>
          <a:blip r:embed="rId5"/>
          <a:stretch>
            <a:fillRect/>
          </a:stretch>
        </p:blipFill>
        <p:spPr>
          <a:xfrm>
            <a:off x="626266" y="5200191"/>
            <a:ext cx="10766552" cy="763035"/>
          </a:xfrm>
          <a:prstGeom prst="rect">
            <a:avLst/>
          </a:prstGeom>
        </p:spPr>
      </p:pic>
      <p:pic>
        <p:nvPicPr>
          <p:cNvPr id="15" name="Picture 14">
            <a:extLst>
              <a:ext uri="{FF2B5EF4-FFF2-40B4-BE49-F238E27FC236}">
                <a16:creationId xmlns:a16="http://schemas.microsoft.com/office/drawing/2014/main" id="{12875694-9218-9A25-FD73-AB6C0D92EB9C}"/>
              </a:ext>
            </a:extLst>
          </p:cNvPr>
          <p:cNvPicPr>
            <a:picLocks noChangeAspect="1"/>
          </p:cNvPicPr>
          <p:nvPr/>
        </p:nvPicPr>
        <p:blipFill>
          <a:blip r:embed="rId6"/>
          <a:stretch>
            <a:fillRect/>
          </a:stretch>
        </p:blipFill>
        <p:spPr>
          <a:xfrm>
            <a:off x="9511372" y="1049807"/>
            <a:ext cx="1521659" cy="1423488"/>
          </a:xfrm>
          <a:prstGeom prst="rect">
            <a:avLst/>
          </a:prstGeom>
        </p:spPr>
      </p:pic>
    </p:spTree>
    <p:extLst>
      <p:ext uri="{BB962C8B-B14F-4D97-AF65-F5344CB8AC3E}">
        <p14:creationId xmlns:p14="http://schemas.microsoft.com/office/powerpoint/2010/main" val="2463131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78B8F-AF9C-D844-B0E4-72C7BA8C1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958C03-E286-8E9A-EDC2-6711AEB49E4F}"/>
              </a:ext>
            </a:extLst>
          </p:cNvPr>
          <p:cNvSpPr>
            <a:spLocks noGrp="1"/>
          </p:cNvSpPr>
          <p:nvPr>
            <p:ph type="title"/>
          </p:nvPr>
        </p:nvSpPr>
        <p:spPr/>
        <p:txBody>
          <a:bodyPr/>
          <a:lstStyle/>
          <a:p>
            <a:r>
              <a:rPr lang="en-US" dirty="0"/>
              <a:t>Coverage Closure</a:t>
            </a:r>
          </a:p>
        </p:txBody>
      </p:sp>
      <p:sp>
        <p:nvSpPr>
          <p:cNvPr id="6" name="Content Placeholder 2">
            <a:extLst>
              <a:ext uri="{FF2B5EF4-FFF2-40B4-BE49-F238E27FC236}">
                <a16:creationId xmlns:a16="http://schemas.microsoft.com/office/drawing/2014/main" id="{E2372045-9FA6-7537-3D72-7883C9CA86AF}"/>
              </a:ext>
            </a:extLst>
          </p:cNvPr>
          <p:cNvSpPr>
            <a:spLocks noGrp="1"/>
          </p:cNvSpPr>
          <p:nvPr>
            <p:ph idx="1"/>
          </p:nvPr>
        </p:nvSpPr>
        <p:spPr>
          <a:xfrm>
            <a:off x="566927" y="2185417"/>
            <a:ext cx="5119498" cy="394407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This is the results before excluding the </a:t>
            </a:r>
            <a:r>
              <a:rPr lang="en-US" sz="1400" dirty="0" err="1">
                <a:solidFill>
                  <a:srgbClr val="000000"/>
                </a:solidFill>
                <a:latin typeface="Times New Roman" panose="02020603050405020304" pitchFamily="18" charset="0"/>
                <a:cs typeface="Times New Roman" panose="02020603050405020304" pitchFamily="18" charset="0"/>
              </a:rPr>
              <a:t>uvm_custom_install_recording</a:t>
            </a:r>
            <a:r>
              <a:rPr lang="en-US" sz="1400" dirty="0">
                <a:solidFill>
                  <a:srgbClr val="00000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C74F711-C4FD-47DA-D7B4-9A1EF325E2C5}"/>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7" name="Picture 6">
            <a:extLst>
              <a:ext uri="{FF2B5EF4-FFF2-40B4-BE49-F238E27FC236}">
                <a16:creationId xmlns:a16="http://schemas.microsoft.com/office/drawing/2014/main" id="{6AFE3AA1-A905-891D-B115-B41BF3F6122E}"/>
              </a:ext>
            </a:extLst>
          </p:cNvPr>
          <p:cNvPicPr>
            <a:picLocks noChangeAspect="1"/>
          </p:cNvPicPr>
          <p:nvPr/>
        </p:nvPicPr>
        <p:blipFill>
          <a:blip r:embed="rId2"/>
          <a:stretch>
            <a:fillRect/>
          </a:stretch>
        </p:blipFill>
        <p:spPr>
          <a:xfrm>
            <a:off x="6096000" y="1682254"/>
            <a:ext cx="5774001" cy="4447241"/>
          </a:xfrm>
          <a:prstGeom prst="rect">
            <a:avLst/>
          </a:prstGeom>
        </p:spPr>
      </p:pic>
      <p:pic>
        <p:nvPicPr>
          <p:cNvPr id="11" name="Picture 10">
            <a:extLst>
              <a:ext uri="{FF2B5EF4-FFF2-40B4-BE49-F238E27FC236}">
                <a16:creationId xmlns:a16="http://schemas.microsoft.com/office/drawing/2014/main" id="{4FF08D7A-C613-137D-1F06-D1AB841B083D}"/>
              </a:ext>
            </a:extLst>
          </p:cNvPr>
          <p:cNvPicPr>
            <a:picLocks noChangeAspect="1"/>
          </p:cNvPicPr>
          <p:nvPr/>
        </p:nvPicPr>
        <p:blipFill>
          <a:blip r:embed="rId3"/>
          <a:stretch>
            <a:fillRect/>
          </a:stretch>
        </p:blipFill>
        <p:spPr>
          <a:xfrm>
            <a:off x="141441" y="2943738"/>
            <a:ext cx="5749771" cy="1924272"/>
          </a:xfrm>
          <a:prstGeom prst="rect">
            <a:avLst/>
          </a:prstGeom>
        </p:spPr>
      </p:pic>
    </p:spTree>
    <p:extLst>
      <p:ext uri="{BB962C8B-B14F-4D97-AF65-F5344CB8AC3E}">
        <p14:creationId xmlns:p14="http://schemas.microsoft.com/office/powerpoint/2010/main" val="2461994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05DF6-C794-2093-C664-064EF3E53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90C385-1219-5AC1-036D-5EE14B739DE1}"/>
              </a:ext>
            </a:extLst>
          </p:cNvPr>
          <p:cNvSpPr>
            <a:spLocks noGrp="1"/>
          </p:cNvSpPr>
          <p:nvPr>
            <p:ph type="title"/>
          </p:nvPr>
        </p:nvSpPr>
        <p:spPr/>
        <p:txBody>
          <a:bodyPr/>
          <a:lstStyle/>
          <a:p>
            <a:r>
              <a:rPr lang="en-US" dirty="0"/>
              <a:t>Coverage Closure</a:t>
            </a:r>
          </a:p>
        </p:txBody>
      </p:sp>
      <p:sp>
        <p:nvSpPr>
          <p:cNvPr id="6" name="Content Placeholder 2">
            <a:extLst>
              <a:ext uri="{FF2B5EF4-FFF2-40B4-BE49-F238E27FC236}">
                <a16:creationId xmlns:a16="http://schemas.microsoft.com/office/drawing/2014/main" id="{D0A92A89-7F3B-C45B-AF15-1CE3F706AED0}"/>
              </a:ext>
            </a:extLst>
          </p:cNvPr>
          <p:cNvSpPr>
            <a:spLocks noGrp="1"/>
          </p:cNvSpPr>
          <p:nvPr>
            <p:ph idx="1"/>
          </p:nvPr>
        </p:nvSpPr>
        <p:spPr>
          <a:xfrm>
            <a:off x="566927" y="2185417"/>
            <a:ext cx="5119498" cy="3944078"/>
          </a:xfrm>
        </p:spPr>
        <p:txBody>
          <a:bodyPr/>
          <a:lstStyle/>
          <a:p>
            <a:r>
              <a:rPr lang="en-US" sz="1400" dirty="0">
                <a:solidFill>
                  <a:srgbClr val="000000"/>
                </a:solidFill>
                <a:latin typeface="Times New Roman" panose="02020603050405020304" pitchFamily="18" charset="0"/>
                <a:cs typeface="Times New Roman" panose="02020603050405020304" pitchFamily="18" charset="0"/>
              </a:rPr>
              <a:t>This is the results after excluding the </a:t>
            </a:r>
            <a:r>
              <a:rPr lang="en-US" sz="1400" dirty="0" err="1">
                <a:solidFill>
                  <a:srgbClr val="000000"/>
                </a:solidFill>
                <a:latin typeface="Times New Roman" panose="02020603050405020304" pitchFamily="18" charset="0"/>
                <a:cs typeface="Times New Roman" panose="02020603050405020304" pitchFamily="18" charset="0"/>
              </a:rPr>
              <a:t>uvm_custom_install_recording</a:t>
            </a:r>
            <a:r>
              <a:rPr lang="en-US" sz="1400" dirty="0">
                <a:solidFill>
                  <a:srgbClr val="00000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DD745DDA-5EC3-998E-9BD9-541C503D5432}"/>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Verification</a:t>
            </a:r>
          </a:p>
        </p:txBody>
      </p:sp>
      <p:pic>
        <p:nvPicPr>
          <p:cNvPr id="5" name="Picture 4">
            <a:extLst>
              <a:ext uri="{FF2B5EF4-FFF2-40B4-BE49-F238E27FC236}">
                <a16:creationId xmlns:a16="http://schemas.microsoft.com/office/drawing/2014/main" id="{9675B88C-136E-EB79-5BE5-F9A373C60DE3}"/>
              </a:ext>
            </a:extLst>
          </p:cNvPr>
          <p:cNvPicPr>
            <a:picLocks noChangeAspect="1"/>
          </p:cNvPicPr>
          <p:nvPr/>
        </p:nvPicPr>
        <p:blipFill>
          <a:blip r:embed="rId2"/>
          <a:stretch>
            <a:fillRect/>
          </a:stretch>
        </p:blipFill>
        <p:spPr>
          <a:xfrm>
            <a:off x="4499751" y="1059734"/>
            <a:ext cx="7322793" cy="3944078"/>
          </a:xfrm>
          <a:prstGeom prst="rect">
            <a:avLst/>
          </a:prstGeom>
        </p:spPr>
      </p:pic>
      <p:pic>
        <p:nvPicPr>
          <p:cNvPr id="9" name="Picture 8">
            <a:extLst>
              <a:ext uri="{FF2B5EF4-FFF2-40B4-BE49-F238E27FC236}">
                <a16:creationId xmlns:a16="http://schemas.microsoft.com/office/drawing/2014/main" id="{2C719355-4D9B-A75A-543A-F327747C199B}"/>
              </a:ext>
            </a:extLst>
          </p:cNvPr>
          <p:cNvPicPr>
            <a:picLocks noChangeAspect="1"/>
          </p:cNvPicPr>
          <p:nvPr/>
        </p:nvPicPr>
        <p:blipFill>
          <a:blip r:embed="rId3"/>
          <a:stretch>
            <a:fillRect/>
          </a:stretch>
        </p:blipFill>
        <p:spPr>
          <a:xfrm>
            <a:off x="4499751" y="5098682"/>
            <a:ext cx="4978737" cy="1537440"/>
          </a:xfrm>
          <a:prstGeom prst="rect">
            <a:avLst/>
          </a:prstGeom>
        </p:spPr>
      </p:pic>
    </p:spTree>
    <p:extLst>
      <p:ext uri="{BB962C8B-B14F-4D97-AF65-F5344CB8AC3E}">
        <p14:creationId xmlns:p14="http://schemas.microsoft.com/office/powerpoint/2010/main" val="2843995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AD9D-A52A-3DF2-7FB2-5D9ACAE36568}"/>
              </a:ext>
            </a:extLst>
          </p:cNvPr>
          <p:cNvSpPr>
            <a:spLocks noGrp="1"/>
          </p:cNvSpPr>
          <p:nvPr>
            <p:ph type="title"/>
          </p:nvPr>
        </p:nvSpPr>
        <p:spPr/>
        <p:txBody>
          <a:bodyPr/>
          <a:lstStyle/>
          <a:p>
            <a:r>
              <a:rPr lang="en-US"/>
              <a:t>Assertions</a:t>
            </a:r>
            <a:endParaRPr lang="en-US" dirty="0"/>
          </a:p>
        </p:txBody>
      </p:sp>
      <p:sp>
        <p:nvSpPr>
          <p:cNvPr id="6" name="Content Placeholder 2">
            <a:extLst>
              <a:ext uri="{FF2B5EF4-FFF2-40B4-BE49-F238E27FC236}">
                <a16:creationId xmlns:a16="http://schemas.microsoft.com/office/drawing/2014/main" id="{D4BBBEAC-C763-B90A-3267-F936118600AA}"/>
              </a:ext>
            </a:extLst>
          </p:cNvPr>
          <p:cNvSpPr txBox="1">
            <a:spLocks/>
          </p:cNvSpPr>
          <p:nvPr/>
        </p:nvSpPr>
        <p:spPr>
          <a:xfrm>
            <a:off x="566928" y="2093203"/>
            <a:ext cx="5967222" cy="39440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solidFill>
                  <a:srgbClr val="000000"/>
                </a:solidFill>
                <a:latin typeface="Times New Roman" panose="02020603050405020304" pitchFamily="18" charset="0"/>
                <a:cs typeface="Times New Roman" panose="02020603050405020304" pitchFamily="18" charset="0"/>
              </a:rPr>
              <a:t>Reset State Assertion (</a:t>
            </a:r>
            <a:r>
              <a:rPr lang="en-US" sz="1200" b="1" dirty="0" err="1">
                <a:solidFill>
                  <a:srgbClr val="000000"/>
                </a:solidFill>
                <a:latin typeface="Times New Roman" panose="02020603050405020304" pitchFamily="18" charset="0"/>
                <a:cs typeface="Times New Roman" panose="02020603050405020304" pitchFamily="18" charset="0"/>
              </a:rPr>
              <a:t>Reset_test_Asser</a:t>
            </a:r>
            <a:r>
              <a:rPr lang="en-US" sz="1200" b="1"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00"/>
                </a:solidFill>
                <a:latin typeface="Times New Roman" panose="02020603050405020304" pitchFamily="18" charset="0"/>
                <a:cs typeface="Times New Roman" panose="02020603050405020304" pitchFamily="18" charset="0"/>
              </a:rPr>
              <a:t>This assertion checks that when the reset signal is active (</a:t>
            </a:r>
            <a:r>
              <a:rPr lang="en-US" sz="1200" dirty="0" err="1">
                <a:solidFill>
                  <a:srgbClr val="000000"/>
                </a:solidFill>
                <a:latin typeface="Times New Roman" panose="02020603050405020304" pitchFamily="18" charset="0"/>
                <a:cs typeface="Times New Roman" panose="02020603050405020304" pitchFamily="18" charset="0"/>
              </a:rPr>
              <a:t>intf_rst_n</a:t>
            </a:r>
            <a:r>
              <a:rPr lang="en-US" sz="1200" dirty="0">
                <a:solidFill>
                  <a:srgbClr val="000000"/>
                </a:solidFill>
                <a:latin typeface="Times New Roman" panose="02020603050405020304" pitchFamily="18" charset="0"/>
                <a:cs typeface="Times New Roman" panose="02020603050405020304" pitchFamily="18" charset="0"/>
              </a:rPr>
              <a:t> is low), the ALU output (</a:t>
            </a:r>
            <a:r>
              <a:rPr lang="en-US" sz="1200" dirty="0" err="1">
                <a:solidFill>
                  <a:srgbClr val="000000"/>
                </a:solidFill>
                <a:latin typeface="Times New Roman" panose="02020603050405020304" pitchFamily="18" charset="0"/>
                <a:cs typeface="Times New Roman" panose="02020603050405020304" pitchFamily="18" charset="0"/>
              </a:rPr>
              <a:t>intf_ALU_out</a:t>
            </a:r>
            <a:r>
              <a:rPr lang="en-US" sz="1200" dirty="0">
                <a:solidFill>
                  <a:srgbClr val="000000"/>
                </a:solidFill>
                <a:latin typeface="Times New Roman" panose="02020603050405020304" pitchFamily="18" charset="0"/>
                <a:cs typeface="Times New Roman" panose="02020603050405020304" pitchFamily="18" charset="0"/>
              </a:rPr>
              <a:t>) must be 0. If the output is not 0, it raises an error.</a:t>
            </a:r>
          </a:p>
          <a:p>
            <a:r>
              <a:rPr lang="en-US" sz="1200" b="1" dirty="0">
                <a:solidFill>
                  <a:srgbClr val="000000"/>
                </a:solidFill>
                <a:latin typeface="Times New Roman" panose="02020603050405020304" pitchFamily="18" charset="0"/>
                <a:cs typeface="Times New Roman" panose="02020603050405020304" pitchFamily="18" charset="0"/>
              </a:rPr>
              <a:t>ALU Enable Stability Assertion (</a:t>
            </a:r>
            <a:r>
              <a:rPr lang="en-US" sz="1200" b="1" dirty="0" err="1">
                <a:solidFill>
                  <a:srgbClr val="000000"/>
                </a:solidFill>
                <a:latin typeface="Times New Roman" panose="02020603050405020304" pitchFamily="18" charset="0"/>
                <a:cs typeface="Times New Roman" panose="02020603050405020304" pitchFamily="18" charset="0"/>
              </a:rPr>
              <a:t>ALU_en_Stability_Asser</a:t>
            </a:r>
            <a:r>
              <a:rPr lang="en-US" sz="1200" b="1"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00"/>
                </a:solidFill>
                <a:latin typeface="Times New Roman" panose="02020603050405020304" pitchFamily="18" charset="0"/>
                <a:cs typeface="Times New Roman" panose="02020603050405020304" pitchFamily="18" charset="0"/>
              </a:rPr>
              <a:t>This checks that when the ALU enable signal (</a:t>
            </a:r>
            <a:r>
              <a:rPr lang="en-US" sz="1200" dirty="0" err="1">
                <a:solidFill>
                  <a:srgbClr val="000000"/>
                </a:solidFill>
                <a:latin typeface="Times New Roman" panose="02020603050405020304" pitchFamily="18" charset="0"/>
                <a:cs typeface="Times New Roman" panose="02020603050405020304" pitchFamily="18" charset="0"/>
              </a:rPr>
              <a:t>intf_ALU_en</a:t>
            </a:r>
            <a:r>
              <a:rPr lang="en-US" sz="1200" dirty="0">
                <a:solidFill>
                  <a:srgbClr val="000000"/>
                </a:solidFill>
                <a:latin typeface="Times New Roman" panose="02020603050405020304" pitchFamily="18" charset="0"/>
                <a:cs typeface="Times New Roman" panose="02020603050405020304" pitchFamily="18" charset="0"/>
              </a:rPr>
              <a:t>) is disabled (0), the ALU output (</a:t>
            </a:r>
            <a:r>
              <a:rPr lang="en-US" sz="1200" dirty="0" err="1">
                <a:solidFill>
                  <a:srgbClr val="000000"/>
                </a:solidFill>
                <a:latin typeface="Times New Roman" panose="02020603050405020304" pitchFamily="18" charset="0"/>
                <a:cs typeface="Times New Roman" panose="02020603050405020304" pitchFamily="18" charset="0"/>
              </a:rPr>
              <a:t>intf_ALU_out</a:t>
            </a:r>
            <a:r>
              <a:rPr lang="en-US" sz="1200" dirty="0">
                <a:solidFill>
                  <a:srgbClr val="000000"/>
                </a:solidFill>
                <a:latin typeface="Times New Roman" panose="02020603050405020304" pitchFamily="18" charset="0"/>
                <a:cs typeface="Times New Roman" panose="02020603050405020304" pitchFamily="18" charset="0"/>
              </a:rPr>
              <a:t>) should remain stable (no change). If the output changes, it raises an error.</a:t>
            </a:r>
          </a:p>
          <a:p>
            <a:r>
              <a:rPr lang="en-US" sz="1200" b="1" dirty="0">
                <a:solidFill>
                  <a:srgbClr val="000000"/>
                </a:solidFill>
                <a:latin typeface="Times New Roman" panose="02020603050405020304" pitchFamily="18" charset="0"/>
                <a:cs typeface="Times New Roman" panose="02020603050405020304" pitchFamily="18" charset="0"/>
              </a:rPr>
              <a:t>ALU Output Correctness Assertion (</a:t>
            </a:r>
            <a:r>
              <a:rPr lang="en-US" sz="1200" b="1" dirty="0" err="1">
                <a:solidFill>
                  <a:srgbClr val="000000"/>
                </a:solidFill>
                <a:latin typeface="Times New Roman" panose="02020603050405020304" pitchFamily="18" charset="0"/>
                <a:cs typeface="Times New Roman" panose="02020603050405020304" pitchFamily="18" charset="0"/>
              </a:rPr>
              <a:t>ALU_output_correct</a:t>
            </a:r>
            <a:r>
              <a:rPr lang="en-US" sz="1200" b="1"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00"/>
                </a:solidFill>
                <a:latin typeface="Times New Roman" panose="02020603050405020304" pitchFamily="18" charset="0"/>
                <a:cs typeface="Times New Roman" panose="02020603050405020304" pitchFamily="18" charset="0"/>
              </a:rPr>
              <a:t>This ensures that when Operand1 is enabled and Operand2 is not, and the operation is addition (3'b000), the ALU output should match the sum of the operands from the previous cycle.</a:t>
            </a:r>
          </a:p>
          <a:p>
            <a:r>
              <a:rPr lang="en-US" sz="1200" b="1" dirty="0">
                <a:solidFill>
                  <a:srgbClr val="000000"/>
                </a:solidFill>
                <a:latin typeface="Times New Roman" panose="02020603050405020304" pitchFamily="18" charset="0"/>
                <a:cs typeface="Times New Roman" panose="02020603050405020304" pitchFamily="18" charset="0"/>
              </a:rPr>
              <a:t>Operand2 Set 2 Assertion (Operand2_set2_Asser): </a:t>
            </a:r>
            <a:r>
              <a:rPr lang="en-US" sz="1200" dirty="0">
                <a:solidFill>
                  <a:srgbClr val="000000"/>
                </a:solidFill>
                <a:latin typeface="Times New Roman" panose="02020603050405020304" pitchFamily="18" charset="0"/>
                <a:cs typeface="Times New Roman" panose="02020603050405020304" pitchFamily="18" charset="0"/>
              </a:rPr>
              <a:t>This checks that if both operands are enabled and ALU operations are performed with Operand2_set2, the ALU output should not be 'x' (unknown value). If it is 'x', an error is triggered.</a:t>
            </a:r>
          </a:p>
          <a:p>
            <a:r>
              <a:rPr lang="en-US" sz="1200" b="1" dirty="0">
                <a:solidFill>
                  <a:srgbClr val="000000"/>
                </a:solidFill>
                <a:latin typeface="Times New Roman" panose="02020603050405020304" pitchFamily="18" charset="0"/>
                <a:cs typeface="Times New Roman" panose="02020603050405020304" pitchFamily="18" charset="0"/>
              </a:rPr>
              <a:t>Valid Output Assertion (</a:t>
            </a:r>
            <a:r>
              <a:rPr lang="en-US" sz="1200" b="1" dirty="0" err="1">
                <a:solidFill>
                  <a:srgbClr val="000000"/>
                </a:solidFill>
                <a:latin typeface="Times New Roman" panose="02020603050405020304" pitchFamily="18" charset="0"/>
                <a:cs typeface="Times New Roman" panose="02020603050405020304" pitchFamily="18" charset="0"/>
              </a:rPr>
              <a:t>Valid_out_Asser</a:t>
            </a:r>
            <a:r>
              <a:rPr lang="en-US" sz="1200" b="1" dirty="0">
                <a:solidFill>
                  <a:srgbClr val="000000"/>
                </a:solidFill>
                <a:latin typeface="Times New Roman" panose="02020603050405020304" pitchFamily="18" charset="0"/>
                <a:cs typeface="Times New Roman" panose="02020603050405020304" pitchFamily="18" charset="0"/>
              </a:rPr>
              <a:t>): </a:t>
            </a:r>
            <a:r>
              <a:rPr lang="en-US" sz="1200" dirty="0">
                <a:solidFill>
                  <a:srgbClr val="000000"/>
                </a:solidFill>
                <a:latin typeface="Times New Roman" panose="02020603050405020304" pitchFamily="18" charset="0"/>
                <a:cs typeface="Times New Roman" panose="02020603050405020304" pitchFamily="18" charset="0"/>
              </a:rPr>
              <a:t>This verifies that the ALU output (</a:t>
            </a:r>
            <a:r>
              <a:rPr lang="en-US" sz="1200" dirty="0" err="1">
                <a:solidFill>
                  <a:srgbClr val="000000"/>
                </a:solidFill>
                <a:latin typeface="Times New Roman" panose="02020603050405020304" pitchFamily="18" charset="0"/>
                <a:cs typeface="Times New Roman" panose="02020603050405020304" pitchFamily="18" charset="0"/>
              </a:rPr>
              <a:t>intf_ALU_out</a:t>
            </a:r>
            <a:r>
              <a:rPr lang="en-US" sz="1200" dirty="0">
                <a:solidFill>
                  <a:srgbClr val="000000"/>
                </a:solidFill>
                <a:latin typeface="Times New Roman" panose="02020603050405020304" pitchFamily="18" charset="0"/>
                <a:cs typeface="Times New Roman" panose="02020603050405020304" pitchFamily="18" charset="0"/>
              </a:rPr>
              <a:t>) is not an unknown value ('x'). If it is, an error message is shown.</a:t>
            </a:r>
          </a:p>
        </p:txBody>
      </p:sp>
      <p:sp>
        <p:nvSpPr>
          <p:cNvPr id="8" name="TextBox 7">
            <a:extLst>
              <a:ext uri="{FF2B5EF4-FFF2-40B4-BE49-F238E27FC236}">
                <a16:creationId xmlns:a16="http://schemas.microsoft.com/office/drawing/2014/main" id="{58CF574E-3B4D-D754-65F1-DBA53914338F}"/>
              </a:ext>
            </a:extLst>
          </p:cNvPr>
          <p:cNvSpPr txBox="1"/>
          <p:nvPr/>
        </p:nvSpPr>
        <p:spPr>
          <a:xfrm>
            <a:off x="9669017" y="583208"/>
            <a:ext cx="1664463" cy="307777"/>
          </a:xfrm>
          <a:prstGeom prst="rect">
            <a:avLst/>
          </a:prstGeom>
          <a:noFill/>
        </p:spPr>
        <p:txBody>
          <a:bodyPr wrap="square" rtlCol="0">
            <a:spAutoFit/>
          </a:bodyPr>
          <a:lstStyle/>
          <a:p>
            <a:pPr algn="r"/>
            <a:r>
              <a:rPr lang="en-US" sz="1400">
                <a:solidFill>
                  <a:srgbClr val="000000"/>
                </a:solidFill>
                <a:latin typeface="Times New Roman" panose="02020603050405020304" pitchFamily="18" charset="0"/>
                <a:cs typeface="Times New Roman" panose="02020603050405020304" pitchFamily="18" charset="0"/>
              </a:rPr>
              <a:t>ALU Verification</a:t>
            </a: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7C62C56-0D29-9B81-673A-F71976E62669}"/>
              </a:ext>
            </a:extLst>
          </p:cNvPr>
          <p:cNvPicPr>
            <a:picLocks noChangeAspect="1"/>
          </p:cNvPicPr>
          <p:nvPr/>
        </p:nvPicPr>
        <p:blipFill>
          <a:blip r:embed="rId2"/>
          <a:stretch>
            <a:fillRect/>
          </a:stretch>
        </p:blipFill>
        <p:spPr>
          <a:xfrm>
            <a:off x="6944156" y="1499616"/>
            <a:ext cx="5247844" cy="4552950"/>
          </a:xfrm>
          <a:prstGeom prst="rect">
            <a:avLst/>
          </a:prstGeom>
        </p:spPr>
      </p:pic>
    </p:spTree>
    <p:extLst>
      <p:ext uri="{BB962C8B-B14F-4D97-AF65-F5344CB8AC3E}">
        <p14:creationId xmlns:p14="http://schemas.microsoft.com/office/powerpoint/2010/main" val="2600115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7D61-4FA5-07BB-EA09-0570C5948D8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201200E-B1E1-FC62-180F-1BC03ECD5AAB}"/>
              </a:ext>
            </a:extLst>
          </p:cNvPr>
          <p:cNvSpPr>
            <a:spLocks noGrp="1"/>
          </p:cNvSpPr>
          <p:nvPr>
            <p:ph idx="1"/>
          </p:nvPr>
        </p:nvSpPr>
        <p:spPr>
          <a:xfrm>
            <a:off x="566928" y="2185416"/>
            <a:ext cx="9579962" cy="4126894"/>
          </a:xfrm>
        </p:spPr>
        <p:txBody>
          <a:bodyPr/>
          <a:lstStyle/>
          <a:p>
            <a:pPr>
              <a:lnSpc>
                <a:spcPct val="100000"/>
              </a:lnSpc>
            </a:pPr>
            <a:r>
              <a:rPr lang="en-US" b="1" dirty="0">
                <a:solidFill>
                  <a:srgbClr val="000000"/>
                </a:solidFill>
                <a:latin typeface="Times New Roman" panose="02020603050405020304" pitchFamily="18" charset="0"/>
                <a:cs typeface="Times New Roman" panose="02020603050405020304" pitchFamily="18" charset="0"/>
              </a:rPr>
              <a:t>ALU Design:</a:t>
            </a:r>
          </a:p>
          <a:p>
            <a:pPr lvl="1">
              <a:lnSpc>
                <a:spcPct val="100000"/>
              </a:lnSpc>
            </a:pPr>
            <a:r>
              <a:rPr lang="en-US" sz="1400" dirty="0">
                <a:latin typeface="Times New Roman" panose="02020603050405020304" pitchFamily="18" charset="0"/>
                <a:cs typeface="Times New Roman" panose="02020603050405020304" pitchFamily="18" charset="0"/>
              </a:rPr>
              <a:t>Implemented using a Finite State Machine (FSM) to control operations.</a:t>
            </a:r>
          </a:p>
          <a:p>
            <a:pPr lvl="1">
              <a:lnSpc>
                <a:spcPct val="100000"/>
              </a:lnSpc>
            </a:pPr>
            <a:r>
              <a:rPr lang="en-US" sz="1600" dirty="0">
                <a:latin typeface="Times New Roman" panose="02020603050405020304" pitchFamily="18" charset="0"/>
                <a:cs typeface="Times New Roman" panose="02020603050405020304" pitchFamily="18" charset="0"/>
              </a:rPr>
              <a:t>Supports arithmetic (ADD, SUB) and logical (XOR, AND, OR, etc.) operations.</a:t>
            </a:r>
          </a:p>
          <a:p>
            <a:pPr lvl="1">
              <a:lnSpc>
                <a:spcPct val="100000"/>
              </a:lnSpc>
            </a:pPr>
            <a:r>
              <a:rPr lang="en-US" sz="1600" dirty="0">
                <a:latin typeface="Times New Roman" panose="02020603050405020304" pitchFamily="18" charset="0"/>
                <a:cs typeface="Times New Roman" panose="02020603050405020304" pitchFamily="18" charset="0"/>
              </a:rPr>
              <a:t>Handles two operands with enable signals and operation codes.</a:t>
            </a:r>
          </a:p>
          <a:p>
            <a:pPr lvl="1">
              <a:lnSpc>
                <a:spcPct val="100000"/>
              </a:lnSpc>
            </a:pPr>
            <a:r>
              <a:rPr lang="en-US" sz="1600" dirty="0">
                <a:latin typeface="Times New Roman" panose="02020603050405020304" pitchFamily="18" charset="0"/>
                <a:cs typeface="Times New Roman" panose="02020603050405020304" pitchFamily="18" charset="0"/>
              </a:rPr>
              <a:t>Sequential logic ensures output updates on every clock cycle.</a:t>
            </a:r>
          </a:p>
          <a:p>
            <a:pPr lvl="1">
              <a:lnSpc>
                <a:spcPct val="100000"/>
              </a:lnSpc>
            </a:pPr>
            <a:endParaRPr lang="en-US" sz="1600" dirty="0">
              <a:latin typeface="Times New Roman" panose="02020603050405020304" pitchFamily="18" charset="0"/>
              <a:cs typeface="Times New Roman" panose="02020603050405020304" pitchFamily="18" charset="0"/>
            </a:endParaRPr>
          </a:p>
          <a:p>
            <a:pPr>
              <a:lnSpc>
                <a:spcPct val="100000"/>
              </a:lnSpc>
            </a:pPr>
            <a:r>
              <a:rPr lang="en-US" b="1" dirty="0">
                <a:solidFill>
                  <a:srgbClr val="000000"/>
                </a:solidFill>
                <a:latin typeface="Times New Roman" panose="02020603050405020304" pitchFamily="18" charset="0"/>
                <a:cs typeface="Times New Roman" panose="02020603050405020304" pitchFamily="18" charset="0"/>
              </a:rPr>
              <a:t>UVM Verification Environment:</a:t>
            </a:r>
          </a:p>
          <a:p>
            <a:pPr lvl="1">
              <a:lnSpc>
                <a:spcPct val="100000"/>
              </a:lnSpc>
            </a:pPr>
            <a:r>
              <a:rPr lang="en-US" sz="1600" dirty="0">
                <a:latin typeface="Times New Roman" panose="02020603050405020304" pitchFamily="18" charset="0"/>
                <a:cs typeface="Times New Roman" panose="02020603050405020304" pitchFamily="18" charset="0"/>
              </a:rPr>
              <a:t>Components include Sequencer, Driver, Monitor, Scoreboard, and Subscriber.</a:t>
            </a:r>
          </a:p>
          <a:p>
            <a:pPr lvl="1">
              <a:lnSpc>
                <a:spcPct val="100000"/>
              </a:lnSpc>
            </a:pPr>
            <a:r>
              <a:rPr lang="en-US" sz="1600" dirty="0">
                <a:latin typeface="Times New Roman" panose="02020603050405020304" pitchFamily="18" charset="0"/>
                <a:cs typeface="Times New Roman" panose="02020603050405020304" pitchFamily="18" charset="0"/>
              </a:rPr>
              <a:t>SUBSCRIBER tracks input operands, operations, and output values.</a:t>
            </a:r>
          </a:p>
          <a:p>
            <a:pPr lvl="1">
              <a:lnSpc>
                <a:spcPct val="100000"/>
              </a:lnSpc>
            </a:pPr>
            <a:r>
              <a:rPr lang="en-US" sz="1600" dirty="0">
                <a:latin typeface="Times New Roman" panose="02020603050405020304" pitchFamily="18" charset="0"/>
                <a:cs typeface="Times New Roman" panose="02020603050405020304" pitchFamily="18" charset="0"/>
              </a:rPr>
              <a:t>Assertions ensure correct behavior during reset, disable, and state transitions.</a:t>
            </a:r>
          </a:p>
        </p:txBody>
      </p:sp>
      <p:pic>
        <p:nvPicPr>
          <p:cNvPr id="1028" name="Picture 4" descr="SearchReSearch: Answer: How can I get an AI to summarize a document?">
            <a:extLst>
              <a:ext uri="{FF2B5EF4-FFF2-40B4-BE49-F238E27FC236}">
                <a16:creationId xmlns:a16="http://schemas.microsoft.com/office/drawing/2014/main" id="{BB12462C-0B70-F140-8733-28FD179FE4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63" t="17488" r="12258"/>
          <a:stretch/>
        </p:blipFill>
        <p:spPr bwMode="auto">
          <a:xfrm>
            <a:off x="7983794" y="946551"/>
            <a:ext cx="4208206" cy="302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806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46DA3-D21F-94B9-65CA-C0225A49C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83B9E-C752-9B5A-0802-2383FD99743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1FF2832-9334-E2FE-0EE4-6BF67B118EBD}"/>
              </a:ext>
            </a:extLst>
          </p:cNvPr>
          <p:cNvSpPr>
            <a:spLocks noGrp="1"/>
          </p:cNvSpPr>
          <p:nvPr>
            <p:ph idx="1"/>
          </p:nvPr>
        </p:nvSpPr>
        <p:spPr>
          <a:xfrm>
            <a:off x="566928" y="2185416"/>
            <a:ext cx="9874930" cy="3968249"/>
          </a:xfrm>
        </p:spPr>
        <p:txBody>
          <a:bodyPr/>
          <a:lstStyle/>
          <a:p>
            <a:pPr>
              <a:lnSpc>
                <a:spcPct val="100000"/>
              </a:lnSpc>
            </a:pPr>
            <a:r>
              <a:rPr lang="en-US" b="1" dirty="0">
                <a:solidFill>
                  <a:srgbClr val="000000"/>
                </a:solidFill>
                <a:latin typeface="Times New Roman" panose="02020603050405020304" pitchFamily="18" charset="0"/>
                <a:cs typeface="Times New Roman" panose="02020603050405020304" pitchFamily="18" charset="0"/>
              </a:rPr>
              <a:t>Key Challenges:</a:t>
            </a:r>
          </a:p>
          <a:p>
            <a:pPr lvl="1">
              <a:lnSpc>
                <a:spcPct val="100000"/>
              </a:lnSpc>
            </a:pPr>
            <a:r>
              <a:rPr lang="en-US" sz="1600" dirty="0">
                <a:latin typeface="Times New Roman" panose="02020603050405020304" pitchFamily="18" charset="0"/>
                <a:cs typeface="Times New Roman" panose="02020603050405020304" pitchFamily="18" charset="0"/>
              </a:rPr>
              <a:t>Resolved same-state output issues by checking state transitions.</a:t>
            </a:r>
          </a:p>
          <a:p>
            <a:pPr lvl="1">
              <a:lnSpc>
                <a:spcPct val="100000"/>
              </a:lnSpc>
            </a:pPr>
            <a:r>
              <a:rPr lang="en-US" sz="1600" dirty="0">
                <a:latin typeface="Times New Roman" panose="02020603050405020304" pitchFamily="18" charset="0"/>
                <a:cs typeface="Times New Roman" panose="02020603050405020304" pitchFamily="18" charset="0"/>
              </a:rPr>
              <a:t>Addressed MSB handling in bitwise operations.</a:t>
            </a:r>
          </a:p>
          <a:p>
            <a:pPr lvl="1">
              <a:lnSpc>
                <a:spcPct val="100000"/>
              </a:lnSpc>
            </a:pPr>
            <a:r>
              <a:rPr lang="en-US" sz="1600" dirty="0">
                <a:latin typeface="Times New Roman" panose="02020603050405020304" pitchFamily="18" charset="0"/>
                <a:cs typeface="Times New Roman" panose="02020603050405020304" pitchFamily="18" charset="0"/>
              </a:rPr>
              <a:t>Improved condition coverage by using switch-case over if-else.</a:t>
            </a:r>
          </a:p>
          <a:p>
            <a:pPr marL="0" indent="0">
              <a:lnSpc>
                <a:spcPct val="100000"/>
              </a:lnSpc>
              <a:buNone/>
            </a:pPr>
            <a:endParaRPr lang="en-US" b="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b="1" dirty="0">
                <a:solidFill>
                  <a:srgbClr val="000000"/>
                </a:solidFill>
                <a:latin typeface="Times New Roman" panose="02020603050405020304" pitchFamily="18" charset="0"/>
                <a:cs typeface="Times New Roman" panose="02020603050405020304" pitchFamily="18" charset="0"/>
              </a:rPr>
              <a:t>Verification Results:</a:t>
            </a:r>
          </a:p>
          <a:p>
            <a:pPr lvl="1">
              <a:lnSpc>
                <a:spcPct val="100000"/>
              </a:lnSpc>
            </a:pPr>
            <a:r>
              <a:rPr lang="en-US" sz="1600" dirty="0">
                <a:latin typeface="Times New Roman" panose="02020603050405020304" pitchFamily="18" charset="0"/>
                <a:cs typeface="Times New Roman" panose="02020603050405020304" pitchFamily="18" charset="0"/>
              </a:rPr>
              <a:t>Achieved high coverage scores for FSM, line, and toggle coverage.</a:t>
            </a:r>
          </a:p>
          <a:p>
            <a:pPr lvl="1">
              <a:lnSpc>
                <a:spcPct val="100000"/>
              </a:lnSpc>
            </a:pPr>
            <a:r>
              <a:rPr lang="en-US" sz="1600" dirty="0">
                <a:latin typeface="Times New Roman" panose="02020603050405020304" pitchFamily="18" charset="0"/>
                <a:cs typeface="Times New Roman" panose="02020603050405020304" pitchFamily="18" charset="0"/>
              </a:rPr>
              <a:t>Successfully validated ALU functionality across various test scenarios.</a:t>
            </a:r>
          </a:p>
        </p:txBody>
      </p:sp>
      <p:pic>
        <p:nvPicPr>
          <p:cNvPr id="4" name="Picture 4" descr="SearchReSearch: Answer: How can I get an AI to summarize a document?">
            <a:extLst>
              <a:ext uri="{FF2B5EF4-FFF2-40B4-BE49-F238E27FC236}">
                <a16:creationId xmlns:a16="http://schemas.microsoft.com/office/drawing/2014/main" id="{C96C7281-24E8-E286-2BBF-4F9DCBFB1D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63" t="17488" r="12258"/>
          <a:stretch/>
        </p:blipFill>
        <p:spPr bwMode="auto">
          <a:xfrm>
            <a:off x="7983794" y="946551"/>
            <a:ext cx="4208206" cy="302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3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p:txBody>
          <a:bodyPr/>
          <a:lstStyle/>
          <a:p>
            <a:r>
              <a:rPr lang="en-US" dirty="0"/>
              <a:t>Design Specs and Signals</a:t>
            </a:r>
          </a:p>
        </p:txBody>
      </p:sp>
      <p:sp>
        <p:nvSpPr>
          <p:cNvPr id="3" name="Side Text - Column 1">
            <a:extLst>
              <a:ext uri="{FF2B5EF4-FFF2-40B4-BE49-F238E27FC236}">
                <a16:creationId xmlns:a16="http://schemas.microsoft.com/office/drawing/2014/main" id="{38025F87-E395-E545-BB3A-BF62703CCBBB}"/>
              </a:ext>
            </a:extLst>
          </p:cNvPr>
          <p:cNvSpPr>
            <a:spLocks noGrp="1"/>
          </p:cNvSpPr>
          <p:nvPr>
            <p:ph sz="half" idx="1"/>
          </p:nvPr>
        </p:nvSpPr>
        <p:spPr>
          <a:xfrm>
            <a:off x="566928" y="2185416"/>
            <a:ext cx="4907156" cy="1972867"/>
          </a:xfrm>
        </p:spPr>
        <p:txBody>
          <a:bodyPr/>
          <a:lstStyle/>
          <a:p>
            <a:pPr marL="0" indent="0">
              <a:lnSpc>
                <a:spcPct val="100000"/>
              </a:lnSpc>
              <a:buNone/>
            </a:pPr>
            <a:r>
              <a:rPr lang="en-US" sz="1400" dirty="0">
                <a:solidFill>
                  <a:srgbClr val="000000"/>
                </a:solidFill>
                <a:latin typeface="Times New Roman" panose="02020603050405020304" pitchFamily="18" charset="0"/>
                <a:cs typeface="Times New Roman" panose="02020603050405020304" pitchFamily="18" charset="0"/>
              </a:rPr>
              <a:t>The ALU is a hardware module that performs various arithmetic and logical operations on two operands based on operation codes and control signals. The ALU can perform operations such as addition, subtraction, XOR, AND, OR, and more. The ALU supports a </a:t>
            </a:r>
            <a:r>
              <a:rPr lang="en-US" sz="1400" b="1" dirty="0">
                <a:solidFill>
                  <a:srgbClr val="000000"/>
                </a:solidFill>
                <a:latin typeface="Times New Roman" panose="02020603050405020304" pitchFamily="18" charset="0"/>
                <a:cs typeface="Times New Roman" panose="02020603050405020304" pitchFamily="18" charset="0"/>
              </a:rPr>
              <a:t>finite state machine (FSM)</a:t>
            </a:r>
            <a:r>
              <a:rPr lang="en-US" sz="1400" dirty="0">
                <a:solidFill>
                  <a:srgbClr val="000000"/>
                </a:solidFill>
                <a:latin typeface="Times New Roman" panose="02020603050405020304" pitchFamily="18" charset="0"/>
                <a:cs typeface="Times New Roman" panose="02020603050405020304" pitchFamily="18" charset="0"/>
              </a:rPr>
              <a:t> for controlling the different processing steps, allowing it to switch between different operation modes.</a:t>
            </a:r>
          </a:p>
          <a:p>
            <a:pPr marL="0" indent="0">
              <a:lnSpc>
                <a:spcPct val="100000"/>
              </a:lnSpc>
              <a:buNone/>
            </a:pPr>
            <a:endParaRPr lang="en-US" sz="1400" dirty="0">
              <a:solidFill>
                <a:srgbClr val="000000"/>
              </a:solidFill>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A262D536-8608-AAED-D0F0-2A61A298F530}"/>
              </a:ext>
            </a:extLst>
          </p:cNvPr>
          <p:cNvGraphicFramePr>
            <a:graphicFrameLocks noChangeAspect="1"/>
          </p:cNvGraphicFramePr>
          <p:nvPr>
            <p:extLst>
              <p:ext uri="{D42A27DB-BD31-4B8C-83A1-F6EECF244321}">
                <p14:modId xmlns:p14="http://schemas.microsoft.com/office/powerpoint/2010/main" val="3738804089"/>
              </p:ext>
            </p:extLst>
          </p:nvPr>
        </p:nvGraphicFramePr>
        <p:xfrm>
          <a:off x="6278880" y="2915920"/>
          <a:ext cx="4954644" cy="1605597"/>
        </p:xfrm>
        <a:graphic>
          <a:graphicData uri="http://schemas.openxmlformats.org/presentationml/2006/ole">
            <mc:AlternateContent xmlns:mc="http://schemas.openxmlformats.org/markup-compatibility/2006">
              <mc:Choice xmlns:v="urn:schemas-microsoft-com:vml" Requires="v">
                <p:oleObj r:id="rId2" imgW="2910344" imgH="942586" progId="">
                  <p:embed/>
                </p:oleObj>
              </mc:Choice>
              <mc:Fallback>
                <p:oleObj r:id="rId2" imgW="2910344" imgH="942586" progId="">
                  <p:embed/>
                  <p:pic>
                    <p:nvPicPr>
                      <p:cNvPr id="0" name=""/>
                      <p:cNvPicPr/>
                      <p:nvPr/>
                    </p:nvPicPr>
                    <p:blipFill>
                      <a:blip r:embed="rId3"/>
                      <a:stretch>
                        <a:fillRect/>
                      </a:stretch>
                    </p:blipFill>
                    <p:spPr>
                      <a:xfrm>
                        <a:off x="6278880" y="2915920"/>
                        <a:ext cx="4954644" cy="1605597"/>
                      </a:xfrm>
                      <a:prstGeom prst="rect">
                        <a:avLst/>
                      </a:prstGeom>
                    </p:spPr>
                  </p:pic>
                </p:oleObj>
              </mc:Fallback>
            </mc:AlternateContent>
          </a:graphicData>
        </a:graphic>
      </p:graphicFrame>
      <p:cxnSp>
        <p:nvCxnSpPr>
          <p:cNvPr id="10" name="Straight Arrow Connector 9">
            <a:extLst>
              <a:ext uri="{FF2B5EF4-FFF2-40B4-BE49-F238E27FC236}">
                <a16:creationId xmlns:a16="http://schemas.microsoft.com/office/drawing/2014/main" id="{FE0416E1-F028-5228-F46B-1C012CAB7369}"/>
              </a:ext>
            </a:extLst>
          </p:cNvPr>
          <p:cNvCxnSpPr/>
          <p:nvPr/>
        </p:nvCxnSpPr>
        <p:spPr>
          <a:xfrm>
            <a:off x="6817360" y="2185416"/>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47E464F-E686-DE97-5CA6-D97ACB2227D0}"/>
              </a:ext>
            </a:extLst>
          </p:cNvPr>
          <p:cNvCxnSpPr/>
          <p:nvPr/>
        </p:nvCxnSpPr>
        <p:spPr>
          <a:xfrm>
            <a:off x="7355840" y="2185416"/>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6A1EC78-0CA1-ABD9-AC52-617267493B00}"/>
              </a:ext>
            </a:extLst>
          </p:cNvPr>
          <p:cNvCxnSpPr/>
          <p:nvPr/>
        </p:nvCxnSpPr>
        <p:spPr>
          <a:xfrm>
            <a:off x="10119360" y="2185416"/>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3FA1A1-047E-3C7A-0DB5-B0DDDC136484}"/>
              </a:ext>
            </a:extLst>
          </p:cNvPr>
          <p:cNvCxnSpPr/>
          <p:nvPr/>
        </p:nvCxnSpPr>
        <p:spPr>
          <a:xfrm>
            <a:off x="10657840" y="2185416"/>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A22CEC-1B97-A50A-B8D8-F06FE700D017}"/>
              </a:ext>
            </a:extLst>
          </p:cNvPr>
          <p:cNvCxnSpPr/>
          <p:nvPr/>
        </p:nvCxnSpPr>
        <p:spPr>
          <a:xfrm>
            <a:off x="8786682" y="4521517"/>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DE5C9C-A461-5A0A-FC48-82980373153F}"/>
              </a:ext>
            </a:extLst>
          </p:cNvPr>
          <p:cNvCxnSpPr>
            <a:cxnSpLocks/>
          </p:cNvCxnSpPr>
          <p:nvPr/>
        </p:nvCxnSpPr>
        <p:spPr>
          <a:xfrm>
            <a:off x="6144163" y="4006850"/>
            <a:ext cx="98053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AE1703-3AA0-7E0D-454B-2E15CD4FCBA2}"/>
              </a:ext>
            </a:extLst>
          </p:cNvPr>
          <p:cNvCxnSpPr>
            <a:cxnSpLocks/>
          </p:cNvCxnSpPr>
          <p:nvPr/>
        </p:nvCxnSpPr>
        <p:spPr>
          <a:xfrm rot="16200000">
            <a:off x="6509415" y="3353466"/>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A5376C-A8DB-9143-6138-DC9E73CA2EE1}"/>
              </a:ext>
            </a:extLst>
          </p:cNvPr>
          <p:cNvCxnSpPr>
            <a:cxnSpLocks/>
          </p:cNvCxnSpPr>
          <p:nvPr/>
        </p:nvCxnSpPr>
        <p:spPr>
          <a:xfrm>
            <a:off x="6144163" y="4260850"/>
            <a:ext cx="116346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C95216-F59C-5909-0FEC-52548F151515}"/>
              </a:ext>
            </a:extLst>
          </p:cNvPr>
          <p:cNvCxnSpPr>
            <a:cxnSpLocks/>
          </p:cNvCxnSpPr>
          <p:nvPr/>
        </p:nvCxnSpPr>
        <p:spPr>
          <a:xfrm flipH="1">
            <a:off x="10485120" y="3915410"/>
            <a:ext cx="98053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07BD57D-AA4E-61AE-9698-2EF4221B8DDA}"/>
              </a:ext>
            </a:extLst>
          </p:cNvPr>
          <p:cNvCxnSpPr>
            <a:cxnSpLocks/>
          </p:cNvCxnSpPr>
          <p:nvPr/>
        </p:nvCxnSpPr>
        <p:spPr>
          <a:xfrm rot="5400000" flipH="1">
            <a:off x="11023092" y="3262026"/>
            <a:ext cx="0" cy="730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50CBAE-D986-F2B9-8C72-DD44CD85E765}"/>
              </a:ext>
            </a:extLst>
          </p:cNvPr>
          <p:cNvSpPr txBox="1"/>
          <p:nvPr/>
        </p:nvSpPr>
        <p:spPr>
          <a:xfrm>
            <a:off x="6349419" y="1931417"/>
            <a:ext cx="752954"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Operand1</a:t>
            </a:r>
          </a:p>
        </p:txBody>
      </p:sp>
      <p:sp>
        <p:nvSpPr>
          <p:cNvPr id="24" name="TextBox 23">
            <a:extLst>
              <a:ext uri="{FF2B5EF4-FFF2-40B4-BE49-F238E27FC236}">
                <a16:creationId xmlns:a16="http://schemas.microsoft.com/office/drawing/2014/main" id="{E75515D6-732A-3ECC-7B27-135D9743D3A8}"/>
              </a:ext>
            </a:extLst>
          </p:cNvPr>
          <p:cNvSpPr txBox="1"/>
          <p:nvPr/>
        </p:nvSpPr>
        <p:spPr>
          <a:xfrm>
            <a:off x="10281363" y="1910165"/>
            <a:ext cx="752954"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Operand2</a:t>
            </a:r>
          </a:p>
        </p:txBody>
      </p:sp>
      <p:sp>
        <p:nvSpPr>
          <p:cNvPr id="25" name="TextBox 24">
            <a:extLst>
              <a:ext uri="{FF2B5EF4-FFF2-40B4-BE49-F238E27FC236}">
                <a16:creationId xmlns:a16="http://schemas.microsoft.com/office/drawing/2014/main" id="{76A2201F-DFFA-9F05-24BD-986C16AAF005}"/>
              </a:ext>
            </a:extLst>
          </p:cNvPr>
          <p:cNvSpPr txBox="1"/>
          <p:nvPr/>
        </p:nvSpPr>
        <p:spPr>
          <a:xfrm>
            <a:off x="7124702" y="1931417"/>
            <a:ext cx="1056130"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Operand1_en</a:t>
            </a:r>
          </a:p>
        </p:txBody>
      </p:sp>
      <p:sp>
        <p:nvSpPr>
          <p:cNvPr id="26" name="TextBox 25">
            <a:extLst>
              <a:ext uri="{FF2B5EF4-FFF2-40B4-BE49-F238E27FC236}">
                <a16:creationId xmlns:a16="http://schemas.microsoft.com/office/drawing/2014/main" id="{14B76382-DDEF-EF87-86A9-204CC16ED1A7}"/>
              </a:ext>
            </a:extLst>
          </p:cNvPr>
          <p:cNvSpPr txBox="1"/>
          <p:nvPr/>
        </p:nvSpPr>
        <p:spPr>
          <a:xfrm>
            <a:off x="9377528" y="1931417"/>
            <a:ext cx="1056130"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Operand2_en</a:t>
            </a:r>
          </a:p>
        </p:txBody>
      </p:sp>
      <p:sp>
        <p:nvSpPr>
          <p:cNvPr id="27" name="TextBox 26">
            <a:extLst>
              <a:ext uri="{FF2B5EF4-FFF2-40B4-BE49-F238E27FC236}">
                <a16:creationId xmlns:a16="http://schemas.microsoft.com/office/drawing/2014/main" id="{736047ED-F2E5-9B85-E755-DAEFDAD6F7D5}"/>
              </a:ext>
            </a:extLst>
          </p:cNvPr>
          <p:cNvSpPr txBox="1"/>
          <p:nvPr/>
        </p:nvSpPr>
        <p:spPr>
          <a:xfrm>
            <a:off x="5805435" y="3573089"/>
            <a:ext cx="387496" cy="261610"/>
          </a:xfrm>
          <a:prstGeom prst="rect">
            <a:avLst/>
          </a:prstGeom>
          <a:noFill/>
        </p:spPr>
        <p:txBody>
          <a:bodyPr wrap="square" rtlCol="0">
            <a:spAutoFit/>
          </a:bodyPr>
          <a:lstStyle/>
          <a:p>
            <a:r>
              <a:rPr lang="en-US" sz="1100" dirty="0" err="1">
                <a:latin typeface="Times New Roman" panose="02020603050405020304" pitchFamily="18" charset="0"/>
                <a:cs typeface="Times New Roman" panose="02020603050405020304" pitchFamily="18" charset="0"/>
              </a:rPr>
              <a:t>clk</a:t>
            </a:r>
            <a:endParaRPr lang="en-US" sz="11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5E86F700-F8C3-F05E-D8B5-30C540E6A017}"/>
              </a:ext>
            </a:extLst>
          </p:cNvPr>
          <p:cNvSpPr txBox="1"/>
          <p:nvPr/>
        </p:nvSpPr>
        <p:spPr>
          <a:xfrm>
            <a:off x="5633931" y="3846734"/>
            <a:ext cx="730503" cy="261610"/>
          </a:xfrm>
          <a:prstGeom prst="rect">
            <a:avLst/>
          </a:prstGeom>
          <a:noFill/>
        </p:spPr>
        <p:txBody>
          <a:bodyPr wrap="square" rtlCol="0">
            <a:spAutoFit/>
          </a:bodyPr>
          <a:lstStyle/>
          <a:p>
            <a:r>
              <a:rPr lang="en-US" sz="1100" dirty="0" err="1">
                <a:latin typeface="Times New Roman" panose="02020603050405020304" pitchFamily="18" charset="0"/>
                <a:cs typeface="Times New Roman" panose="02020603050405020304" pitchFamily="18" charset="0"/>
              </a:rPr>
              <a:t>Rst_n</a:t>
            </a:r>
            <a:endParaRPr lang="en-US" sz="11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726A4B2-C4CF-77AC-318B-7A72768FCC74}"/>
              </a:ext>
            </a:extLst>
          </p:cNvPr>
          <p:cNvSpPr txBox="1"/>
          <p:nvPr/>
        </p:nvSpPr>
        <p:spPr>
          <a:xfrm>
            <a:off x="5496413" y="4098744"/>
            <a:ext cx="730503" cy="261610"/>
          </a:xfrm>
          <a:prstGeom prst="rect">
            <a:avLst/>
          </a:prstGeom>
          <a:noFill/>
        </p:spPr>
        <p:txBody>
          <a:bodyPr wrap="square" rtlCol="0">
            <a:spAutoFit/>
          </a:bodyPr>
          <a:lstStyle/>
          <a:p>
            <a:r>
              <a:rPr lang="en-US" sz="1100" dirty="0" err="1">
                <a:latin typeface="Times New Roman" panose="02020603050405020304" pitchFamily="18" charset="0"/>
                <a:cs typeface="Times New Roman" panose="02020603050405020304" pitchFamily="18" charset="0"/>
              </a:rPr>
              <a:t>ALU_en</a:t>
            </a:r>
            <a:endParaRPr lang="en-US" sz="11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B2FD270C-3997-8F26-D204-A8C24CCC73F9}"/>
              </a:ext>
            </a:extLst>
          </p:cNvPr>
          <p:cNvSpPr txBox="1"/>
          <p:nvPr/>
        </p:nvSpPr>
        <p:spPr>
          <a:xfrm>
            <a:off x="11034317" y="3340894"/>
            <a:ext cx="102553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Operand1_op</a:t>
            </a:r>
          </a:p>
        </p:txBody>
      </p:sp>
      <p:sp>
        <p:nvSpPr>
          <p:cNvPr id="31" name="TextBox 30">
            <a:extLst>
              <a:ext uri="{FF2B5EF4-FFF2-40B4-BE49-F238E27FC236}">
                <a16:creationId xmlns:a16="http://schemas.microsoft.com/office/drawing/2014/main" id="{BE48CE62-6169-B251-7781-4E0D7595A364}"/>
              </a:ext>
            </a:extLst>
          </p:cNvPr>
          <p:cNvSpPr txBox="1"/>
          <p:nvPr/>
        </p:nvSpPr>
        <p:spPr>
          <a:xfrm>
            <a:off x="11077691" y="3896673"/>
            <a:ext cx="1025532"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Operand1_op</a:t>
            </a:r>
          </a:p>
        </p:txBody>
      </p:sp>
      <p:sp>
        <p:nvSpPr>
          <p:cNvPr id="32" name="TextBox 31">
            <a:extLst>
              <a:ext uri="{FF2B5EF4-FFF2-40B4-BE49-F238E27FC236}">
                <a16:creationId xmlns:a16="http://schemas.microsoft.com/office/drawing/2014/main" id="{86D6F30E-4A39-9C0E-A737-2EB298A9C3AF}"/>
              </a:ext>
            </a:extLst>
          </p:cNvPr>
          <p:cNvSpPr txBox="1"/>
          <p:nvPr/>
        </p:nvSpPr>
        <p:spPr>
          <a:xfrm>
            <a:off x="8366296" y="5244643"/>
            <a:ext cx="840772" cy="261610"/>
          </a:xfrm>
          <a:prstGeom prst="rect">
            <a:avLst/>
          </a:prstGeom>
          <a:noFill/>
        </p:spPr>
        <p:txBody>
          <a:bodyPr wrap="square" rtlCol="0">
            <a:spAutoFit/>
          </a:bodyPr>
          <a:lstStyle/>
          <a:p>
            <a:r>
              <a:rPr lang="en-US" sz="1100" dirty="0" err="1">
                <a:latin typeface="Times New Roman" panose="02020603050405020304" pitchFamily="18" charset="0"/>
                <a:cs typeface="Times New Roman" panose="02020603050405020304" pitchFamily="18" charset="0"/>
              </a:rPr>
              <a:t>ALU_out</a:t>
            </a:r>
            <a:endParaRPr lang="en-US" sz="1100" dirty="0">
              <a:latin typeface="Times New Roman" panose="02020603050405020304" pitchFamily="18" charset="0"/>
              <a:cs typeface="Times New Roman" panose="02020603050405020304" pitchFamily="18" charset="0"/>
            </a:endParaRPr>
          </a:p>
        </p:txBody>
      </p:sp>
      <p:sp>
        <p:nvSpPr>
          <p:cNvPr id="35" name="Rectangle 3">
            <a:extLst>
              <a:ext uri="{FF2B5EF4-FFF2-40B4-BE49-F238E27FC236}">
                <a16:creationId xmlns:a16="http://schemas.microsoft.com/office/drawing/2014/main" id="{328CC2FE-12FC-144A-B034-9B9692EC94D0}"/>
              </a:ext>
            </a:extLst>
          </p:cNvPr>
          <p:cNvSpPr>
            <a:spLocks noChangeArrowheads="1"/>
          </p:cNvSpPr>
          <p:nvPr/>
        </p:nvSpPr>
        <p:spPr bwMode="auto">
          <a:xfrm>
            <a:off x="538432" y="50756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TextBox 37">
            <a:extLst>
              <a:ext uri="{FF2B5EF4-FFF2-40B4-BE49-F238E27FC236}">
                <a16:creationId xmlns:a16="http://schemas.microsoft.com/office/drawing/2014/main" id="{77C19C80-BE0E-19B3-D706-599BFF237552}"/>
              </a:ext>
            </a:extLst>
          </p:cNvPr>
          <p:cNvSpPr txBox="1"/>
          <p:nvPr/>
        </p:nvSpPr>
        <p:spPr>
          <a:xfrm>
            <a:off x="628023" y="3869036"/>
            <a:ext cx="6138598"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00"/>
                </a:solidFill>
                <a:latin typeface="Times New Roman" panose="02020603050405020304" pitchFamily="18" charset="0"/>
                <a:cs typeface="Times New Roman" panose="02020603050405020304" pitchFamily="18" charset="0"/>
              </a:rPr>
              <a:t>Inputs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a:t>
            </a:r>
            <a:r>
              <a:rPr lang="en-US" altLang="en-US" sz="1200" dirty="0" err="1">
                <a:solidFill>
                  <a:srgbClr val="000000"/>
                </a:solidFill>
                <a:latin typeface="Times New Roman" panose="02020603050405020304" pitchFamily="18" charset="0"/>
                <a:cs typeface="Times New Roman" panose="02020603050405020304" pitchFamily="18" charset="0"/>
              </a:rPr>
              <a:t>clk</a:t>
            </a:r>
            <a:r>
              <a:rPr lang="en-US" altLang="en-US" sz="1200" dirty="0">
                <a:solidFill>
                  <a:srgbClr val="000000"/>
                </a:solidFill>
                <a:latin typeface="Times New Roman" panose="02020603050405020304" pitchFamily="18" charset="0"/>
                <a:cs typeface="Times New Roman" panose="02020603050405020304" pitchFamily="18" charset="0"/>
              </a:rPr>
              <a:t>: Clock signal for the module.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a:t>
            </a:r>
            <a:r>
              <a:rPr lang="en-US" altLang="en-US" sz="1200" dirty="0" err="1">
                <a:solidFill>
                  <a:srgbClr val="000000"/>
                </a:solidFill>
                <a:latin typeface="Times New Roman" panose="02020603050405020304" pitchFamily="18" charset="0"/>
                <a:cs typeface="Times New Roman" panose="02020603050405020304" pitchFamily="18" charset="0"/>
              </a:rPr>
              <a:t>rst_n</a:t>
            </a:r>
            <a:r>
              <a:rPr lang="en-US" altLang="en-US" sz="1200" dirty="0">
                <a:solidFill>
                  <a:srgbClr val="000000"/>
                </a:solidFill>
                <a:latin typeface="Times New Roman" panose="02020603050405020304" pitchFamily="18" charset="0"/>
                <a:cs typeface="Times New Roman" panose="02020603050405020304" pitchFamily="18" charset="0"/>
              </a:rPr>
              <a:t>: Active low reset signal.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a:t>
            </a:r>
            <a:r>
              <a:rPr lang="en-US" altLang="en-US" sz="1200" dirty="0" err="1">
                <a:solidFill>
                  <a:srgbClr val="000000"/>
                </a:solidFill>
                <a:latin typeface="Times New Roman" panose="02020603050405020304" pitchFamily="18" charset="0"/>
                <a:cs typeface="Times New Roman" panose="02020603050405020304" pitchFamily="18" charset="0"/>
              </a:rPr>
              <a:t>ALU_en</a:t>
            </a:r>
            <a:r>
              <a:rPr lang="en-US" altLang="en-US" sz="1200" dirty="0">
                <a:solidFill>
                  <a:srgbClr val="000000"/>
                </a:solidFill>
                <a:latin typeface="Times New Roman" panose="02020603050405020304" pitchFamily="18" charset="0"/>
                <a:cs typeface="Times New Roman" panose="02020603050405020304" pitchFamily="18" charset="0"/>
              </a:rPr>
              <a:t>: ALU enable signal. When low, the ALU operations are disabled.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Operand1_en: Enable signal for the first operand.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Operand2_en: Enable signal for the second operand.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Operand1: The first input operand (width defined by </a:t>
            </a:r>
            <a:r>
              <a:rPr lang="en-US" altLang="en-US" sz="1200" dirty="0" err="1">
                <a:solidFill>
                  <a:srgbClr val="000000"/>
                </a:solidFill>
                <a:latin typeface="Times New Roman" panose="02020603050405020304" pitchFamily="18" charset="0"/>
                <a:cs typeface="Times New Roman" panose="02020603050405020304" pitchFamily="18" charset="0"/>
              </a:rPr>
              <a:t>Data_Width</a:t>
            </a:r>
            <a:r>
              <a:rPr lang="en-US" altLang="en-US" sz="1200" dirty="0">
                <a:solidFill>
                  <a:srgbClr val="000000"/>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Operand2: The second input operand (width defined by </a:t>
            </a:r>
            <a:r>
              <a:rPr lang="en-US" altLang="en-US" sz="1200" dirty="0" err="1">
                <a:solidFill>
                  <a:srgbClr val="000000"/>
                </a:solidFill>
                <a:latin typeface="Times New Roman" panose="02020603050405020304" pitchFamily="18" charset="0"/>
                <a:cs typeface="Times New Roman" panose="02020603050405020304" pitchFamily="18" charset="0"/>
              </a:rPr>
              <a:t>Data_Width</a:t>
            </a:r>
            <a:r>
              <a:rPr lang="en-US" altLang="en-US" sz="1200" dirty="0">
                <a:solidFill>
                  <a:srgbClr val="000000"/>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Operand1_op:  A 3-bit operation code that defines the operation to be performed on Operand1.</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rgbClr val="000000"/>
                </a:solidFill>
                <a:latin typeface="Times New Roman" panose="02020603050405020304" pitchFamily="18" charset="0"/>
                <a:cs typeface="Times New Roman" panose="02020603050405020304" pitchFamily="18" charset="0"/>
              </a:rPr>
              <a:t> Operand2_op:  A 2-bit operation code that defines the operation to be performed on Operand2.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00"/>
                </a:solidFill>
                <a:latin typeface="Times New Roman" panose="02020603050405020304" pitchFamily="18" charset="0"/>
                <a:cs typeface="Times New Roman" panose="02020603050405020304" pitchFamily="18" charset="0"/>
              </a:rPr>
              <a:t>Outputs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err="1">
                <a:solidFill>
                  <a:srgbClr val="000000"/>
                </a:solidFill>
                <a:latin typeface="Times New Roman" panose="02020603050405020304" pitchFamily="18" charset="0"/>
                <a:cs typeface="Times New Roman" panose="02020603050405020304" pitchFamily="18" charset="0"/>
              </a:rPr>
              <a:t>ALU_output</a:t>
            </a:r>
            <a:r>
              <a:rPr lang="en-US" altLang="en-US" sz="1200" dirty="0">
                <a:solidFill>
                  <a:srgbClr val="000000"/>
                </a:solidFill>
                <a:latin typeface="Times New Roman" panose="02020603050405020304" pitchFamily="18" charset="0"/>
                <a:cs typeface="Times New Roman" panose="02020603050405020304" pitchFamily="18" charset="0"/>
              </a:rPr>
              <a:t>: A signed 6-bit result of the ALU operation.</a:t>
            </a:r>
          </a:p>
          <a:p>
            <a:pPr marL="0" indent="0">
              <a:buNone/>
            </a:pPr>
            <a:endParaRPr lang="en-US" sz="1200" dirty="0">
              <a:solidFill>
                <a:srgbClr val="000000"/>
              </a:solidFill>
              <a:latin typeface="Times New Roman" panose="02020603050405020304" pitchFamily="18" charset="0"/>
              <a:cs typeface="Times New Roman" panose="02020603050405020304" pitchFamily="18" charset="0"/>
            </a:endParaRPr>
          </a:p>
          <a:p>
            <a:endParaRPr lang="en-US" sz="1200" dirty="0"/>
          </a:p>
        </p:txBody>
      </p:sp>
      <p:sp>
        <p:nvSpPr>
          <p:cNvPr id="39" name="TextBox 38">
            <a:extLst>
              <a:ext uri="{FF2B5EF4-FFF2-40B4-BE49-F238E27FC236}">
                <a16:creationId xmlns:a16="http://schemas.microsoft.com/office/drawing/2014/main" id="{094E88BF-0D0E-92A1-C0E4-DABD9B26116B}"/>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Design</a:t>
            </a:r>
          </a:p>
        </p:txBody>
      </p:sp>
    </p:spTree>
    <p:extLst>
      <p:ext uri="{BB962C8B-B14F-4D97-AF65-F5344CB8AC3E}">
        <p14:creationId xmlns:p14="http://schemas.microsoft.com/office/powerpoint/2010/main" val="2873966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B79BB-A997-7FD9-9D2A-CA31A838F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D5F5E-78AA-9958-0A14-F44D73EEE3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9ED72EB-16AB-53A8-A640-AF10191AE038}"/>
              </a:ext>
            </a:extLst>
          </p:cNvPr>
          <p:cNvSpPr>
            <a:spLocks noGrp="1"/>
          </p:cNvSpPr>
          <p:nvPr>
            <p:ph idx="1"/>
          </p:nvPr>
        </p:nvSpPr>
        <p:spPr>
          <a:xfrm>
            <a:off x="566928" y="2185416"/>
            <a:ext cx="7099964" cy="4134997"/>
          </a:xfrm>
        </p:spPr>
        <p:txBody>
          <a:bodyPr/>
          <a:lstStyle/>
          <a:p>
            <a:pPr>
              <a:lnSpc>
                <a:spcPct val="100000"/>
              </a:lnSpc>
            </a:pPr>
            <a:r>
              <a:rPr lang="en-US" b="1" dirty="0">
                <a:solidFill>
                  <a:srgbClr val="000000"/>
                </a:solidFill>
                <a:latin typeface="Times New Roman" panose="02020603050405020304" pitchFamily="18" charset="0"/>
                <a:cs typeface="Times New Roman" panose="02020603050405020304" pitchFamily="18" charset="0"/>
              </a:rPr>
              <a:t>Successful Implementation:</a:t>
            </a:r>
          </a:p>
          <a:p>
            <a:pPr lvl="1">
              <a:lnSpc>
                <a:spcPct val="100000"/>
              </a:lnSpc>
            </a:pPr>
            <a:r>
              <a:rPr lang="en-US" sz="1600" dirty="0">
                <a:latin typeface="Times New Roman" panose="02020603050405020304" pitchFamily="18" charset="0"/>
                <a:cs typeface="Times New Roman" panose="02020603050405020304" pitchFamily="18" charset="0"/>
              </a:rPr>
              <a:t>The ALU design was successfully implemented using an FSM, ensuring efficient control over arithmetic and logical operations.</a:t>
            </a:r>
          </a:p>
          <a:p>
            <a:pPr lvl="1">
              <a:lnSpc>
                <a:spcPct val="100000"/>
              </a:lnSpc>
            </a:pPr>
            <a:r>
              <a:rPr lang="en-US" sz="1600" dirty="0">
                <a:latin typeface="Times New Roman" panose="02020603050405020304" pitchFamily="18" charset="0"/>
                <a:cs typeface="Times New Roman" panose="02020603050405020304" pitchFamily="18" charset="0"/>
              </a:rPr>
              <a:t>The design meets the specified requirements, handling various operations and edge cases effectively.</a:t>
            </a:r>
            <a:endParaRPr lang="en-US" b="1" dirty="0">
              <a:solidFill>
                <a:srgbClr val="000000"/>
              </a:solidFill>
              <a:latin typeface="Times New Roman" panose="02020603050405020304" pitchFamily="18" charset="0"/>
              <a:cs typeface="Times New Roman" panose="02020603050405020304" pitchFamily="18" charset="0"/>
            </a:endParaRPr>
          </a:p>
          <a:p>
            <a:pPr>
              <a:lnSpc>
                <a:spcPct val="100000"/>
              </a:lnSpc>
            </a:pPr>
            <a:r>
              <a:rPr lang="en-US" b="1" dirty="0">
                <a:solidFill>
                  <a:srgbClr val="000000"/>
                </a:solidFill>
                <a:latin typeface="Times New Roman" panose="02020603050405020304" pitchFamily="18" charset="0"/>
                <a:cs typeface="Times New Roman" panose="02020603050405020304" pitchFamily="18" charset="0"/>
              </a:rPr>
              <a:t>Comprehensive Verification using UVM</a:t>
            </a:r>
          </a:p>
          <a:p>
            <a:pPr marL="502920" lvl="1" indent="0">
              <a:lnSpc>
                <a:spcPct val="100000"/>
              </a:lnSpc>
              <a:buNone/>
            </a:pPr>
            <a:endParaRPr lang="en-US" sz="1600" dirty="0">
              <a:latin typeface="Times New Roman" panose="02020603050405020304" pitchFamily="18" charset="0"/>
              <a:cs typeface="Times New Roman" panose="02020603050405020304" pitchFamily="18" charset="0"/>
            </a:endParaRPr>
          </a:p>
        </p:txBody>
      </p:sp>
      <p:pic>
        <p:nvPicPr>
          <p:cNvPr id="2056" name="Picture 8" descr="49,652 Conclusion Royalty-Free Photos and Stock Images | Shutterstock">
            <a:extLst>
              <a:ext uri="{FF2B5EF4-FFF2-40B4-BE49-F238E27FC236}">
                <a16:creationId xmlns:a16="http://schemas.microsoft.com/office/drawing/2014/main" id="{90D844A5-DC18-EC63-9988-57A788C001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37" t="8490" b="10655"/>
          <a:stretch/>
        </p:blipFill>
        <p:spPr bwMode="auto">
          <a:xfrm>
            <a:off x="7759420" y="1034980"/>
            <a:ext cx="4432580" cy="186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50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9A13-2DAE-CF17-AEF1-2FD86E4C1295}"/>
              </a:ext>
            </a:extLst>
          </p:cNvPr>
          <p:cNvSpPr>
            <a:spLocks noGrp="1"/>
          </p:cNvSpPr>
          <p:nvPr>
            <p:ph type="title"/>
          </p:nvPr>
        </p:nvSpPr>
        <p:spPr/>
        <p:txBody>
          <a:bodyPr/>
          <a:lstStyle/>
          <a:p>
            <a:r>
              <a:rPr lang="en-US" dirty="0"/>
              <a:t>Project Path</a:t>
            </a:r>
          </a:p>
        </p:txBody>
      </p:sp>
      <p:sp>
        <p:nvSpPr>
          <p:cNvPr id="3" name="Content Placeholder 2">
            <a:extLst>
              <a:ext uri="{FF2B5EF4-FFF2-40B4-BE49-F238E27FC236}">
                <a16:creationId xmlns:a16="http://schemas.microsoft.com/office/drawing/2014/main" id="{FEAE03BE-1E2F-926E-009B-443A921398DB}"/>
              </a:ext>
            </a:extLst>
          </p:cNvPr>
          <p:cNvSpPr>
            <a:spLocks noGrp="1"/>
          </p:cNvSpPr>
          <p:nvPr>
            <p:ph idx="1"/>
          </p:nvPr>
        </p:nvSpPr>
        <p:spPr>
          <a:xfrm>
            <a:off x="566927" y="2185416"/>
            <a:ext cx="11283697" cy="3968249"/>
          </a:xfrm>
        </p:spPr>
        <p:txBody>
          <a:bodyPr/>
          <a:lstStyle/>
          <a:p>
            <a:pPr algn="ctr"/>
            <a:r>
              <a:rPr lang="en-US" sz="2800" dirty="0">
                <a:solidFill>
                  <a:srgbClr val="000000"/>
                </a:solidFill>
                <a:latin typeface="Times New Roman" panose="02020603050405020304" pitchFamily="18" charset="0"/>
                <a:cs typeface="Times New Roman" panose="02020603050405020304" pitchFamily="18" charset="0"/>
              </a:rPr>
              <a:t>/home/svgpdv25ziahmed/SI-</a:t>
            </a:r>
            <a:r>
              <a:rPr lang="en-US" sz="2800" dirty="0" err="1">
                <a:solidFill>
                  <a:srgbClr val="000000"/>
                </a:solidFill>
                <a:latin typeface="Times New Roman" panose="02020603050405020304" pitchFamily="18" charset="0"/>
                <a:cs typeface="Times New Roman" panose="02020603050405020304" pitchFamily="18" charset="0"/>
              </a:rPr>
              <a:t>VisionAcademy</a:t>
            </a:r>
            <a:r>
              <a:rPr lang="en-US" sz="2800" dirty="0">
                <a:solidFill>
                  <a:srgbClr val="000000"/>
                </a:solidFill>
                <a:latin typeface="Times New Roman" panose="02020603050405020304" pitchFamily="18" charset="0"/>
                <a:cs typeface="Times New Roman" panose="02020603050405020304" pitchFamily="18" charset="0"/>
              </a:rPr>
              <a:t>/</a:t>
            </a:r>
            <a:r>
              <a:rPr lang="en-US" sz="2800" dirty="0" err="1">
                <a:solidFill>
                  <a:srgbClr val="000000"/>
                </a:solidFill>
                <a:latin typeface="Times New Roman" panose="02020603050405020304" pitchFamily="18" charset="0"/>
                <a:cs typeface="Times New Roman" panose="02020603050405020304" pitchFamily="18" charset="0"/>
              </a:rPr>
              <a:t>ALU_project_UVM</a:t>
            </a:r>
            <a:endParaRPr lang="en-US"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40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42C24-A11A-0A5F-E570-3A597E57F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8256D-63D6-7B10-C756-B8EA386E61AD}"/>
              </a:ext>
            </a:extLst>
          </p:cNvPr>
          <p:cNvSpPr>
            <a:spLocks noGrp="1"/>
          </p:cNvSpPr>
          <p:nvPr>
            <p:ph type="title"/>
          </p:nvPr>
        </p:nvSpPr>
        <p:spPr/>
        <p:txBody>
          <a:bodyPr/>
          <a:lstStyle/>
          <a:p>
            <a:r>
              <a:rPr lang="en-US" dirty="0"/>
              <a:t>Verification Challenge</a:t>
            </a:r>
          </a:p>
        </p:txBody>
      </p:sp>
      <p:sp>
        <p:nvSpPr>
          <p:cNvPr id="3" name="Content Placeholder 2">
            <a:extLst>
              <a:ext uri="{FF2B5EF4-FFF2-40B4-BE49-F238E27FC236}">
                <a16:creationId xmlns:a16="http://schemas.microsoft.com/office/drawing/2014/main" id="{8F61DA24-484C-2D4B-E8F9-D31EF9E56EF6}"/>
              </a:ext>
            </a:extLst>
          </p:cNvPr>
          <p:cNvSpPr>
            <a:spLocks noGrp="1"/>
          </p:cNvSpPr>
          <p:nvPr>
            <p:ph idx="1"/>
          </p:nvPr>
        </p:nvSpPr>
        <p:spPr>
          <a:xfrm>
            <a:off x="566927" y="2185416"/>
            <a:ext cx="11283697" cy="3968249"/>
          </a:xfrm>
        </p:spPr>
        <p:txBody>
          <a:bodyPr/>
          <a:lstStyle/>
          <a:p>
            <a:r>
              <a:rPr lang="en-US" dirty="0">
                <a:solidFill>
                  <a:srgbClr val="000000"/>
                </a:solidFill>
                <a:latin typeface="Times New Roman" panose="02020603050405020304" pitchFamily="18" charset="0"/>
                <a:cs typeface="Times New Roman" panose="02020603050405020304" pitchFamily="18" charset="0"/>
              </a:rPr>
              <a:t>Tried to override the </a:t>
            </a:r>
            <a:r>
              <a:rPr lang="en-US" dirty="0" err="1">
                <a:solidFill>
                  <a:srgbClr val="000000"/>
                </a:solidFill>
                <a:latin typeface="Times New Roman" panose="02020603050405020304" pitchFamily="18" charset="0"/>
                <a:cs typeface="Times New Roman" panose="02020603050405020304" pitchFamily="18" charset="0"/>
              </a:rPr>
              <a:t>uvm_report_server</a:t>
            </a:r>
            <a:r>
              <a:rPr lang="en-US" dirty="0">
                <a:solidFill>
                  <a:srgbClr val="000000"/>
                </a:solidFill>
                <a:latin typeface="Times New Roman" panose="02020603050405020304" pitchFamily="18" charset="0"/>
                <a:cs typeface="Times New Roman" panose="02020603050405020304" pitchFamily="18" charset="0"/>
              </a:rPr>
              <a:t> to create a custom format for </a:t>
            </a:r>
            <a:r>
              <a:rPr lang="en-US" dirty="0" err="1">
                <a:solidFill>
                  <a:srgbClr val="000000"/>
                </a:solidFill>
                <a:latin typeface="Times New Roman" panose="02020603050405020304" pitchFamily="18" charset="0"/>
                <a:cs typeface="Times New Roman" panose="02020603050405020304" pitchFamily="18" charset="0"/>
              </a:rPr>
              <a:t>uvm_info</a:t>
            </a:r>
            <a:r>
              <a:rPr lang="en-US" dirty="0">
                <a:solidFill>
                  <a:srgbClr val="000000"/>
                </a:solidFill>
                <a:latin typeface="Times New Roman" panose="02020603050405020304" pitchFamily="18" charset="0"/>
                <a:cs typeface="Times New Roman" panose="02020603050405020304" pitchFamily="18" charset="0"/>
              </a:rPr>
              <a:t> macro but it fails and wasn’t printing anything. </a:t>
            </a:r>
          </a:p>
          <a:p>
            <a:r>
              <a:rPr lang="en-US" dirty="0">
                <a:solidFill>
                  <a:srgbClr val="000000"/>
                </a:solidFill>
                <a:latin typeface="Times New Roman" panose="02020603050405020304" pitchFamily="18" charset="0"/>
                <a:cs typeface="Times New Roman" panose="02020603050405020304" pitchFamily="18" charset="0"/>
              </a:rPr>
              <a:t>Interact with different phases.</a:t>
            </a:r>
          </a:p>
          <a:p>
            <a:r>
              <a:rPr lang="en-US" dirty="0">
                <a:solidFill>
                  <a:srgbClr val="000000"/>
                </a:solidFill>
                <a:latin typeface="Times New Roman" panose="02020603050405020304" pitchFamily="18" charset="0"/>
                <a:cs typeface="Times New Roman" panose="02020603050405020304" pitchFamily="18" charset="0"/>
              </a:rPr>
              <a:t>I used a virtual sequence here just to practice.</a:t>
            </a:r>
          </a:p>
          <a:p>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584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4321-3724-64C4-9759-896E34717E13}"/>
              </a:ext>
            </a:extLst>
          </p:cNvPr>
          <p:cNvSpPr>
            <a:spLocks noGrp="1"/>
          </p:cNvSpPr>
          <p:nvPr>
            <p:ph type="title"/>
          </p:nvPr>
        </p:nvSpPr>
        <p:spPr>
          <a:xfrm>
            <a:off x="2620264" y="3133534"/>
            <a:ext cx="6951472" cy="590931"/>
          </a:xfrm>
        </p:spPr>
        <p:txBody>
          <a:bodyPr/>
          <a:lstStyle/>
          <a:p>
            <a:pPr algn="ctr"/>
            <a:r>
              <a:rPr lang="en-US" dirty="0"/>
              <a:t>Thank You</a:t>
            </a:r>
          </a:p>
        </p:txBody>
      </p:sp>
    </p:spTree>
    <p:extLst>
      <p:ext uri="{BB962C8B-B14F-4D97-AF65-F5344CB8AC3E}">
        <p14:creationId xmlns:p14="http://schemas.microsoft.com/office/powerpoint/2010/main" val="184824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p:txBody>
          <a:bodyPr/>
          <a:lstStyle/>
          <a:p>
            <a:r>
              <a:rPr lang="en-US" dirty="0"/>
              <a:t>FSM Diagram</a:t>
            </a:r>
          </a:p>
        </p:txBody>
      </p:sp>
      <p:sp>
        <p:nvSpPr>
          <p:cNvPr id="7" name="Content Placeholder 6">
            <a:extLst>
              <a:ext uri="{FF2B5EF4-FFF2-40B4-BE49-F238E27FC236}">
                <a16:creationId xmlns:a16="http://schemas.microsoft.com/office/drawing/2014/main" id="{F86E5220-D4F2-436B-D5B8-321F9D958AAB}"/>
              </a:ext>
            </a:extLst>
          </p:cNvPr>
          <p:cNvSpPr>
            <a:spLocks noGrp="1"/>
          </p:cNvSpPr>
          <p:nvPr>
            <p:ph idx="1"/>
          </p:nvPr>
        </p:nvSpPr>
        <p:spPr>
          <a:xfrm>
            <a:off x="566928" y="2185416"/>
            <a:ext cx="6372352" cy="3968249"/>
          </a:xfrm>
        </p:spPr>
        <p:txBody>
          <a:bodyPr/>
          <a:lstStyle/>
          <a:p>
            <a:pPr>
              <a:lnSpc>
                <a:spcPct val="100000"/>
              </a:lnSpc>
            </a:pPr>
            <a:r>
              <a:rPr lang="en-US" sz="1400" dirty="0">
                <a:solidFill>
                  <a:srgbClr val="000000"/>
                </a:solidFill>
                <a:latin typeface="Times New Roman" panose="02020603050405020304" pitchFamily="18" charset="0"/>
                <a:cs typeface="Times New Roman" panose="02020603050405020304" pitchFamily="18" charset="0"/>
              </a:rPr>
              <a:t>The ALU operates with an </a:t>
            </a:r>
            <a:r>
              <a:rPr lang="en-US" sz="1400" b="1" dirty="0">
                <a:solidFill>
                  <a:srgbClr val="000000"/>
                </a:solidFill>
                <a:latin typeface="Times New Roman" panose="02020603050405020304" pitchFamily="18" charset="0"/>
                <a:cs typeface="Times New Roman" panose="02020603050405020304" pitchFamily="18" charset="0"/>
              </a:rPr>
              <a:t>FSM</a:t>
            </a:r>
            <a:r>
              <a:rPr lang="en-US" sz="1400" dirty="0">
                <a:solidFill>
                  <a:srgbClr val="000000"/>
                </a:solidFill>
                <a:latin typeface="Times New Roman" panose="02020603050405020304" pitchFamily="18" charset="0"/>
                <a:cs typeface="Times New Roman" panose="02020603050405020304" pitchFamily="18" charset="0"/>
              </a:rPr>
              <a:t> that controls the transitions between different states, based on the enable signals and the operation modes. The FSM defines four primary states, as detailed below:</a:t>
            </a:r>
          </a:p>
          <a:p>
            <a:pPr marL="0" indent="0">
              <a:lnSpc>
                <a:spcPct val="100000"/>
              </a:lnSpc>
              <a:buNone/>
            </a:pPr>
            <a:endParaRPr lang="en-US" sz="1400" dirty="0">
              <a:solidFill>
                <a:srgbClr val="000000"/>
              </a:solidFill>
              <a:latin typeface="Times New Roman" panose="02020603050405020304" pitchFamily="18" charset="0"/>
              <a:cs typeface="Times New Roman" panose="02020603050405020304" pitchFamily="18" charset="0"/>
            </a:endParaRPr>
          </a:p>
          <a:p>
            <a:pPr marL="742950" lvl="1" indent="-285750" eaLnBrk="0" fontAlgn="base" hangingPunct="0">
              <a:lnSpc>
                <a:spcPct val="100000"/>
              </a:lnSpc>
              <a:spcBef>
                <a:spcPct val="0"/>
              </a:spcBef>
              <a:spcAft>
                <a:spcPct val="0"/>
              </a:spcAft>
              <a:buClrTx/>
              <a:buSzTx/>
              <a:buFontTx/>
              <a:buChar char="-"/>
            </a:pPr>
            <a:endParaRPr lang="en-US" altLang="en-US" sz="1400" b="1"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742950" lvl="1" indent="-285750" eaLnBrk="0" fontAlgn="base"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pPr>
            <a:endParaRPr lang="en-US" sz="1400" dirty="0">
              <a:solidFill>
                <a:srgbClr val="000000"/>
              </a:solidFill>
              <a:latin typeface="Times New Roman" panose="02020603050405020304" pitchFamily="18" charset="0"/>
              <a:cs typeface="Times New Roman" panose="02020603050405020304" pitchFamily="18" charset="0"/>
            </a:endParaRPr>
          </a:p>
          <a:p>
            <a:pPr>
              <a:lnSpc>
                <a:spcPct val="100000"/>
              </a:lnSpc>
            </a:pPr>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F961AE-373A-6117-7792-1C7390A825BA}"/>
              </a:ext>
            </a:extLst>
          </p:cNvPr>
          <p:cNvPicPr>
            <a:picLocks noChangeAspect="1"/>
          </p:cNvPicPr>
          <p:nvPr/>
        </p:nvPicPr>
        <p:blipFill>
          <a:blip r:embed="rId4"/>
          <a:stretch>
            <a:fillRect/>
          </a:stretch>
        </p:blipFill>
        <p:spPr>
          <a:xfrm>
            <a:off x="6939280" y="1203317"/>
            <a:ext cx="4971960" cy="4734350"/>
          </a:xfrm>
          <a:prstGeom prst="rect">
            <a:avLst/>
          </a:prstGeom>
        </p:spPr>
      </p:pic>
      <p:sp>
        <p:nvSpPr>
          <p:cNvPr id="18" name="TextBox 17">
            <a:extLst>
              <a:ext uri="{FF2B5EF4-FFF2-40B4-BE49-F238E27FC236}">
                <a16:creationId xmlns:a16="http://schemas.microsoft.com/office/drawing/2014/main" id="{67CC67B3-0281-CBD5-7ECE-3578E21E8BBD}"/>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Design</a:t>
            </a:r>
          </a:p>
        </p:txBody>
      </p:sp>
      <p:graphicFrame>
        <p:nvGraphicFramePr>
          <p:cNvPr id="3" name="Table 2">
            <a:extLst>
              <a:ext uri="{FF2B5EF4-FFF2-40B4-BE49-F238E27FC236}">
                <a16:creationId xmlns:a16="http://schemas.microsoft.com/office/drawing/2014/main" id="{D399F934-BCC4-FCF9-95D0-AF291B12DFA5}"/>
              </a:ext>
            </a:extLst>
          </p:cNvPr>
          <p:cNvGraphicFramePr>
            <a:graphicFrameLocks noGrp="1"/>
          </p:cNvGraphicFramePr>
          <p:nvPr>
            <p:extLst>
              <p:ext uri="{D42A27DB-BD31-4B8C-83A1-F6EECF244321}">
                <p14:modId xmlns:p14="http://schemas.microsoft.com/office/powerpoint/2010/main" val="1207541496"/>
              </p:ext>
            </p:extLst>
          </p:nvPr>
        </p:nvGraphicFramePr>
        <p:xfrm>
          <a:off x="566928" y="3103027"/>
          <a:ext cx="5981356" cy="2834640"/>
        </p:xfrm>
        <a:graphic>
          <a:graphicData uri="http://schemas.openxmlformats.org/drawingml/2006/table">
            <a:tbl>
              <a:tblPr firstRow="1" bandRow="1">
                <a:tableStyleId>{BDBED569-4797-4DF1-A0F4-6AAB3CD982D8}</a:tableStyleId>
              </a:tblPr>
              <a:tblGrid>
                <a:gridCol w="1285965">
                  <a:extLst>
                    <a:ext uri="{9D8B030D-6E8A-4147-A177-3AD203B41FA5}">
                      <a16:colId xmlns:a16="http://schemas.microsoft.com/office/drawing/2014/main" val="3555537419"/>
                    </a:ext>
                  </a:extLst>
                </a:gridCol>
                <a:gridCol w="4695391">
                  <a:extLst>
                    <a:ext uri="{9D8B030D-6E8A-4147-A177-3AD203B41FA5}">
                      <a16:colId xmlns:a16="http://schemas.microsoft.com/office/drawing/2014/main" val="3921096864"/>
                    </a:ext>
                  </a:extLst>
                </a:gridCol>
              </a:tblGrid>
              <a:tr h="264185">
                <a:tc>
                  <a:txBody>
                    <a:bodyPr/>
                    <a:lstStyle/>
                    <a:p>
                      <a:pPr algn="ctr"/>
                      <a:r>
                        <a:rPr lang="en-US" sz="1200" dirty="0"/>
                        <a:t>State</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t>Description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0602679"/>
                  </a:ext>
                </a:extLst>
              </a:tr>
              <a:tr h="440308">
                <a:tc>
                  <a:txBody>
                    <a:bodyPr/>
                    <a:lstStyle/>
                    <a:p>
                      <a:pPr algn="ctr"/>
                      <a:r>
                        <a:rPr kumimoji="0" lang="en-US" altLang="en-US" sz="12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IDLE</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ALU waits for operand enable signals to transition to other states.</a:t>
                      </a:r>
                    </a:p>
                    <a:p>
                      <a:pPr algn="ct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8323274"/>
                  </a:ext>
                </a:extLst>
              </a:tr>
              <a:tr h="792555">
                <a:tc>
                  <a:txBody>
                    <a:bodyPr/>
                    <a:lstStyle/>
                    <a:p>
                      <a:pPr algn="ctr"/>
                      <a:r>
                        <a:rPr kumimoji="0" lang="en-US" altLang="en-US" sz="1200" b="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Operand1_set</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state is used for processing operations related to the first operand (Operand1), including operations like addition, subtraction, XOR, etc. The operation to be performed is selected via the Operand1_op input.</a:t>
                      </a:r>
                    </a:p>
                    <a:p>
                      <a:pPr algn="ct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7069349"/>
                  </a:ext>
                </a:extLst>
              </a:tr>
              <a:tr h="616431">
                <a:tc>
                  <a:txBody>
                    <a:bodyPr/>
                    <a:lstStyle/>
                    <a:p>
                      <a:pPr algn="ctr"/>
                      <a:r>
                        <a:rPr lang="en-US" sz="1200" b="1" dirty="0">
                          <a:solidFill>
                            <a:srgbClr val="000000"/>
                          </a:solidFill>
                          <a:latin typeface="Times New Roman" panose="02020603050405020304" pitchFamily="18" charset="0"/>
                          <a:cs typeface="Times New Roman" panose="02020603050405020304" pitchFamily="18" charset="0"/>
                        </a:rPr>
                        <a:t>Operand2_set1</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state handles the first set of operations related to the second operand (Operand2). The operations are controlled via the Operand2_op input. </a:t>
                      </a:r>
                    </a:p>
                    <a:p>
                      <a:pPr algn="ct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0556129"/>
                  </a:ext>
                </a:extLst>
              </a:tr>
              <a:tr h="538281">
                <a:tc>
                  <a:txBody>
                    <a:bodyPr/>
                    <a:lstStyle/>
                    <a:p>
                      <a:pPr algn="ctr"/>
                      <a:r>
                        <a:rPr lang="en-US" sz="1200" b="1" dirty="0">
                          <a:solidFill>
                            <a:srgbClr val="000000"/>
                          </a:solidFill>
                          <a:latin typeface="Times New Roman" panose="02020603050405020304" pitchFamily="18" charset="0"/>
                          <a:cs typeface="Times New Roman" panose="02020603050405020304" pitchFamily="18" charset="0"/>
                        </a:rPr>
                        <a:t>Operand2_set2</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2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state handles the second set of operations for Operand2, which include XOR, XNOR, decrementing Operand1, and incrementing Operand2.</a:t>
                      </a:r>
                    </a:p>
                  </a:txBody>
                  <a:tcPr/>
                </a:tc>
                <a:extLst>
                  <a:ext uri="{0D108BD9-81ED-4DB2-BD59-A6C34878D82A}">
                    <a16:rowId xmlns:a16="http://schemas.microsoft.com/office/drawing/2014/main" val="145583472"/>
                  </a:ext>
                </a:extLst>
              </a:tr>
            </a:tbl>
          </a:graphicData>
        </a:graphic>
      </p:graphicFrame>
    </p:spTree>
    <p:extLst>
      <p:ext uri="{BB962C8B-B14F-4D97-AF65-F5344CB8AC3E}">
        <p14:creationId xmlns:p14="http://schemas.microsoft.com/office/powerpoint/2010/main" val="339767754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Title">
            <a:extLst>
              <a:ext uri="{FF2B5EF4-FFF2-40B4-BE49-F238E27FC236}">
                <a16:creationId xmlns:a16="http://schemas.microsoft.com/office/drawing/2014/main" id="{A5A6BD9C-352C-594C-84C3-B534C6BE8173}"/>
              </a:ext>
            </a:extLst>
          </p:cNvPr>
          <p:cNvSpPr>
            <a:spLocks noGrp="1"/>
          </p:cNvSpPr>
          <p:nvPr>
            <p:ph type="title"/>
          </p:nvPr>
        </p:nvSpPr>
        <p:spPr/>
        <p:txBody>
          <a:bodyPr/>
          <a:lstStyle/>
          <a:p>
            <a:r>
              <a:rPr lang="en-US" dirty="0"/>
              <a:t>Macro for defining next logic or state</a:t>
            </a:r>
          </a:p>
        </p:txBody>
      </p:sp>
      <p:sp>
        <p:nvSpPr>
          <p:cNvPr id="8" name="Rectangle 1">
            <a:extLst>
              <a:ext uri="{FF2B5EF4-FFF2-40B4-BE49-F238E27FC236}">
                <a16:creationId xmlns:a16="http://schemas.microsoft.com/office/drawing/2014/main" id="{4BE1DD7E-373C-84D1-9AAE-4E70640E7E95}"/>
              </a:ext>
            </a:extLst>
          </p:cNvPr>
          <p:cNvSpPr>
            <a:spLocks noGrp="1" noChangeArrowheads="1"/>
          </p:cNvSpPr>
          <p:nvPr>
            <p:ph type="body" idx="1"/>
          </p:nvPr>
        </p:nvSpPr>
        <p:spPr bwMode="auto">
          <a:xfrm>
            <a:off x="566739" y="2090547"/>
            <a:ext cx="420033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macro </a:t>
            </a:r>
            <a:r>
              <a:rPr kumimoji="0" lang="en-US" altLang="en-US" sz="1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NEXT_STATE_LOGIC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defines how the state machine transitions based on the enable signals for Operand1 and Operand2: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a:t>
            </a:r>
            <a:r>
              <a:rPr kumimoji="0" lang="en-US" altLang="en-US" sz="140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only</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Operand1_en is active (and Operand2_en is not), the next state will transition to Operand1_set.</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a:t>
            </a:r>
            <a:r>
              <a:rPr kumimoji="0" lang="en-US" altLang="en-US" sz="140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only</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Operand2_en is active (and Operand1_en is not), the next state will transition to Operand2_set1.</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a:t>
            </a:r>
            <a:r>
              <a:rPr kumimoji="0" lang="en-US" altLang="en-US" sz="140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both operands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are enabled (Operand1_en &amp;&amp; Operand2_en), the next state will transition to Operand2_set2.If neither operand is enabled, the state will return to IDLE.</a:t>
            </a:r>
          </a:p>
        </p:txBody>
      </p:sp>
      <p:pic>
        <p:nvPicPr>
          <p:cNvPr id="21" name="Picture 20">
            <a:extLst>
              <a:ext uri="{FF2B5EF4-FFF2-40B4-BE49-F238E27FC236}">
                <a16:creationId xmlns:a16="http://schemas.microsoft.com/office/drawing/2014/main" id="{E3024F3C-4277-6BA1-11BA-6F1E457A97BF}"/>
              </a:ext>
            </a:extLst>
          </p:cNvPr>
          <p:cNvPicPr>
            <a:picLocks noChangeAspect="1"/>
          </p:cNvPicPr>
          <p:nvPr/>
        </p:nvPicPr>
        <p:blipFill>
          <a:blip r:embed="rId2"/>
          <a:stretch>
            <a:fillRect/>
          </a:stretch>
        </p:blipFill>
        <p:spPr>
          <a:xfrm>
            <a:off x="4981664" y="2989441"/>
            <a:ext cx="7071973" cy="1310754"/>
          </a:xfrm>
          <a:prstGeom prst="rect">
            <a:avLst/>
          </a:prstGeom>
        </p:spPr>
      </p:pic>
      <p:sp>
        <p:nvSpPr>
          <p:cNvPr id="22" name="TextBox 21">
            <a:extLst>
              <a:ext uri="{FF2B5EF4-FFF2-40B4-BE49-F238E27FC236}">
                <a16:creationId xmlns:a16="http://schemas.microsoft.com/office/drawing/2014/main" id="{F2A3DD0E-8C6B-A306-5EAB-BF3B5903A3FB}"/>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Design</a:t>
            </a:r>
          </a:p>
        </p:txBody>
      </p:sp>
    </p:spTree>
    <p:extLst>
      <p:ext uri="{BB962C8B-B14F-4D97-AF65-F5344CB8AC3E}">
        <p14:creationId xmlns:p14="http://schemas.microsoft.com/office/powerpoint/2010/main" val="108257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a:extLst>
              <a:ext uri="{FF2B5EF4-FFF2-40B4-BE49-F238E27FC236}">
                <a16:creationId xmlns:a16="http://schemas.microsoft.com/office/drawing/2014/main" id="{3AC14BE6-0C46-714B-B7A3-48A9E49BAF81}"/>
              </a:ext>
            </a:extLst>
          </p:cNvPr>
          <p:cNvSpPr>
            <a:spLocks noGrp="1"/>
          </p:cNvSpPr>
          <p:nvPr>
            <p:ph type="title"/>
          </p:nvPr>
        </p:nvSpPr>
        <p:spPr>
          <a:xfrm>
            <a:off x="566927" y="1366576"/>
            <a:ext cx="6577451" cy="723971"/>
          </a:xfrm>
        </p:spPr>
        <p:txBody>
          <a:bodyPr/>
          <a:lstStyle/>
          <a:p>
            <a:r>
              <a:rPr lang="en-US" dirty="0"/>
              <a:t>Operations and Parameters</a:t>
            </a:r>
          </a:p>
        </p:txBody>
      </p:sp>
      <p:sp>
        <p:nvSpPr>
          <p:cNvPr id="3" name="Slide Text">
            <a:extLst>
              <a:ext uri="{FF2B5EF4-FFF2-40B4-BE49-F238E27FC236}">
                <a16:creationId xmlns:a16="http://schemas.microsoft.com/office/drawing/2014/main" id="{4229366B-9DFE-0244-A864-A3ECC8897F6F}"/>
              </a:ext>
            </a:extLst>
          </p:cNvPr>
          <p:cNvSpPr>
            <a:spLocks noGrp="1"/>
          </p:cNvSpPr>
          <p:nvPr>
            <p:ph idx="1"/>
          </p:nvPr>
        </p:nvSpPr>
        <p:spPr>
          <a:xfrm>
            <a:off x="566927" y="2064841"/>
            <a:ext cx="4778795" cy="4165142"/>
          </a:xfrm>
        </p:spPr>
        <p:txBody>
          <a:bodyPr/>
          <a:lstStyle/>
          <a:p>
            <a:pPr marL="0" indent="0">
              <a:spcAft>
                <a:spcPts val="600"/>
              </a:spcAft>
              <a:buNone/>
            </a:pPr>
            <a:r>
              <a:rPr lang="en-US" sz="1400" dirty="0">
                <a:solidFill>
                  <a:srgbClr val="000000"/>
                </a:solidFill>
                <a:latin typeface="Times New Roman" panose="02020603050405020304" pitchFamily="18" charset="0"/>
                <a:cs typeface="Times New Roman" panose="02020603050405020304" pitchFamily="18" charset="0"/>
              </a:rPr>
              <a:t>The operations are performed based on the selected operation codes (Operand1_op and Operand2_op), and the corresponding operation for each case is implemented in the state machine logic.</a:t>
            </a:r>
          </a:p>
          <a:p>
            <a:pPr marL="0" indent="0">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FSM States </a:t>
            </a:r>
            <a:r>
              <a:rPr lang="en-US" sz="1400" dirty="0">
                <a:solidFill>
                  <a:srgbClr val="000000"/>
                </a:solidFill>
                <a:latin typeface="Times New Roman" panose="02020603050405020304" pitchFamily="18" charset="0"/>
                <a:cs typeface="Times New Roman" panose="02020603050405020304" pitchFamily="18" charset="0"/>
              </a:rPr>
              <a:t>(IDLE, Operand1_set, Operand2_set1, Operand2_set2): Used to control the ALU's operation sequence.</a:t>
            </a:r>
          </a:p>
          <a:p>
            <a:pPr marL="0" indent="0">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Operand1 Operations </a:t>
            </a:r>
            <a:r>
              <a:rPr lang="en-US" sz="1400" dirty="0">
                <a:solidFill>
                  <a:srgbClr val="000000"/>
                </a:solidFill>
                <a:latin typeface="Times New Roman" panose="02020603050405020304" pitchFamily="18" charset="0"/>
                <a:cs typeface="Times New Roman" panose="02020603050405020304" pitchFamily="18" charset="0"/>
              </a:rPr>
              <a:t>(ADD, SUB, XOR, AND1, AND2, XNOR, OR, NULL): Define operations to be performed on Operand1.Operand2 First Set Operations (NAND, ADD1, ADD2, NULL): Define operations to be performed on Operand2 (first set).</a:t>
            </a:r>
          </a:p>
          <a:p>
            <a:pPr marL="0" indent="0">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Operand2 Second Set Operations </a:t>
            </a:r>
            <a:r>
              <a:rPr lang="en-US" sz="1400" dirty="0">
                <a:solidFill>
                  <a:srgbClr val="000000"/>
                </a:solidFill>
                <a:latin typeface="Times New Roman" panose="02020603050405020304" pitchFamily="18" charset="0"/>
                <a:cs typeface="Times New Roman" panose="02020603050405020304" pitchFamily="18" charset="0"/>
              </a:rPr>
              <a:t>(XOR, XNOR, DEC_Operand1, INC_Operand2): Define operations to be performed on Operand2 (second set).</a:t>
            </a:r>
          </a:p>
        </p:txBody>
      </p:sp>
      <p:pic>
        <p:nvPicPr>
          <p:cNvPr id="6" name="Picture 5" descr="A screenshot of a computer&#10;&#10;AI-generated content may be incorrect.">
            <a:extLst>
              <a:ext uri="{FF2B5EF4-FFF2-40B4-BE49-F238E27FC236}">
                <a16:creationId xmlns:a16="http://schemas.microsoft.com/office/drawing/2014/main" id="{9AF75FF1-B930-5C92-2D2C-1013469274E8}"/>
              </a:ext>
            </a:extLst>
          </p:cNvPr>
          <p:cNvPicPr>
            <a:picLocks noChangeAspect="1"/>
          </p:cNvPicPr>
          <p:nvPr/>
        </p:nvPicPr>
        <p:blipFill>
          <a:blip r:embed="rId2"/>
          <a:stretch>
            <a:fillRect/>
          </a:stretch>
        </p:blipFill>
        <p:spPr>
          <a:xfrm>
            <a:off x="5489887" y="2084935"/>
            <a:ext cx="6477561" cy="998307"/>
          </a:xfrm>
          <a:prstGeom prst="rect">
            <a:avLst/>
          </a:prstGeom>
        </p:spPr>
      </p:pic>
      <p:pic>
        <p:nvPicPr>
          <p:cNvPr id="8" name="Picture 7" descr="A screen shot of a computer&#10;&#10;AI-generated content may be incorrect.">
            <a:extLst>
              <a:ext uri="{FF2B5EF4-FFF2-40B4-BE49-F238E27FC236}">
                <a16:creationId xmlns:a16="http://schemas.microsoft.com/office/drawing/2014/main" id="{8F5FC786-DFD7-B017-B40E-1893F1179A06}"/>
              </a:ext>
            </a:extLst>
          </p:cNvPr>
          <p:cNvPicPr>
            <a:picLocks noChangeAspect="1"/>
          </p:cNvPicPr>
          <p:nvPr/>
        </p:nvPicPr>
        <p:blipFill>
          <a:blip r:embed="rId3"/>
          <a:stretch>
            <a:fillRect/>
          </a:stretch>
        </p:blipFill>
        <p:spPr>
          <a:xfrm>
            <a:off x="5489887" y="3143827"/>
            <a:ext cx="6477561" cy="1729890"/>
          </a:xfrm>
          <a:prstGeom prst="rect">
            <a:avLst/>
          </a:prstGeom>
        </p:spPr>
      </p:pic>
      <p:pic>
        <p:nvPicPr>
          <p:cNvPr id="11" name="Picture 10" descr="A computer screen with numbers and letters&#10;&#10;AI-generated content may be incorrect.">
            <a:extLst>
              <a:ext uri="{FF2B5EF4-FFF2-40B4-BE49-F238E27FC236}">
                <a16:creationId xmlns:a16="http://schemas.microsoft.com/office/drawing/2014/main" id="{5A33B3F9-F0AF-DCCA-D4C1-22D3DECB6EB2}"/>
              </a:ext>
            </a:extLst>
          </p:cNvPr>
          <p:cNvPicPr>
            <a:picLocks noChangeAspect="1"/>
          </p:cNvPicPr>
          <p:nvPr/>
        </p:nvPicPr>
        <p:blipFill>
          <a:blip r:embed="rId4"/>
          <a:stretch>
            <a:fillRect/>
          </a:stretch>
        </p:blipFill>
        <p:spPr>
          <a:xfrm>
            <a:off x="5489887" y="4934302"/>
            <a:ext cx="5191147" cy="1813717"/>
          </a:xfrm>
          <a:prstGeom prst="rect">
            <a:avLst/>
          </a:prstGeom>
        </p:spPr>
      </p:pic>
      <p:sp>
        <p:nvSpPr>
          <p:cNvPr id="12" name="TextBox 11">
            <a:extLst>
              <a:ext uri="{FF2B5EF4-FFF2-40B4-BE49-F238E27FC236}">
                <a16:creationId xmlns:a16="http://schemas.microsoft.com/office/drawing/2014/main" id="{22B88E8D-8B4E-B806-AE33-346386FA2CA9}"/>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Design</a:t>
            </a:r>
          </a:p>
        </p:txBody>
      </p:sp>
    </p:spTree>
    <p:extLst>
      <p:ext uri="{BB962C8B-B14F-4D97-AF65-F5344CB8AC3E}">
        <p14:creationId xmlns:p14="http://schemas.microsoft.com/office/powerpoint/2010/main" val="67173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566927" y="1001018"/>
            <a:ext cx="7190725" cy="1089529"/>
          </a:xfrm>
        </p:spPr>
        <p:txBody>
          <a:bodyPr/>
          <a:lstStyle/>
          <a:p>
            <a:r>
              <a:rPr lang="en-US" dirty="0"/>
              <a:t>Output Waveform and Operation.</a:t>
            </a:r>
          </a:p>
        </p:txBody>
      </p:sp>
      <p:sp>
        <p:nvSpPr>
          <p:cNvPr id="3" name="Slide Text">
            <a:extLst>
              <a:ext uri="{FF2B5EF4-FFF2-40B4-BE49-F238E27FC236}">
                <a16:creationId xmlns:a16="http://schemas.microsoft.com/office/drawing/2014/main" id="{3CA49974-DF4B-1F47-B7B0-A6B56256146F}"/>
              </a:ext>
            </a:extLst>
          </p:cNvPr>
          <p:cNvSpPr>
            <a:spLocks noGrp="1"/>
          </p:cNvSpPr>
          <p:nvPr>
            <p:ph idx="1"/>
          </p:nvPr>
        </p:nvSpPr>
        <p:spPr>
          <a:xfrm>
            <a:off x="566928" y="2185415"/>
            <a:ext cx="4005072" cy="4018739"/>
          </a:xfrm>
        </p:spPr>
        <p:txBody>
          <a:bodyPr/>
          <a:lstStyle/>
          <a:p>
            <a:pPr marL="0" indent="0">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 Sequential Logic</a:t>
            </a:r>
          </a:p>
          <a:p>
            <a:pPr marL="0" indent="0">
              <a:lnSpc>
                <a:spcPct val="100000"/>
              </a:lnSpc>
              <a:spcAft>
                <a:spcPts val="600"/>
              </a:spcAft>
              <a:buNone/>
            </a:pPr>
            <a:r>
              <a:rPr lang="en-US" sz="1400" dirty="0">
                <a:solidFill>
                  <a:srgbClr val="000000"/>
                </a:solidFill>
                <a:latin typeface="Times New Roman" panose="02020603050405020304" pitchFamily="18" charset="0"/>
                <a:cs typeface="Times New Roman" panose="02020603050405020304" pitchFamily="18" charset="0"/>
              </a:rPr>
              <a:t>The ALU module operates in a synchronous manner: The ALU output is updated based on the current state.</a:t>
            </a:r>
          </a:p>
          <a:p>
            <a:pPr marL="0" indent="0">
              <a:lnSpc>
                <a:spcPct val="100000"/>
              </a:lnSpc>
              <a:spcAft>
                <a:spcPts val="600"/>
              </a:spcAft>
              <a:buNone/>
            </a:pPr>
            <a:r>
              <a:rPr lang="en-US" sz="1400" dirty="0">
                <a:solidFill>
                  <a:srgbClr val="000000"/>
                </a:solidFill>
                <a:latin typeface="Times New Roman" panose="02020603050405020304" pitchFamily="18" charset="0"/>
                <a:cs typeface="Times New Roman" panose="02020603050405020304" pitchFamily="18" charset="0"/>
              </a:rPr>
              <a:t>The FSM state transitions and ALU output are driven by the clock signal (</a:t>
            </a:r>
            <a:r>
              <a:rPr lang="en-US" sz="1400" dirty="0" err="1">
                <a:solidFill>
                  <a:srgbClr val="000000"/>
                </a:solidFill>
                <a:latin typeface="Times New Roman" panose="02020603050405020304" pitchFamily="18" charset="0"/>
                <a:cs typeface="Times New Roman" panose="02020603050405020304" pitchFamily="18" charset="0"/>
              </a:rPr>
              <a:t>clk</a:t>
            </a:r>
            <a:r>
              <a:rPr lang="en-US" sz="1400" dirty="0">
                <a:solidFill>
                  <a:srgbClr val="000000"/>
                </a:solidFill>
                <a:latin typeface="Times New Roman" panose="02020603050405020304" pitchFamily="18" charset="0"/>
                <a:cs typeface="Times New Roman" panose="02020603050405020304" pitchFamily="18" charset="0"/>
              </a:rPr>
              <a:t>) and reset (</a:t>
            </a:r>
            <a:r>
              <a:rPr lang="en-US" sz="1400" dirty="0" err="1">
                <a:solidFill>
                  <a:srgbClr val="000000"/>
                </a:solidFill>
                <a:latin typeface="Times New Roman" panose="02020603050405020304" pitchFamily="18" charset="0"/>
                <a:cs typeface="Times New Roman" panose="02020603050405020304" pitchFamily="18" charset="0"/>
              </a:rPr>
              <a:t>rst_n</a:t>
            </a:r>
            <a:r>
              <a:rPr lang="en-US" sz="14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spcAft>
                <a:spcPts val="600"/>
              </a:spcAft>
              <a:buNone/>
            </a:pPr>
            <a:r>
              <a:rPr lang="en-US" sz="1400" dirty="0">
                <a:solidFill>
                  <a:srgbClr val="000000"/>
                </a:solidFill>
                <a:latin typeface="Times New Roman" panose="02020603050405020304" pitchFamily="18" charset="0"/>
                <a:cs typeface="Times New Roman" panose="02020603050405020304" pitchFamily="18" charset="0"/>
              </a:rPr>
              <a:t>The ALU uses a sequential state machine, which is </a:t>
            </a:r>
            <a:r>
              <a:rPr lang="en-US" sz="1400" b="1" dirty="0">
                <a:solidFill>
                  <a:srgbClr val="000000"/>
                </a:solidFill>
                <a:latin typeface="Times New Roman" panose="02020603050405020304" pitchFamily="18" charset="0"/>
                <a:cs typeface="Times New Roman" panose="02020603050405020304" pitchFamily="18" charset="0"/>
              </a:rPr>
              <a:t>updated</a:t>
            </a:r>
            <a:r>
              <a:rPr lang="en-US" sz="1400" dirty="0">
                <a:solidFill>
                  <a:srgbClr val="000000"/>
                </a:solidFill>
                <a:latin typeface="Times New Roman" panose="02020603050405020304" pitchFamily="18" charset="0"/>
                <a:cs typeface="Times New Roman" panose="02020603050405020304" pitchFamily="18" charset="0"/>
              </a:rPr>
              <a:t> on every </a:t>
            </a:r>
            <a:r>
              <a:rPr lang="en-US" sz="1400" b="1" dirty="0">
                <a:solidFill>
                  <a:srgbClr val="000000"/>
                </a:solidFill>
                <a:latin typeface="Times New Roman" panose="02020603050405020304" pitchFamily="18" charset="0"/>
                <a:cs typeface="Times New Roman" panose="02020603050405020304" pitchFamily="18" charset="0"/>
              </a:rPr>
              <a:t>clock cycle.</a:t>
            </a:r>
          </a:p>
          <a:p>
            <a:pPr marL="0" indent="0">
              <a:lnSpc>
                <a:spcPct val="100000"/>
              </a:lnSpc>
              <a:spcAft>
                <a:spcPts val="600"/>
              </a:spcAft>
              <a:buNone/>
            </a:pPr>
            <a:r>
              <a:rPr lang="en-US" sz="1400" b="1" dirty="0">
                <a:solidFill>
                  <a:srgbClr val="000000"/>
                </a:solidFill>
                <a:latin typeface="Times New Roman" panose="02020603050405020304" pitchFamily="18" charset="0"/>
                <a:cs typeface="Times New Roman" panose="02020603050405020304" pitchFamily="18" charset="0"/>
              </a:rPr>
              <a:t>- Output Logic</a:t>
            </a:r>
          </a:p>
          <a:p>
            <a:pPr marL="0" indent="0">
              <a:lnSpc>
                <a:spcPct val="100000"/>
              </a:lnSpc>
              <a:spcAft>
                <a:spcPts val="600"/>
              </a:spcAft>
              <a:buNone/>
            </a:pPr>
            <a:r>
              <a:rPr lang="en-US" sz="1400" dirty="0">
                <a:solidFill>
                  <a:srgbClr val="000000"/>
                </a:solidFill>
                <a:latin typeface="Times New Roman" panose="02020603050405020304" pitchFamily="18" charset="0"/>
                <a:cs typeface="Times New Roman" panose="02020603050405020304" pitchFamily="18" charset="0"/>
              </a:rPr>
              <a:t>The ALU output is driven based on the current state and operation mode. The result is computed using the values of Operand1, Operand2, and the respective operation codes.</a:t>
            </a:r>
          </a:p>
        </p:txBody>
      </p:sp>
      <p:pic>
        <p:nvPicPr>
          <p:cNvPr id="7" name="Picture 6">
            <a:extLst>
              <a:ext uri="{FF2B5EF4-FFF2-40B4-BE49-F238E27FC236}">
                <a16:creationId xmlns:a16="http://schemas.microsoft.com/office/drawing/2014/main" id="{90193E2C-0623-E7CC-38D3-B2E2716656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2387" y="2492155"/>
            <a:ext cx="7162327" cy="3551930"/>
          </a:xfrm>
          <a:prstGeom prst="rect">
            <a:avLst/>
          </a:prstGeom>
        </p:spPr>
      </p:pic>
      <p:sp>
        <p:nvSpPr>
          <p:cNvPr id="11" name="TextBox 10">
            <a:extLst>
              <a:ext uri="{FF2B5EF4-FFF2-40B4-BE49-F238E27FC236}">
                <a16:creationId xmlns:a16="http://schemas.microsoft.com/office/drawing/2014/main" id="{28C13C74-FC58-F540-C6B4-597FE87EDDEF}"/>
              </a:ext>
            </a:extLst>
          </p:cNvPr>
          <p:cNvSpPr txBox="1"/>
          <p:nvPr/>
        </p:nvSpPr>
        <p:spPr>
          <a:xfrm>
            <a:off x="9669017" y="583208"/>
            <a:ext cx="1664463" cy="307777"/>
          </a:xfrm>
          <a:prstGeom prst="rect">
            <a:avLst/>
          </a:prstGeom>
          <a:noFill/>
        </p:spPr>
        <p:txBody>
          <a:bodyPr wrap="square" rtlCol="0">
            <a:spAutoFit/>
          </a:bodyPr>
          <a:lstStyle/>
          <a:p>
            <a:pPr algn="r"/>
            <a:r>
              <a:rPr lang="en-US" sz="1400" dirty="0">
                <a:solidFill>
                  <a:srgbClr val="000000"/>
                </a:solidFill>
                <a:latin typeface="Times New Roman" panose="02020603050405020304" pitchFamily="18" charset="0"/>
                <a:cs typeface="Times New Roman" panose="02020603050405020304" pitchFamily="18" charset="0"/>
              </a:rPr>
              <a:t>ALU Design</a:t>
            </a:r>
          </a:p>
        </p:txBody>
      </p:sp>
    </p:spTree>
    <p:extLst>
      <p:ext uri="{BB962C8B-B14F-4D97-AF65-F5344CB8AC3E}">
        <p14:creationId xmlns:p14="http://schemas.microsoft.com/office/powerpoint/2010/main" val="2801579389"/>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themeOverride>
</file>

<file path=docProps/app.xml><?xml version="1.0" encoding="utf-8"?>
<Properties xmlns="http://schemas.openxmlformats.org/officeDocument/2006/extended-properties" xmlns:vt="http://schemas.openxmlformats.org/officeDocument/2006/docPropsVTypes">
  <Template/>
  <TotalTime>1288</TotalTime>
  <Words>3539</Words>
  <Application>Microsoft Office PowerPoint</Application>
  <PresentationFormat>Widescreen</PresentationFormat>
  <Paragraphs>303</Paragraphs>
  <Slides>53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53</vt:i4>
      </vt:variant>
    </vt:vector>
  </HeadingPairs>
  <TitlesOfParts>
    <vt:vector size="60" baseType="lpstr">
      <vt:lpstr>Aptos</vt:lpstr>
      <vt:lpstr>Arial</vt:lpstr>
      <vt:lpstr>Arial Regular</vt:lpstr>
      <vt:lpstr>System Font Regular</vt:lpstr>
      <vt:lpstr>Times New Roman</vt:lpstr>
      <vt:lpstr>var(--ds-font-family-code)</vt:lpstr>
      <vt:lpstr>Office Theme</vt:lpstr>
      <vt:lpstr>Design and Verification of ALU using uvm</vt:lpstr>
      <vt:lpstr>Contents</vt:lpstr>
      <vt:lpstr>Acknowledgement</vt:lpstr>
      <vt:lpstr>Abstract</vt:lpstr>
      <vt:lpstr>Design Specs and Signals</vt:lpstr>
      <vt:lpstr>FSM Diagram</vt:lpstr>
      <vt:lpstr>Macro for defining next logic or state</vt:lpstr>
      <vt:lpstr>Operations and Parameters</vt:lpstr>
      <vt:lpstr>Output Waveform and Operation.</vt:lpstr>
      <vt:lpstr>Design Challenge</vt:lpstr>
      <vt:lpstr>UVM Testbench Architecture</vt:lpstr>
      <vt:lpstr>Build the Interface</vt:lpstr>
      <vt:lpstr>ALU_Packet</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Sequences and Tests</vt:lpstr>
      <vt:lpstr>ALU_Driver</vt:lpstr>
      <vt:lpstr>ALU_Driver</vt:lpstr>
      <vt:lpstr>ALU_Driver</vt:lpstr>
      <vt:lpstr>ALU_Monitor</vt:lpstr>
      <vt:lpstr>ALU_Monitor</vt:lpstr>
      <vt:lpstr>ALU_Scoreboard</vt:lpstr>
      <vt:lpstr>ALU_Scoreboard</vt:lpstr>
      <vt:lpstr>ALU_config</vt:lpstr>
      <vt:lpstr>ALU_config</vt:lpstr>
      <vt:lpstr>ALU_macros</vt:lpstr>
      <vt:lpstr>My_Package</vt:lpstr>
      <vt:lpstr>Top Module()</vt:lpstr>
      <vt:lpstr>Simulation Results</vt:lpstr>
      <vt:lpstr>Simulation Results</vt:lpstr>
      <vt:lpstr>Simulation Results</vt:lpstr>
      <vt:lpstr>Simulation Results</vt:lpstr>
      <vt:lpstr>Coverage Closure</vt:lpstr>
      <vt:lpstr>Coverage Closure</vt:lpstr>
      <vt:lpstr>Assertions</vt:lpstr>
      <vt:lpstr>Summary</vt:lpstr>
      <vt:lpstr>Summary</vt:lpstr>
      <vt:lpstr>Conclusion</vt:lpstr>
      <vt:lpstr>Project Path</vt:lpstr>
      <vt:lpstr>Verification Challenge</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Ziad Ahmed</cp:lastModifiedBy>
  <cp:revision>131</cp:revision>
  <dcterms:created xsi:type="dcterms:W3CDTF">2019-04-04T19:20:28Z</dcterms:created>
  <dcterms:modified xsi:type="dcterms:W3CDTF">2025-03-23T21:45:20Z</dcterms:modified>
  <cp:category/>
</cp:coreProperties>
</file>