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506" r:id="rId2"/>
    <p:sldId id="380" r:id="rId3"/>
    <p:sldId id="519" r:id="rId4"/>
    <p:sldId id="520" r:id="rId5"/>
    <p:sldId id="521" r:id="rId6"/>
    <p:sldId id="522" r:id="rId7"/>
    <p:sldId id="523" r:id="rId8"/>
    <p:sldId id="524" r:id="rId9"/>
    <p:sldId id="525" r:id="rId10"/>
    <p:sldId id="526" r:id="rId11"/>
    <p:sldId id="552"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51" r:id="rId30"/>
    <p:sldId id="546" r:id="rId31"/>
    <p:sldId id="547" r:id="rId32"/>
    <p:sldId id="548" r:id="rId33"/>
    <p:sldId id="549" r:id="rId34"/>
    <p:sldId id="514" r:id="rId35"/>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p15:clr>
            <a:srgbClr val="A4A3A4"/>
          </p15:clr>
        </p15:guide>
        <p15:guide id="8" pos="5472">
          <p15:clr>
            <a:srgbClr val="A4A3A4"/>
          </p15:clr>
        </p15:guide>
        <p15:guide id="9" orient="horz" pos="864">
          <p15:clr>
            <a:srgbClr val="A4A3A4"/>
          </p15:clr>
        </p15:guide>
        <p15:guide id="10" orient="horz" pos="1200">
          <p15:clr>
            <a:srgbClr val="A4A3A4"/>
          </p15:clr>
        </p15:guide>
        <p15:guide id="11" orient="horz" pos="15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5" autoAdjust="0"/>
    <p:restoredTop sz="53480" autoAdjust="0"/>
  </p:normalViewPr>
  <p:slideViewPr>
    <p:cSldViewPr>
      <p:cViewPr varScale="1">
        <p:scale>
          <a:sx n="68" d="100"/>
          <a:sy n="68" d="100"/>
        </p:scale>
        <p:origin x="780" y="54"/>
      </p:cViewPr>
      <p:guideLst>
        <p:guide orient="horz" pos="2160"/>
        <p:guide pos="2880"/>
        <p:guide orient="horz" pos="336"/>
        <p:guide orient="horz" pos="576"/>
        <p:guide orient="horz" pos="4032"/>
        <p:guide orient="horz" pos="1056"/>
        <p:guide pos="288"/>
        <p:guide pos="5472"/>
        <p:guide orient="horz" pos="864"/>
        <p:guide orient="horz" pos="1200"/>
        <p:guide orient="horz" pos="1536"/>
      </p:guideLst>
    </p:cSldViewPr>
  </p:slideViewPr>
  <p:outlineViewPr>
    <p:cViewPr>
      <p:scale>
        <a:sx n="33" d="100"/>
        <a:sy n="33" d="100"/>
      </p:scale>
      <p:origin x="0" y="5766"/>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continues the discussion of key concepts in e-commerce, looking at digital goods and how these compare with traditional goods.</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Ask students how their purchases of digital goods have changed over the past five years. What benefits and drawbacks do they have? Music for instance used to be a physical product (record or CD) not a digital product or digital service.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the types of e-commerce. B2C, B2B, and C2C e-commerce are categorized according to the nature of the participants. M-commerce is a category based on the nature of the connection to the Internet. Ask students to provide examples of the different types of e-commerce listed here. Most students will find it hard to come up with a B2B example. One place you can visit on the Web is grainger.com, one of the largest B2B marketplaces in the United States. Another is mcmaster.com, and also elemica.com (chemical industry).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continues the discussion of new Internet business models. Ask students to give examples of these business models. For each model, ask students about their experience, or ask for examples for each model. Ask how these business models create revenue. For instance:</a:t>
            </a:r>
          </a:p>
          <a:p>
            <a:pPr eaLnBrk="1" hangingPunct="1"/>
            <a:r>
              <a:rPr lang="en-US" altLang="en-US" dirty="0">
                <a:latin typeface="Times New Roman" panose="02020603050405020304" pitchFamily="18" charset="0"/>
              </a:rPr>
              <a:t>Content provider</a:t>
            </a:r>
            <a:r>
              <a:rPr lang="en-US" altLang="en-US" dirty="0">
                <a:latin typeface="Times New Roman" panose="02020603050405020304" pitchFamily="18" charset="0"/>
                <a:cs typeface="Times New Roman" panose="02020603050405020304" pitchFamily="18" charset="0"/>
              </a:rPr>
              <a:t> r</a:t>
            </a:r>
            <a:r>
              <a:rPr lang="en-US" altLang="en-US" dirty="0">
                <a:latin typeface="Times New Roman" panose="02020603050405020304" pitchFamily="18" charset="0"/>
              </a:rPr>
              <a:t>evenue: access fees, advertising</a:t>
            </a:r>
          </a:p>
          <a:p>
            <a:pPr eaLnBrk="1" hangingPunct="1"/>
            <a:r>
              <a:rPr lang="en-US" altLang="en-US" dirty="0">
                <a:latin typeface="Times New Roman" panose="02020603050405020304" pitchFamily="18" charset="0"/>
              </a:rPr>
              <a:t>Portal</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rPr>
              <a:t>revenue: advertising</a:t>
            </a:r>
          </a:p>
          <a:p>
            <a:pPr eaLnBrk="1" hangingPunct="1"/>
            <a:r>
              <a:rPr lang="en-US" altLang="en-US" dirty="0">
                <a:latin typeface="Times New Roman" panose="02020603050405020304" pitchFamily="18" charset="0"/>
              </a:rPr>
              <a:t>Service provider</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rPr>
              <a:t>revenue: subscription fees, advertising</a:t>
            </a:r>
          </a:p>
          <a:p>
            <a:pPr eaLnBrk="1" hangingPunct="1"/>
            <a:r>
              <a:rPr lang="en-US" altLang="en-US" dirty="0">
                <a:latin typeface="Times New Roman" panose="02020603050405020304" pitchFamily="18" charset="0"/>
              </a:rPr>
              <a:t>Community provider (could be Facebook) revenue: sales of virtual goods, display ads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and the next several slides discuss new business models that are enabled by the Internet and e-commerce. Although many of the new business models are pure-play, some, especially in the retail industry, are clicks-and-mortar.</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Some of the new models take advantage of the Internet</a:t>
            </a:r>
            <a:r>
              <a:rPr lang="en-US" altLang="ja-JP" dirty="0">
                <a:latin typeface="Times New Roman" panose="02020603050405020304" pitchFamily="18" charset="0"/>
              </a:rPr>
              <a:t>’s communication capabilities, such as the social networking sites. Ask students what other sites take advantage of the Internet’s communication abilities.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students to explain why marketers are looking to analyze blog content, and content from chat rooms and message boards. Have students describe and evaluate their experiences with advertising on social networks, via email and other online formats.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10.3,</a:t>
            </a:r>
            <a:r>
              <a:rPr lang="en-US" altLang="en-US" baseline="0" dirty="0"/>
              <a:t> Page 394.</a:t>
            </a:r>
          </a:p>
          <a:p>
            <a:r>
              <a:rPr lang="en-US" sz="1200" b="0" i="0" u="none" strike="noStrike" kern="1200" cap="none" baseline="0" dirty="0">
                <a:solidFill>
                  <a:schemeClr val="tx1"/>
                </a:solidFill>
                <a:latin typeface="+mn-lt"/>
                <a:ea typeface="Arial"/>
                <a:cs typeface="Arial"/>
                <a:sym typeface="Arial"/>
              </a:rPr>
              <a:t>E-commerce websites and advertising platforms like Google’s DoubleClick have tools to track a shopper’s every step through an online store and then across the Web as shoppers move from site to site. Close examination of customer behavior at a website selling women’s clothing shows what the store might learn at each step and what actions it could take to increase sales.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clickstream tracking works and what the store can tell about the activities of a shopper on their website. Extensive metrics exist for various types of user behavior, from the time spent on a web page to the number of products ordered and placed in a shopping cart but not purchased.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A diagram shows the process of tracking website visitors. The process shown is as follows. Click 1, The shopper clicks on the home page. The store can tell that the shopper arrived from the Yahoo portal at 2:30 PM, which might help determine staffing for customer service centers, and how long she lingered on the home page, which might indicate trouble navigating the site. Tracking beacons load cookies on the shopper's browser to follow her across the Web. Click 2 to Click 5, The shopper clicks on blouses, clicks to select a woman's white blouse, and then clicks to view the same item in pink. The shopper clicks to select this item in size 10 in pink and clicks to place it in her shopping cart. This information can help the store determine which sizes and colors are most popular. If the visitor moves to a different site, ads for pink blouses will appear from the same or a different vendor. Click 6, From the shopping cart page, the shopper clicks to close the browser to leave the website without purchasing the blouse. This action could indicate the shopper changed her mind or that she had a problem with the website's checkout and payment process. Such behavior might signal that the website was not well designed.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10.4,</a:t>
            </a:r>
            <a:r>
              <a:rPr lang="en-US" altLang="en-US" baseline="0" dirty="0"/>
              <a:t> Page 395.</a:t>
            </a:r>
          </a:p>
          <a:p>
            <a:r>
              <a:rPr lang="en-US" sz="1200" b="0" i="0" u="none" strike="noStrike" kern="1200" cap="none" baseline="0" dirty="0">
                <a:solidFill>
                  <a:schemeClr val="tx1"/>
                </a:solidFill>
                <a:latin typeface="+mn-lt"/>
                <a:ea typeface="Arial"/>
                <a:cs typeface="Arial"/>
                <a:sym typeface="Arial"/>
              </a:rPr>
              <a:t>Firms can create unique personalized web pages that display content or ads for products or services of special interest to individual users, improving the customer experience and creating additional value.</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some of the types of personalization that clickstream tracking can make possible. Have students found suggestions made by a website useful in their experience? You can go to Amazon.com and illustrate how recommender systems work. Search for a product, and then scroll to the bottom of the page where Amazon</a:t>
            </a:r>
            <a:r>
              <a:rPr lang="en-US" altLang="ja-JP" dirty="0">
                <a:latin typeface="Times New Roman" panose="02020603050405020304" pitchFamily="18" charset="0"/>
              </a:rPr>
              <a:t>’s recommender will tell you what other people who looked at the current page actually bought. Netflix is also an excellent site to demonstrate personalization.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a:t>
            </a:r>
            <a:r>
              <a:rPr lang="en-US" altLang="ja-JP" baseline="0" dirty="0">
                <a:latin typeface="Times New Roman" panose="02020603050405020304" pitchFamily="18" charset="0"/>
              </a:rPr>
              <a:t> This graphic illustrates some of the types of personalization that clickstream tracking can make possible.  It shows three e</a:t>
            </a:r>
            <a:r>
              <a:rPr lang="en-US" altLang="ja-JP" dirty="0">
                <a:latin typeface="Times New Roman" panose="02020603050405020304" pitchFamily="18" charset="0"/>
              </a:rPr>
              <a:t>xamples of personalization between</a:t>
            </a:r>
            <a:r>
              <a:rPr lang="en-US" altLang="ja-JP" baseline="0" dirty="0">
                <a:latin typeface="Times New Roman" panose="02020603050405020304" pitchFamily="18" charset="0"/>
              </a:rPr>
              <a:t> a User and a website. In the first, the website presents a message that reads: Based on your portfolio and recent market trends, here are some recommendations. In the second example, a personalized message reads, Welcome back, Steve. P. Munson. Check out these recommended titles. One Minute Manager, Leading Change, Results Based Leadership. The final example of a personalized message is: Sarah, here are the items you want to bid on. Halogen reading lamp, Portable reading lamp, L E D book reading lamp.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10.5,</a:t>
            </a:r>
            <a:r>
              <a:rPr lang="en-US" altLang="en-US" baseline="0" dirty="0"/>
              <a:t> Page 396.</a:t>
            </a:r>
          </a:p>
          <a:p>
            <a:r>
              <a:rPr lang="en-US" sz="1200" b="0" i="0" u="none" strike="noStrike" kern="1200" cap="none" baseline="0" dirty="0">
                <a:solidFill>
                  <a:schemeClr val="tx1"/>
                </a:solidFill>
                <a:latin typeface="+mn-lt"/>
                <a:ea typeface="Arial"/>
                <a:cs typeface="Arial"/>
                <a:sym typeface="Arial"/>
              </a:rPr>
              <a:t>Advertising networks and their use of tracking programs have become controversial among privacy advocates because of their ability to track individual consumers across the Internet.</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What do students think (or do they think) about how advertising networks follow them around the Internet? It</a:t>
            </a:r>
            <a:r>
              <a:rPr lang="en-US" altLang="ja-JP" dirty="0">
                <a:latin typeface="Times New Roman" panose="02020603050405020304" pitchFamily="18" charset="0"/>
              </a:rPr>
              <a:t>’s actually quite difficult for anyone to know when they are being tracked by a network, and even more difficult to find out how the information is being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 This graphic illustrates how an advertising network works,</a:t>
            </a:r>
            <a:r>
              <a:rPr lang="en-US" baseline="0" dirty="0">
                <a:latin typeface="Times New Roman" panose="02020603050405020304" pitchFamily="18" charset="0"/>
              </a:rPr>
              <a:t> as follows. A consumer requests a web page from one of multiple ad network member sites. The merchant server connects to a DoubleClick ad server.  The DoubleClick ad server reads the cookie and checks a user profile database for the consumer’s profile. It then selects and serves the consumer an appropriate banner ad based on his or her profile. DoubleClick continues to follow the consumer from site to site through the use of tracking programs.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your class who has a Facebook page. A sea of hands will rise. How many have purchased something while on their Facebook page, or clicks routinely on ads? Generally, people do not go to Facebook to buy things and are not clicking on display ads (about</a:t>
            </a:r>
            <a:r>
              <a:rPr lang="en-US" altLang="en-US" baseline="0" dirty="0">
                <a:latin typeface="Times New Roman" panose="02020603050405020304" pitchFamily="18" charset="0"/>
              </a:rPr>
              <a:t> 3</a:t>
            </a:r>
            <a:r>
              <a:rPr lang="en-US" altLang="en-US" dirty="0">
                <a:latin typeface="Times New Roman" panose="02020603050405020304" pitchFamily="18" charset="0"/>
              </a:rPr>
              <a:t> percent of users in the</a:t>
            </a:r>
            <a:r>
              <a:rPr lang="en-US" altLang="en-US" baseline="0" dirty="0">
                <a:latin typeface="Times New Roman" panose="02020603050405020304" pitchFamily="18" charset="0"/>
              </a:rPr>
              <a:t> U.S.</a:t>
            </a:r>
            <a:r>
              <a:rPr lang="en-US" altLang="en-US" dirty="0">
                <a:latin typeface="Times New Roman" panose="02020603050405020304" pitchFamily="18" charset="0"/>
              </a:rPr>
              <a:t>)</a:t>
            </a:r>
            <a:r>
              <a:rPr lang="en-US" altLang="en-US" baseline="0" dirty="0">
                <a:latin typeface="Times New Roman" panose="02020603050405020304" pitchFamily="18" charset="0"/>
              </a:rPr>
              <a:t> although this is growing rapidly and is much larger than display ads on other sites like Yahoo.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Students are participants in e-commerce and they love to talk about their experiences. You can start the conversation by asking if any in the class purchased something today or yesterday online. Draw students out to talk about their good and bad e-commerce experiences. How many have used their cell phones to search for products, or purchase products?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Facebook’s social network grew rapidly, and now reaches over</a:t>
            </a:r>
            <a:r>
              <a:rPr lang="en-US" altLang="en-US" baseline="0" dirty="0">
                <a:latin typeface="Times New Roman" panose="02020603050405020304" pitchFamily="18" charset="0"/>
              </a:rPr>
              <a:t> 2 billion people</a:t>
            </a:r>
            <a:r>
              <a:rPr lang="en-US" altLang="en-US" dirty="0">
                <a:latin typeface="Times New Roman" panose="02020603050405020304" pitchFamily="18" charset="0"/>
              </a:rPr>
              <a:t> worldwide, with 210 million in the United States. LinkedIn has 500 million monthly visitors.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Most students will be well aware of social networking technologies, but have they heard of prediction markets? Ask them to investigate this further on their own time. How can these techniques and phenomenon be used by business firms? LinkedIn is the largest professional and business social network that members often use to recruit employees and find jobs.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changes brought to B2B e-commerce by Internet technologies. Note that the Internet and web technology enable businesses to create new electronic storefronts for selling to other businesses with multimedia graphic displays and interactive features similar to those for B2C commerce. Alternatively, businesses can use Internet technology to create extranets or electronic marketplaces for linking to other businesses for purchase and sale transactions.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10.6,</a:t>
            </a:r>
            <a:r>
              <a:rPr lang="en-US" altLang="en-US" baseline="0" dirty="0"/>
              <a:t> Page 401.</a:t>
            </a:r>
          </a:p>
          <a:p>
            <a:r>
              <a:rPr lang="en-US" sz="1200" b="0" i="0" u="none" strike="noStrike" kern="1200" cap="none" baseline="0" dirty="0">
                <a:solidFill>
                  <a:schemeClr val="tx1"/>
                </a:solidFill>
                <a:latin typeface="+mn-lt"/>
                <a:ea typeface="Arial"/>
                <a:cs typeface="Arial"/>
                <a:sym typeface="Arial"/>
              </a:rPr>
              <a:t>Companies use EDI to automate transactions for B2B e-commerce and continuous inventory replenishment. Suppliers can automatically send data about shipments to purchasing firms. The purchasing firms can use EDI to provide production and inventory requirements and payment data to suppliers.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EDI is still widely used but it has limitations outlined in the book and is not designed for supporting marketplace operations where you have hundreds of vendors and buyers. how EDI is used by firms and their suppliers to automate transactions for both B2B e-commerce and continuous replenishment.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This graphic illustrates how EDI works.</a:t>
            </a:r>
            <a:r>
              <a:rPr lang="en-US" altLang="en-US" baseline="0" dirty="0">
                <a:latin typeface="Times New Roman" panose="02020603050405020304" pitchFamily="18" charset="0"/>
              </a:rPr>
              <a:t> EDI allows shipping data, payment data, and production and inventory requirements between supplier systems and firm systems. These allow for continuous replenishment.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continues the discussion of ways the Internet and web technologies have changed B2B e-commerce. One way is in using an extranet to link to the firm</a:t>
            </a:r>
            <a:r>
              <a:rPr lang="en-US" altLang="ja-JP" dirty="0">
                <a:latin typeface="Times New Roman" panose="02020603050405020304" pitchFamily="18" charset="0"/>
              </a:rPr>
              <a:t>’s suppliers. The text provides the example of VW Group Supply, which links the Volkswagen Group and its suppliers. VW Group Supply handles 90 percent of all global purchasing for Volkswagen, including all automotive and parts components.</a:t>
            </a:r>
          </a:p>
          <a:p>
            <a:endParaRPr lang="en-US" dirty="0"/>
          </a:p>
          <a:p>
            <a:r>
              <a:rPr lang="en-US" altLang="en-US" dirty="0">
                <a:latin typeface="Times New Roman" panose="02020603050405020304" pitchFamily="18" charset="0"/>
              </a:rPr>
              <a:t>This slide continues the discussion of ways the Internet and web technologies have changed B2B e-commerce, in this case by the ability to create Net marketplaces. Ask students to distinguish between and provide examples of direct and indirect goods. (Direct goods are goods used in a production process, such as sheet steel for auto body production. Indirect goods are all other goods not directly involved in the production process, such as office supplies or products for maintenance and repair.) </a:t>
            </a:r>
          </a:p>
          <a:p>
            <a:endParaRPr lang="en-US" altLang="en-US" dirty="0">
              <a:latin typeface="Times New Roman" panose="02020603050405020304" pitchFamily="18" charset="0"/>
            </a:endParaRPr>
          </a:p>
          <a:p>
            <a:r>
              <a:rPr lang="en-US" altLang="en-US" dirty="0">
                <a:latin typeface="Times New Roman" panose="02020603050405020304" pitchFamily="18" charset="0"/>
              </a:rPr>
              <a:t>Ask students to distinguish between vertical and horizontal marketplaces.</a:t>
            </a:r>
          </a:p>
          <a:p>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continues the discussion of ways the Internet and web technologies have changed B2B e-commerce, in this case by the ability to create exchanges. The text provides the example of </a:t>
            </a:r>
            <a:r>
              <a:rPr lang="en-US" altLang="en-US" dirty="0" err="1">
                <a:latin typeface="Times New Roman" panose="02020603050405020304" pitchFamily="18" charset="0"/>
              </a:rPr>
              <a:t>GoToPaper</a:t>
            </a:r>
            <a:r>
              <a:rPr lang="en-US" altLang="en-US" dirty="0">
                <a:latin typeface="Times New Roman" panose="02020603050405020304" pitchFamily="18" charset="0"/>
              </a:rPr>
              <a:t>, which creates a spot market for paper products in 75 countries.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10.7,</a:t>
            </a:r>
            <a:r>
              <a:rPr lang="en-US" altLang="en-US" baseline="0" dirty="0"/>
              <a:t> Page 402.</a:t>
            </a:r>
          </a:p>
          <a:p>
            <a:r>
              <a:rPr lang="en-US" sz="1200" b="0" i="0" u="none" strike="noStrike" kern="1200" cap="none" baseline="0" dirty="0">
                <a:solidFill>
                  <a:schemeClr val="tx1"/>
                </a:solidFill>
                <a:latin typeface="+mn-lt"/>
                <a:ea typeface="Arial"/>
                <a:cs typeface="Arial"/>
                <a:sym typeface="Arial"/>
              </a:rPr>
              <a:t>A private industrial network, also known as a private exchange, links a firm to its suppliers, distributors, and other key business partners for efficient supply chain management and other collaborative commerce activities.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 private industrial network, and how it can link to both suppliers and distributors. Private industrial networks are owned by the company that uses and creates them. They are </a:t>
            </a:r>
            <a:r>
              <a:rPr lang="ja-JP" altLang="en-US" dirty="0">
                <a:latin typeface="Times New Roman" panose="02020603050405020304" pitchFamily="18" charset="0"/>
              </a:rPr>
              <a:t>“</a:t>
            </a:r>
            <a:r>
              <a:rPr lang="en-US" altLang="ja-JP" dirty="0">
                <a:latin typeface="Times New Roman" panose="02020603050405020304" pitchFamily="18" charset="0"/>
              </a:rPr>
              <a:t>private</a:t>
            </a:r>
            <a:r>
              <a:rPr lang="ja-JP" altLang="en-US" dirty="0">
                <a:latin typeface="Times New Roman" panose="02020603050405020304" pitchFamily="18" charset="0"/>
              </a:rPr>
              <a:t>”</a:t>
            </a:r>
            <a:r>
              <a:rPr lang="en-US" altLang="ja-JP" dirty="0">
                <a:latin typeface="Times New Roman" panose="02020603050405020304" pitchFamily="18" charset="0"/>
              </a:rPr>
              <a:t> and you need to be asked to join.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10.8,</a:t>
            </a:r>
            <a:r>
              <a:rPr lang="en-US" altLang="en-US" baseline="0" dirty="0"/>
              <a:t> Page 403.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Net marketplaces are online marketplaces where multiple buyers can purchase from multiple sellers.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 net marketplace, and the functions that it can provide to participants in managing their transactions. The text provides the example of </a:t>
            </a:r>
            <a:r>
              <a:rPr lang="en-US" altLang="en-US" dirty="0" err="1">
                <a:latin typeface="Times New Roman" panose="02020603050405020304" pitchFamily="18" charset="0"/>
              </a:rPr>
              <a:t>Exostar</a:t>
            </a:r>
            <a:r>
              <a:rPr lang="en-US" altLang="en-US" dirty="0">
                <a:latin typeface="Times New Roman" panose="02020603050405020304" pitchFamily="18" charset="0"/>
              </a:rPr>
              <a:t>, an aerospace and defense industry-sponsored Net marketplace that focuses on long-term contract purchasing relationships and on providing common networks and computing platforms for reducing supply chain inefficiencies. More than 16,000 trading partners in the commercial, military, and government sectors use </a:t>
            </a:r>
            <a:r>
              <a:rPr lang="en-US" altLang="en-US" dirty="0" err="1">
                <a:latin typeface="Times New Roman" panose="02020603050405020304" pitchFamily="18" charset="0"/>
              </a:rPr>
              <a:t>Exostar</a:t>
            </a:r>
            <a:r>
              <a:rPr lang="en-US" altLang="ja-JP" dirty="0" err="1">
                <a:latin typeface="Times New Roman" panose="02020603050405020304" pitchFamily="18" charset="0"/>
              </a:rPr>
              <a:t>’s</a:t>
            </a:r>
            <a:r>
              <a:rPr lang="en-US" altLang="ja-JP" dirty="0">
                <a:latin typeface="Times New Roman" panose="02020603050405020304" pitchFamily="18" charset="0"/>
              </a:rPr>
              <a:t> sourcing, e-procurement, and collaboration tools for both direct and indirect goods.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a:t>
            </a:r>
            <a:r>
              <a:rPr lang="en-US" baseline="0" dirty="0">
                <a:latin typeface="Times New Roman" panose="02020603050405020304" pitchFamily="18" charset="0"/>
              </a:rPr>
              <a:t> This graphic illustrates a net marketplace, and the functions that it can provide to participants in managing their transactions.  The net marketplace serves multiple suppliers and multiple buyers, providing the following services: catalogs, sourcing, automated purchasing, and processing and fulfillment.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m-commerce, the use of wireless mobile devices for purchasing goods and services. Ask students what applications and services they use with their cell phones. Have any purchased games or entertainment, and from what companies? Have any used </a:t>
            </a:r>
            <a:r>
              <a:rPr lang="en-US" altLang="en-US" dirty="0" err="1">
                <a:latin typeface="Times New Roman" panose="02020603050405020304" pitchFamily="18" charset="0"/>
              </a:rPr>
              <a:t>OpenTable</a:t>
            </a:r>
            <a:r>
              <a:rPr lang="en-US" altLang="en-US" dirty="0">
                <a:latin typeface="Times New Roman" panose="02020603050405020304" pitchFamily="18" charset="0"/>
              </a:rPr>
              <a:t> on a smartphone?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10.9,</a:t>
            </a:r>
            <a:r>
              <a:rPr lang="en-US" altLang="en-US" baseline="0" dirty="0"/>
              <a:t> Page 404.</a:t>
            </a:r>
          </a:p>
          <a:p>
            <a:r>
              <a:rPr lang="en-US" sz="1200" b="0" i="0" u="none" strike="noStrike" kern="1200" cap="none" baseline="0" dirty="0">
                <a:solidFill>
                  <a:schemeClr val="dk1"/>
                </a:solidFill>
                <a:latin typeface="+mn-lt"/>
                <a:ea typeface="Arial"/>
                <a:cs typeface="Arial"/>
                <a:sym typeface="Arial"/>
              </a:rPr>
              <a:t>Mobile e-commerce is the fastest-growing type of B2C e-commerce and represented about 34 percent of all e-commerce in 2018. </a:t>
            </a:r>
          </a:p>
          <a:p>
            <a:endParaRPr lang="en-US" sz="1200" b="0" i="0" u="none" strike="noStrike" kern="1200" cap="none" baseline="0" dirty="0">
              <a:solidFill>
                <a:schemeClr val="dk1"/>
              </a:solidFill>
              <a:latin typeface="+mn-lt"/>
              <a:ea typeface="Arial"/>
              <a:cs typeface="Arial"/>
              <a:sym typeface="Arial"/>
            </a:endParaRPr>
          </a:p>
          <a:p>
            <a:r>
              <a:rPr lang="en-US" sz="1200" b="0" i="0" u="none" strike="noStrike" kern="1200" cap="none" baseline="0" dirty="0">
                <a:solidFill>
                  <a:schemeClr val="dk1"/>
                </a:solidFill>
                <a:latin typeface="+mn-lt"/>
                <a:ea typeface="Arial"/>
                <a:cs typeface="Arial"/>
                <a:sym typeface="Arial"/>
              </a:rPr>
              <a:t>Sources: Data from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chart “Retail </a:t>
            </a:r>
            <a:r>
              <a:rPr lang="en-US" sz="1200" b="0" i="0" u="none" strike="noStrike" kern="1200" cap="none" baseline="0" dirty="0" err="1">
                <a:solidFill>
                  <a:schemeClr val="dk1"/>
                </a:solidFill>
                <a:latin typeface="+mn-lt"/>
                <a:ea typeface="Arial"/>
                <a:cs typeface="Arial"/>
                <a:sym typeface="Arial"/>
              </a:rPr>
              <a:t>Mcommerce</a:t>
            </a:r>
            <a:r>
              <a:rPr lang="en-US" sz="1200" b="0" i="0" u="none" strike="noStrike" kern="1200" cap="none" baseline="0" dirty="0">
                <a:solidFill>
                  <a:schemeClr val="dk1"/>
                </a:solidFill>
                <a:latin typeface="+mn-lt"/>
                <a:ea typeface="Arial"/>
                <a:cs typeface="Arial"/>
                <a:sym typeface="Arial"/>
              </a:rPr>
              <a:t> Sales, US, (billions) 2018–2022,”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2018d.</a:t>
            </a: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 illustrates the surging growth of m-commerce sales from today to 2021. In the early years prior to 2009, m-commerce in the United States was very small and not growing rapidly. Cell phones, especially smartphones, have changed that. Have any of the students purchased something using their cell phone or mobile laptop computer? How many students are using a smartphone? How many have used a smartphone app to compare prices while shopping at stores?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This</a:t>
            </a:r>
            <a:r>
              <a:rPr lang="en-US" altLang="en-US" baseline="0" dirty="0">
                <a:latin typeface="Times New Roman" panose="02020603050405020304" pitchFamily="18" charset="0"/>
              </a:rPr>
              <a:t> line</a:t>
            </a:r>
            <a:r>
              <a:rPr lang="en-US" altLang="en-US" dirty="0">
                <a:latin typeface="Times New Roman" panose="02020603050405020304" pitchFamily="18" charset="0"/>
              </a:rPr>
              <a:t> graph illustrates the surging growth of m-commerce sales from today to 2022. In 20 16, mobile retail commerce revenues are approximately</a:t>
            </a:r>
            <a:r>
              <a:rPr lang="en-US" altLang="en-US" baseline="0" dirty="0">
                <a:latin typeface="Times New Roman" panose="02020603050405020304" pitchFamily="18" charset="0"/>
              </a:rPr>
              <a:t> 110 billion dollars. </a:t>
            </a:r>
            <a:r>
              <a:rPr lang="en-US" altLang="en-US" baseline="0">
                <a:latin typeface="Times New Roman" panose="02020603050405020304" pitchFamily="18" charset="0"/>
              </a:rPr>
              <a:t>Revenues increase rapidly through 20 22, which shows revenues of about 510 billion dollars.</a:t>
            </a:r>
            <a:endParaRPr lang="en-US" altLang="en-US">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Google Maps is arguably</a:t>
            </a:r>
            <a:r>
              <a:rPr lang="en-US" baseline="0" dirty="0"/>
              <a:t> the most common example of location-based services.  Foursquare is another good example to visit during class.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Building a website involves a number of considerations. If its an e-commerce site, customer preferences should be the driving force behind the design. What are customers looking for, how can they find it on your site, and how easily can they purchase on your site? How will you choose the technology? What about your sites information policy? What</a:t>
            </a:r>
            <a:r>
              <a:rPr lang="en-US" altLang="ja-JP" dirty="0">
                <a:latin typeface="Times New Roman" panose="02020603050405020304" pitchFamily="18" charset="0"/>
              </a:rPr>
              <a:t>’s that? If you don’t know, your customers will surely expect you to know.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10.10,</a:t>
            </a:r>
            <a:r>
              <a:rPr lang="en-US" altLang="en-US" baseline="0" dirty="0"/>
              <a:t> Page 407.</a:t>
            </a:r>
          </a:p>
          <a:p>
            <a:r>
              <a:rPr lang="en-US" sz="1200" b="0" i="0" u="none" strike="noStrike" kern="1200" cap="none" baseline="0" dirty="0">
                <a:solidFill>
                  <a:schemeClr val="tx1"/>
                </a:solidFill>
                <a:latin typeface="+mn-lt"/>
                <a:ea typeface="Arial"/>
                <a:cs typeface="Arial"/>
                <a:sym typeface="Arial"/>
              </a:rPr>
              <a:t>An e-commerce presence requires firms to consider the four types of presence, with specific platforms and activities associated with each.</a:t>
            </a:r>
          </a:p>
          <a:p>
            <a:endParaRPr lang="en-US" sz="1200" b="0" i="0" u="none" strike="noStrike" kern="1200" cap="none" baseline="0" dirty="0">
              <a:solidFill>
                <a:schemeClr val="tx1"/>
              </a:solidFill>
              <a:latin typeface="+mn-lt"/>
              <a:ea typeface="Arial"/>
              <a:cs typeface="Arial"/>
              <a:sym typeface="Arial"/>
            </a:endParaRPr>
          </a:p>
          <a:p>
            <a:r>
              <a:rPr lang="en-US" sz="1200" b="0" i="0" u="none" strike="noStrike" kern="1200" cap="none" baseline="0" dirty="0">
                <a:solidFill>
                  <a:schemeClr val="tx1"/>
                </a:solidFill>
                <a:latin typeface="+mn-lt"/>
                <a:ea typeface="Arial"/>
                <a:cs typeface="Arial"/>
                <a:sym typeface="Arial"/>
              </a:rPr>
              <a:t>Full description: This graphic illustrates an e-commerce presence map with four types of presences and the platforms and activity involved. A website presence uses traditional, mobile, and tablet platforms, and activities include search, display apps, affiliates, and sponsorships. An email presence uses platforms of internal lists and purchased lists, with activities of newsletters, updates, and sales. A social media presence uses the platforms of Facebook, Twitter, and blogs, and involves the activities of conversation, engagement, sharing, and advice. The offline media presence uses the platforms of print and TV and radio and involves the activities of education, exposure, and branding.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what e-commerce is, and what the state of e-commerce is today. The text states that e-commerce history mirrors that of other technology innovations. What other innovations is e-commerce similar to? Students probably will not know about the early days of radio and TV, but perhaps they will remember their parents’ cassette music, VHS video tapes, and even CDs and DVDs, which, though still with us, have</a:t>
            </a:r>
            <a:r>
              <a:rPr lang="en-US" altLang="en-US" baseline="0" dirty="0">
                <a:latin typeface="Times New Roman" panose="02020603050405020304" pitchFamily="18" charset="0"/>
              </a:rPr>
              <a:t> markedly declined in sales</a:t>
            </a:r>
            <a:r>
              <a:rPr lang="en-US" altLang="en-US" dirty="0">
                <a:latin typeface="Times New Roman" panose="02020603050405020304" pitchFamily="18" charset="0"/>
              </a:rPr>
              <a:t>. The book discusses new trends in e-commerce. Ask the students to work with you to list some of these new trends in e-commerce.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10.1,</a:t>
            </a:r>
            <a:r>
              <a:rPr lang="en-US" altLang="en-US" baseline="0" dirty="0"/>
              <a:t> Page 376.</a:t>
            </a:r>
          </a:p>
          <a:p>
            <a:r>
              <a:rPr lang="en-US" sz="1200" b="0" i="0" u="none" strike="noStrike" kern="1200" cap="none" baseline="0" dirty="0">
                <a:solidFill>
                  <a:schemeClr val="tx1"/>
                </a:solidFill>
                <a:latin typeface="+mn-lt"/>
                <a:ea typeface="Arial"/>
                <a:cs typeface="Arial"/>
                <a:sym typeface="Arial"/>
              </a:rPr>
              <a:t>Retail e-commerce revenues grew 15–25 percent per year until the recession of 2008–2009, when they slowed measurably. In 2017, e-commerce revenues grew at an estimated 16 percent annually.</a:t>
            </a:r>
          </a:p>
          <a:p>
            <a:endParaRPr lang="en-US" sz="1200" b="0" i="0" u="none" strike="noStrike" kern="1200" cap="none" baseline="0" dirty="0">
              <a:solidFill>
                <a:schemeClr val="tx1"/>
              </a:solidFill>
              <a:latin typeface="+mn-lt"/>
              <a:ea typeface="Arial"/>
              <a:cs typeface="Arial"/>
              <a:sym typeface="Arial"/>
            </a:endParaRPr>
          </a:p>
          <a:p>
            <a:r>
              <a:rPr lang="en-US" sz="1200" b="0" i="0" u="none" strike="noStrike" kern="1200" cap="none" baseline="0" dirty="0">
                <a:solidFill>
                  <a:schemeClr val="dk1"/>
                </a:solidFill>
                <a:latin typeface="+mn-lt"/>
                <a:ea typeface="Arial"/>
                <a:cs typeface="Arial"/>
                <a:sym typeface="Arial"/>
              </a:rPr>
              <a:t>Sources: Based on data from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“US Retail Ecommerce Sales, 2018–2022,” 2018c;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“US Digital Travel Sales, 2018–2022,” 2018a; and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chart, “US Mobile Downloads and In-App Revenues, 2013–2017,” 2017a.</a:t>
            </a:r>
            <a:endParaRPr lang="en-US" sz="1200" b="0" i="1" u="none" strike="noStrike" kern="1200" cap="none" baseline="0" dirty="0">
              <a:solidFill>
                <a:schemeClr val="tx1"/>
              </a:solidFill>
              <a:latin typeface="+mn-lt"/>
              <a:ea typeface="Arial"/>
              <a:cs typeface="Arial"/>
              <a:sym typeface="Arial"/>
            </a:endParaRP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continuing growth of e-commerce. The growth of e-commerce revenues grew 15 percent to 25 percent a year until the recession of 2008–2009, when they slowed measurably to a small positive number around 3 percent in 2009. This was much better than traditional retail commerce, which actually shrank in this recession. E-commerce began growing again after 2009 at more than 10 percent, several times the growth of all retail sales.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 </a:t>
            </a:r>
            <a:r>
              <a:rPr lang="en-US" altLang="en-US" dirty="0">
                <a:latin typeface="Times New Roman" panose="02020603050405020304" pitchFamily="18" charset="0"/>
              </a:rPr>
              <a:t>This line graph charts</a:t>
            </a:r>
            <a:r>
              <a:rPr lang="en-US" altLang="en-US" baseline="0" dirty="0">
                <a:latin typeface="Times New Roman" panose="02020603050405020304" pitchFamily="18" charset="0"/>
              </a:rPr>
              <a:t> </a:t>
            </a:r>
            <a:r>
              <a:rPr lang="en-US" altLang="en-US" dirty="0">
                <a:latin typeface="Times New Roman" panose="02020603050405020304" pitchFamily="18" charset="0"/>
              </a:rPr>
              <a:t>the continuing growth of e-commerce,</a:t>
            </a:r>
            <a:r>
              <a:rPr lang="en-US" altLang="en-US" baseline="0" dirty="0">
                <a:latin typeface="Times New Roman" panose="02020603050405020304" pitchFamily="18" charset="0"/>
              </a:rPr>
              <a:t> between 19 95 and 20 21. E-commerce revenues grow from just over 0 in 19 95 to about 240 billion in 20 07, when sales flatten until 20 09. From 20 09 through 20 21, revenue grows from about 240 billion to about 1,050 billion in 20 21.</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introduces the unique features of the Internet. These features explain why e-commerce has grown so quickly—because of the unique nature of the Internet and e-commerce, which are richer and more powerful than previous technology revolutions such as radio and TV.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Ask students to provide real-life examples of these effects,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Ubiquity—being able to surf the web on your mobile device while riding a bus or train.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Global reach—being able to buy products from another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Universal standards—being able to exchange files with someone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Richness—YouTube.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Ask students to provide real-life examples of these effects,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Interactivity—using a chat window to interact with technical support at a merchant</a:t>
            </a:r>
            <a:r>
              <a:rPr lang="en-US" altLang="ja-JP" dirty="0">
                <a:latin typeface="Times New Roman" panose="02020603050405020304" pitchFamily="18" charset="0"/>
              </a:rPr>
              <a:t>’s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Information density—being able to find hundreds of prices for the same product online from different merchants.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Personalization—website that adjusts to your preferences, such as Amazon.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Social technology—uploading videos to YouTube.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digital markets and discusses the effects of digital markets on the ways companies conduct business. Ask students to define the terms listed here, and also to explain how each of these effects (lowered information asymmetry, etc.) are created by digital markets. Go through each of the three types of costs involved in any marketplace. Students may not be familiar with these concepts, but they will be familiar with the phenomenon. For instance, all students will recognize that it takes time and money to go to a mall to find a shirt (this is search cost). The same shirt can be bought on the Web today with minimal search costs.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10.2,</a:t>
            </a:r>
            <a:r>
              <a:rPr lang="en-US" altLang="en-US" baseline="0" dirty="0"/>
              <a:t> Page 383.</a:t>
            </a:r>
            <a:r>
              <a:rPr lang="en-US" sz="1200" b="0" i="0" u="none" strike="noStrike" kern="1200" cap="none" baseline="0" dirty="0">
                <a:solidFill>
                  <a:schemeClr val="tx1"/>
                </a:solidFill>
                <a:latin typeface="+mn-lt"/>
                <a:ea typeface="Arial"/>
                <a:cs typeface="Arial"/>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The typical distribution channel has several intermediary layers, each of which adds to the final cost of a product, such as a sweater. Removing layers lowers the final cost to the customer.</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disintermediation reduces prices to consumers. It also allows manufacturers to earn more profit for the product by eliminating the middle man. Are middle men really necessary? You should ask students who they think is a </a:t>
            </a:r>
            <a:r>
              <a:rPr lang="ja-JP" altLang="en-US" dirty="0">
                <a:latin typeface="Times New Roman" panose="02020603050405020304" pitchFamily="18" charset="0"/>
              </a:rPr>
              <a:t>“</a:t>
            </a:r>
            <a:r>
              <a:rPr lang="en-US" altLang="ja-JP" dirty="0">
                <a:latin typeface="Times New Roman" panose="02020603050405020304" pitchFamily="18" charset="0"/>
              </a:rPr>
              <a:t>middle man.</a:t>
            </a:r>
            <a:r>
              <a:rPr lang="ja-JP" altLang="en-US" dirty="0">
                <a:latin typeface="Times New Roman" panose="02020603050405020304" pitchFamily="18" charset="0"/>
              </a:rPr>
              <a:t>”</a:t>
            </a:r>
            <a:r>
              <a:rPr lang="en-US" altLang="ja-JP" dirty="0">
                <a:latin typeface="Times New Roman" panose="02020603050405020304" pitchFamily="18" charset="0"/>
              </a:rPr>
              <a:t> Walmart is, for instance, a distributor and retailer. Do they provide an important function? Why can’t manufacturers just ignore Walmart and sell directly to the customer? Even though market disintermediation sounds like a good thing because costs and prices go down, for the most part manufacturers kept their distribution partners and channels. Walmart is still needed by manufacturers such as P&amp;G to sell soap.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 This graphic illustrates how disintermediation reduces prices to consumers. The</a:t>
            </a:r>
            <a:r>
              <a:rPr lang="en-US" altLang="ja-JP" baseline="0" dirty="0">
                <a:latin typeface="Times New Roman" panose="02020603050405020304" pitchFamily="18" charset="0"/>
              </a:rPr>
              <a:t> diagram shows three examples of manufacturers with different levels of intermediation and how these levels related to the cost of the same sweater. In the top example, a distributor and retailer intermediate between the manufacturer and customer, resulting in a sweater price of 48.50 dollars. In the second example, just a retailer intermediates between manufacturer and customer, and the sweater price drops to 40.34 dollars. In the third example, there is no intermediation between manufacturer and customer, and the price of the sweater has dropped to 20.45 dollars.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8/30/2022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8/30/2022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8/30/2022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 Placeholder 22"/>
          <p:cNvSpPr>
            <a:spLocks noGrp="1"/>
          </p:cNvSpPr>
          <p:nvPr>
            <p:ph type="body" sz="quarter" idx="16" hasCustomPrompt="1"/>
          </p:nvPr>
        </p:nvSpPr>
        <p:spPr>
          <a:xfrm>
            <a:off x="2834640" y="6400800"/>
            <a:ext cx="59283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8/30/2022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8/30/2022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8/30/2022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8/30/2022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817633"/>
            <a:ext cx="8229600" cy="1382767"/>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581400"/>
            <a:ext cx="8229600" cy="1382767"/>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5257800"/>
            <a:ext cx="82296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65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8/30/2022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6400800"/>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5" r:id="rId9"/>
    <p:sldLayoutId id="2147483662" r:id="rId10"/>
    <p:sldLayoutId id="2147483651" r:id="rId11"/>
    <p:sldLayoutId id="2147483654" r:id="rId12"/>
    <p:sldLayoutId id="2147483655" r:id="rId13"/>
    <p:sldLayoutId id="2147483663" r:id="rId14"/>
    <p:sldLayoutId id="2147483664" r:id="rId15"/>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a:spLocks noGrp="1"/>
          </p:cNvSpPr>
          <p:nvPr>
            <p:ph type="body" sz="quarter" idx="14"/>
          </p:nvPr>
        </p:nvSpPr>
        <p:spPr>
          <a:xfrm>
            <a:off x="2309414" y="6444733"/>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4961460" y="506306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
        <p:nvSpPr>
          <p:cNvPr id="7" name="Title 6">
            <a:extLst>
              <a:ext uri="{FF2B5EF4-FFF2-40B4-BE49-F238E27FC236}">
                <a16:creationId xmlns:a16="http://schemas.microsoft.com/office/drawing/2014/main" id="{993AD6A7-920F-37A1-63E2-28DACF792012}"/>
              </a:ext>
            </a:extLst>
          </p:cNvPr>
          <p:cNvSpPr>
            <a:spLocks noGrp="1"/>
          </p:cNvSpPr>
          <p:nvPr>
            <p:ph type="title"/>
          </p:nvPr>
        </p:nvSpPr>
        <p:spPr>
          <a:xfrm>
            <a:off x="685800" y="2828446"/>
            <a:ext cx="8229600" cy="622828"/>
          </a:xfrm>
        </p:spPr>
        <p:txBody>
          <a:bodyPr/>
          <a:lstStyle/>
          <a:p>
            <a:r>
              <a:rPr lang="en-US" sz="3600" dirty="0"/>
              <a:t>E-commerce: Digital Markets, Digital Goods</a:t>
            </a:r>
            <a:br>
              <a:rPr lang="en-US" sz="3600" dirty="0"/>
            </a:br>
            <a:endParaRPr lang="en-US" dirty="0"/>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Digital Goods</a:t>
            </a:r>
            <a:endParaRPr lang="en-US" sz="2800" dirty="0"/>
          </a:p>
        </p:txBody>
      </p:sp>
      <p:sp>
        <p:nvSpPr>
          <p:cNvPr id="5" name="Content Placeholder 4"/>
          <p:cNvSpPr>
            <a:spLocks noGrp="1"/>
          </p:cNvSpPr>
          <p:nvPr>
            <p:ph idx="1"/>
          </p:nvPr>
        </p:nvSpPr>
        <p:spPr>
          <a:xfrm>
            <a:off x="457200" y="1314062"/>
            <a:ext cx="8229600" cy="2985433"/>
          </a:xfrm>
        </p:spPr>
        <p:txBody>
          <a:bodyPr>
            <a:spAutoFit/>
          </a:bodyPr>
          <a:lstStyle/>
          <a:p>
            <a:r>
              <a:rPr lang="en-US" dirty="0"/>
              <a:t>Goods that can be delivered over a digital network</a:t>
            </a:r>
          </a:p>
          <a:p>
            <a:r>
              <a:rPr lang="en-US" dirty="0"/>
              <a:t>Cost of producing first unit is almost entire cost of product</a:t>
            </a:r>
          </a:p>
          <a:p>
            <a:r>
              <a:rPr lang="en-US" dirty="0"/>
              <a:t>Costs of delivery over the Internet very low</a:t>
            </a:r>
          </a:p>
          <a:p>
            <a:r>
              <a:rPr lang="en-US" dirty="0"/>
              <a:t>Marketing costs remain the same; pricing highly variable</a:t>
            </a:r>
          </a:p>
          <a:p>
            <a:r>
              <a:rPr lang="en-US" dirty="0"/>
              <a:t>Industries with digital goods are undergoing revolutionary changes (publishers, record labels, etc.)</a:t>
            </a:r>
          </a:p>
        </p:txBody>
      </p:sp>
    </p:spTree>
    <p:extLst>
      <p:ext uri="{BB962C8B-B14F-4D97-AF65-F5344CB8AC3E}">
        <p14:creationId xmlns:p14="http://schemas.microsoft.com/office/powerpoint/2010/main" val="194017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675"/>
            <a:ext cx="8229600" cy="553998"/>
          </a:xfrm>
        </p:spPr>
        <p:txBody>
          <a:bodyPr>
            <a:spAutoFit/>
          </a:bodyPr>
          <a:lstStyle/>
          <a:p>
            <a:r>
              <a:rPr lang="en-US" dirty="0"/>
              <a:t>Types of E-Commerce</a:t>
            </a:r>
            <a:endParaRPr lang="en-US" sz="2800" dirty="0"/>
          </a:p>
        </p:txBody>
      </p:sp>
      <p:sp>
        <p:nvSpPr>
          <p:cNvPr id="5" name="Content Placeholder 4"/>
          <p:cNvSpPr>
            <a:spLocks noGrp="1"/>
          </p:cNvSpPr>
          <p:nvPr>
            <p:ph idx="1"/>
          </p:nvPr>
        </p:nvSpPr>
        <p:spPr>
          <a:xfrm>
            <a:off x="457200" y="1295400"/>
            <a:ext cx="8229600" cy="815608"/>
          </a:xfrm>
        </p:spPr>
        <p:txBody>
          <a:bodyPr>
            <a:spAutoFit/>
          </a:bodyPr>
          <a:lstStyle/>
          <a:p>
            <a:r>
              <a:rPr lang="en-US" dirty="0"/>
              <a:t>Three major types</a:t>
            </a:r>
          </a:p>
          <a:p>
            <a:pPr lvl="1"/>
            <a:r>
              <a:rPr lang="en-US" sz="2400" dirty="0"/>
              <a:t>Business-to-consumer (B2C)</a:t>
            </a:r>
          </a:p>
        </p:txBody>
      </p:sp>
      <p:sp>
        <p:nvSpPr>
          <p:cNvPr id="2" name="Content Placeholder 1"/>
          <p:cNvSpPr>
            <a:spLocks noGrp="1"/>
          </p:cNvSpPr>
          <p:nvPr>
            <p:ph idx="13"/>
          </p:nvPr>
        </p:nvSpPr>
        <p:spPr>
          <a:xfrm>
            <a:off x="457200" y="2181225"/>
            <a:ext cx="8229600" cy="369332"/>
          </a:xfrm>
        </p:spPr>
        <p:txBody>
          <a:bodyPr>
            <a:spAutoFit/>
          </a:bodyPr>
          <a:lstStyle/>
          <a:p>
            <a:pPr lvl="2"/>
            <a:r>
              <a:rPr lang="en-US" sz="2400" dirty="0"/>
              <a:t>Example: Barnes and Noble.com</a:t>
            </a:r>
          </a:p>
        </p:txBody>
      </p:sp>
      <p:sp>
        <p:nvSpPr>
          <p:cNvPr id="3" name="Content Placeholder 2"/>
          <p:cNvSpPr>
            <a:spLocks noGrp="1"/>
          </p:cNvSpPr>
          <p:nvPr>
            <p:ph sz="quarter" idx="14"/>
          </p:nvPr>
        </p:nvSpPr>
        <p:spPr>
          <a:xfrm>
            <a:off x="457200" y="2619375"/>
            <a:ext cx="8229600" cy="2716128"/>
          </a:xfrm>
        </p:spPr>
        <p:txBody>
          <a:bodyPr>
            <a:spAutoFit/>
          </a:bodyPr>
          <a:lstStyle/>
          <a:p>
            <a:pPr lvl="1"/>
            <a:r>
              <a:rPr lang="en-US" sz="2400" dirty="0"/>
              <a:t>Business-to-business (B2B)</a:t>
            </a:r>
          </a:p>
          <a:p>
            <a:pPr lvl="2"/>
            <a:r>
              <a:rPr lang="en-US" sz="2400" dirty="0"/>
              <a:t>Example: </a:t>
            </a:r>
            <a:r>
              <a:rPr lang="en-US" sz="2400" dirty="0" err="1"/>
              <a:t>ChemConnect</a:t>
            </a:r>
            <a:endParaRPr lang="en-US" sz="2400" dirty="0"/>
          </a:p>
          <a:p>
            <a:pPr lvl="1"/>
            <a:r>
              <a:rPr lang="en-US" sz="2400" dirty="0"/>
              <a:t>Consumer-to-consumer (C2C)</a:t>
            </a:r>
          </a:p>
          <a:p>
            <a:pPr lvl="2"/>
            <a:r>
              <a:rPr lang="en-US" sz="2400" dirty="0"/>
              <a:t>Example: e Bay</a:t>
            </a:r>
          </a:p>
          <a:p>
            <a:r>
              <a:rPr lang="en-US" dirty="0"/>
              <a:t>E-commerce can be categorized by platform</a:t>
            </a:r>
          </a:p>
          <a:p>
            <a:pPr lvl="1"/>
            <a:r>
              <a:rPr lang="en-US" sz="2400" dirty="0"/>
              <a:t>Mobile commerce (m-commerce)</a:t>
            </a:r>
            <a:endParaRPr lang="en-US" dirty="0"/>
          </a:p>
        </p:txBody>
      </p:sp>
    </p:spTree>
    <p:extLst>
      <p:ext uri="{BB962C8B-B14F-4D97-AF65-F5344CB8AC3E}">
        <p14:creationId xmlns:p14="http://schemas.microsoft.com/office/powerpoint/2010/main" val="392648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E-Commerce Business Models</a:t>
            </a:r>
            <a:endParaRPr lang="en-US" sz="2800" dirty="0"/>
          </a:p>
        </p:txBody>
      </p:sp>
      <p:sp>
        <p:nvSpPr>
          <p:cNvPr id="5" name="Content Placeholder 4"/>
          <p:cNvSpPr>
            <a:spLocks noGrp="1"/>
          </p:cNvSpPr>
          <p:nvPr>
            <p:ph idx="1"/>
          </p:nvPr>
        </p:nvSpPr>
        <p:spPr>
          <a:xfrm>
            <a:off x="457200" y="1314062"/>
            <a:ext cx="8229600" cy="3747180"/>
          </a:xfrm>
        </p:spPr>
        <p:txBody>
          <a:bodyPr>
            <a:spAutoFit/>
          </a:bodyPr>
          <a:lstStyle/>
          <a:p>
            <a:r>
              <a:rPr lang="en-US" dirty="0"/>
              <a:t>Portal</a:t>
            </a:r>
          </a:p>
          <a:p>
            <a:r>
              <a:rPr lang="en-US" dirty="0"/>
              <a:t>E-</a:t>
            </a:r>
            <a:r>
              <a:rPr lang="en-US" dirty="0" err="1"/>
              <a:t>tailer</a:t>
            </a:r>
            <a:endParaRPr lang="en-US" dirty="0"/>
          </a:p>
          <a:p>
            <a:r>
              <a:rPr lang="en-US" dirty="0"/>
              <a:t>Content provider</a:t>
            </a:r>
          </a:p>
          <a:p>
            <a:r>
              <a:rPr lang="en-US" dirty="0"/>
              <a:t>Transaction broker</a:t>
            </a:r>
          </a:p>
          <a:p>
            <a:r>
              <a:rPr lang="en-US" dirty="0"/>
              <a:t>Market creator</a:t>
            </a:r>
          </a:p>
          <a:p>
            <a:r>
              <a:rPr lang="en-US" dirty="0"/>
              <a:t>Service provider</a:t>
            </a:r>
          </a:p>
          <a:p>
            <a:r>
              <a:rPr lang="en-US" dirty="0"/>
              <a:t>Community provider (Social Networks)</a:t>
            </a:r>
          </a:p>
        </p:txBody>
      </p:sp>
    </p:spTree>
    <p:extLst>
      <p:ext uri="{BB962C8B-B14F-4D97-AF65-F5344CB8AC3E}">
        <p14:creationId xmlns:p14="http://schemas.microsoft.com/office/powerpoint/2010/main" val="325630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Interactive Session – Organizations: Uber: Digital Disruptor</a:t>
            </a:r>
            <a:endParaRPr lang="en-US" sz="2800" dirty="0"/>
          </a:p>
        </p:txBody>
      </p:sp>
      <p:sp>
        <p:nvSpPr>
          <p:cNvPr id="5" name="Content Placeholder 4"/>
          <p:cNvSpPr>
            <a:spLocks noGrp="1"/>
          </p:cNvSpPr>
          <p:nvPr>
            <p:ph idx="1"/>
          </p:nvPr>
        </p:nvSpPr>
        <p:spPr>
          <a:xfrm>
            <a:off x="457200" y="1826835"/>
            <a:ext cx="8229600" cy="3262432"/>
          </a:xfrm>
        </p:spPr>
        <p:txBody>
          <a:bodyPr>
            <a:spAutoFit/>
          </a:bodyPr>
          <a:lstStyle/>
          <a:p>
            <a:r>
              <a:rPr lang="en-US" dirty="0"/>
              <a:t>Class discussion</a:t>
            </a:r>
          </a:p>
          <a:p>
            <a:pPr lvl="1"/>
            <a:r>
              <a:rPr lang="en-US" sz="2400" dirty="0"/>
              <a:t>Analyze Uber using the competitive forces and value chain models. What is its competitive advantage?</a:t>
            </a:r>
          </a:p>
          <a:p>
            <a:pPr lvl="1"/>
            <a:r>
              <a:rPr lang="en-US" sz="2400" dirty="0"/>
              <a:t>What is the relationship between information technology and Uber’s business model? Explain your answer.</a:t>
            </a:r>
          </a:p>
          <a:p>
            <a:pPr lvl="1"/>
            <a:r>
              <a:rPr lang="en-US" sz="2400" dirty="0"/>
              <a:t>How disruptive is Uber?</a:t>
            </a:r>
          </a:p>
          <a:p>
            <a:pPr lvl="1"/>
            <a:r>
              <a:rPr lang="en-US" sz="2400" dirty="0"/>
              <a:t>Is Uber a viable business? Explain your answer.</a:t>
            </a:r>
          </a:p>
        </p:txBody>
      </p:sp>
    </p:spTree>
    <p:extLst>
      <p:ext uri="{BB962C8B-B14F-4D97-AF65-F5344CB8AC3E}">
        <p14:creationId xmlns:p14="http://schemas.microsoft.com/office/powerpoint/2010/main" val="133025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E-Commerce Revenue Models</a:t>
            </a:r>
            <a:endParaRPr lang="en-US" sz="2800" dirty="0"/>
          </a:p>
        </p:txBody>
      </p:sp>
      <p:sp>
        <p:nvSpPr>
          <p:cNvPr id="5" name="Content Placeholder 4"/>
          <p:cNvSpPr>
            <a:spLocks noGrp="1"/>
          </p:cNvSpPr>
          <p:nvPr>
            <p:ph idx="1"/>
          </p:nvPr>
        </p:nvSpPr>
        <p:spPr>
          <a:xfrm>
            <a:off x="457200" y="1314062"/>
            <a:ext cx="8229600" cy="3177793"/>
          </a:xfrm>
        </p:spPr>
        <p:txBody>
          <a:bodyPr>
            <a:spAutoFit/>
          </a:bodyPr>
          <a:lstStyle/>
          <a:p>
            <a:r>
              <a:rPr lang="en-US" dirty="0"/>
              <a:t>Advertising</a:t>
            </a:r>
          </a:p>
          <a:p>
            <a:r>
              <a:rPr lang="en-US" dirty="0"/>
              <a:t>Sales</a:t>
            </a:r>
          </a:p>
          <a:p>
            <a:r>
              <a:rPr lang="en-US" dirty="0"/>
              <a:t>Subscription</a:t>
            </a:r>
          </a:p>
          <a:p>
            <a:r>
              <a:rPr lang="en-US" dirty="0"/>
              <a:t>Free/Freemium</a:t>
            </a:r>
          </a:p>
          <a:p>
            <a:r>
              <a:rPr lang="en-US" dirty="0"/>
              <a:t>Transaction fee</a:t>
            </a:r>
          </a:p>
          <a:p>
            <a:r>
              <a:rPr lang="en-US" dirty="0"/>
              <a:t>Affiliate</a:t>
            </a:r>
          </a:p>
        </p:txBody>
      </p:sp>
    </p:spTree>
    <p:extLst>
      <p:ext uri="{BB962C8B-B14F-4D97-AF65-F5344CB8AC3E}">
        <p14:creationId xmlns:p14="http://schemas.microsoft.com/office/powerpoint/2010/main" val="38337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How Has E-commerce Transformed Marketing?</a:t>
            </a:r>
            <a:endParaRPr lang="en-US" sz="2800" dirty="0"/>
          </a:p>
        </p:txBody>
      </p:sp>
      <p:sp>
        <p:nvSpPr>
          <p:cNvPr id="5" name="Content Placeholder 4"/>
          <p:cNvSpPr>
            <a:spLocks noGrp="1"/>
          </p:cNvSpPr>
          <p:nvPr>
            <p:ph idx="1"/>
          </p:nvPr>
        </p:nvSpPr>
        <p:spPr>
          <a:xfrm>
            <a:off x="457200" y="1825452"/>
            <a:ext cx="8229600" cy="4108817"/>
          </a:xfrm>
        </p:spPr>
        <p:txBody>
          <a:bodyPr>
            <a:spAutoFit/>
          </a:bodyPr>
          <a:lstStyle/>
          <a:p>
            <a:r>
              <a:rPr lang="en-US" dirty="0"/>
              <a:t>Internet provides new ways to identify and communicate with customers</a:t>
            </a:r>
          </a:p>
          <a:p>
            <a:r>
              <a:rPr lang="en-US" dirty="0"/>
              <a:t>Long tail marketing</a:t>
            </a:r>
          </a:p>
          <a:p>
            <a:r>
              <a:rPr lang="en-US" dirty="0"/>
              <a:t>Internet advertising formats</a:t>
            </a:r>
          </a:p>
          <a:p>
            <a:r>
              <a:rPr lang="en-US" dirty="0"/>
              <a:t>Behavioral targeting</a:t>
            </a:r>
          </a:p>
          <a:p>
            <a:pPr lvl="1"/>
            <a:r>
              <a:rPr lang="en-US" sz="2400" dirty="0"/>
              <a:t>Tracking online behavior of individuals</a:t>
            </a:r>
          </a:p>
          <a:p>
            <a:r>
              <a:rPr lang="en-US" dirty="0"/>
              <a:t>Programmatic ad buying</a:t>
            </a:r>
          </a:p>
          <a:p>
            <a:r>
              <a:rPr lang="en-US" dirty="0"/>
              <a:t>Native advertising</a:t>
            </a:r>
          </a:p>
        </p:txBody>
      </p:sp>
    </p:spTree>
    <p:extLst>
      <p:ext uri="{BB962C8B-B14F-4D97-AF65-F5344CB8AC3E}">
        <p14:creationId xmlns:p14="http://schemas.microsoft.com/office/powerpoint/2010/main" val="320409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648"/>
            <a:ext cx="8229600" cy="553998"/>
          </a:xfrm>
        </p:spPr>
        <p:txBody>
          <a:bodyPr>
            <a:spAutoFit/>
          </a:bodyPr>
          <a:lstStyle/>
          <a:p>
            <a:r>
              <a:rPr lang="en-US" dirty="0"/>
              <a:t>Figure 10.3 </a:t>
            </a:r>
            <a:r>
              <a:rPr lang="en-US" altLang="en-US" dirty="0"/>
              <a:t>Website Visitor Tracking</a:t>
            </a:r>
            <a:endParaRPr lang="en-US" sz="2800" dirty="0"/>
          </a:p>
        </p:txBody>
      </p:sp>
      <p:pic>
        <p:nvPicPr>
          <p:cNvPr id="3074" name="Picture 2" descr="Click 1: The shopper clicks on the home page. The store can tell that the shopper arrived from the Yahoo portal at 2:30 PM (which might help determine sta¬ffing for customer service centers) and how long she lingered on the home page (which might indicate trouble navigating the site). Tracking beacons load cookies on the shopper’s browser to follow her across the Web.&#10;Click 2 through Click 5: The shopper clicks on blouses, then clicks to view a woman’s pink blouse. The shopper clicks to select this item in a size 10 in pink and clicks to place it in her shopping cart. This information can help the store determine which sizes and colors are most popular. If the visitor moves to a different site, ads for pink blouses will appear from the same or a different vendor.&#10;Click 6: From the shopping cart page, the shopper clicks to close the browser to leave the website without purchasing the blouse. This action could indicate the shopper changed her mind or that she had a problem with the website’s checkout and payment process. Such behavior might signal that the website was not well designed."/>
          <p:cNvPicPr>
            <a:picLocks noChangeAspect="1" noChangeArrowheads="1"/>
          </p:cNvPicPr>
          <p:nvPr/>
        </p:nvPicPr>
        <p:blipFill rotWithShape="1">
          <a:blip r:embed="rId3">
            <a:extLst>
              <a:ext uri="{28A0092B-C50C-407E-A947-70E740481C1C}">
                <a14:useLocalDpi xmlns:a14="http://schemas.microsoft.com/office/drawing/2010/main" val="0"/>
              </a:ext>
            </a:extLst>
          </a:blip>
          <a:srcRect b="4001"/>
          <a:stretch/>
        </p:blipFill>
        <p:spPr bwMode="auto">
          <a:xfrm>
            <a:off x="797351" y="1344844"/>
            <a:ext cx="7530248" cy="434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9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648"/>
            <a:ext cx="8229600" cy="553998"/>
          </a:xfrm>
        </p:spPr>
        <p:txBody>
          <a:bodyPr>
            <a:spAutoFit/>
          </a:bodyPr>
          <a:lstStyle/>
          <a:p>
            <a:r>
              <a:rPr lang="en-US" dirty="0"/>
              <a:t>Figure 10.4 </a:t>
            </a:r>
            <a:r>
              <a:rPr lang="en-US" altLang="en-US" dirty="0"/>
              <a:t>Website Personalization</a:t>
            </a:r>
            <a:endParaRPr lang="en-US" sz="2800" dirty="0"/>
          </a:p>
        </p:txBody>
      </p:sp>
      <p:pic>
        <p:nvPicPr>
          <p:cNvPr id="4098" name="Picture 2" descr="Right on top are two cells labelled User and Website, respectively, with arrows pointing from one to the other.&#10;Below are three text bubbles. From the top downward, they are:&#10;• Based on your portfolio and recent market trends, here are some recommendations.&#10;• Welcome back, Steve P. Munson. Check out these recommended titles: &#10;• One minute manager &#10;• Leading change&#10;• Results-based leadership&#10;• Sarah, here are the items you want to bid on:&#10;• Halogen reading lamp&#10;• Portable reading lamp&#10;• L E D book reading lamp&#10;"/>
          <p:cNvPicPr>
            <a:picLocks noChangeAspect="1" noChangeArrowheads="1"/>
          </p:cNvPicPr>
          <p:nvPr/>
        </p:nvPicPr>
        <p:blipFill rotWithShape="1">
          <a:blip r:embed="rId3">
            <a:extLst>
              <a:ext uri="{28A0092B-C50C-407E-A947-70E740481C1C}">
                <a14:useLocalDpi xmlns:a14="http://schemas.microsoft.com/office/drawing/2010/main" val="0"/>
              </a:ext>
            </a:extLst>
          </a:blip>
          <a:srcRect b="3185"/>
          <a:stretch/>
        </p:blipFill>
        <p:spPr bwMode="auto">
          <a:xfrm>
            <a:off x="2861136" y="1245334"/>
            <a:ext cx="3422698" cy="50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6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Figure 10.5 </a:t>
            </a:r>
            <a:r>
              <a:rPr lang="en-US" altLang="en-US" dirty="0"/>
              <a:t>How an Advertising Network Such as DoubleClick Works</a:t>
            </a:r>
            <a:endParaRPr lang="en-US" sz="2800" dirty="0"/>
          </a:p>
        </p:txBody>
      </p:sp>
      <p:pic>
        <p:nvPicPr>
          <p:cNvPr id="5122" name="Picture 2" descr="1. Consumer requests Web page from ad network member site&#10;2. Merchant site: Merchant server connects to DoubleClick ad server.&#10;3. DoubleClick.net &#10;• Through its advertising network connects to user profile database&#10;• The ad server reads cookie; checks database for profile&#10;• Ad server selects and serves an appropriate banner ad based on profile and connects to consumer&#10;• Ad server connects to network member firms&#10;• When consumer visits network member firm sites, DoubleClick follows consumer from site to site through use of tracking programs.&#10;"/>
          <p:cNvPicPr>
            <a:picLocks noChangeAspect="1" noChangeArrowheads="1"/>
          </p:cNvPicPr>
          <p:nvPr/>
        </p:nvPicPr>
        <p:blipFill rotWithShape="1">
          <a:blip r:embed="rId3">
            <a:extLst>
              <a:ext uri="{28A0092B-C50C-407E-A947-70E740481C1C}">
                <a14:useLocalDpi xmlns:a14="http://schemas.microsoft.com/office/drawing/2010/main" val="0"/>
              </a:ext>
            </a:extLst>
          </a:blip>
          <a:srcRect b="4303"/>
          <a:stretch/>
        </p:blipFill>
        <p:spPr bwMode="auto">
          <a:xfrm>
            <a:off x="1286224" y="1935127"/>
            <a:ext cx="6486176" cy="423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23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Social E-Commerce and Social Network Marketing </a:t>
            </a:r>
            <a:r>
              <a:rPr lang="en-US" sz="2800" dirty="0"/>
              <a:t>(1 of 2)</a:t>
            </a:r>
          </a:p>
        </p:txBody>
      </p:sp>
      <p:sp>
        <p:nvSpPr>
          <p:cNvPr id="5" name="Content Placeholder 4"/>
          <p:cNvSpPr>
            <a:spLocks noGrp="1"/>
          </p:cNvSpPr>
          <p:nvPr>
            <p:ph idx="1"/>
          </p:nvPr>
        </p:nvSpPr>
        <p:spPr>
          <a:xfrm>
            <a:off x="457200" y="1825452"/>
            <a:ext cx="8229600" cy="4308872"/>
          </a:xfrm>
        </p:spPr>
        <p:txBody>
          <a:bodyPr>
            <a:spAutoFit/>
          </a:bodyPr>
          <a:lstStyle/>
          <a:p>
            <a:r>
              <a:rPr lang="en-US" sz="2200" dirty="0"/>
              <a:t>Social e-commerce based on digital social graph</a:t>
            </a:r>
          </a:p>
          <a:p>
            <a:r>
              <a:rPr lang="en-US" sz="2200" dirty="0"/>
              <a:t>Features of social e-commerce driving its growth</a:t>
            </a:r>
          </a:p>
          <a:p>
            <a:pPr lvl="1"/>
            <a:r>
              <a:rPr lang="en-US" dirty="0"/>
              <a:t>Newsfeed</a:t>
            </a:r>
          </a:p>
          <a:p>
            <a:pPr lvl="1"/>
            <a:r>
              <a:rPr lang="en-US" dirty="0"/>
              <a:t>Timelines</a:t>
            </a:r>
          </a:p>
          <a:p>
            <a:pPr lvl="1"/>
            <a:r>
              <a:rPr lang="en-US" dirty="0"/>
              <a:t>Social sign-on</a:t>
            </a:r>
          </a:p>
          <a:p>
            <a:pPr lvl="1"/>
            <a:r>
              <a:rPr lang="en-US" dirty="0"/>
              <a:t>Collaborative shopping</a:t>
            </a:r>
          </a:p>
          <a:p>
            <a:pPr lvl="1"/>
            <a:r>
              <a:rPr lang="en-US" dirty="0"/>
              <a:t>Network notification</a:t>
            </a:r>
          </a:p>
          <a:p>
            <a:pPr lvl="1"/>
            <a:r>
              <a:rPr lang="en-US" dirty="0"/>
              <a:t>Social search (recommendations)</a:t>
            </a:r>
          </a:p>
          <a:p>
            <a:r>
              <a:rPr lang="en-US" sz="2200" dirty="0"/>
              <a:t>Social media</a:t>
            </a:r>
          </a:p>
          <a:p>
            <a:pPr lvl="1"/>
            <a:r>
              <a:rPr lang="en-US" dirty="0"/>
              <a:t>Fastest growing media for branding and marketing</a:t>
            </a:r>
          </a:p>
        </p:txBody>
      </p:sp>
    </p:spTree>
    <p:extLst>
      <p:ext uri="{BB962C8B-B14F-4D97-AF65-F5344CB8AC3E}">
        <p14:creationId xmlns:p14="http://schemas.microsoft.com/office/powerpoint/2010/main" val="186559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90"/>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1171575"/>
            <a:ext cx="8229600" cy="4685898"/>
          </a:xfrm>
        </p:spPr>
        <p:txBody>
          <a:bodyPr vert="horz" lIns="0" tIns="0" rIns="0" bIns="0" rtlCol="0" anchor="t">
            <a:spAutoFit/>
          </a:bodyPr>
          <a:lstStyle/>
          <a:p>
            <a:pPr marL="628650" indent="-628650">
              <a:buNone/>
              <a:tabLst>
                <a:tab pos="895350" algn="l"/>
              </a:tabLst>
            </a:pPr>
            <a:r>
              <a:rPr lang="en-US" altLang="en-US" sz="2200" b="1" dirty="0">
                <a:solidFill>
                  <a:schemeClr val="bg2"/>
                </a:solidFill>
              </a:rPr>
              <a:t>10.1</a:t>
            </a:r>
            <a:r>
              <a:rPr lang="en-US" altLang="en-US" sz="2200" b="1" dirty="0"/>
              <a:t> </a:t>
            </a:r>
            <a:r>
              <a:rPr lang="en-US" sz="2200" dirty="0"/>
              <a:t>What are the unique features of e-commerce, digital markets, and digital goods?</a:t>
            </a:r>
          </a:p>
          <a:p>
            <a:pPr marL="628650" indent="-628650" defTabSz="534988">
              <a:buNone/>
              <a:tabLst>
                <a:tab pos="628650" algn="l"/>
              </a:tabLst>
            </a:pPr>
            <a:r>
              <a:rPr lang="en-US" altLang="en-US" sz="2200" b="1" dirty="0">
                <a:solidFill>
                  <a:schemeClr val="bg2"/>
                </a:solidFill>
              </a:rPr>
              <a:t>10.2</a:t>
            </a:r>
            <a:r>
              <a:rPr lang="en-US" altLang="en-US" sz="2200" b="1" dirty="0"/>
              <a:t> </a:t>
            </a:r>
            <a:r>
              <a:rPr lang="en-US" sz="2200" dirty="0"/>
              <a:t>What are the principal e-commerce business and revenue models?</a:t>
            </a:r>
            <a:endParaRPr lang="en-IN" altLang="en-US" sz="2200" dirty="0"/>
          </a:p>
          <a:p>
            <a:pPr marL="0" indent="0" defTabSz="534988">
              <a:buNone/>
            </a:pPr>
            <a:r>
              <a:rPr lang="en-US" altLang="en-US" sz="2200" b="1" dirty="0">
                <a:solidFill>
                  <a:schemeClr val="bg2"/>
                </a:solidFill>
              </a:rPr>
              <a:t>10.3</a:t>
            </a:r>
            <a:r>
              <a:rPr lang="en-US" altLang="en-US" sz="2200" b="1" dirty="0"/>
              <a:t> </a:t>
            </a:r>
            <a:r>
              <a:rPr lang="en-US" sz="2200" dirty="0"/>
              <a:t>How has e-commerce transformed marketing?</a:t>
            </a:r>
            <a:endParaRPr lang="en-IN" altLang="en-US" sz="2200" dirty="0"/>
          </a:p>
          <a:p>
            <a:pPr marL="628650" indent="-628650" defTabSz="534988">
              <a:buNone/>
              <a:tabLst>
                <a:tab pos="628650" algn="l"/>
              </a:tabLst>
            </a:pPr>
            <a:r>
              <a:rPr lang="en-US" altLang="en-US" sz="2200" b="1" dirty="0">
                <a:solidFill>
                  <a:schemeClr val="bg2"/>
                </a:solidFill>
              </a:rPr>
              <a:t>10.4</a:t>
            </a:r>
            <a:r>
              <a:rPr lang="en-US" sz="2200" dirty="0"/>
              <a:t> How has e-commerce affected business-to-business transactions?</a:t>
            </a:r>
            <a:endParaRPr lang="en-IN" sz="2200" dirty="0"/>
          </a:p>
          <a:p>
            <a:pPr marL="628650" indent="-628650">
              <a:buNone/>
              <a:tabLst>
                <a:tab pos="628650" algn="l"/>
                <a:tab pos="714375" algn="l"/>
              </a:tabLst>
            </a:pPr>
            <a:r>
              <a:rPr lang="en-US" altLang="en-US" sz="2200" b="1" dirty="0">
                <a:solidFill>
                  <a:schemeClr val="bg2"/>
                </a:solidFill>
              </a:rPr>
              <a:t>10.5</a:t>
            </a:r>
            <a:r>
              <a:rPr lang="en-US" sz="2200" dirty="0"/>
              <a:t> What is the role of m-commerce in business, and what are the most important m-commerce applications?</a:t>
            </a:r>
          </a:p>
          <a:p>
            <a:pPr marL="628650" indent="-628650">
              <a:buNone/>
              <a:tabLst>
                <a:tab pos="628650" algn="l"/>
              </a:tabLst>
            </a:pPr>
            <a:r>
              <a:rPr lang="en-US" altLang="en-US" sz="2200" b="1" dirty="0">
                <a:solidFill>
                  <a:schemeClr val="bg2"/>
                </a:solidFill>
              </a:rPr>
              <a:t>10.6</a:t>
            </a:r>
            <a:r>
              <a:rPr lang="en-US" altLang="en-US" sz="2200" b="1" dirty="0"/>
              <a:t> </a:t>
            </a:r>
            <a:r>
              <a:rPr lang="en-US" sz="2200" dirty="0"/>
              <a:t>What issues must be addressed when building an                e-commerce presence?</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Social E-Commerce and Social Network Marketing </a:t>
            </a:r>
            <a:r>
              <a:rPr lang="en-US" sz="2800" dirty="0"/>
              <a:t>(2 of 2)</a:t>
            </a:r>
          </a:p>
        </p:txBody>
      </p:sp>
      <p:sp>
        <p:nvSpPr>
          <p:cNvPr id="5" name="Content Placeholder 4"/>
          <p:cNvSpPr>
            <a:spLocks noGrp="1"/>
          </p:cNvSpPr>
          <p:nvPr>
            <p:ph idx="1"/>
          </p:nvPr>
        </p:nvSpPr>
        <p:spPr>
          <a:xfrm>
            <a:off x="457200" y="1825452"/>
            <a:ext cx="8229600" cy="4208844"/>
          </a:xfrm>
        </p:spPr>
        <p:txBody>
          <a:bodyPr>
            <a:spAutoFit/>
          </a:bodyPr>
          <a:lstStyle/>
          <a:p>
            <a:r>
              <a:rPr lang="en-US" dirty="0"/>
              <a:t>Social network marketing</a:t>
            </a:r>
          </a:p>
          <a:p>
            <a:pPr lvl="1"/>
            <a:r>
              <a:rPr lang="en-US" sz="2400" dirty="0"/>
              <a:t>Seeks to leverage individuals’ influence over others</a:t>
            </a:r>
          </a:p>
          <a:p>
            <a:pPr lvl="1"/>
            <a:r>
              <a:rPr lang="en-US" sz="2400" dirty="0"/>
              <a:t>Targeting a social network of people sharing interests and advice</a:t>
            </a:r>
          </a:p>
          <a:p>
            <a:pPr lvl="1"/>
            <a:r>
              <a:rPr lang="en-US" sz="2400" dirty="0"/>
              <a:t>Facebook’s “Like” button</a:t>
            </a:r>
          </a:p>
          <a:p>
            <a:pPr lvl="1"/>
            <a:r>
              <a:rPr lang="en-US" sz="2400" dirty="0"/>
              <a:t>Social networks have huge audiences</a:t>
            </a:r>
          </a:p>
          <a:p>
            <a:r>
              <a:rPr lang="en-US" dirty="0"/>
              <a:t>Social shopping sites</a:t>
            </a:r>
          </a:p>
          <a:p>
            <a:r>
              <a:rPr lang="en-US" dirty="0"/>
              <a:t>Wisdom of crowds</a:t>
            </a:r>
          </a:p>
          <a:p>
            <a:r>
              <a:rPr lang="en-US" dirty="0"/>
              <a:t>Crowdsourcing</a:t>
            </a:r>
          </a:p>
        </p:txBody>
      </p:sp>
    </p:spTree>
    <p:extLst>
      <p:ext uri="{BB962C8B-B14F-4D97-AF65-F5344CB8AC3E}">
        <p14:creationId xmlns:p14="http://schemas.microsoft.com/office/powerpoint/2010/main" val="411576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Interactive Session – Management: “Socializing” with Customers</a:t>
            </a:r>
            <a:endParaRPr lang="en-US" sz="2800" dirty="0"/>
          </a:p>
        </p:txBody>
      </p:sp>
      <p:sp>
        <p:nvSpPr>
          <p:cNvPr id="5" name="Content Placeholder 4"/>
          <p:cNvSpPr>
            <a:spLocks noGrp="1"/>
          </p:cNvSpPr>
          <p:nvPr>
            <p:ph idx="1"/>
          </p:nvPr>
        </p:nvSpPr>
        <p:spPr>
          <a:xfrm>
            <a:off x="457200" y="1825452"/>
            <a:ext cx="8229600" cy="4370427"/>
          </a:xfrm>
        </p:spPr>
        <p:txBody>
          <a:bodyPr>
            <a:spAutoFit/>
          </a:bodyPr>
          <a:lstStyle/>
          <a:p>
            <a:r>
              <a:rPr lang="en-US" sz="2200" dirty="0"/>
              <a:t>Class discussion</a:t>
            </a:r>
          </a:p>
          <a:p>
            <a:pPr lvl="1"/>
            <a:r>
              <a:rPr lang="en-US" dirty="0"/>
              <a:t>Assess the people, organization, and technology issues for using social media technology to engage with customers.</a:t>
            </a:r>
          </a:p>
          <a:p>
            <a:pPr lvl="1"/>
            <a:r>
              <a:rPr lang="en-US" dirty="0"/>
              <a:t>What are the advantages and disadvantages of using social media for advertising, brand building, market research, and customer service?</a:t>
            </a:r>
          </a:p>
          <a:p>
            <a:pPr lvl="1"/>
            <a:r>
              <a:rPr lang="en-US" dirty="0"/>
              <a:t>Give an example of a business decision in this case study that was facilitated by using social media to interact with customers.</a:t>
            </a:r>
          </a:p>
          <a:p>
            <a:pPr lvl="1"/>
            <a:r>
              <a:rPr lang="en-US" dirty="0"/>
              <a:t>Should all companies use social media technology for customer service and marketing? Why or why not? What kinds of companies are best suited to use these platforms?</a:t>
            </a:r>
          </a:p>
        </p:txBody>
      </p:sp>
    </p:spTree>
    <p:extLst>
      <p:ext uri="{BB962C8B-B14F-4D97-AF65-F5344CB8AC3E}">
        <p14:creationId xmlns:p14="http://schemas.microsoft.com/office/powerpoint/2010/main" val="1087458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How Has E-Commerce Affected Business-To Business Transactions?</a:t>
            </a:r>
            <a:endParaRPr lang="en-US" sz="2800" dirty="0"/>
          </a:p>
        </p:txBody>
      </p:sp>
      <p:sp>
        <p:nvSpPr>
          <p:cNvPr id="5" name="Content Placeholder 4"/>
          <p:cNvSpPr>
            <a:spLocks noGrp="1"/>
          </p:cNvSpPr>
          <p:nvPr>
            <p:ph idx="1"/>
          </p:nvPr>
        </p:nvSpPr>
        <p:spPr>
          <a:xfrm>
            <a:off x="457200" y="1825452"/>
            <a:ext cx="8229600" cy="3724096"/>
          </a:xfrm>
        </p:spPr>
        <p:txBody>
          <a:bodyPr>
            <a:spAutoFit/>
          </a:bodyPr>
          <a:lstStyle/>
          <a:p>
            <a:r>
              <a:rPr lang="en-US" dirty="0"/>
              <a:t>U.S. B2B trade in 2019 is $13.5 trillion</a:t>
            </a:r>
          </a:p>
          <a:p>
            <a:pPr lvl="1"/>
            <a:r>
              <a:rPr lang="en-US" sz="2400" dirty="0"/>
              <a:t>U.S. B2B e-commerce in 2018 is $6.2 trillion</a:t>
            </a:r>
          </a:p>
          <a:p>
            <a:r>
              <a:rPr lang="en-US" dirty="0"/>
              <a:t>Internet and networking helps automate procurement</a:t>
            </a:r>
          </a:p>
          <a:p>
            <a:r>
              <a:rPr lang="en-US" dirty="0"/>
              <a:t>Variety of Internet-enabled technologies used in B2B</a:t>
            </a:r>
          </a:p>
          <a:p>
            <a:pPr lvl="1"/>
            <a:r>
              <a:rPr lang="en-US" sz="2400" dirty="0"/>
              <a:t>Electronic data interchange (</a:t>
            </a:r>
            <a:r>
              <a:rPr lang="en-US" sz="2400" spc="-300" dirty="0"/>
              <a:t>E D </a:t>
            </a:r>
            <a:r>
              <a:rPr lang="en-US" sz="2400" dirty="0"/>
              <a:t>I)</a:t>
            </a:r>
          </a:p>
          <a:p>
            <a:pPr lvl="1"/>
            <a:r>
              <a:rPr lang="en-US" sz="2400" dirty="0"/>
              <a:t>Private industrial networks (private exchanges)</a:t>
            </a:r>
          </a:p>
          <a:p>
            <a:pPr lvl="1"/>
            <a:r>
              <a:rPr lang="en-US" sz="2400" dirty="0"/>
              <a:t>Net marketplaces</a:t>
            </a:r>
          </a:p>
          <a:p>
            <a:pPr lvl="1"/>
            <a:r>
              <a:rPr lang="en-US" sz="2400" dirty="0"/>
              <a:t>Exchanges</a:t>
            </a:r>
          </a:p>
        </p:txBody>
      </p:sp>
    </p:spTree>
    <p:extLst>
      <p:ext uri="{BB962C8B-B14F-4D97-AF65-F5344CB8AC3E}">
        <p14:creationId xmlns:p14="http://schemas.microsoft.com/office/powerpoint/2010/main" val="119985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648"/>
            <a:ext cx="8229600" cy="553998"/>
          </a:xfrm>
        </p:spPr>
        <p:txBody>
          <a:bodyPr>
            <a:spAutoFit/>
          </a:bodyPr>
          <a:lstStyle/>
          <a:p>
            <a:r>
              <a:rPr lang="en-US" dirty="0"/>
              <a:t>Electronic Data Interchange (</a:t>
            </a:r>
            <a:r>
              <a:rPr lang="en-US" spc="-500" dirty="0"/>
              <a:t>E D </a:t>
            </a:r>
            <a:r>
              <a:rPr lang="en-US" dirty="0"/>
              <a:t>I)</a:t>
            </a:r>
            <a:endParaRPr lang="en-US" sz="2800" dirty="0"/>
          </a:p>
        </p:txBody>
      </p:sp>
      <p:sp>
        <p:nvSpPr>
          <p:cNvPr id="5" name="Content Placeholder 4"/>
          <p:cNvSpPr>
            <a:spLocks noGrp="1"/>
          </p:cNvSpPr>
          <p:nvPr>
            <p:ph idx="1"/>
          </p:nvPr>
        </p:nvSpPr>
        <p:spPr>
          <a:xfrm>
            <a:off x="457200" y="1286069"/>
            <a:ext cx="8229600" cy="4301177"/>
          </a:xfrm>
        </p:spPr>
        <p:txBody>
          <a:bodyPr>
            <a:spAutoFit/>
          </a:bodyPr>
          <a:lstStyle/>
          <a:p>
            <a:r>
              <a:rPr lang="en-US" dirty="0"/>
              <a:t>Computer-to-computer exchange of standard transactions such as invoices, purchase orders</a:t>
            </a:r>
          </a:p>
          <a:p>
            <a:r>
              <a:rPr lang="en-US" dirty="0"/>
              <a:t>Major industries have </a:t>
            </a:r>
            <a:r>
              <a:rPr lang="en-US" spc="-300" dirty="0"/>
              <a:t>E D I</a:t>
            </a:r>
            <a:r>
              <a:rPr lang="en-US" dirty="0"/>
              <a:t> standards</a:t>
            </a:r>
          </a:p>
          <a:p>
            <a:pPr lvl="1"/>
            <a:r>
              <a:rPr lang="en-US" sz="2400" dirty="0"/>
              <a:t>Define structure and information fields of electronic documents</a:t>
            </a:r>
          </a:p>
          <a:p>
            <a:r>
              <a:rPr lang="en-US" dirty="0"/>
              <a:t>More companies are moving toward web-enabled private networks</a:t>
            </a:r>
          </a:p>
          <a:p>
            <a:pPr lvl="1"/>
            <a:r>
              <a:rPr lang="en-US" sz="2400" dirty="0"/>
              <a:t>Allow them to link to a wider variety of firms than </a:t>
            </a:r>
            <a:r>
              <a:rPr lang="en-US" sz="2400" spc="-300" dirty="0"/>
              <a:t>E D I</a:t>
            </a:r>
            <a:r>
              <a:rPr lang="en-US" sz="2400" dirty="0"/>
              <a:t> allows</a:t>
            </a:r>
          </a:p>
          <a:p>
            <a:pPr lvl="1"/>
            <a:r>
              <a:rPr lang="en-US" sz="2400" dirty="0"/>
              <a:t>Enable sharing a wider range of information</a:t>
            </a:r>
          </a:p>
        </p:txBody>
      </p:sp>
    </p:spTree>
    <p:extLst>
      <p:ext uri="{BB962C8B-B14F-4D97-AF65-F5344CB8AC3E}">
        <p14:creationId xmlns:p14="http://schemas.microsoft.com/office/powerpoint/2010/main" val="228916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Figure 10.6: Electronic Data Interchange (</a:t>
            </a:r>
            <a:r>
              <a:rPr lang="en-US" spc="-450" dirty="0"/>
              <a:t>E D </a:t>
            </a:r>
            <a:r>
              <a:rPr lang="en-US" dirty="0"/>
              <a:t>I)</a:t>
            </a:r>
            <a:endParaRPr lang="en-US" sz="2800" dirty="0"/>
          </a:p>
        </p:txBody>
      </p:sp>
      <p:pic>
        <p:nvPicPr>
          <p:cNvPr id="6146" name="Picture 2" descr="On the left is a cell labelled: supplier systems.&#10;On the right is another cell labelled: firm systems.&#10;Three bidirectional arrows are drawn between these two cells, labelled from the top downward as:&#10;• Shipping data&#10;• Payment data&#10;• Production/inventory requirements&#10;Below the arrows is a label which reads: continuous replenishment."/>
          <p:cNvPicPr>
            <a:picLocks noChangeAspect="1" noChangeArrowheads="1"/>
          </p:cNvPicPr>
          <p:nvPr/>
        </p:nvPicPr>
        <p:blipFill rotWithShape="1">
          <a:blip r:embed="rId3">
            <a:extLst>
              <a:ext uri="{28A0092B-C50C-407E-A947-70E740481C1C}">
                <a14:useLocalDpi xmlns:a14="http://schemas.microsoft.com/office/drawing/2010/main" val="0"/>
              </a:ext>
            </a:extLst>
          </a:blip>
          <a:srcRect b="9020"/>
          <a:stretch/>
        </p:blipFill>
        <p:spPr bwMode="auto">
          <a:xfrm>
            <a:off x="728969" y="2321803"/>
            <a:ext cx="7681606" cy="204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7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648"/>
            <a:ext cx="8229600" cy="553998"/>
          </a:xfrm>
        </p:spPr>
        <p:txBody>
          <a:bodyPr>
            <a:spAutoFit/>
          </a:bodyPr>
          <a:lstStyle/>
          <a:p>
            <a:r>
              <a:rPr lang="en-US" dirty="0"/>
              <a:t>New Ways of B2B Buying and Selling</a:t>
            </a:r>
            <a:endParaRPr lang="en-US" sz="2800" dirty="0"/>
          </a:p>
        </p:txBody>
      </p:sp>
      <p:sp>
        <p:nvSpPr>
          <p:cNvPr id="5" name="Content Placeholder 4"/>
          <p:cNvSpPr>
            <a:spLocks noGrp="1"/>
          </p:cNvSpPr>
          <p:nvPr>
            <p:ph idx="1"/>
          </p:nvPr>
        </p:nvSpPr>
        <p:spPr>
          <a:xfrm>
            <a:off x="457200" y="1286069"/>
            <a:ext cx="8229600" cy="4909036"/>
          </a:xfrm>
        </p:spPr>
        <p:txBody>
          <a:bodyPr>
            <a:spAutoFit/>
          </a:bodyPr>
          <a:lstStyle/>
          <a:p>
            <a:r>
              <a:rPr lang="en-US" dirty="0"/>
              <a:t>Private industrial networks</a:t>
            </a:r>
          </a:p>
          <a:p>
            <a:pPr lvl="1"/>
            <a:r>
              <a:rPr lang="en-US" sz="2400" dirty="0"/>
              <a:t>Private exchanges</a:t>
            </a:r>
          </a:p>
          <a:p>
            <a:pPr lvl="1"/>
            <a:r>
              <a:rPr lang="en-US" sz="2400" dirty="0"/>
              <a:t>Large firm using a secure website to link to suppliers and partners</a:t>
            </a:r>
          </a:p>
          <a:p>
            <a:r>
              <a:rPr lang="en-US" dirty="0"/>
              <a:t>Net marketplaces (e-hubs)</a:t>
            </a:r>
          </a:p>
          <a:p>
            <a:pPr lvl="1"/>
            <a:r>
              <a:rPr lang="en-US" sz="2400" dirty="0"/>
              <a:t>Single digital marketplace for many buyers and sellers</a:t>
            </a:r>
          </a:p>
          <a:p>
            <a:pPr lvl="1"/>
            <a:r>
              <a:rPr lang="en-US" sz="2400" dirty="0"/>
              <a:t>May focus on direct or indirect goods</a:t>
            </a:r>
          </a:p>
          <a:p>
            <a:pPr lvl="1"/>
            <a:r>
              <a:rPr lang="en-US" sz="2400" dirty="0"/>
              <a:t>May be vertical or horizontal marketplaces</a:t>
            </a:r>
          </a:p>
          <a:p>
            <a:r>
              <a:rPr lang="en-US" dirty="0"/>
              <a:t>Exchanges</a:t>
            </a:r>
          </a:p>
          <a:p>
            <a:pPr lvl="1"/>
            <a:r>
              <a:rPr lang="en-US" sz="2400" dirty="0"/>
              <a:t>Independently owned third-party Net marketplaces for spot purchasing</a:t>
            </a:r>
          </a:p>
        </p:txBody>
      </p:sp>
    </p:spTree>
    <p:extLst>
      <p:ext uri="{BB962C8B-B14F-4D97-AF65-F5344CB8AC3E}">
        <p14:creationId xmlns:p14="http://schemas.microsoft.com/office/powerpoint/2010/main" val="393774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Figure 10.7 </a:t>
            </a:r>
            <a:r>
              <a:rPr lang="en-US" altLang="en-US" dirty="0"/>
              <a:t>A Private Industrial Network</a:t>
            </a:r>
            <a:endParaRPr lang="en-US" sz="2800" dirty="0"/>
          </a:p>
        </p:txBody>
      </p:sp>
      <p:pic>
        <p:nvPicPr>
          <p:cNvPr id="7170" name="Picture 2" descr="At the center is a cell labelled: Firm.&#10;On the left are a network of small circles and three large circles, representing the suppliers, which are connected to the firm.&#10;On the right are two large circles, representing distributors, which are connected to the firm."/>
          <p:cNvPicPr>
            <a:picLocks noChangeAspect="1" noChangeArrowheads="1"/>
          </p:cNvPicPr>
          <p:nvPr/>
        </p:nvPicPr>
        <p:blipFill rotWithShape="1">
          <a:blip r:embed="rId3">
            <a:extLst>
              <a:ext uri="{28A0092B-C50C-407E-A947-70E740481C1C}">
                <a14:useLocalDpi xmlns:a14="http://schemas.microsoft.com/office/drawing/2010/main" val="0"/>
              </a:ext>
            </a:extLst>
          </a:blip>
          <a:srcRect b="3605"/>
          <a:stretch/>
        </p:blipFill>
        <p:spPr bwMode="auto">
          <a:xfrm>
            <a:off x="1752651" y="1765523"/>
            <a:ext cx="5714949" cy="433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5648"/>
            <a:ext cx="8229600" cy="553998"/>
          </a:xfrm>
        </p:spPr>
        <p:txBody>
          <a:bodyPr>
            <a:spAutoFit/>
          </a:bodyPr>
          <a:lstStyle/>
          <a:p>
            <a:r>
              <a:rPr lang="en-US" dirty="0"/>
              <a:t>Figure 10.8 A Net Marketplace</a:t>
            </a:r>
            <a:endParaRPr lang="en-US" sz="2800" dirty="0"/>
          </a:p>
        </p:txBody>
      </p:sp>
      <p:pic>
        <p:nvPicPr>
          <p:cNvPr id="8194" name="Picture 2" descr="At the center is a cell labelled: net marketplace; which includes functions such as:&#10;• Catalogs&#10;• Sourcing&#10;• Automated purchasing&#10;• Processing and fulfillment&#10;On the left are five circles, representing suppliers, which are connected to the net marketplace.&#10;Similarly, there are five circles on the right, representing buyers, which are also connected to the net marketplace."/>
          <p:cNvPicPr>
            <a:picLocks noChangeAspect="1" noChangeArrowheads="1"/>
          </p:cNvPicPr>
          <p:nvPr/>
        </p:nvPicPr>
        <p:blipFill rotWithShape="1">
          <a:blip r:embed="rId3">
            <a:extLst>
              <a:ext uri="{28A0092B-C50C-407E-A947-70E740481C1C}">
                <a14:useLocalDpi xmlns:a14="http://schemas.microsoft.com/office/drawing/2010/main" val="0"/>
              </a:ext>
            </a:extLst>
          </a:blip>
          <a:srcRect b="4059"/>
          <a:stretch/>
        </p:blipFill>
        <p:spPr bwMode="auto">
          <a:xfrm>
            <a:off x="1625825" y="1489896"/>
            <a:ext cx="5994175" cy="452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0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6531"/>
            <a:ext cx="8229600" cy="1569660"/>
          </a:xfrm>
        </p:spPr>
        <p:txBody>
          <a:bodyPr>
            <a:spAutoFit/>
          </a:bodyPr>
          <a:lstStyle/>
          <a:p>
            <a:r>
              <a:rPr lang="en-US" sz="3400" dirty="0"/>
              <a:t>What is the Role of M-Commerce in Business, and What are the Most Important M-Commerce Applications?</a:t>
            </a:r>
          </a:p>
        </p:txBody>
      </p:sp>
      <p:sp>
        <p:nvSpPr>
          <p:cNvPr id="5" name="Content Placeholder 4"/>
          <p:cNvSpPr>
            <a:spLocks noGrp="1"/>
          </p:cNvSpPr>
          <p:nvPr>
            <p:ph idx="1"/>
          </p:nvPr>
        </p:nvSpPr>
        <p:spPr>
          <a:xfrm>
            <a:off x="457200" y="2362200"/>
            <a:ext cx="8229600" cy="3277820"/>
          </a:xfrm>
        </p:spPr>
        <p:txBody>
          <a:bodyPr>
            <a:spAutoFit/>
          </a:bodyPr>
          <a:lstStyle/>
          <a:p>
            <a:r>
              <a:rPr lang="en-US" dirty="0"/>
              <a:t>M-commerce in 2017 is 35 percent of all e-commerce</a:t>
            </a:r>
          </a:p>
          <a:p>
            <a:r>
              <a:rPr lang="en-US" dirty="0"/>
              <a:t>Fastest growing form of e-commerce</a:t>
            </a:r>
          </a:p>
          <a:p>
            <a:pPr lvl="1"/>
            <a:r>
              <a:rPr lang="en-US" sz="2400" dirty="0"/>
              <a:t>Growing at 20 percent or more per year</a:t>
            </a:r>
          </a:p>
          <a:p>
            <a:r>
              <a:rPr lang="en-US" dirty="0"/>
              <a:t>Main areas of growth</a:t>
            </a:r>
          </a:p>
          <a:p>
            <a:pPr lvl="1"/>
            <a:r>
              <a:rPr lang="en-US" sz="2400" dirty="0"/>
              <a:t>Mass market retailing (Amazon, eBay, etc.)</a:t>
            </a:r>
          </a:p>
          <a:p>
            <a:pPr lvl="1"/>
            <a:r>
              <a:rPr lang="en-US" sz="2400" dirty="0"/>
              <a:t>Sales of digital content (music, T V, etc.)</a:t>
            </a:r>
          </a:p>
          <a:p>
            <a:pPr lvl="1"/>
            <a:r>
              <a:rPr lang="en-US" sz="2400" dirty="0"/>
              <a:t>In-app sales to mobile devices</a:t>
            </a:r>
          </a:p>
        </p:txBody>
      </p:sp>
    </p:spTree>
    <p:extLst>
      <p:ext uri="{BB962C8B-B14F-4D97-AF65-F5344CB8AC3E}">
        <p14:creationId xmlns:p14="http://schemas.microsoft.com/office/powerpoint/2010/main" val="110506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fr-FR" dirty="0"/>
              <a:t>Figure 10.9 Mobile </a:t>
            </a:r>
            <a:r>
              <a:rPr lang="fr-FR" dirty="0" err="1"/>
              <a:t>Retail</a:t>
            </a:r>
            <a:r>
              <a:rPr lang="fr-FR" dirty="0"/>
              <a:t> Commerce Revenues</a:t>
            </a:r>
            <a:endParaRPr lang="en-US" sz="2800" dirty="0"/>
          </a:p>
        </p:txBody>
      </p:sp>
      <p:pic>
        <p:nvPicPr>
          <p:cNvPr id="7" name="Picture 2" descr="The horizontal axis shows all the years from 2016 to 2022 while the vertical axis shows the revenue in billions of dollars, from 0 to 600 in increments of 100.&#10;The graph is an upward sloping almost straight line, the values being as follows:&#10;2016: little over 100 billion dollars&#10;2018: approximately 200 billion dollars&#10;2020: approximately 350 billion dollars&#10;2021: approximately 425 billion dollars&#10;2022: little over 500 billion dollars"/>
          <p:cNvPicPr>
            <a:picLocks noChangeAspect="1" noChangeArrowheads="1"/>
          </p:cNvPicPr>
          <p:nvPr/>
        </p:nvPicPr>
        <p:blipFill rotWithShape="1">
          <a:blip r:embed="rId3">
            <a:extLst>
              <a:ext uri="{28A0092B-C50C-407E-A947-70E740481C1C}">
                <a14:useLocalDpi xmlns:a14="http://schemas.microsoft.com/office/drawing/2010/main" val="0"/>
              </a:ext>
            </a:extLst>
          </a:blip>
          <a:srcRect b="5193"/>
          <a:stretch/>
        </p:blipFill>
        <p:spPr bwMode="auto">
          <a:xfrm>
            <a:off x="1622487" y="1653602"/>
            <a:ext cx="5871849" cy="415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1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US" altLang="en-US" dirty="0"/>
              <a:t>YouTube Transforms the Media Landscape</a:t>
            </a:r>
            <a:endParaRPr lang="en-US" sz="2800" dirty="0"/>
          </a:p>
        </p:txBody>
      </p:sp>
      <p:sp>
        <p:nvSpPr>
          <p:cNvPr id="5" name="Content Placeholder 4"/>
          <p:cNvSpPr>
            <a:spLocks noGrp="1"/>
          </p:cNvSpPr>
          <p:nvPr>
            <p:ph idx="1"/>
          </p:nvPr>
        </p:nvSpPr>
        <p:spPr>
          <a:xfrm>
            <a:off x="457200" y="1824273"/>
            <a:ext cx="8229600" cy="4308872"/>
          </a:xfrm>
        </p:spPr>
        <p:txBody>
          <a:bodyPr>
            <a:spAutoFit/>
          </a:bodyPr>
          <a:lstStyle/>
          <a:p>
            <a:r>
              <a:rPr lang="en-US" altLang="en-US" sz="2200" dirty="0"/>
              <a:t>Problem</a:t>
            </a:r>
          </a:p>
          <a:p>
            <a:pPr lvl="1"/>
            <a:r>
              <a:rPr lang="en-US" altLang="en-US" dirty="0"/>
              <a:t>Opportunities presented by new technology</a:t>
            </a:r>
          </a:p>
          <a:p>
            <a:r>
              <a:rPr lang="en-US" altLang="en-US" sz="2200" dirty="0"/>
              <a:t>Solutions</a:t>
            </a:r>
          </a:p>
          <a:p>
            <a:pPr lvl="1"/>
            <a:r>
              <a:rPr lang="en-US" altLang="en-US" dirty="0"/>
              <a:t>Streaming video</a:t>
            </a:r>
          </a:p>
          <a:p>
            <a:pPr lvl="1"/>
            <a:r>
              <a:rPr lang="en-US" altLang="en-US" dirty="0"/>
              <a:t>Piggyback advertising</a:t>
            </a:r>
          </a:p>
          <a:p>
            <a:pPr lvl="1"/>
            <a:r>
              <a:rPr lang="en-US" altLang="en-US" dirty="0"/>
              <a:t>Content subscription services</a:t>
            </a:r>
          </a:p>
          <a:p>
            <a:r>
              <a:rPr lang="en-US" altLang="en-US" sz="2200" dirty="0"/>
              <a:t>Illustrates some major trends in e-commerce</a:t>
            </a:r>
          </a:p>
          <a:p>
            <a:pPr lvl="1"/>
            <a:r>
              <a:rPr lang="en-US" altLang="en-US" dirty="0"/>
              <a:t>Sales of services</a:t>
            </a:r>
          </a:p>
          <a:p>
            <a:pPr lvl="1"/>
            <a:r>
              <a:rPr lang="en-US" altLang="en-US" dirty="0"/>
              <a:t>Advanced data mining and search technology</a:t>
            </a:r>
          </a:p>
          <a:p>
            <a:pPr lvl="1"/>
            <a:r>
              <a:rPr lang="en-US" altLang="en-US" dirty="0"/>
              <a:t>Mobile platforms</a:t>
            </a:r>
          </a:p>
        </p:txBody>
      </p:sp>
    </p:spTree>
    <p:extLst>
      <p:ext uri="{BB962C8B-B14F-4D97-AF65-F5344CB8AC3E}">
        <p14:creationId xmlns:p14="http://schemas.microsoft.com/office/powerpoint/2010/main" val="212462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a:t>Location-Based Services and Applications</a:t>
            </a:r>
            <a:endParaRPr lang="en-US" sz="2800" dirty="0"/>
          </a:p>
        </p:txBody>
      </p:sp>
      <p:sp>
        <p:nvSpPr>
          <p:cNvPr id="5" name="Content Placeholder 4"/>
          <p:cNvSpPr>
            <a:spLocks noGrp="1"/>
          </p:cNvSpPr>
          <p:nvPr>
            <p:ph idx="1"/>
          </p:nvPr>
        </p:nvSpPr>
        <p:spPr>
          <a:xfrm>
            <a:off x="457200" y="1826940"/>
            <a:ext cx="8229600" cy="3954929"/>
          </a:xfrm>
        </p:spPr>
        <p:txBody>
          <a:bodyPr>
            <a:spAutoFit/>
          </a:bodyPr>
          <a:lstStyle/>
          <a:p>
            <a:r>
              <a:rPr lang="en-US" dirty="0"/>
              <a:t>Used by 74 percent of smartphone owners</a:t>
            </a:r>
          </a:p>
          <a:p>
            <a:r>
              <a:rPr lang="en-US" sz="2400" dirty="0"/>
              <a:t>Based on </a:t>
            </a:r>
            <a:r>
              <a:rPr lang="en-US" sz="2400" spc="-300" dirty="0"/>
              <a:t>G P S</a:t>
            </a:r>
            <a:r>
              <a:rPr lang="en-US" sz="2400" dirty="0"/>
              <a:t> map services</a:t>
            </a:r>
          </a:p>
          <a:p>
            <a:r>
              <a:rPr lang="en-US" dirty="0"/>
              <a:t>Geosocial services</a:t>
            </a:r>
          </a:p>
          <a:p>
            <a:pPr lvl="1"/>
            <a:r>
              <a:rPr lang="en-US" sz="2400" dirty="0"/>
              <a:t>Where friends are</a:t>
            </a:r>
          </a:p>
          <a:p>
            <a:r>
              <a:rPr lang="en-US" dirty="0"/>
              <a:t>Geo advertising</a:t>
            </a:r>
          </a:p>
          <a:p>
            <a:pPr lvl="1"/>
            <a:r>
              <a:rPr lang="en-US" sz="2400" dirty="0"/>
              <a:t>What shops are nearby</a:t>
            </a:r>
          </a:p>
          <a:p>
            <a:r>
              <a:rPr lang="en-US" dirty="0"/>
              <a:t>Geo information services</a:t>
            </a:r>
          </a:p>
          <a:p>
            <a:pPr lvl="1"/>
            <a:r>
              <a:rPr lang="en-US" sz="2400" dirty="0"/>
              <a:t>Price of house you are passing</a:t>
            </a:r>
          </a:p>
        </p:txBody>
      </p:sp>
    </p:spTree>
    <p:extLst>
      <p:ext uri="{BB962C8B-B14F-4D97-AF65-F5344CB8AC3E}">
        <p14:creationId xmlns:p14="http://schemas.microsoft.com/office/powerpoint/2010/main" val="773106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869"/>
            <a:ext cx="8229600" cy="553998"/>
          </a:xfrm>
        </p:spPr>
        <p:txBody>
          <a:bodyPr>
            <a:spAutoFit/>
          </a:bodyPr>
          <a:lstStyle/>
          <a:p>
            <a:r>
              <a:rPr lang="en-US"/>
              <a:t>Other Mobile Commerce Services</a:t>
            </a:r>
            <a:endParaRPr lang="en-US" sz="2800" dirty="0"/>
          </a:p>
        </p:txBody>
      </p:sp>
      <p:sp>
        <p:nvSpPr>
          <p:cNvPr id="5" name="Content Placeholder 4"/>
          <p:cNvSpPr>
            <a:spLocks noGrp="1"/>
          </p:cNvSpPr>
          <p:nvPr>
            <p:ph idx="1"/>
          </p:nvPr>
        </p:nvSpPr>
        <p:spPr>
          <a:xfrm>
            <a:off x="457200" y="1296952"/>
            <a:ext cx="8229600" cy="2831544"/>
          </a:xfrm>
        </p:spPr>
        <p:txBody>
          <a:bodyPr>
            <a:spAutoFit/>
          </a:bodyPr>
          <a:lstStyle/>
          <a:p>
            <a:r>
              <a:rPr lang="en-US" dirty="0"/>
              <a:t>Financial account management apps</a:t>
            </a:r>
          </a:p>
          <a:p>
            <a:pPr lvl="1"/>
            <a:r>
              <a:rPr lang="en-US" sz="2400" dirty="0"/>
              <a:t>Banks, credit card companies</a:t>
            </a:r>
          </a:p>
          <a:p>
            <a:r>
              <a:rPr lang="en-US" dirty="0"/>
              <a:t>Mobile advertising market</a:t>
            </a:r>
          </a:p>
          <a:p>
            <a:pPr lvl="1"/>
            <a:r>
              <a:rPr lang="en-US" sz="2400" dirty="0"/>
              <a:t>Google and Facebook are largest markets</a:t>
            </a:r>
          </a:p>
          <a:p>
            <a:pPr lvl="1"/>
            <a:r>
              <a:rPr lang="en-US" sz="2400" dirty="0"/>
              <a:t>Ads embedded in games, videos, and mobile apps</a:t>
            </a:r>
          </a:p>
          <a:p>
            <a:r>
              <a:rPr lang="en-US" dirty="0"/>
              <a:t>55 percent of online retailers have m-commerce websites</a:t>
            </a:r>
          </a:p>
        </p:txBody>
      </p:sp>
    </p:spTree>
    <p:extLst>
      <p:ext uri="{BB962C8B-B14F-4D97-AF65-F5344CB8AC3E}">
        <p14:creationId xmlns:p14="http://schemas.microsoft.com/office/powerpoint/2010/main" val="365705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614"/>
            <a:ext cx="8229600" cy="1661993"/>
          </a:xfrm>
        </p:spPr>
        <p:txBody>
          <a:bodyPr>
            <a:spAutoFit/>
          </a:bodyPr>
          <a:lstStyle/>
          <a:p>
            <a:r>
              <a:rPr lang="en-US" dirty="0"/>
              <a:t>What Issues Must Be Addressed When Building an E-Commerce Presence?</a:t>
            </a:r>
            <a:endParaRPr lang="en-US" sz="2800" dirty="0"/>
          </a:p>
        </p:txBody>
      </p:sp>
      <p:sp>
        <p:nvSpPr>
          <p:cNvPr id="5" name="Content Placeholder 4"/>
          <p:cNvSpPr>
            <a:spLocks noGrp="1"/>
          </p:cNvSpPr>
          <p:nvPr>
            <p:ph idx="1"/>
          </p:nvPr>
        </p:nvSpPr>
        <p:spPr>
          <a:xfrm>
            <a:off x="457200" y="2358852"/>
            <a:ext cx="8229600" cy="4016484"/>
          </a:xfrm>
        </p:spPr>
        <p:txBody>
          <a:bodyPr>
            <a:spAutoFit/>
          </a:bodyPr>
          <a:lstStyle/>
          <a:p>
            <a:r>
              <a:rPr lang="en-US" dirty="0"/>
              <a:t>Most important management challenges</a:t>
            </a:r>
          </a:p>
          <a:p>
            <a:pPr lvl="1"/>
            <a:r>
              <a:rPr lang="en-US" sz="2400" dirty="0"/>
              <a:t>Developing clear understanding of business objectives</a:t>
            </a:r>
          </a:p>
          <a:p>
            <a:pPr lvl="1"/>
            <a:r>
              <a:rPr lang="en-US" sz="2400" dirty="0"/>
              <a:t>Knowing how to choose the right technology to achieve those objectives</a:t>
            </a:r>
          </a:p>
          <a:p>
            <a:r>
              <a:rPr lang="en-US" dirty="0"/>
              <a:t>Develop an e-commerce presence map</a:t>
            </a:r>
          </a:p>
          <a:p>
            <a:pPr lvl="1"/>
            <a:r>
              <a:rPr lang="en-US" sz="2400" dirty="0"/>
              <a:t>Four areas: websites, e-mail, social media, offline media</a:t>
            </a:r>
          </a:p>
          <a:p>
            <a:r>
              <a:rPr lang="en-US" dirty="0"/>
              <a:t>Develop a timeline: milestones</a:t>
            </a:r>
          </a:p>
          <a:p>
            <a:pPr lvl="1"/>
            <a:r>
              <a:rPr lang="en-US" sz="2400" dirty="0"/>
              <a:t>Breaking a project into discrete phases</a:t>
            </a:r>
          </a:p>
        </p:txBody>
      </p:sp>
    </p:spTree>
    <p:extLst>
      <p:ext uri="{BB962C8B-B14F-4D97-AF65-F5344CB8AC3E}">
        <p14:creationId xmlns:p14="http://schemas.microsoft.com/office/powerpoint/2010/main" val="4204045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997"/>
            <a:ext cx="8229600" cy="1107996"/>
          </a:xfrm>
        </p:spPr>
        <p:txBody>
          <a:bodyPr>
            <a:spAutoFit/>
          </a:bodyPr>
          <a:lstStyle/>
          <a:p>
            <a:r>
              <a:rPr lang="en-US" dirty="0"/>
              <a:t>Figure 10.10 E-Commerce Presence Map</a:t>
            </a:r>
            <a:endParaRPr lang="en-US" sz="2800" dirty="0"/>
          </a:p>
        </p:txBody>
      </p:sp>
      <p:pic>
        <p:nvPicPr>
          <p:cNvPr id="10242" name="Picture 2" descr="The contents are presented as a table:&#10;Type of presence platform Activity &#10;Websites Traditional Search&#10; Mobile Display apps&#10; Tablet Affiliates&#10;  Sponsorships&#10;  &#10;Email Internal lists Newsletters&#10; Purchased lists Updates&#10;  Sales&#10;  &#10;Social media Facebook Conversation&#10; Twitter Engagement&#10; Blogs Sharing &#10;  Advice&#10;  &#10;Offline media Print Education&#10; T V and radio Exposure&#10;  Branding"/>
          <p:cNvPicPr>
            <a:picLocks noChangeAspect="1" noChangeArrowheads="1"/>
          </p:cNvPicPr>
          <p:nvPr/>
        </p:nvPicPr>
        <p:blipFill rotWithShape="1">
          <a:blip r:embed="rId3">
            <a:extLst>
              <a:ext uri="{28A0092B-C50C-407E-A947-70E740481C1C}">
                <a14:useLocalDpi xmlns:a14="http://schemas.microsoft.com/office/drawing/2010/main" val="0"/>
              </a:ext>
            </a:extLst>
          </a:blip>
          <a:srcRect b="3501"/>
          <a:stretch/>
        </p:blipFill>
        <p:spPr bwMode="auto">
          <a:xfrm>
            <a:off x="1901740" y="1630152"/>
            <a:ext cx="5390366" cy="469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693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2971" y="453533"/>
            <a:ext cx="8124825"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872" y="2317359"/>
            <a:ext cx="1277815" cy="1434026"/>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097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E-Commerce Today</a:t>
            </a:r>
            <a:endParaRPr lang="en-US" sz="2800" dirty="0"/>
          </a:p>
        </p:txBody>
      </p:sp>
      <p:sp>
        <p:nvSpPr>
          <p:cNvPr id="5" name="Content Placeholder 4"/>
          <p:cNvSpPr>
            <a:spLocks noGrp="1"/>
          </p:cNvSpPr>
          <p:nvPr>
            <p:ph idx="1"/>
          </p:nvPr>
        </p:nvSpPr>
        <p:spPr>
          <a:xfrm>
            <a:off x="457200" y="1314062"/>
            <a:ext cx="8229600" cy="2308324"/>
          </a:xfrm>
        </p:spPr>
        <p:txBody>
          <a:bodyPr>
            <a:spAutoFit/>
          </a:bodyPr>
          <a:lstStyle/>
          <a:p>
            <a:r>
              <a:rPr lang="en-US" sz="2000" dirty="0"/>
              <a:t>E-commerce: Use of the Internet and Web to transact business</a:t>
            </a:r>
          </a:p>
          <a:p>
            <a:r>
              <a:rPr lang="en-US" sz="2000" dirty="0"/>
              <a:t>Began in 1995 and grew exponentially; still stable even in a recession</a:t>
            </a:r>
          </a:p>
          <a:p>
            <a:r>
              <a:rPr lang="en-US" sz="2000" dirty="0"/>
              <a:t>Companies that survived the dot-com bubble now thrive</a:t>
            </a:r>
          </a:p>
          <a:p>
            <a:r>
              <a:rPr lang="en-US" sz="2000" dirty="0"/>
              <a:t>The new e-commerce: social, mobile, local</a:t>
            </a:r>
          </a:p>
          <a:p>
            <a:r>
              <a:rPr lang="en-US" sz="2000" dirty="0"/>
              <a:t>Move from desktop to smartphone</a:t>
            </a:r>
          </a:p>
        </p:txBody>
      </p:sp>
    </p:spTree>
    <p:extLst>
      <p:ext uri="{BB962C8B-B14F-4D97-AF65-F5344CB8AC3E}">
        <p14:creationId xmlns:p14="http://schemas.microsoft.com/office/powerpoint/2010/main" val="357433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6250"/>
            <a:ext cx="8229600" cy="523220"/>
          </a:xfrm>
        </p:spPr>
        <p:txBody>
          <a:bodyPr>
            <a:spAutoFit/>
          </a:bodyPr>
          <a:lstStyle/>
          <a:p>
            <a:r>
              <a:rPr lang="en-US" sz="3400" dirty="0"/>
              <a:t>Figure 10.1 The Growth of E-Commerce</a:t>
            </a:r>
          </a:p>
        </p:txBody>
      </p:sp>
      <p:pic>
        <p:nvPicPr>
          <p:cNvPr id="1026" name="Picture 2" descr="The horizontal axis shows all the years from 1995 through 2021, and the vertical axis shows the B 2 C revenues in billions of U.S. dollars, from 0 to 1200 in increments of 200.&#10;The graph line is 0 till 1998 after which it rises gradually to a little more than 200 in 2007. Between 2007 and 2209, the line stays flat at that level, after which it rises steadily and sharper than previously, touching 400 in 2012, 600 in 2016, 800 in 2019, and ending at above 1000 in 2021."/>
          <p:cNvPicPr>
            <a:picLocks noChangeAspect="1" noChangeArrowheads="1"/>
          </p:cNvPicPr>
          <p:nvPr/>
        </p:nvPicPr>
        <p:blipFill rotWithShape="1">
          <a:blip r:embed="rId3">
            <a:extLst>
              <a:ext uri="{28A0092B-C50C-407E-A947-70E740481C1C}">
                <a14:useLocalDpi xmlns:a14="http://schemas.microsoft.com/office/drawing/2010/main" val="0"/>
              </a:ext>
            </a:extLst>
          </a:blip>
          <a:srcRect b="11615"/>
          <a:stretch/>
        </p:blipFill>
        <p:spPr bwMode="auto">
          <a:xfrm>
            <a:off x="472355" y="1524000"/>
            <a:ext cx="8201262" cy="33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Why E-Commerce is Different </a:t>
            </a:r>
            <a:r>
              <a:rPr lang="en-US" sz="2800" dirty="0"/>
              <a:t>(1 of 2)</a:t>
            </a:r>
          </a:p>
        </p:txBody>
      </p:sp>
      <p:sp>
        <p:nvSpPr>
          <p:cNvPr id="5" name="Content Placeholder 4"/>
          <p:cNvSpPr>
            <a:spLocks noGrp="1"/>
          </p:cNvSpPr>
          <p:nvPr>
            <p:ph idx="1"/>
          </p:nvPr>
        </p:nvSpPr>
        <p:spPr>
          <a:xfrm>
            <a:off x="457200" y="1314062"/>
            <a:ext cx="8229600" cy="4285789"/>
          </a:xfrm>
        </p:spPr>
        <p:txBody>
          <a:bodyPr>
            <a:spAutoFit/>
          </a:bodyPr>
          <a:lstStyle/>
          <a:p>
            <a:r>
              <a:rPr lang="en-US" dirty="0"/>
              <a:t>Ubiquity</a:t>
            </a:r>
          </a:p>
          <a:p>
            <a:pPr lvl="1"/>
            <a:r>
              <a:rPr lang="en-US" sz="2400" dirty="0"/>
              <a:t>Marketspace is virtual</a:t>
            </a:r>
          </a:p>
          <a:p>
            <a:pPr lvl="1"/>
            <a:r>
              <a:rPr lang="en-US" sz="2400" dirty="0"/>
              <a:t>Transaction costs reduced</a:t>
            </a:r>
          </a:p>
          <a:p>
            <a:r>
              <a:rPr lang="en-US" dirty="0"/>
              <a:t>Global reach</a:t>
            </a:r>
          </a:p>
          <a:p>
            <a:pPr lvl="1"/>
            <a:r>
              <a:rPr lang="en-US" sz="2400" dirty="0"/>
              <a:t>Transactions cross cultural and national boundaries</a:t>
            </a:r>
          </a:p>
          <a:p>
            <a:r>
              <a:rPr lang="en-US" dirty="0"/>
              <a:t>Universal standards</a:t>
            </a:r>
          </a:p>
          <a:p>
            <a:pPr lvl="1"/>
            <a:r>
              <a:rPr lang="en-US" sz="2400" dirty="0"/>
              <a:t>One set of technology standards: Internet standards</a:t>
            </a:r>
          </a:p>
          <a:p>
            <a:r>
              <a:rPr lang="en-US" dirty="0"/>
              <a:t>Richness</a:t>
            </a:r>
          </a:p>
          <a:p>
            <a:pPr lvl="1"/>
            <a:r>
              <a:rPr lang="en-US" sz="2400" dirty="0"/>
              <a:t>Supports video, audio, and text messages</a:t>
            </a:r>
          </a:p>
        </p:txBody>
      </p:sp>
    </p:spTree>
    <p:extLst>
      <p:ext uri="{BB962C8B-B14F-4D97-AF65-F5344CB8AC3E}">
        <p14:creationId xmlns:p14="http://schemas.microsoft.com/office/powerpoint/2010/main" val="70833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85"/>
            <a:ext cx="8229600" cy="553998"/>
          </a:xfrm>
        </p:spPr>
        <p:txBody>
          <a:bodyPr>
            <a:spAutoFit/>
          </a:bodyPr>
          <a:lstStyle/>
          <a:p>
            <a:r>
              <a:rPr lang="en-US" dirty="0"/>
              <a:t>Why E-Commerce is Different </a:t>
            </a:r>
            <a:r>
              <a:rPr lang="en-US" sz="2800" dirty="0"/>
              <a:t>(2 of 2)</a:t>
            </a:r>
          </a:p>
        </p:txBody>
      </p:sp>
      <p:sp>
        <p:nvSpPr>
          <p:cNvPr id="5" name="Content Placeholder 4"/>
          <p:cNvSpPr>
            <a:spLocks noGrp="1"/>
          </p:cNvSpPr>
          <p:nvPr>
            <p:ph idx="1"/>
          </p:nvPr>
        </p:nvSpPr>
        <p:spPr>
          <a:xfrm>
            <a:off x="457200" y="1314062"/>
            <a:ext cx="8229600" cy="4208844"/>
          </a:xfrm>
        </p:spPr>
        <p:txBody>
          <a:bodyPr>
            <a:spAutoFit/>
          </a:bodyPr>
          <a:lstStyle/>
          <a:p>
            <a:r>
              <a:rPr lang="en-US" dirty="0"/>
              <a:t>Interactivity</a:t>
            </a:r>
          </a:p>
          <a:p>
            <a:r>
              <a:rPr lang="en-US" dirty="0"/>
              <a:t>Information density</a:t>
            </a:r>
          </a:p>
          <a:p>
            <a:pPr lvl="1"/>
            <a:r>
              <a:rPr lang="en-US" sz="2400" dirty="0"/>
              <a:t>Greater price and cost transparency</a:t>
            </a:r>
          </a:p>
          <a:p>
            <a:pPr lvl="1"/>
            <a:r>
              <a:rPr lang="en-US" sz="2400" dirty="0"/>
              <a:t>Enables price discrimination</a:t>
            </a:r>
          </a:p>
          <a:p>
            <a:r>
              <a:rPr lang="en-US" dirty="0"/>
              <a:t>Personalization/customization</a:t>
            </a:r>
          </a:p>
          <a:p>
            <a:pPr lvl="1"/>
            <a:r>
              <a:rPr lang="en-US" sz="2400" dirty="0"/>
              <a:t>Technology permits modification of messages, goods</a:t>
            </a:r>
          </a:p>
          <a:p>
            <a:r>
              <a:rPr lang="en-US" dirty="0"/>
              <a:t>Social technology</a:t>
            </a:r>
          </a:p>
          <a:p>
            <a:pPr lvl="1"/>
            <a:r>
              <a:rPr lang="en-US" sz="2400" dirty="0"/>
              <a:t>Promotes user content generation and social networking</a:t>
            </a:r>
          </a:p>
        </p:txBody>
      </p:sp>
    </p:spTree>
    <p:extLst>
      <p:ext uri="{BB962C8B-B14F-4D97-AF65-F5344CB8AC3E}">
        <p14:creationId xmlns:p14="http://schemas.microsoft.com/office/powerpoint/2010/main" val="89184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3614"/>
            <a:ext cx="8229600" cy="1661993"/>
          </a:xfrm>
        </p:spPr>
        <p:txBody>
          <a:bodyPr>
            <a:spAutoFit/>
          </a:bodyPr>
          <a:lstStyle/>
          <a:p>
            <a:r>
              <a:rPr lang="en-US" dirty="0"/>
              <a:t>Key Concepts in E-Commerce – Digital Markets and Digital Goods in a Global Marketplace</a:t>
            </a:r>
            <a:endParaRPr lang="en-US" sz="2800" dirty="0"/>
          </a:p>
        </p:txBody>
      </p:sp>
      <p:sp>
        <p:nvSpPr>
          <p:cNvPr id="5" name="Content Placeholder 4"/>
          <p:cNvSpPr>
            <a:spLocks noGrp="1"/>
          </p:cNvSpPr>
          <p:nvPr>
            <p:ph idx="1"/>
          </p:nvPr>
        </p:nvSpPr>
        <p:spPr>
          <a:xfrm>
            <a:off x="457200" y="2368694"/>
            <a:ext cx="8229600" cy="3331681"/>
          </a:xfrm>
        </p:spPr>
        <p:txBody>
          <a:bodyPr>
            <a:spAutoFit/>
          </a:bodyPr>
          <a:lstStyle/>
          <a:p>
            <a:r>
              <a:rPr lang="en-US" sz="2200" dirty="0"/>
              <a:t>Internet and digital markets have changed the way companies conduct business</a:t>
            </a:r>
          </a:p>
          <a:p>
            <a:r>
              <a:rPr lang="en-US" sz="2200" dirty="0"/>
              <a:t>Information asymmetry reduced</a:t>
            </a:r>
          </a:p>
          <a:p>
            <a:r>
              <a:rPr lang="en-US" sz="2200" dirty="0"/>
              <a:t>Menu costs, search and transaction costs reduced</a:t>
            </a:r>
          </a:p>
          <a:p>
            <a:r>
              <a:rPr lang="en-US" sz="2200" dirty="0"/>
              <a:t>Dynamic pricing enabled</a:t>
            </a:r>
          </a:p>
          <a:p>
            <a:r>
              <a:rPr lang="en-US" sz="2200" dirty="0"/>
              <a:t>Switching costs</a:t>
            </a:r>
          </a:p>
          <a:p>
            <a:r>
              <a:rPr lang="en-US" sz="2200" dirty="0"/>
              <a:t>Disintermediation</a:t>
            </a:r>
          </a:p>
        </p:txBody>
      </p:sp>
    </p:spTree>
    <p:extLst>
      <p:ext uri="{BB962C8B-B14F-4D97-AF65-F5344CB8AC3E}">
        <p14:creationId xmlns:p14="http://schemas.microsoft.com/office/powerpoint/2010/main" val="60864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265"/>
            <a:ext cx="8229600" cy="1097280"/>
          </a:xfrm>
        </p:spPr>
        <p:txBody>
          <a:bodyPr>
            <a:spAutoFit/>
          </a:bodyPr>
          <a:lstStyle/>
          <a:p>
            <a:r>
              <a:rPr lang="en-US" dirty="0"/>
              <a:t>Figure 10.2 </a:t>
            </a:r>
            <a:r>
              <a:rPr lang="en-US" altLang="en-US" dirty="0"/>
              <a:t>The Benefits of Disintermediation to the Consumer</a:t>
            </a:r>
            <a:endParaRPr lang="en-US" sz="2800" dirty="0"/>
          </a:p>
        </p:txBody>
      </p:sp>
      <p:pic>
        <p:nvPicPr>
          <p:cNvPr id="2050" name="Picture 2" descr="From the top downward:&#10;• Line 1: Manufacturer to distributor to retailer to customer: price per sweater is $48.50&#10;• Line 2: Manufacturer to retailer to customer: price per sweater is $40.34&#10;• Line 3: Manufacturer to customer: price per sweater is $20.45&#10;"/>
          <p:cNvPicPr>
            <a:picLocks noChangeAspect="1" noChangeArrowheads="1"/>
          </p:cNvPicPr>
          <p:nvPr/>
        </p:nvPicPr>
        <p:blipFill rotWithShape="1">
          <a:blip r:embed="rId3">
            <a:extLst>
              <a:ext uri="{28A0092B-C50C-407E-A947-70E740481C1C}">
                <a14:useLocalDpi xmlns:a14="http://schemas.microsoft.com/office/drawing/2010/main" val="0"/>
              </a:ext>
            </a:extLst>
          </a:blip>
          <a:srcRect b="6385"/>
          <a:stretch/>
        </p:blipFill>
        <p:spPr bwMode="auto">
          <a:xfrm>
            <a:off x="534290" y="1902689"/>
            <a:ext cx="8073446" cy="3933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09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6736</TotalTime>
  <Words>4885</Words>
  <Application>Microsoft Office PowerPoint</Application>
  <PresentationFormat>On-screen Show (4:3)</PresentationFormat>
  <Paragraphs>336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Verdana</vt:lpstr>
      <vt:lpstr>Wingdings</vt:lpstr>
      <vt:lpstr>508 Lecture</vt:lpstr>
      <vt:lpstr>E-commerce: Digital Markets, Digital Goods </vt:lpstr>
      <vt:lpstr>Learning Objectives</vt:lpstr>
      <vt:lpstr>YouTube Transforms the Media Landscape</vt:lpstr>
      <vt:lpstr>E-Commerce Today</vt:lpstr>
      <vt:lpstr>Figure 10.1 The Growth of E-Commerce</vt:lpstr>
      <vt:lpstr>Why E-Commerce is Different (1 of 2)</vt:lpstr>
      <vt:lpstr>Why E-Commerce is Different (2 of 2)</vt:lpstr>
      <vt:lpstr>Key Concepts in E-Commerce – Digital Markets and Digital Goods in a Global Marketplace</vt:lpstr>
      <vt:lpstr>Figure 10.2 The Benefits of Disintermediation to the Consumer</vt:lpstr>
      <vt:lpstr>Digital Goods</vt:lpstr>
      <vt:lpstr>Types of E-Commerce</vt:lpstr>
      <vt:lpstr>E-Commerce Business Models</vt:lpstr>
      <vt:lpstr>Interactive Session – Organizations: Uber: Digital Disruptor</vt:lpstr>
      <vt:lpstr>E-Commerce Revenue Models</vt:lpstr>
      <vt:lpstr>How Has E-commerce Transformed Marketing?</vt:lpstr>
      <vt:lpstr>Figure 10.3 Website Visitor Tracking</vt:lpstr>
      <vt:lpstr>Figure 10.4 Website Personalization</vt:lpstr>
      <vt:lpstr>Figure 10.5 How an Advertising Network Such as DoubleClick Works</vt:lpstr>
      <vt:lpstr>Social E-Commerce and Social Network Marketing (1 of 2)</vt:lpstr>
      <vt:lpstr>Social E-Commerce and Social Network Marketing (2 of 2)</vt:lpstr>
      <vt:lpstr>Interactive Session – Management: “Socializing” with Customers</vt:lpstr>
      <vt:lpstr>How Has E-Commerce Affected Business-To Business Transactions?</vt:lpstr>
      <vt:lpstr>Electronic Data Interchange (E D I)</vt:lpstr>
      <vt:lpstr>Figure 10.6: Electronic Data Interchange (E D I)</vt:lpstr>
      <vt:lpstr>New Ways of B2B Buying and Selling</vt:lpstr>
      <vt:lpstr>Figure 10.7 A Private Industrial Network</vt:lpstr>
      <vt:lpstr>Figure 10.8 A Net Marketplace</vt:lpstr>
      <vt:lpstr>What is the Role of M-Commerce in Business, and What are the Most Important M-Commerce Applications?</vt:lpstr>
      <vt:lpstr>Figure 10.9 Mobile Retail Commerce Revenues</vt:lpstr>
      <vt:lpstr>Location-Based Services and Applications</vt:lpstr>
      <vt:lpstr>Other Mobile Commerce Services</vt:lpstr>
      <vt:lpstr>What Issues Must Be Addressed When Building an E-Commerce Presence?</vt:lpstr>
      <vt:lpstr>Figure 10.10 E-Commerce Presence Map</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Victor</cp:lastModifiedBy>
  <cp:revision>1058</cp:revision>
  <dcterms:created xsi:type="dcterms:W3CDTF">2014-07-14T20:04:21Z</dcterms:created>
  <dcterms:modified xsi:type="dcterms:W3CDTF">2022-08-30T07:06:24Z</dcterms:modified>
</cp:coreProperties>
</file>