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506" r:id="rId2"/>
    <p:sldId id="380" r:id="rId3"/>
    <p:sldId id="521" r:id="rId4"/>
    <p:sldId id="522" r:id="rId5"/>
    <p:sldId id="523" r:id="rId6"/>
    <p:sldId id="525"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3" r:id="rId25"/>
    <p:sldId id="545" r:id="rId26"/>
    <p:sldId id="544"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14" r:id="rId44"/>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p15:clr>
            <a:srgbClr val="A4A3A4"/>
          </p15:clr>
        </p15:guide>
        <p15:guide id="8" pos="5472">
          <p15:clr>
            <a:srgbClr val="A4A3A4"/>
          </p15:clr>
        </p15:guide>
        <p15:guide id="9" orient="horz" pos="864">
          <p15:clr>
            <a:srgbClr val="A4A3A4"/>
          </p15:clr>
        </p15:guide>
        <p15:guide id="10" orient="horz" pos="1200">
          <p15:clr>
            <a:srgbClr val="A4A3A4"/>
          </p15:clr>
        </p15:guide>
        <p15:guide id="11" orient="horz" pos="15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97924" autoAdjust="0"/>
  </p:normalViewPr>
  <p:slideViewPr>
    <p:cSldViewPr>
      <p:cViewPr varScale="1">
        <p:scale>
          <a:sx n="67" d="100"/>
          <a:sy n="67" d="100"/>
        </p:scale>
        <p:origin x="1284" y="78"/>
      </p:cViewPr>
      <p:guideLst>
        <p:guide orient="horz" pos="2160"/>
        <p:guide pos="2880"/>
        <p:guide orient="horz" pos="336"/>
        <p:guide orient="horz" pos="576"/>
        <p:guide orient="horz" pos="4032"/>
        <p:guide orient="horz" pos="1056"/>
        <p:guide pos="288"/>
        <p:guide pos="5472"/>
        <p:guide orient="horz" pos="864"/>
        <p:guide orient="horz" pos="1200"/>
        <p:guide orient="horz" pos="1536"/>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7/23/2023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7/23/2023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and the following slides discuss the activities involved in system development—the creation of a new (or improvements to an existing) information system. The activities listed are performed in order—the first two, systems analysis and systems design, are preparatory steps for the system. The last four steps translate the design of the system into actuality.</a:t>
            </a:r>
          </a:p>
          <a:p>
            <a:pPr eaLnBrk="1" hangingPunct="1"/>
            <a:endParaRPr lang="en-US" altLang="en-US" dirty="0"/>
          </a:p>
          <a:p>
            <a:pPr eaLnBrk="1" hangingPunct="1"/>
            <a:r>
              <a:rPr lang="en-US" altLang="en-US" dirty="0"/>
              <a:t>It is important to emphasize that an information system is not technology for technology</a:t>
            </a:r>
            <a:r>
              <a:rPr lang="en-US" altLang="ja-JP" dirty="0"/>
              <a:t>’s sake, it is a solution to a problem or set of problems the organization perceives it is facing—including the problem of an opportunity that requires the use of information systems in order to undertake. What problems with business processes have students encountered or witnessed in their work or educational career that could have been improved with the help of a new or improved information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13.4,</a:t>
            </a:r>
            <a:r>
              <a:rPr lang="en-US" altLang="en-US" baseline="0" dirty="0"/>
              <a:t> Page 502.</a:t>
            </a:r>
          </a:p>
          <a:p>
            <a:r>
              <a:rPr lang="en-US" sz="1200" b="0" i="0" u="none" strike="noStrike" kern="1200" cap="none" baseline="0" dirty="0">
                <a:solidFill>
                  <a:schemeClr val="tx1"/>
                </a:solidFill>
                <a:latin typeface="+mn-lt"/>
                <a:ea typeface="Arial"/>
                <a:cs typeface="Arial"/>
                <a:sym typeface="Arial"/>
              </a:rPr>
              <a:t>Building a system can be broken down into six core activities.</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the six core activities of systems building. Ask students why these activities are represented as a circle.</a:t>
            </a:r>
          </a:p>
          <a:p>
            <a:pPr eaLnBrk="1" hangingPunct="1"/>
            <a:endParaRPr lang="en-US" altLang="en-US" dirty="0"/>
          </a:p>
          <a:p>
            <a:pPr eaLnBrk="1" hangingPunct="1"/>
            <a:r>
              <a:rPr lang="en-US" altLang="en-US" dirty="0"/>
              <a:t>The circular nature indicates that systems building is not a linear process that is finished once the system is built. Typically, additional changes and improvements will need to be made to the system or part of the system that will require additional analysis, design, programming, testing, conversion, and maintenance.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and the next describe the first stage of systems development, systems analysis.</a:t>
            </a:r>
          </a:p>
          <a:p>
            <a:pPr eaLnBrk="1" hangingPunct="1"/>
            <a:endParaRPr lang="en-US" altLang="en-US" dirty="0"/>
          </a:p>
          <a:p>
            <a:pPr eaLnBrk="1" hangingPunct="1"/>
            <a:r>
              <a:rPr lang="en-US" altLang="en-US" dirty="0"/>
              <a:t>The systems analyst first creates a road map of the existing organization and systems. What does this road map consist of? (Identifying primary owners and users of data along with existing hardware and software.) What constitutes a primary owner of data? Ask students how an analyst would determine if a problem existed with existing systems. (He/she would examine documents, work papers, procedures, observe system operations, and interview key users as well as managers.)</a:t>
            </a:r>
          </a:p>
          <a:p>
            <a:pPr eaLnBrk="1" hangingPunct="1"/>
            <a:endParaRPr lang="en-US" altLang="en-US" dirty="0"/>
          </a:p>
          <a:p>
            <a:pPr eaLnBrk="1" hangingPunct="1"/>
            <a:r>
              <a:rPr lang="en-US" altLang="en-US" dirty="0"/>
              <a:t>What does it mean that a solution is feasible from a financial standpoint? A technical standpoint? An organizational standpoint?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the second stage of systems development, systems design. The text explains that like houses or buildings, information systems may have many possible designs. Each design represents a unique blend of all technical and organizational components. What makes one design superior to others is the ease and efficiency with which it fulfills user requirements within a specific set of technical, organizational, financial, and time constraints.</a:t>
            </a:r>
            <a:r>
              <a:rPr lang="en-US" altLang="ja-JP" dirty="0"/>
              <a:t> Given an identical systems analysis, what elements might be different in a system design created by two different systems designers?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lists the various types of specifications that must be detailed and described in a systems design. From this it is easy to see how complex designing a system can be, and how many opportunities there are for mistakes to creep in. Problems in any one of these areas could produce a less-than optimal system and losses in efficiency and productivity. Select a few of the specifications here and ask students what types of problems could result from an inadequate definition of that specification.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describes the third and fourth stages of systems development, programming and testing.</a:t>
            </a:r>
          </a:p>
          <a:p>
            <a:pPr eaLnBrk="1" hangingPunct="1"/>
            <a:endParaRPr lang="en-US" altLang="en-US" dirty="0"/>
          </a:p>
          <a:p>
            <a:pPr eaLnBrk="1" hangingPunct="1"/>
            <a:r>
              <a:rPr lang="en-US" altLang="en-US" dirty="0"/>
              <a:t>Many companies today do not perform their own programming, but purchase software or outsource programming to a vendor. In outsourcing, who would be responsible for the testing, the vendor or the purchasing company? Would any testing be needed when software is purchased as a package? It is important to note that the importance of testing is typically underrated in systems project planning, and the risks resulting from inadequate testing are enormous. Ask students why, if system testing is performed that checks the entire system, would unit testing be important.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13.5,</a:t>
            </a:r>
            <a:r>
              <a:rPr lang="en-US" altLang="en-US" baseline="0" dirty="0"/>
              <a:t> Page 505.</a:t>
            </a:r>
          </a:p>
          <a:p>
            <a:r>
              <a:rPr lang="en-US" sz="1200" b="0" i="0" u="none" strike="noStrike" kern="1200" cap="none" baseline="0" dirty="0">
                <a:solidFill>
                  <a:schemeClr val="tx1"/>
                </a:solidFill>
                <a:latin typeface="+mn-lt"/>
                <a:ea typeface="Arial"/>
                <a:cs typeface="Arial"/>
                <a:sym typeface="Arial"/>
              </a:rPr>
              <a:t>When developing a test plan, it is imperative to include the various conditions to be tested, the requirements for each condition tested, and the expected results. Test plans require input from both end users and information systems specialists.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a portion of a test plan. Ask students to describe what the columns of this table mean. It looks at six different possible situations, given a user of the system attempting to change a record in the database, from trying to change an existing address in the system (2.1) to not completing the record change (2.6). Ask students what they understand about system testing from looking at this example.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the fifth stage of systems development, conversion. Ask students to describe each of the strategies. What would make one approach more appropriate than another? Is there any case in which a direct cutover would be the optimal strategy?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the sixth and final stage of systems development, production and maintenance, and shows that an information system is never </a:t>
            </a:r>
            <a:r>
              <a:rPr lang="ja-JP" altLang="en-US" dirty="0"/>
              <a:t>“</a:t>
            </a:r>
            <a:r>
              <a:rPr lang="en-US" altLang="ja-JP" dirty="0"/>
              <a:t>finished.</a:t>
            </a:r>
            <a:r>
              <a:rPr lang="ja-JP" altLang="en-US" dirty="0"/>
              <a:t>”</a:t>
            </a:r>
            <a:r>
              <a:rPr lang="en-US" altLang="ja-JP" dirty="0"/>
              <a:t> Situations and business environments always change, and systems have to change along with the business. Of course, many businesses do not want to spend the resources to change their systems as required by a changing environment. And for this reason, systems can become dysfunctional, costing the firm money fixing the problems created by an outdated system. Ask students to discuss if any of the types of maintenance work listed here could be eliminated by better analysis and design?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chapter discusses the kinds of organizational changes that result from the implementation of new information systems, the activities involved in systems development, and the various methodologies used to build information systems. Ask students to give their first impressions on how a new information system could produce organizational change. Give an example of a type of business and a new system, for example, a business that introduces an automated call-answering system to direct sales and technical inquiries to the right department. Ask students to discuss what types of organizational change this might bring about.</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summarizes the six stages in system development. Ask students what the difference is between information requirements and design specifications.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identifies the two most prominent methodologies for modeling systems and introduces the core concepts behind a structured methodology. Ask students what a process is or to give an example of a process. What does it mean to </a:t>
            </a:r>
            <a:r>
              <a:rPr lang="ja-JP" altLang="en-US" dirty="0"/>
              <a:t>“</a:t>
            </a:r>
            <a:r>
              <a:rPr lang="en-US" altLang="ja-JP" dirty="0"/>
              <a:t>separate data from processes”?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the structured methodology, looking at the tools and techniques that it uses to model an information system. An example data flow diagram is shown on the next slide, so it may be helpful to move to that slide to discuss these diagrams. A data dictionary is needed so that system builders know exactly what data is stored and manipulated. Process specifications express the logic that is used when one piece of data is transformed by a process. A structure chart looks at the main function of the system, breaks it down into </a:t>
            </a:r>
            <a:r>
              <a:rPr lang="en-US" altLang="en-US" dirty="0" err="1"/>
              <a:t>subfunctions</a:t>
            </a:r>
            <a:r>
              <a:rPr lang="en-US" altLang="en-US" dirty="0"/>
              <a:t>, breaks </a:t>
            </a:r>
            <a:r>
              <a:rPr lang="en-US" altLang="en-US" dirty="0" err="1"/>
              <a:t>subfunctions</a:t>
            </a:r>
            <a:r>
              <a:rPr lang="en-US" altLang="en-US" dirty="0"/>
              <a:t> into more detailed </a:t>
            </a:r>
            <a:r>
              <a:rPr lang="en-US" altLang="en-US" dirty="0" err="1"/>
              <a:t>subfunctions</a:t>
            </a:r>
            <a:r>
              <a:rPr lang="en-US" altLang="en-US" dirty="0"/>
              <a:t>, until the smallest level of detail is reached. Ask students to give an example of what the smallest level of detail might look like, for example, in a university system managing student grades and reports.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13.6,</a:t>
            </a:r>
            <a:r>
              <a:rPr lang="en-US" altLang="en-US" baseline="0" dirty="0"/>
              <a:t> Page 508.</a:t>
            </a:r>
          </a:p>
          <a:p>
            <a:r>
              <a:rPr lang="en-US" sz="1200" b="0" i="0" u="none" strike="noStrike" kern="1200" cap="none" baseline="0" dirty="0">
                <a:solidFill>
                  <a:schemeClr val="tx1"/>
                </a:solidFill>
                <a:latin typeface="+mn-lt"/>
                <a:ea typeface="Arial"/>
                <a:cs typeface="Arial"/>
                <a:sym typeface="Arial"/>
              </a:rPr>
              <a:t>The system has three processes: Verify availability (1.0), Enroll student (2.0), and Confirm registration (3.0). The name and content of each of the data flows appear adjacent to each arrow. There is one external entity in this system: the student. There are two data stores: the student master file and the course file.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is a data flow diagram. Ask students what the rounded boxes represent (processes) and what the square box represents (an external entity). What about the open rectangle and the arrows? Where does the process begin? Ask a student to step through the process of registering a student for a course, noting what data is transferred at each step. It</a:t>
            </a:r>
            <a:r>
              <a:rPr lang="en-US" altLang="ja-JP" dirty="0"/>
              <a:t>’s always fun to do data flow diagrams as a group because it illustrates how the same process is seen differently by different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description: A diagram depicting data flow for a registration process begins with the Student. An arrow labeled, requested courses, leads to, verify availability. An arrow labeled, accepted or rejected selections, leads to, Enroll student. An arrow labeled, course enrollment, leads to, Course file. Two arrows lead from, course file. One is labeled, open courses, and leads back to, verify availability. The other is labeled, course details, and leads back to, enroll student. An arrow labeled, requested courses, leads from, enroll student, to, student master file. An arrow labeled, registration, leads from, enroll student, to, confirm registration. An arrow labeled, confirmation letter, leads from, confirm student, to, student.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13.7,</a:t>
            </a:r>
            <a:r>
              <a:rPr lang="en-US" altLang="en-US" baseline="0" dirty="0"/>
              <a:t> Page 509.</a:t>
            </a:r>
          </a:p>
          <a:p>
            <a:r>
              <a:rPr lang="en-US" sz="1200" b="0" i="0" u="none" strike="noStrike" kern="1200" cap="none" baseline="0" dirty="0">
                <a:solidFill>
                  <a:schemeClr val="tx1"/>
                </a:solidFill>
                <a:latin typeface="+mn-lt"/>
                <a:ea typeface="Arial"/>
                <a:cs typeface="Arial"/>
                <a:sym typeface="Arial"/>
              </a:rPr>
              <a:t>This structure chart shows the highest or most abstract level of design for a payroll system, providing an overview of the entire system.</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This graphic shows a high-level structure chart. Note that this is high-level—and </a:t>
            </a:r>
            <a:r>
              <a:rPr lang="en-US" altLang="en-US" dirty="0" err="1"/>
              <a:t>subfunctions</a:t>
            </a:r>
            <a:r>
              <a:rPr lang="en-US" altLang="en-US" dirty="0"/>
              <a:t> exist for the functions </a:t>
            </a:r>
            <a:r>
              <a:rPr lang="ja-JP" altLang="en-US" dirty="0"/>
              <a:t>“</a:t>
            </a:r>
            <a:r>
              <a:rPr lang="en-US" altLang="ja-JP" dirty="0"/>
              <a:t>Get inputs,</a:t>
            </a:r>
            <a:r>
              <a:rPr lang="ja-JP" altLang="en-US" dirty="0"/>
              <a:t>”</a:t>
            </a:r>
            <a:r>
              <a:rPr lang="en-US" altLang="ja-JP" dirty="0"/>
              <a:t> </a:t>
            </a:r>
            <a:r>
              <a:rPr lang="ja-JP" altLang="en-US" dirty="0"/>
              <a:t>“</a:t>
            </a:r>
            <a:r>
              <a:rPr lang="en-US" altLang="ja-JP" dirty="0"/>
              <a:t>Validate inputs,</a:t>
            </a:r>
            <a:r>
              <a:rPr lang="ja-JP" altLang="en-US" dirty="0"/>
              <a:t>”</a:t>
            </a:r>
            <a:r>
              <a:rPr lang="en-US" altLang="ja-JP" dirty="0"/>
              <a:t> and so on. What might be a </a:t>
            </a:r>
            <a:r>
              <a:rPr lang="en-US" altLang="ja-JP" dirty="0" err="1"/>
              <a:t>subfunction</a:t>
            </a:r>
            <a:r>
              <a:rPr lang="en-US" altLang="ja-JP" dirty="0"/>
              <a:t> for </a:t>
            </a:r>
            <a:r>
              <a:rPr lang="ja-JP" altLang="en-US" dirty="0"/>
              <a:t>“</a:t>
            </a:r>
            <a:r>
              <a:rPr lang="en-US" altLang="ja-JP" dirty="0"/>
              <a:t>Calculate gross pay</a:t>
            </a:r>
            <a:r>
              <a:rPr lang="ja-JP" altLang="en-US" dirty="0"/>
              <a:t>”</a:t>
            </a:r>
            <a:r>
              <a:rPr lang="en-US" altLang="ja-JP" dirty="0"/>
              <a:t>?</a:t>
            </a:r>
          </a:p>
          <a:p>
            <a:endParaRPr lang="en-US" dirty="0"/>
          </a:p>
          <a:p>
            <a:r>
              <a:rPr lang="en-US" dirty="0"/>
              <a:t>Full description: A diagram depicting the structure of a payroll system contains three levels. At the top level is a single box labeled, Process payroll. Leading down from the top level are three boxes labeled, get valid inputs, calculate pay, and, write outputs. Leading down from, get valid inputs, are two boxes labeled, Get inputs, and, Validate inputs. Leading down from, calculate pay, are two boxes labeled, Calculate gross pay, and, Calculate net pay. Leading down from, write outputs, are two boxes labeled, Update master file, and, write checks, reports, and output files.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introduces the second of the two main system modeling methodologies—object-oriented development. A key concept here is that of class and inheritance. Ask students what a class is (general category of similar objects) and to describe objects that might be in the same class. For example, what objects might be in the category </a:t>
            </a:r>
            <a:r>
              <a:rPr lang="ja-JP" altLang="en-US" dirty="0"/>
              <a:t>“</a:t>
            </a:r>
            <a:r>
              <a:rPr lang="en-US" altLang="ja-JP" dirty="0"/>
              <a:t>Degrees</a:t>
            </a:r>
            <a:r>
              <a:rPr lang="ja-JP" altLang="en-US" dirty="0"/>
              <a:t>”</a:t>
            </a:r>
            <a:r>
              <a:rPr lang="en-US" altLang="ja-JP" dirty="0"/>
              <a:t> in a university’s information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13.8,</a:t>
            </a:r>
            <a:r>
              <a:rPr lang="en-US" altLang="en-US" baseline="0" dirty="0"/>
              <a:t> Page 510.</a:t>
            </a:r>
          </a:p>
          <a:p>
            <a:r>
              <a:rPr lang="en-US" sz="1200" b="0" i="0" u="none" strike="noStrike" kern="1200" cap="none" baseline="0" dirty="0">
                <a:solidFill>
                  <a:schemeClr val="tx1"/>
                </a:solidFill>
                <a:latin typeface="+mn-lt"/>
                <a:ea typeface="Arial"/>
                <a:cs typeface="Arial"/>
                <a:sym typeface="Arial"/>
              </a:rPr>
              <a:t>This figure illustrates how classes inherit the common features of their superclass.</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concept of class and inheritance in object-oriented development. The Class employee allows subclasses to be created using the </a:t>
            </a:r>
            <a:r>
              <a:rPr lang="ja-JP" altLang="en-US" dirty="0"/>
              <a:t>“</a:t>
            </a:r>
            <a:r>
              <a:rPr lang="en-US" altLang="ja-JP" dirty="0"/>
              <a:t>template</a:t>
            </a:r>
            <a:r>
              <a:rPr lang="ja-JP" altLang="en-US" dirty="0"/>
              <a:t>”</a:t>
            </a:r>
            <a:r>
              <a:rPr lang="en-US" altLang="ja-JP" dirty="0"/>
              <a:t> or superclass </a:t>
            </a:r>
            <a:r>
              <a:rPr lang="ja-JP" altLang="en-US" dirty="0"/>
              <a:t>“</a:t>
            </a:r>
            <a:r>
              <a:rPr lang="en-US" altLang="ja-JP" dirty="0"/>
              <a:t>Employee</a:t>
            </a:r>
            <a:r>
              <a:rPr lang="ja-JP" altLang="en-US" dirty="0"/>
              <a:t>”</a:t>
            </a:r>
            <a:r>
              <a:rPr lang="en-US" altLang="ja-JP" dirty="0"/>
              <a:t> and use the processes and properties defined for Employee. Subclasses can use properties of their superclass and also add their own properties. If a subclass </a:t>
            </a:r>
            <a:r>
              <a:rPr lang="ja-JP" altLang="en-US" dirty="0"/>
              <a:t>“</a:t>
            </a:r>
            <a:r>
              <a:rPr lang="en-US" altLang="ja-JP" dirty="0"/>
              <a:t>Intern</a:t>
            </a:r>
            <a:r>
              <a:rPr lang="ja-JP" altLang="en-US" dirty="0"/>
              <a:t>”</a:t>
            </a:r>
            <a:r>
              <a:rPr lang="en-US" altLang="ja-JP" dirty="0"/>
              <a:t> was added to this chart, what unique properties might it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description: A Diagram depicts Employee superclass and three subclasses. Superclass, Employee. Attributes, I D, name, address, date Hired, position. Operations, pay. Subclass 1, Salaried. Attributes, annual Salary, bonus. Operations, </a:t>
            </a:r>
            <a:r>
              <a:rPr lang="en-US" dirty="0" err="1"/>
              <a:t>calc</a:t>
            </a:r>
            <a:r>
              <a:rPr lang="en-US" dirty="0"/>
              <a:t> Bonus. Subclass 2, Hourly. Attributes, hourly Rate, overtime Rate. Operations, </a:t>
            </a:r>
            <a:r>
              <a:rPr lang="en-US" dirty="0" err="1"/>
              <a:t>calc</a:t>
            </a:r>
            <a:r>
              <a:rPr lang="en-US" dirty="0"/>
              <a:t> Overtime. Subclass 3, Temporary. Attributes, daily Rate, y t d Hours. Operations, determine Perm Eligibility.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continues the discussion of object-oriented development, highlighting unique considerations during the systems development process. Ask students to perform some rudimentary systems analysis and design for an information system that managed inventory for a department store. What classes might be created? What properties would they have? What subclasses would there be for one of these classes and what properties would they inherit?</a:t>
            </a:r>
          </a:p>
          <a:p>
            <a:pPr eaLnBrk="1" hangingPunct="1"/>
            <a:endParaRPr lang="en-US" altLang="en-US" dirty="0"/>
          </a:p>
          <a:p>
            <a:pPr eaLnBrk="1" hangingPunct="1"/>
            <a:r>
              <a:rPr lang="en-US" altLang="en-US" dirty="0"/>
              <a:t>It is important to emphasize that object-oriented development can reduce the time and cost of development through reusing objects and classes from one application for other applications.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CASE tools are software tools to automate development tasks for either of the two methodologies just discussed (structured, object-oriented). What does it mean that organizational discipline must be used to be used effectively? What kinds of gains in productivity can be expected if CASE tools are used properly?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the first method for building systems, the traditional systems life cycle. Ask students what the effects of unanticipated user requirements are when using this type of building method. What is the role of end users in this method? What happens when users change their minds halfway through the project? Can the systems analysis be started over?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the first two of four different types of organizational change that information systems can enable. You can ask students to give examples of each type of change within the context of an example of a business, for example, a pizza chain. Ask students to define TQM (makes achieving quality an end in itself) and six sigma (specific measure of quality—3.4 defects per million). Ask students to evaluate the two methods. Would one be better in some industries or types of businesses over the other method? Which method would be better for a restaurant chain? Which would be better for a clothing manufacturer? Why?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13.9,</a:t>
            </a:r>
            <a:r>
              <a:rPr lang="en-US" altLang="en-US" baseline="0" dirty="0"/>
              <a:t> Page 512.</a:t>
            </a:r>
          </a:p>
          <a:p>
            <a:r>
              <a:rPr lang="en-US" sz="1200" b="0" i="0" u="none" strike="noStrike" kern="1200" cap="none" baseline="0" dirty="0">
                <a:solidFill>
                  <a:schemeClr val="tx1"/>
                </a:solidFill>
                <a:latin typeface="+mn-lt"/>
                <a:ea typeface="Arial"/>
                <a:cs typeface="Arial"/>
                <a:sym typeface="Arial"/>
              </a:rPr>
              <a:t>The systems development life cycle partitions systems development into formal stages, with each stage requiring completion before the next stage can begin.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discusses the second method of systems building, prototyping. It is an explicitly iterative process. The term iterative has been used several times; ask students to describe what this means (steps to build the system can be repeated over and over). What are the benefits of an iterative process?</a:t>
            </a:r>
          </a:p>
          <a:p>
            <a:pPr eaLnBrk="1" hangingPunct="1"/>
            <a:endParaRPr lang="en-US" altLang="en-US" dirty="0"/>
          </a:p>
          <a:p>
            <a:pPr eaLnBrk="1" hangingPunct="1"/>
            <a:r>
              <a:rPr lang="en-US" altLang="en-US" dirty="0"/>
              <a:t>Note that once no more iterations are needed, the prototype becomes the finished specifications for the final application, or may serve as the production version of the application.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13.10,</a:t>
            </a:r>
            <a:r>
              <a:rPr lang="en-US" altLang="en-US" baseline="0" dirty="0"/>
              <a:t> Page 513.</a:t>
            </a:r>
          </a:p>
          <a:p>
            <a:r>
              <a:rPr lang="en-US" sz="1200" b="0" i="0" u="none" strike="noStrike" kern="1200" cap="none" baseline="0" dirty="0">
                <a:solidFill>
                  <a:schemeClr val="tx1"/>
                </a:solidFill>
                <a:latin typeface="+mn-lt"/>
                <a:ea typeface="Arial"/>
                <a:cs typeface="Arial"/>
                <a:sym typeface="Arial"/>
              </a:rPr>
              <a:t>The process of developing a prototype can be broken down into four steps. Because a prototype can be developed quickly and inexpensively, systems builders can go through several iterations, repeating steps 3 and 4, to refine and enhance the prototype before arriving at the final operational one.</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four steps (rectangles) of prototyping. The steps that are repeated are steps 3) use the prototype and 4) revise and enhance the prototype. Would this type of system development be appropriate for developing a large, enterprise management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description: The 4 main steps of the Prototyping process are detailed in a flow chart as follows. Step 1, Identify basic requirements. 2, Develop a working prototype. 3, Use the prototype. Decision node: User satisfied? If yes, Operational prototype. If no, move to step 4. 4, Revise and enhance the prototype. Return to step 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dirty="0"/>
              <a:t>This slide continues the discussion of prototyping, listing the advantages and disadvantages to using this method of building systems.</a:t>
            </a:r>
          </a:p>
          <a:p>
            <a:pPr eaLnBrk="1" hangingPunct="1"/>
            <a:endParaRPr lang="en-US" altLang="en-US" dirty="0"/>
          </a:p>
          <a:p>
            <a:pPr eaLnBrk="1" hangingPunct="1"/>
            <a:r>
              <a:rPr lang="en-US" altLang="en-US" dirty="0"/>
              <a:t>Ask students to explain these advantages and disadvantages. For example, why is prototyping useful if there is uncertainty in requirements? What kinds of essential steps might be glossed over?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end-user development. What types of projects might end-user development be most suited for? How might this type of development result in a loss of control over data?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a fourth alternative in systems building, the use of application software packages. It is important to note that many functions are common to all business organizations—payroll, accounts receivable, or inventory control. Software packages will fulfill the need for many organizations for these types of functions. However, it is still important to perform systems analysis in order to determine your organization</a:t>
            </a:r>
            <a:r>
              <a:rPr lang="en-US" altLang="ja-JP" dirty="0"/>
              <a:t>’s requirements for a system. Step through and explain (or have students explain) the evaluation criteria for a package. For example, you would want to outline the functions you need from the package and determine whether the software package provides that.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a fifth alternative in systems building—outsourcing. </a:t>
            </a:r>
            <a:r>
              <a:rPr lang="en-US" altLang="en-US" dirty="0" err="1"/>
              <a:t>SaaS</a:t>
            </a:r>
            <a:r>
              <a:rPr lang="en-US" altLang="en-US" dirty="0"/>
              <a:t> and cloud computing were introduced in Chapter 5. Have students describe these types of outsourcing in their own words. Refer students to the Learning Tracks on outsourcing and cloud computing.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outsourcing. It is important to emphasize the amount of work involved in partnering and sharing work with a vendor. It may take anywhere from three months to a year to fully transfer work to a vendor. What other types of hidden costs can students identify?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13.11,</a:t>
            </a:r>
            <a:r>
              <a:rPr lang="en-US" altLang="en-US" baseline="0" dirty="0"/>
              <a:t> Page 517.</a:t>
            </a:r>
          </a:p>
          <a:p>
            <a:r>
              <a:rPr lang="en-US" sz="1200" b="0" i="0" u="none" strike="noStrike" kern="1200" cap="none" baseline="0" dirty="0">
                <a:solidFill>
                  <a:schemeClr val="tx1"/>
                </a:solidFill>
                <a:latin typeface="+mn-lt"/>
                <a:ea typeface="Arial"/>
                <a:cs typeface="Arial"/>
                <a:sym typeface="Arial"/>
              </a:rPr>
              <a:t>If a firm spends $10 million on offshore outsourcing contracts, that company will actually spend 15.2 percent in extra costs even under the best-case scenario. In the worst-case scenario, where there is a dramatic drop in productivity along with exceptionally high transition and layoff costs, a firm can expect to pay up to 57 percent in extra costs on top of the $10 million outlay for an offshore contract.</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looks at the best and worst case scenarios regarding hidden costs in outsourcing. The best case column shows the lowest estimates for additional costs, and the worst case reflects the highest estimates for these costs. In the Additional Cost column at the lower right, you can see that hidden costs increase the total cost of an offshore outsourcing project by an extra 15 to 57 percent. However, it is important to note that even with these extra hidden costs, many firms will benefit from offshore outsourcing if they manage the work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Full</a:t>
            </a:r>
            <a:r>
              <a:rPr lang="en-US" baseline="0" dirty="0">
                <a:solidFill>
                  <a:srgbClr val="FF0000"/>
                </a:solidFill>
              </a:rPr>
              <a:t> description: A diagram on total cost of offshore outsourcing displays 2 tables. The first and larger table has 5 columns labeled as follows. Hidden cost, best case, additional cost in U S D, worst case, additional cost in U S D. The table’s heading states that the cost of outsourcing contract is $10000000. Row 1. Hidden Costs. Vendor selection. Best case. .0 percent. Additional cost. 20000. Worst case, 2 percent. Additional cost, 200000. </a:t>
            </a:r>
            <a:r>
              <a:rPr lang="en-US" baseline="0" dirty="0"/>
              <a:t>Row 2. Hidden. Transition costs. Best case. 2 percent. Additional. 200000. Worst case. 3 percent. Additional. 300000. Row 3. Hidden. Layoffs and retention. Best case. 3 percent. Additional. 300000. Worst case. 5 percent. Additional. 500000. Row 4. Hidden. Lost productivity and cultural issues. Best case. 3 percent. Additional. 300000. Worst case. 27 percent. Additional. 2700000. Row 5. Hidden. Improving development processes. Best case. 1 percent. Additional. 100000. Worst case. 10 percent. Additional. 1000000. Row 6. Hidden. Managing the contract. Best case. 6 percent. Additional. 600000. Worst case. 10 percent. Additional. 1000000. Total additional costs are 1520000 dollars for best case and 5700000 for worst case.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second table details total cost of outsourcing Labeled as follows. Outstanding Contract in $, Additional Cost in $, Total Cost $, Additional Cost. Row 7. Total cost of outsourcing (T C O) best case. Outstanding Contract in $. 10000000. Additional Cost in $. 1520000. Total Cost $ 11520000. Additional Cost. 15.2 Percent. Row 8. Total cost of outsourcing (T C O) worst case. Outstanding Contract in $. 10000000. Additional Cost in $. 5700000. Total Cost $ 15700000. Additional Cost. 57.0 Percent.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the third and fourth types of organizational change that information systems can enable. You can ask students to give examples of each type of change within the context of an example of a business, for example, a pizza chain. Or, you can provide examples of change, and ask students to determine what category that change falls into. </a:t>
            </a:r>
            <a:r>
              <a:rPr lang="en-US" altLang="ja-JP" dirty="0"/>
              <a:t>An example of a paradigm shift is Schneider National which changed its business model from being a long-haul trucking and transportation firm to using its information systems to manage logistics for other companies.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The next slides discuss application development methods that emphasize providing fast solutions needed in an increasingly digital world. What elements in RAD are similar to building methods already discussed and used in RAD–CASE tools, prototyping, and so 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Component-based development also speeds up system and software building. Web services describe Internet-standards based, reusable software components, that can be combined to build more complex applications, such as checking a customer</a:t>
            </a:r>
            <a:r>
              <a:rPr lang="en-US" altLang="ja-JP" dirty="0"/>
              <a:t>’s credit, procurement, or placing orders.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The fastest growing business platform is the mobile tablet and smartphone platform. Rebuilding old applications for delivery on the new platform is an expensive challenge for many businesses. All the large enterprise software firms (Oracle, IBM, and SAP) have adapted their legacy software to the mobile platform (for the most part). All new application development is aimed as multiplatform delivery on the desktop, tablet, and smartphone.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13.1,</a:t>
            </a:r>
            <a:r>
              <a:rPr lang="en-US" altLang="en-US" baseline="0" dirty="0"/>
              <a:t> Page 496.</a:t>
            </a:r>
          </a:p>
          <a:p>
            <a:r>
              <a:rPr lang="en-US" sz="1200" b="0" i="0" u="none" strike="noStrike" kern="1200" cap="none" baseline="0" dirty="0">
                <a:solidFill>
                  <a:schemeClr val="tx1"/>
                </a:solidFill>
                <a:latin typeface="+mn-lt"/>
                <a:ea typeface="Arial"/>
                <a:cs typeface="Arial"/>
                <a:sym typeface="Arial"/>
              </a:rPr>
              <a:t>The most common forms of organizational change are automation and rationalization. These relatively slow-moving and slow-changing strategies present modest returns but little risk. Faster and more comprehensive change—such as redesign and paradigm shifts—carries high rewards but offers substantial chances of failure.</a:t>
            </a:r>
            <a:endParaRPr lang="en-US" altLang="en-US" baseline="0" dirty="0"/>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four types of change, identifying them according to the potential return on investment as well as level of risk. What makes automation a low risk? What makes a paradigm shift or redesign a high risk? It is important to note that BPR and paradigm shifts have high failure rates. Ask the students why this is so. (Organizational change is difficult to orchestrate.)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The tradeoff between risk and return for types of organizational change can be generalized as follows. Automation is low risk, low return. Rationalization is medium low risk, medium low return. Redesign is medium high risk, medium high return. Paradigm shifts are high risk, high return.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emphasizes business process management, a category of tools and techniques that help firms redesign business processes, the riskiness of business process reengineering, and the need to properly manage it in order for BPR to be effective. Ask students what the importance is of each step. For example, why it is important to determine the right business process to change rather than all business processes (some processes may not yield time or cost savings, you could spend too much money trying to improve all processes, and some processes may already be effective). Give students an example of a business process and ask how the process could be measured. For example, how would you measure the business process of a customer ordering a meal? Of a kitchen preparing and delivering that meal? What about the business process of hiring a new employee? It is important to note that, even with effective process redesign, a majority of reengineering projects do not achieve breakthrough gains because of inadequate change management.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13.2,</a:t>
            </a:r>
            <a:r>
              <a:rPr lang="en-US" altLang="en-US" baseline="0" dirty="0"/>
              <a:t> Page 500.</a:t>
            </a:r>
          </a:p>
          <a:p>
            <a:r>
              <a:rPr lang="en-US" sz="1200" b="0" i="0" u="none" strike="noStrike" kern="1200" cap="none" baseline="0" dirty="0">
                <a:solidFill>
                  <a:schemeClr val="tx1"/>
                </a:solidFill>
                <a:latin typeface="+mn-lt"/>
                <a:ea typeface="Arial"/>
                <a:cs typeface="Arial"/>
                <a:sym typeface="Arial"/>
              </a:rPr>
              <a:t>Purchasing a book from a physical bookstore requires many steps to be performed by both the seller and the customer.</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a:t>
            </a:r>
            <a:r>
              <a:rPr lang="en-US" altLang="ja-JP" dirty="0"/>
              <a:t>’s graphic illustrates the process of purchasing a book prior to reengineering, including the steps if a book is not available. It emphasizes the sequential nature of the task. Besides the time taken for this process, what are other disadvantages of this traditional business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description: The As Is business process for purchasing a book is detailed as follows. Step 1, customer goes to bookstore. Step 2, Customer searches shelves. Step 3, Is book available? If yes, Customer purchases book and Takes book home. If no, Clerk searches for book. Book found? If yes, Customer purchases book. If no, Clerk inquires about ordering book. Clerk able to order book? If no, Customer goes to another store. If yes, Clerk places order. Step A, Clerk receives book. Step B, Clerk notifies customer. Sep C, Customer returns to store. Sep D, Customer purchases book. Step E, Customer takes book home.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13.3,</a:t>
            </a:r>
            <a:r>
              <a:rPr lang="en-US" altLang="en-US" baseline="0" dirty="0"/>
              <a:t> Page 500.</a:t>
            </a:r>
          </a:p>
          <a:p>
            <a:r>
              <a:rPr lang="en-US" sz="1200" b="0" i="0" u="none" strike="noStrike" kern="1200" cap="none" baseline="0" dirty="0">
                <a:solidFill>
                  <a:schemeClr val="tx1"/>
                </a:solidFill>
                <a:latin typeface="+mn-lt"/>
                <a:ea typeface="Arial"/>
                <a:cs typeface="Arial"/>
                <a:sym typeface="Arial"/>
              </a:rPr>
              <a:t>Using Internet technology makes it possible to redesign the process for purchasing a book so that it requires fewer steps and consumes fewer resources.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illustrates the book purchasing process after reengineering as an online process. The new process and technology has reduced numerous stages to four or five. What are the elements that have allowed these steps to occur? Which of the four types of organizational change described earlier does this redesigned process most closely resemble—automation, rationalization, redesign, paradigm shift?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a:t>
            </a:r>
            <a:r>
              <a:rPr lang="en-US" baseline="0" dirty="0"/>
              <a:t> description: A redesigned book purchasing process is detailed as follows. Step 1, Access online bookstore. Step 2, Search online catalog. Step 3, Book available? If yes, Enter order and payment data and Receive book in mail. If no, Select other online bookstore and Return to Search online catalog.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gives an overview of the various types of BPM tools that firms use to redesign business processes. The text discusses the example of American National Insurance Company, which used </a:t>
            </a:r>
            <a:r>
              <a:rPr lang="en-US" altLang="en-US" dirty="0" err="1"/>
              <a:t>Pegasystems</a:t>
            </a:r>
            <a:r>
              <a:rPr lang="en-US" altLang="en-US" dirty="0"/>
              <a:t> BPM workflow software to streamline customer service processes across four business groups. BPM built rules to guide service reps through a single view of customer information across multiple systems, eliminating the need to access multiple applications when handling customer requests. This increased workload capacity of the representatives by 192 percent.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7/23/2023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7/23/2023</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7/23/2023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7/23/2023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7/23/2023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 Placeholder 22"/>
          <p:cNvSpPr>
            <a:spLocks noGrp="1"/>
          </p:cNvSpPr>
          <p:nvPr>
            <p:ph type="body" sz="quarter" idx="16" hasCustomPrompt="1"/>
          </p:nvPr>
        </p:nvSpPr>
        <p:spPr>
          <a:xfrm>
            <a:off x="2834640" y="6400800"/>
            <a:ext cx="59283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7/23/2023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7/23/2023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7/23/2023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7/23/2023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7/23/2023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7/23/2023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7/23/2023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7/23/2023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6400800"/>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5"/>
            <a:ext cx="8229600" cy="1107996"/>
          </a:xfrm>
        </p:spPr>
        <p:txBody>
          <a:bodyPr wrap="square" anchor="b">
            <a:spAutoFit/>
          </a:bodyPr>
          <a:lstStyle/>
          <a:p>
            <a:r>
              <a:rPr lang="en-IN" dirty="0"/>
              <a:t>Management Information Systems: Managing the Digital Firm</a:t>
            </a:r>
            <a:endParaRPr lang="en-IN" sz="3600" dirty="0">
              <a:latin typeface="+mj-lt"/>
            </a:endParaRPr>
          </a:p>
        </p:txBody>
      </p:sp>
      <p:sp>
        <p:nvSpPr>
          <p:cNvPr id="3" name="Text Placeholder 2"/>
          <p:cNvSpPr>
            <a:spLocks noGrp="1"/>
          </p:cNvSpPr>
          <p:nvPr>
            <p:ph type="body" sz="quarter" idx="13"/>
          </p:nvPr>
        </p:nvSpPr>
        <p:spPr>
          <a:xfrm>
            <a:off x="457200" y="1269455"/>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4" y="2792478"/>
            <a:ext cx="4117765" cy="492443"/>
          </a:xfrm>
        </p:spPr>
        <p:txBody>
          <a:bodyPr wrap="square">
            <a:spAutoFit/>
          </a:bodyPr>
          <a:lstStyle/>
          <a:p>
            <a:r>
              <a:rPr lang="en-IN" sz="3200" dirty="0"/>
              <a:t>Chapter 13</a:t>
            </a:r>
          </a:p>
        </p:txBody>
      </p:sp>
      <p:sp>
        <p:nvSpPr>
          <p:cNvPr id="5" name="Text Placeholder 4"/>
          <p:cNvSpPr>
            <a:spLocks noGrp="1"/>
          </p:cNvSpPr>
          <p:nvPr>
            <p:ph type="body" sz="quarter" idx="15"/>
          </p:nvPr>
        </p:nvSpPr>
        <p:spPr>
          <a:xfrm>
            <a:off x="4569034" y="3429000"/>
            <a:ext cx="4117765" cy="307777"/>
          </a:xfrm>
        </p:spPr>
        <p:txBody>
          <a:bodyPr wrap="square">
            <a:spAutoFit/>
          </a:bodyPr>
          <a:lstStyle/>
          <a:p>
            <a:r>
              <a:rPr lang="en-US" sz="2000" dirty="0"/>
              <a:t>Building Information Systems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59" y="1635840"/>
            <a:ext cx="3718071" cy="47594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6444733"/>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a:t>Systems Development</a:t>
            </a:r>
            <a:endParaRPr lang="en-US" sz="2800" dirty="0"/>
          </a:p>
        </p:txBody>
      </p:sp>
      <p:sp>
        <p:nvSpPr>
          <p:cNvPr id="5" name="Content Placeholder 4"/>
          <p:cNvSpPr>
            <a:spLocks noGrp="1"/>
          </p:cNvSpPr>
          <p:nvPr>
            <p:ph idx="1"/>
          </p:nvPr>
        </p:nvSpPr>
        <p:spPr>
          <a:xfrm>
            <a:off x="457200" y="1305448"/>
            <a:ext cx="8229600" cy="3416320"/>
          </a:xfrm>
        </p:spPr>
        <p:txBody>
          <a:bodyPr>
            <a:spAutoFit/>
          </a:bodyPr>
          <a:lstStyle/>
          <a:p>
            <a:r>
              <a:rPr lang="en-IN" altLang="en-US" dirty="0"/>
              <a:t>Activities that go into producing an information system solution to an organizational problem or opportunity</a:t>
            </a:r>
          </a:p>
          <a:p>
            <a:pPr lvl="1"/>
            <a:r>
              <a:rPr lang="en-IN" altLang="en-US" sz="2400" dirty="0"/>
              <a:t>Systems analysis</a:t>
            </a:r>
          </a:p>
          <a:p>
            <a:pPr lvl="1"/>
            <a:r>
              <a:rPr lang="en-IN" altLang="en-US" sz="2400" dirty="0"/>
              <a:t>Systems design</a:t>
            </a:r>
          </a:p>
          <a:p>
            <a:pPr lvl="1"/>
            <a:r>
              <a:rPr lang="en-IN" altLang="en-US" sz="2400" dirty="0"/>
              <a:t>Programming</a:t>
            </a:r>
          </a:p>
          <a:p>
            <a:pPr lvl="1"/>
            <a:r>
              <a:rPr lang="en-IN" altLang="en-US" sz="2400" dirty="0"/>
              <a:t>Testing</a:t>
            </a:r>
          </a:p>
          <a:p>
            <a:pPr lvl="1"/>
            <a:r>
              <a:rPr lang="en-IN" altLang="en-US" sz="2400" dirty="0"/>
              <a:t>Conversion</a:t>
            </a:r>
          </a:p>
          <a:p>
            <a:pPr lvl="1"/>
            <a:r>
              <a:rPr lang="en-IN" altLang="en-US" sz="2400" dirty="0"/>
              <a:t>Production and maintenance</a:t>
            </a:r>
          </a:p>
        </p:txBody>
      </p:sp>
    </p:spTree>
    <p:extLst>
      <p:ext uri="{BB962C8B-B14F-4D97-AF65-F5344CB8AC3E}">
        <p14:creationId xmlns:p14="http://schemas.microsoft.com/office/powerpoint/2010/main" val="61857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US" dirty="0"/>
              <a:t>Figure 13.4 The Systems Development Process</a:t>
            </a:r>
            <a:endParaRPr lang="en-US" sz="2800" dirty="0"/>
          </a:p>
        </p:txBody>
      </p:sp>
      <p:pic>
        <p:nvPicPr>
          <p:cNvPr id="4098" name="Picture 2" descr="A figure presents the six activities of the systems development process: namely, systems analysis; system design, programming; testing; conversion; and production and maintenance."/>
          <p:cNvPicPr>
            <a:picLocks noChangeAspect="1" noChangeArrowheads="1"/>
          </p:cNvPicPr>
          <p:nvPr/>
        </p:nvPicPr>
        <p:blipFill rotWithShape="1">
          <a:blip r:embed="rId3">
            <a:extLst>
              <a:ext uri="{28A0092B-C50C-407E-A947-70E740481C1C}">
                <a14:useLocalDpi xmlns:a14="http://schemas.microsoft.com/office/drawing/2010/main" val="0"/>
              </a:ext>
            </a:extLst>
          </a:blip>
          <a:srcRect b="3024"/>
          <a:stretch/>
        </p:blipFill>
        <p:spPr bwMode="auto">
          <a:xfrm>
            <a:off x="2217626" y="1678052"/>
            <a:ext cx="4661938" cy="471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0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Systems Analysis</a:t>
            </a:r>
            <a:endParaRPr lang="en-US" sz="2800" dirty="0"/>
          </a:p>
        </p:txBody>
      </p:sp>
      <p:sp>
        <p:nvSpPr>
          <p:cNvPr id="5" name="Content Placeholder 4"/>
          <p:cNvSpPr>
            <a:spLocks noGrp="1"/>
          </p:cNvSpPr>
          <p:nvPr>
            <p:ph idx="1"/>
          </p:nvPr>
        </p:nvSpPr>
        <p:spPr>
          <a:xfrm>
            <a:off x="457200" y="1305448"/>
            <a:ext cx="8229600" cy="4647426"/>
          </a:xfrm>
        </p:spPr>
        <p:txBody>
          <a:bodyPr>
            <a:spAutoFit/>
          </a:bodyPr>
          <a:lstStyle/>
          <a:p>
            <a:r>
              <a:rPr lang="en-IN" altLang="en-US" dirty="0"/>
              <a:t>Analysis of problem to be solved by new system</a:t>
            </a:r>
          </a:p>
          <a:p>
            <a:pPr lvl="1"/>
            <a:r>
              <a:rPr lang="en-IN" altLang="en-US" sz="2400" dirty="0"/>
              <a:t>Defining the problem</a:t>
            </a:r>
          </a:p>
          <a:p>
            <a:pPr lvl="1"/>
            <a:r>
              <a:rPr lang="en-IN" altLang="en-US" sz="2400" dirty="0"/>
              <a:t>Identifying causes</a:t>
            </a:r>
          </a:p>
          <a:p>
            <a:pPr lvl="1"/>
            <a:r>
              <a:rPr lang="en-IN" altLang="en-US" sz="2400" dirty="0"/>
              <a:t>Specifying solutions</a:t>
            </a:r>
          </a:p>
          <a:p>
            <a:pPr lvl="1"/>
            <a:r>
              <a:rPr lang="en-IN" altLang="en-US" sz="2400" dirty="0"/>
              <a:t>Identifying information requirements</a:t>
            </a:r>
          </a:p>
          <a:p>
            <a:r>
              <a:rPr lang="en-IN" altLang="en-US" dirty="0"/>
              <a:t>Feasibility study</a:t>
            </a:r>
          </a:p>
          <a:p>
            <a:r>
              <a:rPr lang="en-IN" altLang="en-US" dirty="0"/>
              <a:t>Systems proposal report</a:t>
            </a:r>
          </a:p>
          <a:p>
            <a:r>
              <a:rPr lang="en-IN" altLang="en-US" dirty="0"/>
              <a:t>Information requirements</a:t>
            </a:r>
          </a:p>
          <a:p>
            <a:pPr lvl="1"/>
            <a:r>
              <a:rPr lang="en-IN" altLang="en-US" sz="2400" dirty="0"/>
              <a:t>Faulty requirements analysis is a leading cause of systems failure and high systems development costs</a:t>
            </a:r>
          </a:p>
        </p:txBody>
      </p:sp>
    </p:spTree>
    <p:extLst>
      <p:ext uri="{BB962C8B-B14F-4D97-AF65-F5344CB8AC3E}">
        <p14:creationId xmlns:p14="http://schemas.microsoft.com/office/powerpoint/2010/main" val="280377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Systems Design</a:t>
            </a:r>
            <a:endParaRPr lang="en-US" sz="2800" dirty="0"/>
          </a:p>
        </p:txBody>
      </p:sp>
      <p:sp>
        <p:nvSpPr>
          <p:cNvPr id="5" name="Content Placeholder 4"/>
          <p:cNvSpPr>
            <a:spLocks noGrp="1"/>
          </p:cNvSpPr>
          <p:nvPr>
            <p:ph idx="1"/>
          </p:nvPr>
        </p:nvSpPr>
        <p:spPr>
          <a:xfrm>
            <a:off x="457200" y="1305448"/>
            <a:ext cx="8229600" cy="4670509"/>
          </a:xfrm>
        </p:spPr>
        <p:txBody>
          <a:bodyPr>
            <a:spAutoFit/>
          </a:bodyPr>
          <a:lstStyle/>
          <a:p>
            <a:r>
              <a:rPr lang="en-IN" altLang="en-US" dirty="0"/>
              <a:t>Describes system specifications that will deliver functions identified during systems analysis</a:t>
            </a:r>
          </a:p>
          <a:p>
            <a:r>
              <a:rPr lang="en-IN" altLang="en-US" dirty="0"/>
              <a:t>Should address all managerial, organizational, and technological components of system solution</a:t>
            </a:r>
          </a:p>
          <a:p>
            <a:r>
              <a:rPr lang="en-IN" altLang="en-US" dirty="0"/>
              <a:t>Role of end users</a:t>
            </a:r>
          </a:p>
          <a:p>
            <a:pPr lvl="1"/>
            <a:r>
              <a:rPr lang="en-IN" altLang="en-US" sz="2400" dirty="0"/>
              <a:t>User information requirements drive system building</a:t>
            </a:r>
          </a:p>
          <a:p>
            <a:pPr lvl="1"/>
            <a:r>
              <a:rPr lang="en-IN" altLang="en-US" sz="2400" dirty="0"/>
              <a:t>Users must have sufficient control over design process to ensure system reflects their business priorities and information needs</a:t>
            </a:r>
          </a:p>
          <a:p>
            <a:pPr lvl="1"/>
            <a:r>
              <a:rPr lang="en-IN" altLang="en-US" sz="2400" dirty="0"/>
              <a:t>Insufficient user involvement in design effort is major cause of system failure</a:t>
            </a:r>
          </a:p>
        </p:txBody>
      </p:sp>
    </p:spTree>
    <p:extLst>
      <p:ext uri="{BB962C8B-B14F-4D97-AF65-F5344CB8AC3E}">
        <p14:creationId xmlns:p14="http://schemas.microsoft.com/office/powerpoint/2010/main" val="130444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IN" dirty="0"/>
              <a:t>Table 13.1 System Design Specifications </a:t>
            </a:r>
            <a:r>
              <a:rPr lang="en-IN" sz="2800" dirty="0"/>
              <a:t>(1 of 2)</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79843349"/>
              </p:ext>
            </p:extLst>
          </p:nvPr>
        </p:nvGraphicFramePr>
        <p:xfrm>
          <a:off x="485775" y="1752600"/>
          <a:ext cx="8201025" cy="4346575"/>
        </p:xfrm>
        <a:graphic>
          <a:graphicData uri="http://schemas.openxmlformats.org/drawingml/2006/table">
            <a:tbl>
              <a:tblPr firstRow="1" bandRow="1">
                <a:tableStyleId>{3B4B98B0-60AC-42C2-AFA5-B58CD77FA1E5}</a:tableStyleId>
              </a:tblPr>
              <a:tblGrid>
                <a:gridCol w="2409825">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38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solidFill>
                            <a:schemeClr val="bg1"/>
                          </a:solidFill>
                          <a:latin typeface="+mn-lt"/>
                        </a:rPr>
                        <a:t>Category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600" u="none" strike="noStrike" kern="1200" baseline="0" dirty="0">
                          <a:solidFill>
                            <a:schemeClr val="bg1"/>
                          </a:solidFill>
                          <a:latin typeface="+mn-lt"/>
                        </a:rPr>
                        <a:t>Specifications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70840">
                <a:tc>
                  <a:txBody>
                    <a:bodyPr/>
                    <a:lstStyle/>
                    <a:p>
                      <a:r>
                        <a:rPr lang="en-US" sz="1600" dirty="0"/>
                        <a:t>Output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Medium, Content,</a:t>
                      </a:r>
                      <a:r>
                        <a:rPr lang="en-US" sz="1600" baseline="0" dirty="0"/>
                        <a:t> Timing</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r>
                        <a:rPr lang="en-US" sz="1600" dirty="0"/>
                        <a:t>Input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Origins, Flow, Data entry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r>
                        <a:rPr lang="en-US" sz="1600" u="none" strike="noStrike" kern="1200" baseline="0" dirty="0">
                          <a:latin typeface="+mn-lt"/>
                        </a:rPr>
                        <a:t>User Interface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Simplicity, Efficiency,</a:t>
                      </a:r>
                      <a:r>
                        <a:rPr lang="en-US" sz="1600" baseline="0" dirty="0"/>
                        <a:t> Logic, Feedback, Errors</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r>
                        <a:rPr lang="en-US" sz="1600" dirty="0"/>
                        <a:t>Database Design</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a:ln>
                            <a:noFill/>
                          </a:ln>
                          <a:effectLst/>
                        </a:rPr>
                        <a:t>Logical data model, Volume and speed requirements, File organization and design, Record specifications</a:t>
                      </a:r>
                      <a:endParaRPr kumimoji="0" lang="en-US" sz="1600" b="0" i="0" u="none" strike="noStrike" cap="none" normalizeH="0" baseline="0" dirty="0">
                        <a:ln>
                          <a:noFill/>
                        </a:ln>
                        <a:solidFill>
                          <a:schemeClr val="tx1"/>
                        </a:solidFill>
                        <a:effectLst/>
                        <a:latin typeface="Arial"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r>
                        <a:rPr lang="en-US" sz="1600" dirty="0"/>
                        <a:t>Processing</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Computations, Program modules, Required reports, Timing of outputs</a:t>
                      </a:r>
                      <a:endParaRPr kumimoji="0" lang="en-US" sz="1600" b="0" i="0" u="none" strike="noStrike" cap="none" normalizeH="0" baseline="0" dirty="0">
                        <a:ln>
                          <a:noFill/>
                        </a:ln>
                        <a:solidFill>
                          <a:schemeClr val="tx1"/>
                        </a:solidFill>
                        <a:effectLst/>
                        <a:latin typeface="Arial"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0840">
                <a:tc>
                  <a:txBody>
                    <a:bodyPr/>
                    <a:lstStyle/>
                    <a:p>
                      <a:r>
                        <a:rPr lang="en-US" sz="1600" dirty="0"/>
                        <a:t>Manual Procedures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u="none" strike="noStrike" kern="1200" baseline="0" dirty="0">
                          <a:latin typeface="+mn-lt"/>
                        </a:rPr>
                        <a:t>What activities, Who performs them, When, How, Where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0840">
                <a:tc>
                  <a:txBody>
                    <a:bodyPr/>
                    <a:lstStyle/>
                    <a:p>
                      <a:r>
                        <a:rPr lang="en-US" sz="1600" dirty="0"/>
                        <a:t>Controls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Input controls (characters, limit, reasonableness), Processing controls (consistency, record counts), Output controls (totals, samples of output), Procedural controls (passwords, special forms)</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2621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IN" dirty="0"/>
              <a:t>Table 13.1 System Design Specifications </a:t>
            </a:r>
            <a:r>
              <a:rPr lang="en-IN" sz="2800" dirty="0"/>
              <a:t>(2 of 2)</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21892084"/>
              </p:ext>
            </p:extLst>
          </p:nvPr>
        </p:nvGraphicFramePr>
        <p:xfrm>
          <a:off x="485775" y="2008505"/>
          <a:ext cx="8201025" cy="3325495"/>
        </p:xfrm>
        <a:graphic>
          <a:graphicData uri="http://schemas.openxmlformats.org/drawingml/2006/table">
            <a:tbl>
              <a:tblPr firstRow="1" bandRow="1">
                <a:tableStyleId>{3B4B98B0-60AC-42C2-AFA5-B58CD77FA1E5}</a:tableStyleId>
              </a:tblPr>
              <a:tblGrid>
                <a:gridCol w="2409825">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38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solidFill>
                            <a:schemeClr val="bg1"/>
                          </a:solidFill>
                          <a:latin typeface="+mn-lt"/>
                        </a:rPr>
                        <a:t>Category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600" u="none" strike="noStrike" kern="1200" baseline="0" dirty="0">
                          <a:solidFill>
                            <a:schemeClr val="bg1"/>
                          </a:solidFill>
                          <a:latin typeface="+mn-lt"/>
                        </a:rPr>
                        <a:t>Specifications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70840">
                <a:tc>
                  <a:txBody>
                    <a:bodyPr/>
                    <a:lstStyle/>
                    <a:p>
                      <a:r>
                        <a:rPr lang="en-US" sz="1600" dirty="0"/>
                        <a:t>Security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Access controls, Catastrophe plans, Audit trails </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r>
                        <a:rPr lang="en-US" sz="1600" dirty="0"/>
                        <a:t>Documentation</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Operations documentation, Systems documents, User documentation</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r>
                        <a:rPr lang="en-US" sz="1600" dirty="0"/>
                        <a:t>Conversion</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Transfer files, Initiate new procedures, Select testing method</a:t>
                      </a:r>
                    </a:p>
                    <a:p>
                      <a:pPr marL="0" marR="0" lvl="0" indent="0" algn="l" defTabSz="914400" rtl="0" eaLnBrk="1" fontAlgn="base" latinLnBrk="0" hangingPunct="1">
                        <a:lnSpc>
                          <a:spcPct val="100000"/>
                        </a:lnSpc>
                        <a:spcBef>
                          <a:spcPct val="0"/>
                        </a:spcBef>
                        <a:spcAft>
                          <a:spcPct val="50000"/>
                        </a:spcAft>
                        <a:buClrTx/>
                        <a:buSzTx/>
                        <a:buFontTx/>
                        <a:buNone/>
                        <a:tabLst/>
                      </a:pPr>
                      <a:r>
                        <a:rPr kumimoji="0" lang="en-US" sz="1600" u="none" strike="noStrike" cap="none" normalizeH="0" baseline="0" dirty="0">
                          <a:ln>
                            <a:noFill/>
                          </a:ln>
                          <a:effectLst/>
                        </a:rPr>
                        <a:t>Cut over to new system</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r>
                        <a:rPr lang="en-US" sz="1600" dirty="0"/>
                        <a:t>Training</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Select training techniques, Develop training modules, Identify training facilities</a:t>
                      </a:r>
                      <a:endParaRPr kumimoji="0" lang="en-US" sz="1600" b="0" i="0" u="none" strike="noStrike" cap="none" normalizeH="0" baseline="0" dirty="0">
                        <a:ln>
                          <a:noFill/>
                        </a:ln>
                        <a:solidFill>
                          <a:schemeClr val="tx1"/>
                        </a:solidFill>
                        <a:effectLst/>
                        <a:latin typeface="Arial"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r>
                        <a:rPr lang="en-US" sz="1600" dirty="0"/>
                        <a:t>Organizational Changes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Task redesign, Job redesign, Process design, Organization structure design, Reporting relationships</a:t>
                      </a:r>
                      <a:endParaRPr kumimoji="0" lang="en-US" sz="1600" b="0" i="0" u="none" strike="noStrike" cap="none" normalizeH="0" baseline="0" dirty="0">
                        <a:ln>
                          <a:noFill/>
                        </a:ln>
                        <a:solidFill>
                          <a:schemeClr val="tx1"/>
                        </a:solidFill>
                        <a:effectLst/>
                        <a:latin typeface="Arial"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78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Completing the Systems Development Process </a:t>
            </a:r>
            <a:r>
              <a:rPr lang="en-IN" sz="2800" dirty="0"/>
              <a:t>(1 of 3)</a:t>
            </a:r>
            <a:endParaRPr lang="en-US" sz="2800" dirty="0"/>
          </a:p>
        </p:txBody>
      </p:sp>
      <p:sp>
        <p:nvSpPr>
          <p:cNvPr id="5" name="Content Placeholder 4"/>
          <p:cNvSpPr>
            <a:spLocks noGrp="1"/>
          </p:cNvSpPr>
          <p:nvPr>
            <p:ph idx="1"/>
          </p:nvPr>
        </p:nvSpPr>
        <p:spPr>
          <a:xfrm>
            <a:off x="457200" y="1845794"/>
            <a:ext cx="8229600" cy="4347344"/>
          </a:xfrm>
        </p:spPr>
        <p:txBody>
          <a:bodyPr>
            <a:spAutoFit/>
          </a:bodyPr>
          <a:lstStyle/>
          <a:p>
            <a:r>
              <a:rPr lang="en-IN" altLang="en-US" dirty="0"/>
              <a:t>Programming</a:t>
            </a:r>
          </a:p>
          <a:p>
            <a:pPr lvl="1"/>
            <a:r>
              <a:rPr lang="en-IN" altLang="en-US" sz="2400" dirty="0"/>
              <a:t>System specifications from design stage are translated into software program code</a:t>
            </a:r>
          </a:p>
          <a:p>
            <a:r>
              <a:rPr lang="en-IN" altLang="en-US" dirty="0"/>
              <a:t>Testing</a:t>
            </a:r>
          </a:p>
          <a:p>
            <a:pPr lvl="1"/>
            <a:r>
              <a:rPr lang="en-IN" altLang="en-US" sz="2400" dirty="0"/>
              <a:t>Ensures system produces right results</a:t>
            </a:r>
          </a:p>
          <a:p>
            <a:pPr lvl="1"/>
            <a:r>
              <a:rPr lang="en-IN" altLang="en-US" sz="2400" dirty="0"/>
              <a:t>Unit testing: Tests each program in system separately</a:t>
            </a:r>
          </a:p>
          <a:p>
            <a:pPr lvl="1"/>
            <a:r>
              <a:rPr lang="en-IN" altLang="en-US" sz="2400" dirty="0"/>
              <a:t>System testing: Test functioning of system as a whole </a:t>
            </a:r>
          </a:p>
          <a:p>
            <a:pPr lvl="1"/>
            <a:r>
              <a:rPr lang="en-IN" altLang="en-US" sz="2400" dirty="0"/>
              <a:t>Acceptance testing: Makes sure system is ready to be used in production setting</a:t>
            </a:r>
          </a:p>
          <a:p>
            <a:pPr lvl="1"/>
            <a:r>
              <a:rPr lang="en-IN" altLang="en-US" sz="2400" dirty="0"/>
              <a:t>Test plan: All preparations for series of tests</a:t>
            </a:r>
          </a:p>
        </p:txBody>
      </p:sp>
    </p:spTree>
    <p:extLst>
      <p:ext uri="{BB962C8B-B14F-4D97-AF65-F5344CB8AC3E}">
        <p14:creationId xmlns:p14="http://schemas.microsoft.com/office/powerpoint/2010/main" val="285891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IN" dirty="0"/>
              <a:t>Figure 13.5 A Sample Test Plan to Test a Record Change</a:t>
            </a:r>
            <a:endParaRPr lang="en-US" sz="2800" dirty="0"/>
          </a:p>
        </p:txBody>
      </p:sp>
      <p:pic>
        <p:nvPicPr>
          <p:cNvPr id="5122" name="Picture 2" descr="• Procedure: Address and maintenance “Record change Series”&#10;• Test Series 2&#10;• Prepared by:&#10;• Date:&#10;• Version:&#10;&#10;Test Ref. Condition tested Special requirements Expected results Output on Next screen&#10;2.0 Change records    &#10;2.1 Change existing record Key field Not allowed  &#10;2.2 Change nonexistent record Other fields “Invalid key” message  &#10;2.3 Change deleted record Deleted record must be available “Deleted” message  &#10;2.4 Make second record Change 2.1 above O K if valid Transaction file V 45&#10;2.5 Insert record  O K if valid Transaction file V 45&#10;2.6 Abort during change Abort 2.5 No change Transaction file V 45"/>
          <p:cNvPicPr>
            <a:picLocks noChangeAspect="1" noChangeArrowheads="1"/>
          </p:cNvPicPr>
          <p:nvPr/>
        </p:nvPicPr>
        <p:blipFill rotWithShape="1">
          <a:blip r:embed="rId3">
            <a:extLst>
              <a:ext uri="{28A0092B-C50C-407E-A947-70E740481C1C}">
                <a14:useLocalDpi xmlns:a14="http://schemas.microsoft.com/office/drawing/2010/main" val="0"/>
              </a:ext>
            </a:extLst>
          </a:blip>
          <a:srcRect b="5033"/>
          <a:stretch/>
        </p:blipFill>
        <p:spPr bwMode="auto">
          <a:xfrm>
            <a:off x="491702" y="1641169"/>
            <a:ext cx="8154180" cy="458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05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Completing the Systems Development Process </a:t>
            </a:r>
            <a:r>
              <a:rPr lang="en-IN" sz="2800" dirty="0"/>
              <a:t>(2 of 3)</a:t>
            </a:r>
            <a:endParaRPr lang="en-US" sz="2800" dirty="0"/>
          </a:p>
        </p:txBody>
      </p:sp>
      <p:sp>
        <p:nvSpPr>
          <p:cNvPr id="5" name="Content Placeholder 4"/>
          <p:cNvSpPr>
            <a:spLocks noGrp="1"/>
          </p:cNvSpPr>
          <p:nvPr>
            <p:ph idx="1"/>
          </p:nvPr>
        </p:nvSpPr>
        <p:spPr>
          <a:xfrm>
            <a:off x="457200" y="1845794"/>
            <a:ext cx="8229600" cy="4308872"/>
          </a:xfrm>
        </p:spPr>
        <p:txBody>
          <a:bodyPr>
            <a:spAutoFit/>
          </a:bodyPr>
          <a:lstStyle/>
          <a:p>
            <a:r>
              <a:rPr lang="en-IN" altLang="en-US" dirty="0"/>
              <a:t>Conversion</a:t>
            </a:r>
          </a:p>
          <a:p>
            <a:pPr lvl="1"/>
            <a:r>
              <a:rPr lang="en-IN" altLang="en-US" sz="2400" dirty="0"/>
              <a:t>Process of changing from old system to new system</a:t>
            </a:r>
          </a:p>
          <a:p>
            <a:pPr lvl="1"/>
            <a:r>
              <a:rPr lang="en-IN" altLang="en-US" sz="2400" dirty="0"/>
              <a:t>Four main strategies</a:t>
            </a:r>
          </a:p>
          <a:p>
            <a:pPr lvl="2"/>
            <a:r>
              <a:rPr lang="en-IN" altLang="en-US" sz="2400" dirty="0"/>
              <a:t>Parallel strategy</a:t>
            </a:r>
          </a:p>
          <a:p>
            <a:pPr lvl="2"/>
            <a:r>
              <a:rPr lang="en-IN" altLang="en-US" sz="2400" dirty="0"/>
              <a:t>Direct cutover</a:t>
            </a:r>
          </a:p>
          <a:p>
            <a:pPr lvl="2"/>
            <a:r>
              <a:rPr lang="en-IN" altLang="en-US" sz="2400" dirty="0"/>
              <a:t>Pilot study</a:t>
            </a:r>
          </a:p>
          <a:p>
            <a:pPr lvl="2"/>
            <a:r>
              <a:rPr lang="en-IN" altLang="en-US" sz="2400" dirty="0"/>
              <a:t>Phased approach</a:t>
            </a:r>
          </a:p>
          <a:p>
            <a:pPr lvl="1"/>
            <a:r>
              <a:rPr lang="en-IN" altLang="en-US" sz="2400" dirty="0"/>
              <a:t>Requires end-user training</a:t>
            </a:r>
          </a:p>
          <a:p>
            <a:pPr lvl="1"/>
            <a:r>
              <a:rPr lang="en-IN" altLang="en-US" sz="2400" dirty="0"/>
              <a:t>Finalization of detailed documentation showing how system works from technical and end-user standpoint</a:t>
            </a:r>
          </a:p>
        </p:txBody>
      </p:sp>
    </p:spTree>
    <p:extLst>
      <p:ext uri="{BB962C8B-B14F-4D97-AF65-F5344CB8AC3E}">
        <p14:creationId xmlns:p14="http://schemas.microsoft.com/office/powerpoint/2010/main" val="1351071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Completing the Systems Development Process </a:t>
            </a:r>
            <a:r>
              <a:rPr lang="en-IN" sz="2800" dirty="0"/>
              <a:t>(3 of 3)</a:t>
            </a:r>
            <a:endParaRPr lang="en-US" sz="2800" dirty="0"/>
          </a:p>
        </p:txBody>
      </p:sp>
      <p:sp>
        <p:nvSpPr>
          <p:cNvPr id="5" name="Content Placeholder 4"/>
          <p:cNvSpPr>
            <a:spLocks noGrp="1"/>
          </p:cNvSpPr>
          <p:nvPr>
            <p:ph idx="1"/>
          </p:nvPr>
        </p:nvSpPr>
        <p:spPr>
          <a:xfrm>
            <a:off x="457200" y="1857517"/>
            <a:ext cx="8229600" cy="3924151"/>
          </a:xfrm>
        </p:spPr>
        <p:txBody>
          <a:bodyPr>
            <a:spAutoFit/>
          </a:bodyPr>
          <a:lstStyle/>
          <a:p>
            <a:r>
              <a:rPr lang="en-IN" altLang="en-US" sz="2000" dirty="0"/>
              <a:t>Production and maintenance</a:t>
            </a:r>
          </a:p>
          <a:p>
            <a:pPr lvl="1"/>
            <a:r>
              <a:rPr lang="en-IN" altLang="en-US" sz="2000" dirty="0"/>
              <a:t>System reviewed to determine if revisions needed</a:t>
            </a:r>
          </a:p>
          <a:p>
            <a:pPr lvl="1"/>
            <a:r>
              <a:rPr lang="en-IN" altLang="en-US" sz="2000" dirty="0"/>
              <a:t>May include post-implementation audit document</a:t>
            </a:r>
          </a:p>
          <a:p>
            <a:pPr lvl="1"/>
            <a:r>
              <a:rPr lang="en-IN" altLang="en-US" sz="2000" dirty="0"/>
              <a:t>Maintenance</a:t>
            </a:r>
          </a:p>
          <a:p>
            <a:pPr lvl="2"/>
            <a:r>
              <a:rPr lang="en-IN" altLang="en-US" dirty="0"/>
              <a:t>Changes in hardware, software, documentation, or procedures to a production system to correct errors, meet new requirements, or improve processing efficiency</a:t>
            </a:r>
          </a:p>
          <a:p>
            <a:pPr lvl="3"/>
            <a:r>
              <a:rPr lang="en-IN" altLang="en-US" sz="2000" dirty="0"/>
              <a:t>20 </a:t>
            </a:r>
            <a:r>
              <a:rPr lang="en-IN" altLang="en-US" sz="2000" dirty="0" err="1"/>
              <a:t>percent</a:t>
            </a:r>
            <a:r>
              <a:rPr lang="en-IN" altLang="en-US" sz="2000" dirty="0"/>
              <a:t> debugging, emergency work</a:t>
            </a:r>
          </a:p>
          <a:p>
            <a:pPr lvl="3"/>
            <a:r>
              <a:rPr lang="en-IN" altLang="en-US" sz="2000" dirty="0"/>
              <a:t>20 </a:t>
            </a:r>
            <a:r>
              <a:rPr lang="en-IN" altLang="en-US" sz="2000" dirty="0" err="1"/>
              <a:t>percent</a:t>
            </a:r>
            <a:r>
              <a:rPr lang="en-IN" altLang="en-US" sz="2000" dirty="0"/>
              <a:t> changes to hardware, software, data, reporting</a:t>
            </a:r>
          </a:p>
          <a:p>
            <a:pPr lvl="3"/>
            <a:r>
              <a:rPr lang="en-IN" altLang="en-US" sz="2000" dirty="0"/>
              <a:t>60 </a:t>
            </a:r>
            <a:r>
              <a:rPr lang="en-IN" altLang="en-US" sz="2000" dirty="0" err="1"/>
              <a:t>percent</a:t>
            </a:r>
            <a:r>
              <a:rPr lang="en-IN" altLang="en-US" sz="2000" dirty="0"/>
              <a:t> of work: user enhancements, improving documentation, recoding for greater processing efficiency</a:t>
            </a:r>
          </a:p>
        </p:txBody>
      </p:sp>
    </p:spTree>
    <p:extLst>
      <p:ext uri="{BB962C8B-B14F-4D97-AF65-F5344CB8AC3E}">
        <p14:creationId xmlns:p14="http://schemas.microsoft.com/office/powerpoint/2010/main" val="177880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8000"/>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1295188"/>
            <a:ext cx="8229600" cy="5024452"/>
          </a:xfrm>
        </p:spPr>
        <p:txBody>
          <a:bodyPr vert="horz" lIns="0" tIns="0" rIns="0" bIns="0" rtlCol="0" anchor="t">
            <a:spAutoFit/>
          </a:bodyPr>
          <a:lstStyle/>
          <a:p>
            <a:pPr marL="628650" indent="-628650">
              <a:buNone/>
              <a:tabLst>
                <a:tab pos="682625" algn="l"/>
              </a:tabLst>
            </a:pPr>
            <a:r>
              <a:rPr lang="en-US" altLang="en-US" b="1" dirty="0">
                <a:solidFill>
                  <a:schemeClr val="bg2"/>
                </a:solidFill>
              </a:rPr>
              <a:t>13.1</a:t>
            </a:r>
            <a:r>
              <a:rPr lang="en-US" altLang="en-US" b="1" dirty="0"/>
              <a:t> </a:t>
            </a:r>
            <a:r>
              <a:rPr lang="en-US" dirty="0"/>
              <a:t>How does building new systems produce organizational change?</a:t>
            </a:r>
            <a:endParaRPr lang="en-IN" altLang="en-US" dirty="0"/>
          </a:p>
          <a:p>
            <a:pPr marL="628650" indent="-628650" defTabSz="534988">
              <a:buNone/>
              <a:tabLst>
                <a:tab pos="673100" algn="l"/>
              </a:tabLst>
            </a:pPr>
            <a:r>
              <a:rPr lang="en-US" altLang="en-US" b="1" dirty="0">
                <a:solidFill>
                  <a:schemeClr val="bg2"/>
                </a:solidFill>
              </a:rPr>
              <a:t>13.2</a:t>
            </a:r>
            <a:r>
              <a:rPr lang="en-US" altLang="en-US" b="1" dirty="0"/>
              <a:t> </a:t>
            </a:r>
            <a:r>
              <a:rPr lang="en-US" dirty="0"/>
              <a:t>What are the core activities in the systems development process?</a:t>
            </a:r>
            <a:endParaRPr lang="en-IN" altLang="en-US" dirty="0"/>
          </a:p>
          <a:p>
            <a:pPr marL="628650" indent="-628650" defTabSz="534988">
              <a:buNone/>
              <a:tabLst>
                <a:tab pos="673100" algn="l"/>
              </a:tabLst>
            </a:pPr>
            <a:r>
              <a:rPr lang="en-US" altLang="en-US" b="1" dirty="0">
                <a:solidFill>
                  <a:schemeClr val="bg2"/>
                </a:solidFill>
              </a:rPr>
              <a:t>13.3</a:t>
            </a:r>
            <a:r>
              <a:rPr lang="en-US" altLang="en-US" b="1" dirty="0"/>
              <a:t> </a:t>
            </a:r>
            <a:r>
              <a:rPr lang="en-US" dirty="0"/>
              <a:t>What are the principal methodologies for modeling and designing systems?</a:t>
            </a:r>
            <a:endParaRPr lang="en-IN" altLang="en-US" dirty="0"/>
          </a:p>
          <a:p>
            <a:pPr marL="628650" indent="-628650" defTabSz="534988">
              <a:buNone/>
              <a:tabLst>
                <a:tab pos="661988" algn="l"/>
              </a:tabLst>
            </a:pPr>
            <a:r>
              <a:rPr lang="en-US" altLang="en-US" b="1" dirty="0">
                <a:solidFill>
                  <a:schemeClr val="bg2"/>
                </a:solidFill>
              </a:rPr>
              <a:t>13.4</a:t>
            </a:r>
            <a:r>
              <a:rPr lang="en-US" altLang="en-US" dirty="0">
                <a:cs typeface="Arial"/>
              </a:rPr>
              <a:t> </a:t>
            </a:r>
            <a:r>
              <a:rPr lang="en-US" dirty="0"/>
              <a:t>What are alternative methods for building information systems?</a:t>
            </a:r>
          </a:p>
          <a:p>
            <a:pPr marL="628650" indent="-628650" defTabSz="534988">
              <a:buNone/>
              <a:tabLst>
                <a:tab pos="661988" algn="l"/>
              </a:tabLst>
            </a:pPr>
            <a:r>
              <a:rPr lang="en-US" altLang="en-US" b="1" dirty="0">
                <a:solidFill>
                  <a:schemeClr val="bg2"/>
                </a:solidFill>
              </a:rPr>
              <a:t>13.5</a:t>
            </a:r>
            <a:r>
              <a:rPr lang="en-US" altLang="en-US" dirty="0">
                <a:cs typeface="Arial"/>
              </a:rPr>
              <a:t> </a:t>
            </a:r>
            <a:r>
              <a:rPr lang="en-US" dirty="0"/>
              <a:t>What are new approaches for system building in the digital firm era?</a:t>
            </a:r>
            <a:endParaRPr lang="en-IN" dirty="0"/>
          </a:p>
          <a:p>
            <a:pPr marL="0" indent="0">
              <a:buNone/>
            </a:pPr>
            <a:r>
              <a:rPr lang="en-US" altLang="en-US" b="1" dirty="0">
                <a:solidFill>
                  <a:schemeClr val="bg2"/>
                </a:solidFill>
              </a:rPr>
              <a:t>13.6</a:t>
            </a:r>
            <a:r>
              <a:rPr lang="en-US" altLang="en-US" dirty="0">
                <a:cs typeface="Arial"/>
              </a:rPr>
              <a:t> </a:t>
            </a:r>
            <a:r>
              <a:rPr lang="en-IN" dirty="0"/>
              <a:t>How will </a:t>
            </a:r>
            <a:r>
              <a:rPr lang="en-IN" spc="-300" dirty="0"/>
              <a:t>M I </a:t>
            </a:r>
            <a:r>
              <a:rPr lang="en-IN"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IN" dirty="0"/>
              <a:t>Table 13.2 Systems Development</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75663511"/>
              </p:ext>
            </p:extLst>
          </p:nvPr>
        </p:nvGraphicFramePr>
        <p:xfrm>
          <a:off x="485775" y="1447800"/>
          <a:ext cx="8201025" cy="3696335"/>
        </p:xfrm>
        <a:graphic>
          <a:graphicData uri="http://schemas.openxmlformats.org/drawingml/2006/table">
            <a:tbl>
              <a:tblPr firstRow="1" bandRow="1">
                <a:tableStyleId>{3B4B98B0-60AC-42C2-AFA5-B58CD77FA1E5}</a:tableStyleId>
              </a:tblPr>
              <a:tblGrid>
                <a:gridCol w="2409825">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38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solidFill>
                            <a:schemeClr val="bg1"/>
                          </a:solidFill>
                          <a:latin typeface="+mn-lt"/>
                        </a:rPr>
                        <a:t>Core Activity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600" u="none" strike="noStrike" kern="1200" baseline="0" dirty="0">
                          <a:solidFill>
                            <a:schemeClr val="bg1"/>
                          </a:solidFill>
                          <a:latin typeface="+mn-lt"/>
                        </a:rPr>
                        <a:t>Core Activity</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70840">
                <a:tc>
                  <a:txBody>
                    <a:bodyPr/>
                    <a:lstStyle/>
                    <a:p>
                      <a:r>
                        <a:rPr lang="en-US" sz="1600" u="none" strike="noStrike" kern="1200" baseline="0" dirty="0"/>
                        <a:t>Systems analysis</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u="none" strike="noStrike" kern="1200" baseline="0" dirty="0"/>
                        <a:t>Identify problem(s), Specify solutions, Establish information requirements</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r>
                        <a:rPr lang="en-US" sz="1600" u="none" strike="noStrike" kern="1200" baseline="0" dirty="0"/>
                        <a:t>Systems design</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u="none" strike="noStrike" kern="1200" baseline="0" dirty="0"/>
                        <a:t>Create design specifications</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r>
                        <a:rPr lang="en-US" sz="1600" u="none" strike="noStrike" kern="1200" baseline="0" dirty="0"/>
                        <a:t>Programming</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u="none" strike="noStrike" kern="1200" baseline="0" dirty="0"/>
                        <a:t>Translate design specifications into program code</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r>
                        <a:rPr lang="en-US" sz="1600" u="none" strike="noStrike" kern="1200" baseline="0" dirty="0"/>
                        <a:t>Testing</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u="none" strike="noStrike" kern="1200" baseline="0" dirty="0"/>
                        <a:t>Perform unit testing, Perform systems testing, Perform acceptance testing</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r>
                        <a:rPr lang="en-US" sz="1600" u="none" strike="noStrike" kern="1200" baseline="0" dirty="0"/>
                        <a:t>Conversion</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u="none" strike="noStrike" kern="1200" baseline="0" dirty="0"/>
                        <a:t>Plan conversion, Prepare documentation, Train users and technical staff</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Production and maintenance</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u="none" strike="noStrike" kern="1200" baseline="0" dirty="0"/>
                        <a:t>Operate the system, Evaluate the system, Modify the system</a:t>
                      </a:r>
                      <a:endParaRPr lang="en-US" sz="16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1879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IN" dirty="0"/>
              <a:t>Structured Methodologies </a:t>
            </a:r>
            <a:r>
              <a:rPr lang="en-IN" sz="2800" dirty="0"/>
              <a:t>(1 of 2)</a:t>
            </a:r>
            <a:endParaRPr lang="en-US" sz="2800" dirty="0"/>
          </a:p>
        </p:txBody>
      </p:sp>
      <p:sp>
        <p:nvSpPr>
          <p:cNvPr id="5" name="Content Placeholder 4"/>
          <p:cNvSpPr>
            <a:spLocks noGrp="1"/>
          </p:cNvSpPr>
          <p:nvPr>
            <p:ph idx="1"/>
          </p:nvPr>
        </p:nvSpPr>
        <p:spPr>
          <a:xfrm>
            <a:off x="457200" y="1305448"/>
            <a:ext cx="8229600" cy="3685624"/>
          </a:xfrm>
        </p:spPr>
        <p:txBody>
          <a:bodyPr>
            <a:spAutoFit/>
          </a:bodyPr>
          <a:lstStyle/>
          <a:p>
            <a:r>
              <a:rPr lang="en-IN" altLang="en-US" dirty="0"/>
              <a:t>Structured: Techniques are step-by-step, progressive</a:t>
            </a:r>
          </a:p>
          <a:p>
            <a:r>
              <a:rPr lang="en-IN" altLang="en-US" dirty="0"/>
              <a:t>Process-oriented: Focusing on </a:t>
            </a:r>
            <a:r>
              <a:rPr lang="en-IN" altLang="en-US" dirty="0" err="1"/>
              <a:t>modeling</a:t>
            </a:r>
            <a:r>
              <a:rPr lang="en-IN" altLang="en-US" dirty="0"/>
              <a:t> processes or actions that manipulate data</a:t>
            </a:r>
          </a:p>
          <a:p>
            <a:r>
              <a:rPr lang="en-IN" altLang="en-US" dirty="0"/>
              <a:t>Separate data from processes</a:t>
            </a:r>
          </a:p>
          <a:p>
            <a:r>
              <a:rPr lang="en-IN" altLang="en-US" dirty="0"/>
              <a:t>Data flow diagram (</a:t>
            </a:r>
            <a:r>
              <a:rPr lang="en-IN" altLang="en-US" spc="-300" dirty="0"/>
              <a:t>D F </a:t>
            </a:r>
            <a:r>
              <a:rPr lang="en-IN" altLang="en-US" dirty="0"/>
              <a:t>D)</a:t>
            </a:r>
          </a:p>
          <a:p>
            <a:pPr lvl="1"/>
            <a:r>
              <a:rPr lang="en-IN" altLang="en-US" sz="2400" dirty="0"/>
              <a:t>Represents system’s component processes and flow of data between them</a:t>
            </a:r>
          </a:p>
          <a:p>
            <a:pPr lvl="1"/>
            <a:r>
              <a:rPr lang="en-IN" altLang="en-US" sz="2400" dirty="0"/>
              <a:t>Logical graphic model of information flow</a:t>
            </a:r>
          </a:p>
        </p:txBody>
      </p:sp>
    </p:spTree>
    <p:extLst>
      <p:ext uri="{BB962C8B-B14F-4D97-AF65-F5344CB8AC3E}">
        <p14:creationId xmlns:p14="http://schemas.microsoft.com/office/powerpoint/2010/main" val="346896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IN" dirty="0"/>
              <a:t>Structured Methodologies </a:t>
            </a:r>
            <a:r>
              <a:rPr lang="en-IN" sz="2800" dirty="0"/>
              <a:t>(2 of 2)</a:t>
            </a:r>
            <a:endParaRPr lang="en-US" sz="2800" dirty="0"/>
          </a:p>
        </p:txBody>
      </p:sp>
      <p:sp>
        <p:nvSpPr>
          <p:cNvPr id="5" name="Content Placeholder 4"/>
          <p:cNvSpPr>
            <a:spLocks noGrp="1"/>
          </p:cNvSpPr>
          <p:nvPr>
            <p:ph idx="1"/>
          </p:nvPr>
        </p:nvSpPr>
        <p:spPr>
          <a:xfrm>
            <a:off x="457200" y="1305448"/>
            <a:ext cx="8229600" cy="3939540"/>
          </a:xfrm>
        </p:spPr>
        <p:txBody>
          <a:bodyPr>
            <a:spAutoFit/>
          </a:bodyPr>
          <a:lstStyle/>
          <a:p>
            <a:r>
              <a:rPr lang="en-IN" altLang="en-US" dirty="0"/>
              <a:t>Data dictionary</a:t>
            </a:r>
          </a:p>
          <a:p>
            <a:pPr lvl="1"/>
            <a:r>
              <a:rPr lang="en-IN" altLang="en-US" sz="2400" dirty="0"/>
              <a:t>Defines contents of data flows and data stores</a:t>
            </a:r>
          </a:p>
          <a:p>
            <a:r>
              <a:rPr lang="en-IN" altLang="en-US" dirty="0"/>
              <a:t>Process specifications</a:t>
            </a:r>
          </a:p>
          <a:p>
            <a:pPr lvl="1"/>
            <a:r>
              <a:rPr lang="en-IN" altLang="en-US" sz="2400" dirty="0"/>
              <a:t>Describe transformation occurring within lowest level of data flow diagrams</a:t>
            </a:r>
          </a:p>
          <a:p>
            <a:r>
              <a:rPr lang="en-IN" altLang="en-US" dirty="0"/>
              <a:t>Structure chart</a:t>
            </a:r>
          </a:p>
          <a:p>
            <a:pPr lvl="1"/>
            <a:r>
              <a:rPr lang="en-IN" altLang="en-US" sz="2400" dirty="0"/>
              <a:t>Top-down chart, showing each level of design, relationship to other levels, and place in overall design structure</a:t>
            </a:r>
          </a:p>
        </p:txBody>
      </p:sp>
    </p:spTree>
    <p:extLst>
      <p:ext uri="{BB962C8B-B14F-4D97-AF65-F5344CB8AC3E}">
        <p14:creationId xmlns:p14="http://schemas.microsoft.com/office/powerpoint/2010/main" val="180698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5647"/>
            <a:ext cx="8229600" cy="1661993"/>
          </a:xfrm>
        </p:spPr>
        <p:txBody>
          <a:bodyPr>
            <a:spAutoFit/>
          </a:bodyPr>
          <a:lstStyle/>
          <a:p>
            <a:r>
              <a:rPr lang="en-US" dirty="0"/>
              <a:t>Figure 13.6 Data Flow Diagram for Mail-in University Registration System</a:t>
            </a:r>
            <a:endParaRPr lang="en-US" sz="2800" dirty="0"/>
          </a:p>
        </p:txBody>
      </p:sp>
      <p:pic>
        <p:nvPicPr>
          <p:cNvPr id="6146" name="Picture 2" descr="The main flow of processes:&#10;• Student requested courses&#10;• 1.0: verify availability&#10;• Accepted/rejected selections&#10;• 2.0: enroll student&#10;• Registration&#10;• 3.0: confirm registration&#10;• Confirmation letter to student&#10;A parallel flow of processes begins at 2.0:&#10;• 2.0: enroll student&#10;• Student details are entered in student master file&#10;• Course enrollment details are entered in course file, from where course details are sent back to student&#10;• From course file, open course information is sent back to process 1.0: verify availability"/>
          <p:cNvPicPr>
            <a:picLocks noChangeAspect="1" noChangeArrowheads="1"/>
          </p:cNvPicPr>
          <p:nvPr/>
        </p:nvPicPr>
        <p:blipFill rotWithShape="1">
          <a:blip r:embed="rId3">
            <a:extLst>
              <a:ext uri="{28A0092B-C50C-407E-A947-70E740481C1C}">
                <a14:useLocalDpi xmlns:a14="http://schemas.microsoft.com/office/drawing/2010/main" val="0"/>
              </a:ext>
            </a:extLst>
          </a:blip>
          <a:srcRect b="4811"/>
          <a:stretch/>
        </p:blipFill>
        <p:spPr bwMode="auto">
          <a:xfrm>
            <a:off x="965233" y="2247113"/>
            <a:ext cx="7236421" cy="414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695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US" dirty="0"/>
              <a:t>Figure 13.7 High-level Structure Chart for a Payroll System</a:t>
            </a:r>
            <a:endParaRPr lang="en-US" sz="2800" dirty="0"/>
          </a:p>
        </p:txBody>
      </p:sp>
      <p:pic>
        <p:nvPicPr>
          <p:cNvPr id="7170" name="Picture 2" descr="Process payroll:&#10;• Get valid inputs&#10;• Get inputs&#10;• Validate inputs&#10;• Calculate pay&#10;• Calculate gross pay&#10;• Calculate net pay&#10;• Write outputs&#10;• Update master file&#10;• Write checks, reports, and output files&#10;"/>
          <p:cNvPicPr>
            <a:picLocks noChangeAspect="1" noChangeArrowheads="1"/>
          </p:cNvPicPr>
          <p:nvPr/>
        </p:nvPicPr>
        <p:blipFill rotWithShape="1">
          <a:blip r:embed="rId3">
            <a:extLst>
              <a:ext uri="{28A0092B-C50C-407E-A947-70E740481C1C}">
                <a14:useLocalDpi xmlns:a14="http://schemas.microsoft.com/office/drawing/2010/main" val="0"/>
              </a:ext>
            </a:extLst>
          </a:blip>
          <a:srcRect b="7511"/>
          <a:stretch/>
        </p:blipFill>
        <p:spPr bwMode="auto">
          <a:xfrm>
            <a:off x="495927" y="2369680"/>
            <a:ext cx="8154179" cy="23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7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IN" dirty="0"/>
              <a:t>Object-Oriented Development </a:t>
            </a:r>
            <a:r>
              <a:rPr lang="en-IN" sz="2800" dirty="0"/>
              <a:t>(1 of 2)</a:t>
            </a:r>
            <a:endParaRPr lang="en-US" sz="2800" dirty="0"/>
          </a:p>
        </p:txBody>
      </p:sp>
      <p:sp>
        <p:nvSpPr>
          <p:cNvPr id="5" name="Content Placeholder 4"/>
          <p:cNvSpPr>
            <a:spLocks noGrp="1"/>
          </p:cNvSpPr>
          <p:nvPr>
            <p:ph idx="1"/>
          </p:nvPr>
        </p:nvSpPr>
        <p:spPr>
          <a:xfrm>
            <a:off x="457200" y="1305448"/>
            <a:ext cx="8229600" cy="4716676"/>
          </a:xfrm>
        </p:spPr>
        <p:txBody>
          <a:bodyPr>
            <a:spAutoFit/>
          </a:bodyPr>
          <a:lstStyle/>
          <a:p>
            <a:r>
              <a:rPr lang="en-IN" altLang="en-US" sz="2200" dirty="0"/>
              <a:t>Object</a:t>
            </a:r>
          </a:p>
          <a:p>
            <a:pPr lvl="1"/>
            <a:r>
              <a:rPr lang="en-IN" altLang="en-US" dirty="0"/>
              <a:t>Basic unit of systems analysis and design</a:t>
            </a:r>
          </a:p>
          <a:p>
            <a:pPr lvl="1"/>
            <a:r>
              <a:rPr lang="en-IN" altLang="en-US" dirty="0"/>
              <a:t>Combines data and the processes that operate on those data</a:t>
            </a:r>
          </a:p>
          <a:p>
            <a:pPr lvl="1"/>
            <a:r>
              <a:rPr lang="en-IN" altLang="en-US" dirty="0"/>
              <a:t>Data in object can be accessed only by operations associated with that object</a:t>
            </a:r>
          </a:p>
          <a:p>
            <a:r>
              <a:rPr lang="en-IN" altLang="en-US" sz="2200" dirty="0"/>
              <a:t>Object-oriented </a:t>
            </a:r>
            <a:r>
              <a:rPr lang="en-IN" altLang="en-US" sz="2200" dirty="0" err="1"/>
              <a:t>modeling</a:t>
            </a:r>
            <a:endParaRPr lang="en-IN" altLang="en-US" sz="2200" dirty="0"/>
          </a:p>
          <a:p>
            <a:pPr lvl="1"/>
            <a:r>
              <a:rPr lang="en-IN" altLang="en-US" dirty="0"/>
              <a:t>Based on concepts of class and inheritance</a:t>
            </a:r>
          </a:p>
          <a:p>
            <a:pPr lvl="1"/>
            <a:r>
              <a:rPr lang="en-IN" altLang="en-US" dirty="0"/>
              <a:t>Objects belong to a certain class and have features of that class</a:t>
            </a:r>
          </a:p>
          <a:p>
            <a:pPr lvl="1"/>
            <a:r>
              <a:rPr lang="en-IN" altLang="en-US" dirty="0"/>
              <a:t>May inherit structures and </a:t>
            </a:r>
            <a:r>
              <a:rPr lang="en-IN" altLang="en-US" dirty="0" err="1"/>
              <a:t>behaviors</a:t>
            </a:r>
            <a:r>
              <a:rPr lang="en-IN" altLang="en-US" dirty="0"/>
              <a:t> of a more general, ancestor class</a:t>
            </a:r>
          </a:p>
        </p:txBody>
      </p:sp>
    </p:spTree>
    <p:extLst>
      <p:ext uri="{BB962C8B-B14F-4D97-AF65-F5344CB8AC3E}">
        <p14:creationId xmlns:p14="http://schemas.microsoft.com/office/powerpoint/2010/main" val="264889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IN" dirty="0"/>
              <a:t>Figure 13.8 Class and Inheritance</a:t>
            </a:r>
            <a:endParaRPr lang="en-US" sz="2800" dirty="0"/>
          </a:p>
        </p:txBody>
      </p:sp>
      <p:pic>
        <p:nvPicPr>
          <p:cNvPr id="8194" name="Picture 2" descr="Box 1:&#10;• Salaried&#10;• Annual salary&#10;• Bonus&#10;• Calc-bonus&#10;Box 2:&#10;• Hourly&#10;• Hourly rate&#10;• Overtime rate&#10;• Calc-Overtime&#10;Box 3:&#10;• Temporary&#10;• Daily rate&#10;• Y t d, hours&#10;• Determine-perm-eligibility&#10;Arrows from these three boxes point to a box above them, which has the following details:&#10;• Employee&#10;• I d&#10;• Name&#10;• Address&#10;• Date hired&#10;• Position&#10;• Pay"/>
          <p:cNvPicPr>
            <a:picLocks noChangeAspect="1" noChangeArrowheads="1"/>
          </p:cNvPicPr>
          <p:nvPr/>
        </p:nvPicPr>
        <p:blipFill rotWithShape="1">
          <a:blip r:embed="rId3">
            <a:extLst>
              <a:ext uri="{28A0092B-C50C-407E-A947-70E740481C1C}">
                <a14:useLocalDpi xmlns:a14="http://schemas.microsoft.com/office/drawing/2010/main" val="0"/>
              </a:ext>
            </a:extLst>
          </a:blip>
          <a:srcRect b="3575"/>
          <a:stretch/>
        </p:blipFill>
        <p:spPr bwMode="auto">
          <a:xfrm>
            <a:off x="1125474" y="1148409"/>
            <a:ext cx="6911343" cy="523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35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IN" dirty="0"/>
              <a:t>Object-Oriented Development </a:t>
            </a:r>
            <a:r>
              <a:rPr lang="en-IN" sz="2800" dirty="0"/>
              <a:t>(2 of 2)</a:t>
            </a:r>
            <a:endParaRPr lang="en-US" sz="2800" dirty="0"/>
          </a:p>
        </p:txBody>
      </p:sp>
      <p:sp>
        <p:nvSpPr>
          <p:cNvPr id="5" name="Content Placeholder 4"/>
          <p:cNvSpPr>
            <a:spLocks noGrp="1"/>
          </p:cNvSpPr>
          <p:nvPr>
            <p:ph idx="1"/>
          </p:nvPr>
        </p:nvSpPr>
        <p:spPr>
          <a:xfrm>
            <a:off x="457200" y="1305448"/>
            <a:ext cx="8229600" cy="4932119"/>
          </a:xfrm>
        </p:spPr>
        <p:txBody>
          <a:bodyPr>
            <a:spAutoFit/>
          </a:bodyPr>
          <a:lstStyle/>
          <a:p>
            <a:r>
              <a:rPr lang="en-IN" altLang="en-US" dirty="0"/>
              <a:t>More iterative and incremental than traditional structured development</a:t>
            </a:r>
          </a:p>
          <a:p>
            <a:pPr lvl="1"/>
            <a:r>
              <a:rPr lang="en-IN" altLang="en-US" sz="2400" dirty="0"/>
              <a:t>Systems analysis: Interactions between system and users </a:t>
            </a:r>
            <a:r>
              <a:rPr lang="en-IN" altLang="en-US" sz="2400" dirty="0" err="1"/>
              <a:t>analyzed</a:t>
            </a:r>
            <a:r>
              <a:rPr lang="en-IN" altLang="en-US" sz="2400" dirty="0"/>
              <a:t> to identify objects</a:t>
            </a:r>
          </a:p>
          <a:p>
            <a:pPr lvl="1"/>
            <a:r>
              <a:rPr lang="en-IN" altLang="en-US" sz="2400" dirty="0"/>
              <a:t>Design phase: Describes how objects will behave and interact; grouped into classes, subclasses, and hierarchies</a:t>
            </a:r>
          </a:p>
          <a:p>
            <a:pPr lvl="1"/>
            <a:r>
              <a:rPr lang="en-IN" altLang="en-US" sz="2400" dirty="0"/>
              <a:t>Implementation: Some classes may be reused from existing library of classes, others created or inherited</a:t>
            </a:r>
          </a:p>
          <a:p>
            <a:r>
              <a:rPr lang="en-IN" altLang="en-US" dirty="0"/>
              <a:t>Objects are reusable</a:t>
            </a:r>
          </a:p>
          <a:p>
            <a:pPr lvl="1"/>
            <a:r>
              <a:rPr lang="en-IN" altLang="en-US" sz="2400" dirty="0"/>
              <a:t>Object-oriented development can potentially reduce time and cost of development</a:t>
            </a:r>
          </a:p>
        </p:txBody>
      </p:sp>
    </p:spTree>
    <p:extLst>
      <p:ext uri="{BB962C8B-B14F-4D97-AF65-F5344CB8AC3E}">
        <p14:creationId xmlns:p14="http://schemas.microsoft.com/office/powerpoint/2010/main" val="3299704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152"/>
            <a:ext cx="8229600" cy="1107996"/>
          </a:xfrm>
        </p:spPr>
        <p:txBody>
          <a:bodyPr>
            <a:spAutoFit/>
          </a:bodyPr>
          <a:lstStyle/>
          <a:p>
            <a:r>
              <a:rPr lang="en-US" dirty="0"/>
              <a:t>Computer-Aided Software Engineering</a:t>
            </a:r>
            <a:endParaRPr lang="en-US" sz="2800" dirty="0"/>
          </a:p>
        </p:txBody>
      </p:sp>
      <p:sp>
        <p:nvSpPr>
          <p:cNvPr id="5" name="Content Placeholder 4"/>
          <p:cNvSpPr>
            <a:spLocks noGrp="1"/>
          </p:cNvSpPr>
          <p:nvPr>
            <p:ph idx="1"/>
          </p:nvPr>
        </p:nvSpPr>
        <p:spPr>
          <a:xfrm>
            <a:off x="457200" y="1839390"/>
            <a:ext cx="8229600" cy="4455066"/>
          </a:xfrm>
        </p:spPr>
        <p:txBody>
          <a:bodyPr>
            <a:spAutoFit/>
          </a:bodyPr>
          <a:lstStyle/>
          <a:p>
            <a:r>
              <a:rPr lang="en-IN" altLang="en-US" dirty="0"/>
              <a:t>Software tools to automate development and reduce repetitive work, including:</a:t>
            </a:r>
          </a:p>
          <a:p>
            <a:pPr lvl="1"/>
            <a:r>
              <a:rPr lang="en-IN" altLang="en-US" sz="2400" dirty="0"/>
              <a:t>Graphics facilities for producing charts and diagrams</a:t>
            </a:r>
          </a:p>
          <a:p>
            <a:pPr lvl="1"/>
            <a:r>
              <a:rPr lang="en-IN" altLang="en-US" sz="2400" dirty="0"/>
              <a:t>Screen and report generators, reporting facilities</a:t>
            </a:r>
          </a:p>
          <a:p>
            <a:pPr lvl="1"/>
            <a:r>
              <a:rPr lang="en-IN" altLang="en-US" sz="2400" dirty="0"/>
              <a:t>Analysis and checking tools</a:t>
            </a:r>
          </a:p>
          <a:p>
            <a:pPr lvl="1"/>
            <a:r>
              <a:rPr lang="en-IN" altLang="en-US" sz="2400" dirty="0"/>
              <a:t>Data dictionaries</a:t>
            </a:r>
          </a:p>
          <a:p>
            <a:pPr lvl="1"/>
            <a:r>
              <a:rPr lang="en-IN" altLang="en-US" sz="2400" dirty="0"/>
              <a:t>Code and documentation generators</a:t>
            </a:r>
          </a:p>
          <a:p>
            <a:r>
              <a:rPr lang="en-IN" altLang="en-US" dirty="0"/>
              <a:t>Support iterative design by automating revisions and changes and providing prototyping facilities</a:t>
            </a:r>
          </a:p>
          <a:p>
            <a:r>
              <a:rPr lang="en-IN" altLang="en-US" dirty="0"/>
              <a:t>Require organizational discipline to be used effectively</a:t>
            </a:r>
          </a:p>
        </p:txBody>
      </p:sp>
    </p:spTree>
    <p:extLst>
      <p:ext uri="{BB962C8B-B14F-4D97-AF65-F5344CB8AC3E}">
        <p14:creationId xmlns:p14="http://schemas.microsoft.com/office/powerpoint/2010/main" val="27631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Traditional Systems Life Cycle</a:t>
            </a:r>
            <a:endParaRPr lang="en-US" sz="2800" dirty="0"/>
          </a:p>
        </p:txBody>
      </p:sp>
      <p:sp>
        <p:nvSpPr>
          <p:cNvPr id="5" name="Content Placeholder 4"/>
          <p:cNvSpPr>
            <a:spLocks noGrp="1"/>
          </p:cNvSpPr>
          <p:nvPr>
            <p:ph idx="1"/>
          </p:nvPr>
        </p:nvSpPr>
        <p:spPr>
          <a:xfrm>
            <a:off x="457200" y="1305448"/>
            <a:ext cx="8229600" cy="4809009"/>
          </a:xfrm>
        </p:spPr>
        <p:txBody>
          <a:bodyPr>
            <a:spAutoFit/>
          </a:bodyPr>
          <a:lstStyle/>
          <a:p>
            <a:r>
              <a:rPr lang="en-IN" altLang="en-US" dirty="0"/>
              <a:t>Oldest method for building information systems</a:t>
            </a:r>
          </a:p>
          <a:p>
            <a:r>
              <a:rPr lang="en-IN" altLang="en-US" dirty="0"/>
              <a:t>Phased approach</a:t>
            </a:r>
          </a:p>
          <a:p>
            <a:pPr lvl="1"/>
            <a:r>
              <a:rPr lang="en-IN" altLang="en-US" sz="2400" dirty="0"/>
              <a:t>Development divided into formal stages</a:t>
            </a:r>
          </a:p>
          <a:p>
            <a:pPr lvl="1"/>
            <a:r>
              <a:rPr lang="en-IN" altLang="en-US" sz="2400" dirty="0"/>
              <a:t>“Waterfall” approach: One stage finishes before next stage begins</a:t>
            </a:r>
          </a:p>
          <a:p>
            <a:r>
              <a:rPr lang="en-IN" altLang="en-US" dirty="0"/>
              <a:t>Formal division of </a:t>
            </a:r>
            <a:r>
              <a:rPr lang="en-IN" altLang="en-US" dirty="0" err="1"/>
              <a:t>labor</a:t>
            </a:r>
            <a:r>
              <a:rPr lang="en-IN" altLang="en-US" dirty="0"/>
              <a:t> between end users and information systems specialists</a:t>
            </a:r>
          </a:p>
          <a:p>
            <a:r>
              <a:rPr lang="en-IN" altLang="en-US" dirty="0"/>
              <a:t>Emphasizes formal specifications and paperwork</a:t>
            </a:r>
          </a:p>
          <a:p>
            <a:r>
              <a:rPr lang="en-IN" altLang="en-US" dirty="0"/>
              <a:t>Still used for building large complex systems</a:t>
            </a:r>
          </a:p>
          <a:p>
            <a:r>
              <a:rPr lang="en-IN" altLang="en-US" dirty="0"/>
              <a:t>Can be costly, time-consuming, and inflexible</a:t>
            </a:r>
          </a:p>
        </p:txBody>
      </p:sp>
    </p:spTree>
    <p:extLst>
      <p:ext uri="{BB962C8B-B14F-4D97-AF65-F5344CB8AC3E}">
        <p14:creationId xmlns:p14="http://schemas.microsoft.com/office/powerpoint/2010/main" val="14294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IN" altLang="en-US" dirty="0"/>
              <a:t>Systems Development and Organizational Change </a:t>
            </a:r>
            <a:r>
              <a:rPr lang="en-IN" altLang="en-US" sz="2800" dirty="0"/>
              <a:t>(1 of 2)</a:t>
            </a:r>
            <a:endParaRPr lang="en-US" sz="2800" dirty="0"/>
          </a:p>
        </p:txBody>
      </p:sp>
      <p:sp>
        <p:nvSpPr>
          <p:cNvPr id="5" name="Content Placeholder 4"/>
          <p:cNvSpPr>
            <a:spLocks noGrp="1"/>
          </p:cNvSpPr>
          <p:nvPr>
            <p:ph idx="1"/>
          </p:nvPr>
        </p:nvSpPr>
        <p:spPr>
          <a:xfrm>
            <a:off x="457200" y="1824273"/>
            <a:ext cx="8229600" cy="4539704"/>
          </a:xfrm>
        </p:spPr>
        <p:txBody>
          <a:bodyPr>
            <a:spAutoFit/>
          </a:bodyPr>
          <a:lstStyle/>
          <a:p>
            <a:r>
              <a:rPr lang="en-IN" altLang="en-US" spc="-300" dirty="0"/>
              <a:t>I </a:t>
            </a:r>
            <a:r>
              <a:rPr lang="en-IN" altLang="en-US" dirty="0"/>
              <a:t>T-enabled organizational change</a:t>
            </a:r>
          </a:p>
          <a:p>
            <a:r>
              <a:rPr lang="en-IN" altLang="en-US" dirty="0"/>
              <a:t>Automation</a:t>
            </a:r>
          </a:p>
          <a:p>
            <a:pPr lvl="1"/>
            <a:r>
              <a:rPr lang="en-IN" altLang="en-US" sz="2400" dirty="0"/>
              <a:t>Increases efficiency</a:t>
            </a:r>
          </a:p>
          <a:p>
            <a:pPr lvl="1"/>
            <a:r>
              <a:rPr lang="en-IN" altLang="en-US" sz="2400" dirty="0"/>
              <a:t>Replaces manual tasks</a:t>
            </a:r>
          </a:p>
          <a:p>
            <a:r>
              <a:rPr lang="en-IN" altLang="en-US" dirty="0"/>
              <a:t>Rationalization of procedures</a:t>
            </a:r>
          </a:p>
          <a:p>
            <a:pPr lvl="1"/>
            <a:r>
              <a:rPr lang="en-IN" altLang="en-US" sz="2400" dirty="0"/>
              <a:t>Streamlines standard operating procedures</a:t>
            </a:r>
          </a:p>
          <a:p>
            <a:pPr lvl="1"/>
            <a:r>
              <a:rPr lang="en-IN" altLang="en-US" sz="2400" dirty="0"/>
              <a:t>Often found in programs for making continuous quality improvements</a:t>
            </a:r>
          </a:p>
          <a:p>
            <a:pPr lvl="2"/>
            <a:r>
              <a:rPr lang="en-IN" altLang="en-US" sz="2400" dirty="0"/>
              <a:t>Total quality management (</a:t>
            </a:r>
            <a:r>
              <a:rPr lang="en-IN" altLang="en-US" sz="2400" spc="-300" dirty="0"/>
              <a:t>T Q </a:t>
            </a:r>
            <a:r>
              <a:rPr lang="en-IN" altLang="en-US" sz="2400" dirty="0"/>
              <a:t>M)</a:t>
            </a:r>
          </a:p>
          <a:p>
            <a:pPr lvl="2"/>
            <a:r>
              <a:rPr lang="en-IN" altLang="en-US" sz="2400" dirty="0"/>
              <a:t>Six sigma</a:t>
            </a:r>
          </a:p>
        </p:txBody>
      </p:sp>
    </p:spTree>
    <p:extLst>
      <p:ext uri="{BB962C8B-B14F-4D97-AF65-F5344CB8AC3E}">
        <p14:creationId xmlns:p14="http://schemas.microsoft.com/office/powerpoint/2010/main" val="1188323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Figure 13.9 The Traditional Systems Development Life Cycle</a:t>
            </a:r>
            <a:endParaRPr lang="en-US" sz="2800" dirty="0"/>
          </a:p>
        </p:txBody>
      </p:sp>
      <p:pic>
        <p:nvPicPr>
          <p:cNvPr id="9218" name="Picture 2" descr="A flow chart presents the sequential stages in the traditional systems development life cycle; namely, systems analysis; system design; programming; testing; conversion; and production and maintenance."/>
          <p:cNvPicPr>
            <a:picLocks noChangeAspect="1" noChangeArrowheads="1"/>
          </p:cNvPicPr>
          <p:nvPr/>
        </p:nvPicPr>
        <p:blipFill rotWithShape="1">
          <a:blip r:embed="rId3">
            <a:extLst>
              <a:ext uri="{28A0092B-C50C-407E-A947-70E740481C1C}">
                <a14:useLocalDpi xmlns:a14="http://schemas.microsoft.com/office/drawing/2010/main" val="0"/>
              </a:ext>
            </a:extLst>
          </a:blip>
          <a:srcRect b="3644"/>
          <a:stretch/>
        </p:blipFill>
        <p:spPr bwMode="auto">
          <a:xfrm>
            <a:off x="926260" y="1647847"/>
            <a:ext cx="7308784" cy="474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Prototyping </a:t>
            </a:r>
            <a:r>
              <a:rPr lang="en-US" sz="2800" dirty="0"/>
              <a:t>(1 of 2)</a:t>
            </a:r>
          </a:p>
        </p:txBody>
      </p:sp>
      <p:sp>
        <p:nvSpPr>
          <p:cNvPr id="5" name="Content Placeholder 4"/>
          <p:cNvSpPr>
            <a:spLocks noGrp="1"/>
          </p:cNvSpPr>
          <p:nvPr>
            <p:ph idx="1"/>
          </p:nvPr>
        </p:nvSpPr>
        <p:spPr>
          <a:xfrm>
            <a:off x="457200" y="1305448"/>
            <a:ext cx="8229600" cy="4455066"/>
          </a:xfrm>
        </p:spPr>
        <p:txBody>
          <a:bodyPr>
            <a:spAutoFit/>
          </a:bodyPr>
          <a:lstStyle/>
          <a:p>
            <a:r>
              <a:rPr lang="en-IN" altLang="en-US" dirty="0"/>
              <a:t>Building experimental system rapidly and inexpensively for end users to evaluate</a:t>
            </a:r>
          </a:p>
          <a:p>
            <a:r>
              <a:rPr lang="en-IN" altLang="en-US" dirty="0"/>
              <a:t>Prototype: Working but preliminary version of information system</a:t>
            </a:r>
          </a:p>
          <a:p>
            <a:pPr lvl="1"/>
            <a:r>
              <a:rPr lang="en-IN" altLang="en-US" sz="2400" dirty="0"/>
              <a:t>Approved prototype serves as template for final system</a:t>
            </a:r>
          </a:p>
          <a:p>
            <a:r>
              <a:rPr lang="en-IN" altLang="en-US" dirty="0"/>
              <a:t>Steps in prototyping</a:t>
            </a:r>
          </a:p>
          <a:p>
            <a:pPr lvl="1"/>
            <a:r>
              <a:rPr lang="en-IN" altLang="en-US" sz="2400" dirty="0"/>
              <a:t>Identify user requirements</a:t>
            </a:r>
          </a:p>
          <a:p>
            <a:pPr lvl="1"/>
            <a:r>
              <a:rPr lang="en-IN" altLang="en-US" sz="2400" dirty="0"/>
              <a:t>Develop initial prototype</a:t>
            </a:r>
          </a:p>
          <a:p>
            <a:pPr lvl="1"/>
            <a:r>
              <a:rPr lang="en-IN" altLang="en-US" sz="2400" dirty="0"/>
              <a:t>Use prototype</a:t>
            </a:r>
          </a:p>
          <a:p>
            <a:pPr lvl="1"/>
            <a:r>
              <a:rPr lang="en-IN" altLang="en-US" sz="2400" dirty="0"/>
              <a:t>Revise and enhance prototype</a:t>
            </a:r>
          </a:p>
        </p:txBody>
      </p:sp>
    </p:spTree>
    <p:extLst>
      <p:ext uri="{BB962C8B-B14F-4D97-AF65-F5344CB8AC3E}">
        <p14:creationId xmlns:p14="http://schemas.microsoft.com/office/powerpoint/2010/main" val="207357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5746"/>
            <a:ext cx="8229600" cy="553998"/>
          </a:xfrm>
        </p:spPr>
        <p:txBody>
          <a:bodyPr>
            <a:spAutoFit/>
          </a:bodyPr>
          <a:lstStyle/>
          <a:p>
            <a:r>
              <a:rPr lang="en-US" dirty="0"/>
              <a:t>Figure 13.10 The Prototyping Process</a:t>
            </a:r>
            <a:endParaRPr lang="en-US" sz="2800" dirty="0"/>
          </a:p>
        </p:txBody>
      </p:sp>
      <p:pic>
        <p:nvPicPr>
          <p:cNvPr id="10242" name="Picture 2" descr="Step 1: identify basic requirements&#10;Step 2: develop a working prototype&#10;Step 3: use the prototype. Is the user satisfied?&#10;If yes, proceed to operational prototype&#10;If no, proceed to step 4: revise and enhance the prototype&#10;Then go back to step 3."/>
          <p:cNvPicPr>
            <a:picLocks noChangeAspect="1" noChangeArrowheads="1"/>
          </p:cNvPicPr>
          <p:nvPr/>
        </p:nvPicPr>
        <p:blipFill rotWithShape="1">
          <a:blip r:embed="rId3">
            <a:extLst>
              <a:ext uri="{28A0092B-C50C-407E-A947-70E740481C1C}">
                <a14:useLocalDpi xmlns:a14="http://schemas.microsoft.com/office/drawing/2010/main" val="0"/>
              </a:ext>
            </a:extLst>
          </a:blip>
          <a:srcRect b="3406"/>
          <a:stretch/>
        </p:blipFill>
        <p:spPr bwMode="auto">
          <a:xfrm>
            <a:off x="2419660" y="1198265"/>
            <a:ext cx="4317056" cy="519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658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Prototyping </a:t>
            </a:r>
            <a:r>
              <a:rPr lang="en-US" sz="2800" dirty="0"/>
              <a:t>(2 of 2)</a:t>
            </a:r>
          </a:p>
        </p:txBody>
      </p:sp>
      <p:sp>
        <p:nvSpPr>
          <p:cNvPr id="5" name="Content Placeholder 4"/>
          <p:cNvSpPr>
            <a:spLocks noGrp="1"/>
          </p:cNvSpPr>
          <p:nvPr>
            <p:ph idx="1"/>
          </p:nvPr>
        </p:nvSpPr>
        <p:spPr>
          <a:xfrm>
            <a:off x="457200" y="1305448"/>
            <a:ext cx="8229600" cy="4347344"/>
          </a:xfrm>
        </p:spPr>
        <p:txBody>
          <a:bodyPr>
            <a:spAutoFit/>
          </a:bodyPr>
          <a:lstStyle/>
          <a:p>
            <a:r>
              <a:rPr lang="en-IN" altLang="en-US" dirty="0"/>
              <a:t>Advantages of prototyping</a:t>
            </a:r>
          </a:p>
          <a:p>
            <a:pPr lvl="1"/>
            <a:r>
              <a:rPr lang="en-IN" altLang="en-US" sz="2400" dirty="0"/>
              <a:t>Useful if some uncertainty in requirements or design solutions</a:t>
            </a:r>
          </a:p>
          <a:p>
            <a:pPr lvl="1"/>
            <a:r>
              <a:rPr lang="en-IN" altLang="en-US" sz="2400" dirty="0"/>
              <a:t>Often used for end-user interface design</a:t>
            </a:r>
          </a:p>
          <a:p>
            <a:pPr lvl="1"/>
            <a:r>
              <a:rPr lang="en-IN" altLang="en-US" sz="2400" dirty="0"/>
              <a:t>More likely to </a:t>
            </a:r>
            <a:r>
              <a:rPr lang="en-IN" altLang="en-US" sz="2400" dirty="0" err="1"/>
              <a:t>fulfill</a:t>
            </a:r>
            <a:r>
              <a:rPr lang="en-IN" altLang="en-US" sz="2400" dirty="0"/>
              <a:t> end-user requirements</a:t>
            </a:r>
          </a:p>
          <a:p>
            <a:r>
              <a:rPr lang="en-IN" altLang="en-US" dirty="0"/>
              <a:t>Disadvantages</a:t>
            </a:r>
          </a:p>
          <a:p>
            <a:pPr lvl="1"/>
            <a:r>
              <a:rPr lang="en-IN" altLang="en-US" sz="2400" dirty="0"/>
              <a:t>May gloss over essential steps</a:t>
            </a:r>
          </a:p>
          <a:p>
            <a:pPr lvl="1"/>
            <a:r>
              <a:rPr lang="en-IN" altLang="en-US" sz="2400" dirty="0"/>
              <a:t>May not accommodate large quantities of data or large number of users</a:t>
            </a:r>
          </a:p>
          <a:p>
            <a:pPr lvl="2"/>
            <a:r>
              <a:rPr lang="en-IN" altLang="en-US" sz="2400" dirty="0"/>
              <a:t>May not undergo full testing or documentation</a:t>
            </a:r>
          </a:p>
        </p:txBody>
      </p:sp>
    </p:spTree>
    <p:extLst>
      <p:ext uri="{BB962C8B-B14F-4D97-AF65-F5344CB8AC3E}">
        <p14:creationId xmlns:p14="http://schemas.microsoft.com/office/powerpoint/2010/main" val="1010009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End-User Development </a:t>
            </a:r>
            <a:r>
              <a:rPr lang="en-US" sz="2800" dirty="0"/>
              <a:t>(1 of 2)</a:t>
            </a:r>
          </a:p>
        </p:txBody>
      </p:sp>
      <p:sp>
        <p:nvSpPr>
          <p:cNvPr id="5" name="Content Placeholder 4"/>
          <p:cNvSpPr>
            <a:spLocks noGrp="1"/>
          </p:cNvSpPr>
          <p:nvPr>
            <p:ph idx="1"/>
          </p:nvPr>
        </p:nvSpPr>
        <p:spPr>
          <a:xfrm>
            <a:off x="457200" y="1305448"/>
            <a:ext cx="8229600" cy="3123932"/>
          </a:xfrm>
        </p:spPr>
        <p:txBody>
          <a:bodyPr>
            <a:spAutoFit/>
          </a:bodyPr>
          <a:lstStyle/>
          <a:p>
            <a:r>
              <a:rPr lang="en-IN" altLang="en-US" dirty="0"/>
              <a:t>Allows end users to develop simple information systems with little or no help from technical specialists</a:t>
            </a:r>
          </a:p>
          <a:p>
            <a:r>
              <a:rPr lang="en-IN" altLang="en-US" dirty="0"/>
              <a:t>Reduces time and steps required to produce finished application</a:t>
            </a:r>
          </a:p>
          <a:p>
            <a:r>
              <a:rPr lang="en-IN" altLang="en-US" dirty="0"/>
              <a:t>Tools include</a:t>
            </a:r>
          </a:p>
          <a:p>
            <a:pPr lvl="1"/>
            <a:r>
              <a:rPr lang="en-IN" altLang="en-US" sz="2400" dirty="0"/>
              <a:t>User friendly query languages and reporting</a:t>
            </a:r>
          </a:p>
          <a:p>
            <a:pPr lvl="1"/>
            <a:r>
              <a:rPr lang="en-IN" altLang="en-US" sz="2400" spc="-300" dirty="0"/>
              <a:t>P </a:t>
            </a:r>
            <a:r>
              <a:rPr lang="en-IN" altLang="en-US" sz="2400" dirty="0"/>
              <a:t>C software tools</a:t>
            </a:r>
          </a:p>
        </p:txBody>
      </p:sp>
    </p:spTree>
    <p:extLst>
      <p:ext uri="{BB962C8B-B14F-4D97-AF65-F5344CB8AC3E}">
        <p14:creationId xmlns:p14="http://schemas.microsoft.com/office/powerpoint/2010/main" val="161898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US" dirty="0"/>
              <a:t>End-User Development </a:t>
            </a:r>
            <a:r>
              <a:rPr lang="en-US" sz="2800" dirty="0"/>
              <a:t>(2 of 2)</a:t>
            </a:r>
          </a:p>
        </p:txBody>
      </p:sp>
      <p:sp>
        <p:nvSpPr>
          <p:cNvPr id="5" name="Content Placeholder 4"/>
          <p:cNvSpPr>
            <a:spLocks noGrp="1"/>
          </p:cNvSpPr>
          <p:nvPr>
            <p:ph idx="1"/>
          </p:nvPr>
        </p:nvSpPr>
        <p:spPr>
          <a:xfrm>
            <a:off x="457200" y="1305448"/>
            <a:ext cx="8229600" cy="4985980"/>
          </a:xfrm>
        </p:spPr>
        <p:txBody>
          <a:bodyPr>
            <a:spAutoFit/>
          </a:bodyPr>
          <a:lstStyle/>
          <a:p>
            <a:r>
              <a:rPr lang="en-IN" altLang="en-US" dirty="0"/>
              <a:t>Advantages</a:t>
            </a:r>
          </a:p>
          <a:p>
            <a:pPr lvl="1"/>
            <a:r>
              <a:rPr lang="en-IN" altLang="en-US" sz="2400" dirty="0"/>
              <a:t>More rapid completion of projects</a:t>
            </a:r>
          </a:p>
          <a:p>
            <a:pPr lvl="1"/>
            <a:r>
              <a:rPr lang="en-IN" altLang="en-US" sz="2400" dirty="0"/>
              <a:t>High level of user involvement and satisfaction</a:t>
            </a:r>
          </a:p>
          <a:p>
            <a:r>
              <a:rPr lang="en-IN" altLang="en-US" dirty="0"/>
              <a:t>Disadvantages</a:t>
            </a:r>
          </a:p>
          <a:p>
            <a:pPr lvl="1"/>
            <a:r>
              <a:rPr lang="en-IN" altLang="en-US" sz="2400" dirty="0"/>
              <a:t>Not designed for processing-intensive applications</a:t>
            </a:r>
          </a:p>
          <a:p>
            <a:pPr lvl="1"/>
            <a:r>
              <a:rPr lang="en-IN" altLang="en-US" sz="2400" dirty="0"/>
              <a:t>Inadequate management and control, testing, documentation</a:t>
            </a:r>
          </a:p>
          <a:p>
            <a:pPr lvl="1"/>
            <a:r>
              <a:rPr lang="en-IN" altLang="en-US" sz="2400" dirty="0"/>
              <a:t>Loss of control over data</a:t>
            </a:r>
          </a:p>
          <a:p>
            <a:r>
              <a:rPr lang="en-IN" altLang="en-US" dirty="0"/>
              <a:t>Managing end-user development</a:t>
            </a:r>
          </a:p>
          <a:p>
            <a:pPr lvl="1"/>
            <a:r>
              <a:rPr lang="en-IN" altLang="en-US" sz="2400" dirty="0"/>
              <a:t>Require cost-justification of end-user system projects</a:t>
            </a:r>
          </a:p>
          <a:p>
            <a:pPr lvl="1"/>
            <a:r>
              <a:rPr lang="en-IN" altLang="en-US" sz="2400" dirty="0"/>
              <a:t>Establish hardware, software, and quality standards</a:t>
            </a:r>
          </a:p>
        </p:txBody>
      </p:sp>
    </p:spTree>
    <p:extLst>
      <p:ext uri="{BB962C8B-B14F-4D97-AF65-F5344CB8AC3E}">
        <p14:creationId xmlns:p14="http://schemas.microsoft.com/office/powerpoint/2010/main" val="415703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US" dirty="0"/>
              <a:t>Application Software Packages and Cloud Software Services</a:t>
            </a:r>
            <a:endParaRPr lang="en-US" sz="2800" dirty="0"/>
          </a:p>
        </p:txBody>
      </p:sp>
      <p:sp>
        <p:nvSpPr>
          <p:cNvPr id="5" name="Content Placeholder 4"/>
          <p:cNvSpPr>
            <a:spLocks noGrp="1"/>
          </p:cNvSpPr>
          <p:nvPr>
            <p:ph idx="1"/>
          </p:nvPr>
        </p:nvSpPr>
        <p:spPr>
          <a:xfrm>
            <a:off x="457200" y="1839180"/>
            <a:ext cx="8229600" cy="3847207"/>
          </a:xfrm>
        </p:spPr>
        <p:txBody>
          <a:bodyPr>
            <a:spAutoFit/>
          </a:bodyPr>
          <a:lstStyle/>
          <a:p>
            <a:r>
              <a:rPr lang="en-IN" altLang="en-US" sz="2000" dirty="0"/>
              <a:t>Application software packages and cloud software services</a:t>
            </a:r>
          </a:p>
          <a:p>
            <a:pPr lvl="1"/>
            <a:r>
              <a:rPr lang="en-IN" altLang="en-US" sz="2000" dirty="0"/>
              <a:t>Save time and money</a:t>
            </a:r>
          </a:p>
          <a:p>
            <a:pPr lvl="1"/>
            <a:r>
              <a:rPr lang="en-IN" altLang="en-US" sz="2000" dirty="0"/>
              <a:t>Many packages offer customization features</a:t>
            </a:r>
          </a:p>
          <a:p>
            <a:r>
              <a:rPr lang="en-IN" altLang="en-US" sz="2000" dirty="0"/>
              <a:t>Evaluation criteria for systems analysis include:</a:t>
            </a:r>
          </a:p>
          <a:p>
            <a:pPr lvl="1"/>
            <a:r>
              <a:rPr lang="en-IN" altLang="en-US" sz="2000" dirty="0"/>
              <a:t>Functions provided, flexibility, user friendliness, required resources, database requirements, installation and maintenance efforts, documentation, vendor quality, and cost</a:t>
            </a:r>
          </a:p>
          <a:p>
            <a:r>
              <a:rPr lang="en-IN" altLang="en-US" sz="2000" dirty="0"/>
              <a:t>Request for Proposal (</a:t>
            </a:r>
            <a:r>
              <a:rPr lang="en-IN" altLang="en-US" sz="2000" spc="-300" dirty="0"/>
              <a:t>R F </a:t>
            </a:r>
            <a:r>
              <a:rPr lang="en-IN" altLang="en-US" sz="2000" dirty="0"/>
              <a:t>P)</a:t>
            </a:r>
          </a:p>
          <a:p>
            <a:pPr lvl="1"/>
            <a:r>
              <a:rPr lang="en-IN" altLang="en-US" sz="2000" dirty="0"/>
              <a:t>Detailed list of questions submitted to packaged-software vendors</a:t>
            </a:r>
          </a:p>
          <a:p>
            <a:pPr lvl="1"/>
            <a:r>
              <a:rPr lang="en-IN" altLang="en-US" sz="2000" dirty="0"/>
              <a:t>Used to evaluate alternative software packages</a:t>
            </a:r>
          </a:p>
        </p:txBody>
      </p:sp>
    </p:spTree>
    <p:extLst>
      <p:ext uri="{BB962C8B-B14F-4D97-AF65-F5344CB8AC3E}">
        <p14:creationId xmlns:p14="http://schemas.microsoft.com/office/powerpoint/2010/main" val="1614538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US" dirty="0"/>
              <a:t>Outsourcing </a:t>
            </a:r>
            <a:r>
              <a:rPr lang="en-US" sz="2800" dirty="0"/>
              <a:t>(1 of 2)</a:t>
            </a:r>
          </a:p>
        </p:txBody>
      </p:sp>
      <p:sp>
        <p:nvSpPr>
          <p:cNvPr id="5" name="Content Placeholder 4"/>
          <p:cNvSpPr>
            <a:spLocks noGrp="1"/>
          </p:cNvSpPr>
          <p:nvPr>
            <p:ph idx="1"/>
          </p:nvPr>
        </p:nvSpPr>
        <p:spPr>
          <a:xfrm>
            <a:off x="457200" y="1305448"/>
            <a:ext cx="8229600" cy="4678204"/>
          </a:xfrm>
        </p:spPr>
        <p:txBody>
          <a:bodyPr>
            <a:spAutoFit/>
          </a:bodyPr>
          <a:lstStyle/>
          <a:p>
            <a:r>
              <a:rPr lang="en-IN" altLang="en-US" dirty="0"/>
              <a:t>Several types</a:t>
            </a:r>
          </a:p>
          <a:p>
            <a:pPr lvl="1"/>
            <a:r>
              <a:rPr lang="en-IN" altLang="en-US" sz="2400" dirty="0"/>
              <a:t>Cloud and </a:t>
            </a:r>
            <a:r>
              <a:rPr lang="en-IN" altLang="en-US" sz="2400" spc="-300" dirty="0"/>
              <a:t>S a </a:t>
            </a:r>
            <a:r>
              <a:rPr lang="en-IN" altLang="en-US" sz="2400" spc="-300" dirty="0" err="1"/>
              <a:t>a</a:t>
            </a:r>
            <a:r>
              <a:rPr lang="en-IN" altLang="en-US" sz="2400" spc="-300" dirty="0"/>
              <a:t> </a:t>
            </a:r>
            <a:r>
              <a:rPr lang="en-IN" altLang="en-US" sz="2400" dirty="0"/>
              <a:t>S providers</a:t>
            </a:r>
          </a:p>
          <a:p>
            <a:pPr lvl="2"/>
            <a:r>
              <a:rPr lang="en-IN" altLang="en-US" sz="2400" dirty="0"/>
              <a:t>Subscribing companies use software and computer hardware provided by vendors</a:t>
            </a:r>
          </a:p>
          <a:p>
            <a:pPr lvl="1"/>
            <a:r>
              <a:rPr lang="en-IN" altLang="en-US" sz="2400" dirty="0"/>
              <a:t>External vendors</a:t>
            </a:r>
          </a:p>
          <a:p>
            <a:pPr lvl="2"/>
            <a:r>
              <a:rPr lang="en-IN" altLang="en-US" sz="2400" dirty="0"/>
              <a:t>Hired to design, create software</a:t>
            </a:r>
          </a:p>
          <a:p>
            <a:pPr lvl="2"/>
            <a:r>
              <a:rPr lang="en-IN" altLang="en-US" sz="2400" dirty="0"/>
              <a:t>Domestic outsourcing</a:t>
            </a:r>
          </a:p>
          <a:p>
            <a:pPr lvl="3"/>
            <a:r>
              <a:rPr lang="en-IN" altLang="en-US" sz="2400" dirty="0"/>
              <a:t>Driven by firm’s need for additional skills, resources, assets</a:t>
            </a:r>
          </a:p>
          <a:p>
            <a:pPr lvl="2"/>
            <a:r>
              <a:rPr lang="en-IN" altLang="en-US" sz="2400" dirty="0"/>
              <a:t>Offshore outsourcing</a:t>
            </a:r>
          </a:p>
          <a:p>
            <a:pPr lvl="3"/>
            <a:r>
              <a:rPr lang="en-IN" altLang="en-US" sz="2400" dirty="0"/>
              <a:t>Driven by cost-savings</a:t>
            </a:r>
          </a:p>
        </p:txBody>
      </p:sp>
    </p:spTree>
    <p:extLst>
      <p:ext uri="{BB962C8B-B14F-4D97-AF65-F5344CB8AC3E}">
        <p14:creationId xmlns:p14="http://schemas.microsoft.com/office/powerpoint/2010/main" val="1051464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US" dirty="0"/>
              <a:t>Outsourcing </a:t>
            </a:r>
            <a:r>
              <a:rPr lang="en-US" sz="2800" dirty="0"/>
              <a:t>(2 of 2)</a:t>
            </a:r>
          </a:p>
        </p:txBody>
      </p:sp>
      <p:sp>
        <p:nvSpPr>
          <p:cNvPr id="5" name="Content Placeholder 4"/>
          <p:cNvSpPr>
            <a:spLocks noGrp="1"/>
          </p:cNvSpPr>
          <p:nvPr>
            <p:ph idx="1"/>
          </p:nvPr>
        </p:nvSpPr>
        <p:spPr>
          <a:xfrm>
            <a:off x="457200" y="1305448"/>
            <a:ext cx="8229600" cy="3531736"/>
          </a:xfrm>
        </p:spPr>
        <p:txBody>
          <a:bodyPr>
            <a:spAutoFit/>
          </a:bodyPr>
          <a:lstStyle/>
          <a:p>
            <a:r>
              <a:rPr lang="en-IN" altLang="en-US" dirty="0"/>
              <a:t>Advantages</a:t>
            </a:r>
          </a:p>
          <a:p>
            <a:pPr lvl="1"/>
            <a:r>
              <a:rPr lang="en-IN" altLang="en-US" sz="2400" dirty="0"/>
              <a:t>Allows organization flexibility in </a:t>
            </a:r>
            <a:r>
              <a:rPr lang="en-IN" altLang="en-US" sz="2400" spc="-300" dirty="0"/>
              <a:t>I </a:t>
            </a:r>
            <a:r>
              <a:rPr lang="en-IN" altLang="en-US" sz="2400" dirty="0"/>
              <a:t>T needs</a:t>
            </a:r>
          </a:p>
          <a:p>
            <a:r>
              <a:rPr lang="en-IN" altLang="en-US" dirty="0"/>
              <a:t>Disadvantages</a:t>
            </a:r>
          </a:p>
          <a:p>
            <a:pPr lvl="1"/>
            <a:r>
              <a:rPr lang="en-IN" altLang="en-US" sz="2400" dirty="0"/>
              <a:t>Hidden costs, for example:</a:t>
            </a:r>
          </a:p>
          <a:p>
            <a:pPr lvl="2"/>
            <a:r>
              <a:rPr lang="en-IN" altLang="en-US" sz="2400" dirty="0"/>
              <a:t>Identifying and selecting vendor</a:t>
            </a:r>
          </a:p>
          <a:p>
            <a:pPr lvl="2"/>
            <a:r>
              <a:rPr lang="en-IN" altLang="en-US" sz="2400" dirty="0"/>
              <a:t>Transitioning to vendor</a:t>
            </a:r>
          </a:p>
          <a:p>
            <a:pPr lvl="1"/>
            <a:r>
              <a:rPr lang="en-IN" altLang="en-US" sz="2400" dirty="0"/>
              <a:t>Opening up proprietary business processes to third party</a:t>
            </a:r>
          </a:p>
        </p:txBody>
      </p:sp>
    </p:spTree>
    <p:extLst>
      <p:ext uri="{BB962C8B-B14F-4D97-AF65-F5344CB8AC3E}">
        <p14:creationId xmlns:p14="http://schemas.microsoft.com/office/powerpoint/2010/main" val="1167273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Figure 13.11 Total Cost of Offshore Outsourcing</a:t>
            </a:r>
            <a:endParaRPr lang="en-US" sz="2800" dirty="0"/>
          </a:p>
        </p:txBody>
      </p:sp>
      <p:pic>
        <p:nvPicPr>
          <p:cNvPr id="11266" name="Picture 2" descr="Caption: Total cost of offshore outsourcing&#10;Cost of outsourcing contract: 10 million dollars&#10;Hidden costs Best case Additional cost in dollars Worst case Additional cost in dollars&#10;1. Vendor selection 0.02 percent 20,000 2 percent 200,000&#10;2. Transition costs 2 percent 200,000 3 percent 300,000&#10;3. Layoffs and retention 3 percent 300,000 5 percent 500,000&#10;4. Lost productivity/cultural issues 3 percent 300,000 27 percen t 2,700,000&#10;5.Improving development processes 1 percent 100,000 10 percent 1,000,000&#10;6.Managing the contract 6 percent 600,000 10 percent 1,000,000&#10;Total additional costs  1,520,000  5,700,000&#10; Outstanding contract in dollars Additional cost in dollars Total cost in dollars Additional cost&#10;Total cost of outsourcing (T C O) best case 10,000,000 1,520,000 11,520,000 15.2 percent&#10;Total cost of outsourcing (T C O) worst case 10,000,000 5,700,000 15,700,000 57.0 percent"/>
          <p:cNvPicPr>
            <a:picLocks noChangeAspect="1" noChangeArrowheads="1"/>
          </p:cNvPicPr>
          <p:nvPr/>
        </p:nvPicPr>
        <p:blipFill rotWithShape="1">
          <a:blip r:embed="rId3">
            <a:extLst>
              <a:ext uri="{28A0092B-C50C-407E-A947-70E740481C1C}">
                <a14:useLocalDpi xmlns:a14="http://schemas.microsoft.com/office/drawing/2010/main" val="0"/>
              </a:ext>
            </a:extLst>
          </a:blip>
          <a:srcRect b="5136"/>
          <a:stretch/>
        </p:blipFill>
        <p:spPr bwMode="auto">
          <a:xfrm>
            <a:off x="487686" y="1849227"/>
            <a:ext cx="8154179" cy="407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13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IN" altLang="en-US" dirty="0"/>
              <a:t>Systems Development and Organizational Change </a:t>
            </a:r>
            <a:r>
              <a:rPr lang="en-IN" altLang="en-US" sz="2800" dirty="0"/>
              <a:t>(2 of 2)</a:t>
            </a:r>
            <a:endParaRPr lang="en-US" sz="2800" dirty="0"/>
          </a:p>
        </p:txBody>
      </p:sp>
      <p:sp>
        <p:nvSpPr>
          <p:cNvPr id="5" name="Content Placeholder 4"/>
          <p:cNvSpPr>
            <a:spLocks noGrp="1"/>
          </p:cNvSpPr>
          <p:nvPr>
            <p:ph idx="1"/>
          </p:nvPr>
        </p:nvSpPr>
        <p:spPr>
          <a:xfrm>
            <a:off x="457200" y="1824273"/>
            <a:ext cx="8229600" cy="3624069"/>
          </a:xfrm>
        </p:spPr>
        <p:txBody>
          <a:bodyPr>
            <a:spAutoFit/>
          </a:bodyPr>
          <a:lstStyle/>
          <a:p>
            <a:r>
              <a:rPr lang="en-IN" altLang="en-US" dirty="0"/>
              <a:t>Business process redesign</a:t>
            </a:r>
          </a:p>
          <a:p>
            <a:pPr lvl="1"/>
            <a:r>
              <a:rPr lang="en-IN" altLang="en-US" sz="2400" dirty="0" err="1"/>
              <a:t>Analyze</a:t>
            </a:r>
            <a:r>
              <a:rPr lang="en-IN" altLang="en-US" sz="2400" dirty="0"/>
              <a:t>, simplify, and redesign business processes</a:t>
            </a:r>
          </a:p>
          <a:p>
            <a:pPr lvl="1"/>
            <a:r>
              <a:rPr lang="en-IN" altLang="en-US" sz="2400" dirty="0"/>
              <a:t>Reorganize workflow, combine steps, eliminate repetition</a:t>
            </a:r>
          </a:p>
          <a:p>
            <a:r>
              <a:rPr lang="en-IN" altLang="en-US" dirty="0"/>
              <a:t>Paradigm shifts</a:t>
            </a:r>
          </a:p>
          <a:p>
            <a:pPr lvl="1"/>
            <a:r>
              <a:rPr lang="en-IN" altLang="en-US" sz="2400" dirty="0"/>
              <a:t>Rethink nature of business</a:t>
            </a:r>
          </a:p>
          <a:p>
            <a:pPr lvl="1"/>
            <a:r>
              <a:rPr lang="en-IN" altLang="en-US" sz="2400" dirty="0"/>
              <a:t>Define new business model</a:t>
            </a:r>
          </a:p>
          <a:p>
            <a:pPr lvl="1"/>
            <a:r>
              <a:rPr lang="en-IN" altLang="en-US" sz="2400" dirty="0"/>
              <a:t>Change nature of organization</a:t>
            </a:r>
          </a:p>
        </p:txBody>
      </p:sp>
    </p:spTree>
    <p:extLst>
      <p:ext uri="{BB962C8B-B14F-4D97-AF65-F5344CB8AC3E}">
        <p14:creationId xmlns:p14="http://schemas.microsoft.com/office/powerpoint/2010/main" val="235008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5957"/>
            <a:ext cx="8229600" cy="1046440"/>
          </a:xfrm>
        </p:spPr>
        <p:txBody>
          <a:bodyPr>
            <a:spAutoFit/>
          </a:bodyPr>
          <a:lstStyle/>
          <a:p>
            <a:r>
              <a:rPr lang="en-IN" sz="3400" dirty="0"/>
              <a:t>Rapid Application Development (</a:t>
            </a:r>
            <a:r>
              <a:rPr lang="en-IN" sz="3400" spc="-450" dirty="0"/>
              <a:t>R A </a:t>
            </a:r>
            <a:r>
              <a:rPr lang="en-IN" sz="3400" dirty="0"/>
              <a:t>D), Agile Development, and </a:t>
            </a:r>
            <a:r>
              <a:rPr lang="en-IN" sz="3400" dirty="0" err="1"/>
              <a:t>DevOps</a:t>
            </a:r>
            <a:endParaRPr lang="en-US" sz="3400" dirty="0"/>
          </a:p>
        </p:txBody>
      </p:sp>
      <p:sp>
        <p:nvSpPr>
          <p:cNvPr id="5" name="Content Placeholder 4"/>
          <p:cNvSpPr>
            <a:spLocks noGrp="1"/>
          </p:cNvSpPr>
          <p:nvPr>
            <p:ph idx="1"/>
          </p:nvPr>
        </p:nvSpPr>
        <p:spPr>
          <a:xfrm>
            <a:off x="457200" y="1811494"/>
            <a:ext cx="8229600" cy="4578176"/>
          </a:xfrm>
        </p:spPr>
        <p:txBody>
          <a:bodyPr>
            <a:spAutoFit/>
          </a:bodyPr>
          <a:lstStyle/>
          <a:p>
            <a:r>
              <a:rPr lang="en-IN" altLang="en-US" sz="2000" dirty="0"/>
              <a:t>Rapid application development (</a:t>
            </a:r>
            <a:r>
              <a:rPr lang="en-IN" altLang="en-US" sz="2000" spc="-300" dirty="0"/>
              <a:t>R A </a:t>
            </a:r>
            <a:r>
              <a:rPr lang="en-IN" altLang="en-US" sz="2000" dirty="0"/>
              <a:t>D)</a:t>
            </a:r>
          </a:p>
          <a:p>
            <a:pPr lvl="1"/>
            <a:r>
              <a:rPr lang="en-IN" altLang="en-US" sz="2000" dirty="0"/>
              <a:t>Process of creating workable systems in a very short period of time</a:t>
            </a:r>
          </a:p>
          <a:p>
            <a:r>
              <a:rPr lang="en-IN" altLang="en-US" sz="2000" dirty="0"/>
              <a:t>Joint application design (</a:t>
            </a:r>
            <a:r>
              <a:rPr lang="en-IN" altLang="en-US" sz="2000" spc="-300" dirty="0"/>
              <a:t>J A </a:t>
            </a:r>
            <a:r>
              <a:rPr lang="en-IN" altLang="en-US" sz="2000" dirty="0"/>
              <a:t>D)</a:t>
            </a:r>
          </a:p>
          <a:p>
            <a:pPr lvl="1"/>
            <a:r>
              <a:rPr lang="en-IN" altLang="en-US" sz="2000" dirty="0"/>
              <a:t>Used to accelerate generation of information requirements and to develop initial systems design</a:t>
            </a:r>
          </a:p>
          <a:p>
            <a:r>
              <a:rPr lang="en-IN" altLang="en-US" sz="2000" dirty="0"/>
              <a:t>Agile development</a:t>
            </a:r>
          </a:p>
          <a:p>
            <a:pPr lvl="1"/>
            <a:r>
              <a:rPr lang="en-IN" altLang="en-US" sz="2000" dirty="0"/>
              <a:t>Focuses on rapid delivery of working software by breaking large project into several small subprojects</a:t>
            </a:r>
          </a:p>
          <a:p>
            <a:r>
              <a:rPr lang="en-IN" altLang="en-US" sz="2000" dirty="0" err="1"/>
              <a:t>DevOps</a:t>
            </a:r>
            <a:endParaRPr lang="en-IN" altLang="en-US" sz="2000" dirty="0"/>
          </a:p>
          <a:p>
            <a:pPr lvl="1"/>
            <a:r>
              <a:rPr lang="en-IN" altLang="en-US" sz="2000" dirty="0"/>
              <a:t>Builds on Agile development principles as an organizational strategy</a:t>
            </a:r>
          </a:p>
        </p:txBody>
      </p:sp>
    </p:spTree>
    <p:extLst>
      <p:ext uri="{BB962C8B-B14F-4D97-AF65-F5344CB8AC3E}">
        <p14:creationId xmlns:p14="http://schemas.microsoft.com/office/powerpoint/2010/main" val="1867428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9237"/>
            <a:ext cx="8229600" cy="1107996"/>
          </a:xfrm>
        </p:spPr>
        <p:txBody>
          <a:bodyPr>
            <a:spAutoFit/>
          </a:bodyPr>
          <a:lstStyle/>
          <a:p>
            <a:r>
              <a:rPr lang="en-IN" dirty="0"/>
              <a:t>Component-Based Development and Web Services</a:t>
            </a:r>
            <a:endParaRPr lang="en-US" dirty="0"/>
          </a:p>
        </p:txBody>
      </p:sp>
      <p:sp>
        <p:nvSpPr>
          <p:cNvPr id="5" name="Content Placeholder 4"/>
          <p:cNvSpPr>
            <a:spLocks noGrp="1"/>
          </p:cNvSpPr>
          <p:nvPr>
            <p:ph idx="1"/>
          </p:nvPr>
        </p:nvSpPr>
        <p:spPr>
          <a:xfrm>
            <a:off x="457200" y="1837621"/>
            <a:ext cx="8229600" cy="4224233"/>
          </a:xfrm>
        </p:spPr>
        <p:txBody>
          <a:bodyPr>
            <a:spAutoFit/>
          </a:bodyPr>
          <a:lstStyle/>
          <a:p>
            <a:r>
              <a:rPr lang="en-IN" altLang="en-US" sz="2200" dirty="0"/>
              <a:t>Component-based development</a:t>
            </a:r>
          </a:p>
          <a:p>
            <a:pPr lvl="1"/>
            <a:r>
              <a:rPr lang="en-IN" altLang="en-US" dirty="0"/>
              <a:t>Groups of objects that provide software for common functions (e.g., online ordering) and can be combined to create large-scale business applications</a:t>
            </a:r>
          </a:p>
          <a:p>
            <a:r>
              <a:rPr lang="en-IN" altLang="en-US" sz="2200" dirty="0"/>
              <a:t>Web services</a:t>
            </a:r>
          </a:p>
          <a:p>
            <a:pPr lvl="1"/>
            <a:r>
              <a:rPr lang="en-IN" altLang="en-US" dirty="0"/>
              <a:t>Reusable software components that use </a:t>
            </a:r>
            <a:r>
              <a:rPr lang="en-IN" altLang="en-US" spc="-300" dirty="0"/>
              <a:t>X M </a:t>
            </a:r>
            <a:r>
              <a:rPr lang="en-IN" altLang="en-US" dirty="0"/>
              <a:t>L and open Internet standards (platform independent)</a:t>
            </a:r>
          </a:p>
          <a:p>
            <a:pPr lvl="1"/>
            <a:r>
              <a:rPr lang="en-IN" altLang="en-US" dirty="0"/>
              <a:t>Enable applications to communicate with no custom programming required to share data and services</a:t>
            </a:r>
          </a:p>
          <a:p>
            <a:pPr lvl="1"/>
            <a:r>
              <a:rPr lang="en-IN" altLang="en-US" dirty="0"/>
              <a:t>Can engage other web services for more complex transactions</a:t>
            </a:r>
          </a:p>
        </p:txBody>
      </p:sp>
    </p:spTree>
    <p:extLst>
      <p:ext uri="{BB962C8B-B14F-4D97-AF65-F5344CB8AC3E}">
        <p14:creationId xmlns:p14="http://schemas.microsoft.com/office/powerpoint/2010/main" val="4030235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61384"/>
            <a:ext cx="8229600" cy="553998"/>
          </a:xfrm>
        </p:spPr>
        <p:txBody>
          <a:bodyPr>
            <a:spAutoFit/>
          </a:bodyPr>
          <a:lstStyle/>
          <a:p>
            <a:r>
              <a:rPr lang="en-IN" dirty="0"/>
              <a:t>Mobile Application Development</a:t>
            </a:r>
            <a:endParaRPr lang="en-US" dirty="0"/>
          </a:p>
        </p:txBody>
      </p:sp>
      <p:sp>
        <p:nvSpPr>
          <p:cNvPr id="5" name="Content Placeholder 4"/>
          <p:cNvSpPr>
            <a:spLocks noGrp="1"/>
          </p:cNvSpPr>
          <p:nvPr>
            <p:ph idx="1"/>
          </p:nvPr>
        </p:nvSpPr>
        <p:spPr>
          <a:xfrm>
            <a:off x="457200" y="1305448"/>
            <a:ext cx="8229600" cy="4247317"/>
          </a:xfrm>
        </p:spPr>
        <p:txBody>
          <a:bodyPr>
            <a:spAutoFit/>
          </a:bodyPr>
          <a:lstStyle/>
          <a:p>
            <a:r>
              <a:rPr lang="en-IN" altLang="en-US" dirty="0"/>
              <a:t>Mobile websites</a:t>
            </a:r>
          </a:p>
          <a:p>
            <a:r>
              <a:rPr lang="en-IN" altLang="en-US" dirty="0"/>
              <a:t>Mobile web apps</a:t>
            </a:r>
          </a:p>
          <a:p>
            <a:r>
              <a:rPr lang="en-IN" altLang="en-US" dirty="0"/>
              <a:t>Native apps</a:t>
            </a:r>
          </a:p>
          <a:p>
            <a:r>
              <a:rPr lang="en-IN" altLang="en-US" dirty="0"/>
              <a:t>Special requirements for mobile platform</a:t>
            </a:r>
          </a:p>
          <a:p>
            <a:pPr lvl="1"/>
            <a:r>
              <a:rPr lang="en-IN" altLang="en-US" sz="2400" dirty="0"/>
              <a:t>Smaller screens, keyboards, </a:t>
            </a:r>
            <a:r>
              <a:rPr lang="en-IN" altLang="en-US" sz="2400" dirty="0" err="1"/>
              <a:t>multitouch</a:t>
            </a:r>
            <a:r>
              <a:rPr lang="en-IN" altLang="en-US" sz="2400" dirty="0"/>
              <a:t> gestures, saving resources (memory, processing)</a:t>
            </a:r>
          </a:p>
          <a:p>
            <a:r>
              <a:rPr lang="en-IN" altLang="en-US" dirty="0"/>
              <a:t>Responsive web design</a:t>
            </a:r>
          </a:p>
          <a:p>
            <a:pPr lvl="1"/>
            <a:r>
              <a:rPr lang="en-IN" altLang="en-US" sz="2400" dirty="0"/>
              <a:t>Websites programmed so that layouts change automatically according to user’s computing device</a:t>
            </a:r>
          </a:p>
        </p:txBody>
      </p:sp>
    </p:spTree>
    <p:extLst>
      <p:ext uri="{BB962C8B-B14F-4D97-AF65-F5344CB8AC3E}">
        <p14:creationId xmlns:p14="http://schemas.microsoft.com/office/powerpoint/2010/main" val="3046896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2971" y="453533"/>
            <a:ext cx="8124825"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872" y="2317359"/>
            <a:ext cx="1277815" cy="1434026"/>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097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792"/>
            <a:ext cx="8229600" cy="1107996"/>
          </a:xfrm>
        </p:spPr>
        <p:txBody>
          <a:bodyPr>
            <a:spAutoFit/>
          </a:bodyPr>
          <a:lstStyle/>
          <a:p>
            <a:r>
              <a:rPr lang="en-IN" altLang="en-US" dirty="0"/>
              <a:t>Figure 13.1 Organizational Change Carries Risks and Rewards</a:t>
            </a:r>
            <a:endParaRPr lang="en-US" sz="2800" dirty="0"/>
          </a:p>
        </p:txBody>
      </p:sp>
      <p:pic>
        <p:nvPicPr>
          <p:cNvPr id="2" name="Picture 2" descr="The horizontal axis shows the returns from low on the left to high on the right.&#10;The vertical axis shows the risk from low near the origin and high at the upper end.&#10;Four convex curves are drawn from the vertical axis to the horizontal axis, equidistant to each other.&#10;The four bands thus formed, from the origin outward, are: &#10;Automation, which carries low risk and low return.&#10;Rationalization, which carries higher risk and higher return.&#10;Redesign, which carries even higher risk and even higher return.&#10;Paradigm shifts, which carry the highest risk and the highest retu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0" y="1758950"/>
            <a:ext cx="4926013" cy="456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64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553998"/>
          </a:xfrm>
        </p:spPr>
        <p:txBody>
          <a:bodyPr>
            <a:spAutoFit/>
          </a:bodyPr>
          <a:lstStyle/>
          <a:p>
            <a:r>
              <a:rPr lang="en-IN" altLang="en-US" dirty="0"/>
              <a:t>Business Process Redesign</a:t>
            </a:r>
            <a:endParaRPr lang="en-US" sz="2800" dirty="0"/>
          </a:p>
        </p:txBody>
      </p:sp>
      <p:sp>
        <p:nvSpPr>
          <p:cNvPr id="5" name="Content Placeholder 4"/>
          <p:cNvSpPr>
            <a:spLocks noGrp="1"/>
          </p:cNvSpPr>
          <p:nvPr>
            <p:ph idx="1"/>
          </p:nvPr>
        </p:nvSpPr>
        <p:spPr>
          <a:xfrm>
            <a:off x="457200" y="1305448"/>
            <a:ext cx="8229600" cy="2192908"/>
          </a:xfrm>
        </p:spPr>
        <p:txBody>
          <a:bodyPr>
            <a:spAutoFit/>
          </a:bodyPr>
          <a:lstStyle/>
          <a:p>
            <a:pPr>
              <a:defRPr/>
            </a:pPr>
            <a:r>
              <a:rPr lang="en-IN" dirty="0">
                <a:cs typeface="ＭＳ Ｐゴシック" charset="0"/>
              </a:rPr>
              <a:t>Business process management (</a:t>
            </a:r>
            <a:r>
              <a:rPr lang="en-IN" spc="-300" dirty="0">
                <a:cs typeface="ＭＳ Ｐゴシック" charset="0"/>
              </a:rPr>
              <a:t>B P </a:t>
            </a:r>
            <a:r>
              <a:rPr lang="en-IN" dirty="0">
                <a:cs typeface="ＭＳ Ｐゴシック" charset="0"/>
              </a:rPr>
              <a:t>M)</a:t>
            </a:r>
          </a:p>
          <a:p>
            <a:pPr lvl="1">
              <a:defRPr/>
            </a:pPr>
            <a:r>
              <a:rPr lang="en-IN" sz="2400" dirty="0">
                <a:cs typeface="ＭＳ Ｐゴシック" charset="0"/>
              </a:rPr>
              <a:t>Variety of tools, methodologies to </a:t>
            </a:r>
            <a:r>
              <a:rPr lang="en-IN" sz="2400" dirty="0" err="1">
                <a:cs typeface="ＭＳ Ｐゴシック" charset="0"/>
              </a:rPr>
              <a:t>analyze</a:t>
            </a:r>
            <a:r>
              <a:rPr lang="en-IN" sz="2400" dirty="0">
                <a:cs typeface="ＭＳ Ｐゴシック" charset="0"/>
              </a:rPr>
              <a:t>, design, optimize processes</a:t>
            </a:r>
          </a:p>
          <a:p>
            <a:pPr lvl="1">
              <a:defRPr/>
            </a:pPr>
            <a:r>
              <a:rPr lang="en-IN" sz="2400" dirty="0">
                <a:cs typeface="ＭＳ Ｐゴシック" charset="0"/>
              </a:rPr>
              <a:t>Used by firms to manage business process redesign</a:t>
            </a:r>
          </a:p>
          <a:p>
            <a:pPr>
              <a:defRPr/>
            </a:pPr>
            <a:r>
              <a:rPr lang="en-IN" dirty="0">
                <a:cs typeface="ＭＳ Ｐゴシック" charset="0"/>
              </a:rPr>
              <a:t>Steps in </a:t>
            </a:r>
            <a:r>
              <a:rPr lang="en-IN" spc="-300" dirty="0">
                <a:cs typeface="ＭＳ Ｐゴシック" charset="0"/>
              </a:rPr>
              <a:t>B P M</a:t>
            </a:r>
          </a:p>
        </p:txBody>
      </p:sp>
      <p:sp>
        <p:nvSpPr>
          <p:cNvPr id="2" name="Content Placeholder 1"/>
          <p:cNvSpPr>
            <a:spLocks noGrp="1"/>
          </p:cNvSpPr>
          <p:nvPr>
            <p:ph idx="13"/>
          </p:nvPr>
        </p:nvSpPr>
        <p:spPr>
          <a:xfrm>
            <a:off x="457200" y="3581400"/>
            <a:ext cx="8229600" cy="2163763"/>
          </a:xfrm>
        </p:spPr>
        <p:txBody>
          <a:bodyPr/>
          <a:lstStyle/>
          <a:p>
            <a:pPr marL="944118" lvl="1" indent="-457200">
              <a:buFont typeface="+mj-lt"/>
              <a:buAutoNum type="arabicPeriod"/>
            </a:pPr>
            <a:r>
              <a:rPr lang="en-IN" sz="2400" dirty="0"/>
              <a:t>Identify processes for change</a:t>
            </a:r>
          </a:p>
          <a:p>
            <a:pPr marL="944118" lvl="1" indent="-457200">
              <a:buFont typeface="+mj-lt"/>
              <a:buAutoNum type="arabicPeriod"/>
            </a:pPr>
            <a:r>
              <a:rPr lang="en-IN" sz="2400" dirty="0" err="1"/>
              <a:t>Analyze</a:t>
            </a:r>
            <a:r>
              <a:rPr lang="en-IN" sz="2400" dirty="0"/>
              <a:t> existing processes</a:t>
            </a:r>
          </a:p>
          <a:p>
            <a:pPr marL="944118" lvl="1" indent="-457200">
              <a:buFont typeface="+mj-lt"/>
              <a:buAutoNum type="arabicPeriod"/>
            </a:pPr>
            <a:r>
              <a:rPr lang="en-IN" sz="2400" dirty="0"/>
              <a:t>Design the new process</a:t>
            </a:r>
          </a:p>
          <a:p>
            <a:pPr marL="944118" lvl="1" indent="-457200">
              <a:buFont typeface="+mj-lt"/>
              <a:buAutoNum type="arabicPeriod"/>
            </a:pPr>
            <a:r>
              <a:rPr lang="en-IN" sz="2400" dirty="0"/>
              <a:t>Implement the new process</a:t>
            </a:r>
          </a:p>
          <a:p>
            <a:pPr marL="944118" lvl="1" indent="-457200">
              <a:buFont typeface="+mj-lt"/>
              <a:buAutoNum type="arabicPeriod"/>
            </a:pPr>
            <a:r>
              <a:rPr lang="en-IN" sz="2400" dirty="0"/>
              <a:t>Continuous measurement</a:t>
            </a:r>
          </a:p>
        </p:txBody>
      </p:sp>
    </p:spTree>
    <p:extLst>
      <p:ext uri="{BB962C8B-B14F-4D97-AF65-F5344CB8AC3E}">
        <p14:creationId xmlns:p14="http://schemas.microsoft.com/office/powerpoint/2010/main" val="270636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463"/>
            <a:ext cx="8229600" cy="1661993"/>
          </a:xfrm>
        </p:spPr>
        <p:txBody>
          <a:bodyPr>
            <a:spAutoFit/>
          </a:bodyPr>
          <a:lstStyle/>
          <a:p>
            <a:r>
              <a:rPr lang="en-IN" altLang="en-US" dirty="0"/>
              <a:t>Figure 13.2 As-is Business Process for Purchasing a Book from a Physical Bookstore</a:t>
            </a:r>
            <a:endParaRPr lang="en-US" sz="2800" dirty="0"/>
          </a:p>
        </p:txBody>
      </p:sp>
      <p:pic>
        <p:nvPicPr>
          <p:cNvPr id="2050" name="Picture 2" descr="Customer goes to bookstore; searches shelves; book available?&#10;If yes, purchases book; takes book home&#10;If no, clerk searches; found by clerk?&#10;If yes, customer purchases book, takes book home&#10;If no, clerk inquires about ordering; able to order?&#10;If no, customer goes to another store&#10;If yes, clerk places order; receives book; notifies customer; customer returns to store; purchases book; takes book home"/>
          <p:cNvPicPr>
            <a:picLocks noChangeAspect="1" noChangeArrowheads="1"/>
          </p:cNvPicPr>
          <p:nvPr/>
        </p:nvPicPr>
        <p:blipFill rotWithShape="1">
          <a:blip r:embed="rId3">
            <a:extLst>
              <a:ext uri="{28A0092B-C50C-407E-A947-70E740481C1C}">
                <a14:useLocalDpi xmlns:a14="http://schemas.microsoft.com/office/drawing/2010/main" val="0"/>
              </a:ext>
            </a:extLst>
          </a:blip>
          <a:srcRect b="4654"/>
          <a:stretch/>
        </p:blipFill>
        <p:spPr bwMode="auto">
          <a:xfrm>
            <a:off x="732013" y="2198864"/>
            <a:ext cx="7681606" cy="419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69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US" dirty="0"/>
              <a:t>Figure 13.3 Redesigned Process for Purchasing a Book Online</a:t>
            </a:r>
            <a:endParaRPr lang="en-US" sz="2800" dirty="0"/>
          </a:p>
        </p:txBody>
      </p:sp>
      <p:pic>
        <p:nvPicPr>
          <p:cNvPr id="3074" name="Picture 2" descr="Customer accesses online bookstore; searches online catalog; Is book available?&#10;If yes, customer enters order and payment data; customer receives book in mail.&#10;If no, customer selects other online bookstore; searches online catalog, and the process continues."/>
          <p:cNvPicPr>
            <a:picLocks noChangeAspect="1" noChangeArrowheads="1"/>
          </p:cNvPicPr>
          <p:nvPr/>
        </p:nvPicPr>
        <p:blipFill rotWithShape="1">
          <a:blip r:embed="rId3">
            <a:extLst>
              <a:ext uri="{28A0092B-C50C-407E-A947-70E740481C1C}">
                <a14:useLocalDpi xmlns:a14="http://schemas.microsoft.com/office/drawing/2010/main" val="0"/>
              </a:ext>
            </a:extLst>
          </a:blip>
          <a:srcRect b="8288"/>
          <a:stretch/>
        </p:blipFill>
        <p:spPr bwMode="auto">
          <a:xfrm>
            <a:off x="500116" y="2217636"/>
            <a:ext cx="8154179" cy="242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2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1336"/>
            <a:ext cx="8229600" cy="1107996"/>
          </a:xfrm>
        </p:spPr>
        <p:txBody>
          <a:bodyPr>
            <a:spAutoFit/>
          </a:bodyPr>
          <a:lstStyle/>
          <a:p>
            <a:r>
              <a:rPr lang="en-US" dirty="0"/>
              <a:t>Tools for Business Process Management</a:t>
            </a:r>
            <a:endParaRPr lang="en-US" sz="2800" dirty="0"/>
          </a:p>
        </p:txBody>
      </p:sp>
      <p:sp>
        <p:nvSpPr>
          <p:cNvPr id="5" name="Content Placeholder 4"/>
          <p:cNvSpPr>
            <a:spLocks noGrp="1"/>
          </p:cNvSpPr>
          <p:nvPr>
            <p:ph idx="1"/>
          </p:nvPr>
        </p:nvSpPr>
        <p:spPr>
          <a:xfrm>
            <a:off x="457200" y="1838848"/>
            <a:ext cx="8229600" cy="4085734"/>
          </a:xfrm>
        </p:spPr>
        <p:txBody>
          <a:bodyPr>
            <a:spAutoFit/>
          </a:bodyPr>
          <a:lstStyle/>
          <a:p>
            <a:r>
              <a:rPr lang="en-IN" altLang="en-US" sz="2200" dirty="0"/>
              <a:t>Identify and document existing processes</a:t>
            </a:r>
          </a:p>
          <a:p>
            <a:pPr lvl="1"/>
            <a:r>
              <a:rPr lang="en-IN" altLang="en-US" dirty="0"/>
              <a:t>Identify inefficiencies</a:t>
            </a:r>
          </a:p>
          <a:p>
            <a:r>
              <a:rPr lang="en-IN" altLang="en-US" sz="2200" dirty="0"/>
              <a:t>Create models of improved processes</a:t>
            </a:r>
          </a:p>
          <a:p>
            <a:r>
              <a:rPr lang="en-IN" altLang="en-US" sz="2200" dirty="0"/>
              <a:t>Capture and enforce business rules for performing, automating processes</a:t>
            </a:r>
          </a:p>
          <a:p>
            <a:r>
              <a:rPr lang="en-IN" altLang="en-US" sz="2200" dirty="0"/>
              <a:t>Integrate existing systems to support process improvements</a:t>
            </a:r>
          </a:p>
          <a:p>
            <a:r>
              <a:rPr lang="en-IN" altLang="en-US" sz="2200" dirty="0"/>
              <a:t>Verify that new processes have improved</a:t>
            </a:r>
          </a:p>
          <a:p>
            <a:r>
              <a:rPr lang="en-IN" altLang="en-US" sz="2200" dirty="0"/>
              <a:t>Measure impact of process changes on key business performance indicators</a:t>
            </a:r>
          </a:p>
        </p:txBody>
      </p:sp>
    </p:spTree>
    <p:extLst>
      <p:ext uri="{BB962C8B-B14F-4D97-AF65-F5344CB8AC3E}">
        <p14:creationId xmlns:p14="http://schemas.microsoft.com/office/powerpoint/2010/main" val="3740418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5907</TotalTime>
  <Words>6762</Words>
  <Application>Microsoft Office PowerPoint</Application>
  <PresentationFormat>On-screen Show (4:3)</PresentationFormat>
  <Paragraphs>445</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Times New Roman</vt:lpstr>
      <vt:lpstr>Verdana</vt:lpstr>
      <vt:lpstr>Wingdings</vt:lpstr>
      <vt:lpstr>508 Lecture</vt:lpstr>
      <vt:lpstr>Management Information Systems: Managing the Digital Firm</vt:lpstr>
      <vt:lpstr>Learning Objectives</vt:lpstr>
      <vt:lpstr>Systems Development and Organizational Change (1 of 2)</vt:lpstr>
      <vt:lpstr>Systems Development and Organizational Change (2 of 2)</vt:lpstr>
      <vt:lpstr>Figure 13.1 Organizational Change Carries Risks and Rewards</vt:lpstr>
      <vt:lpstr>Business Process Redesign</vt:lpstr>
      <vt:lpstr>Figure 13.2 As-is Business Process for Purchasing a Book from a Physical Bookstore</vt:lpstr>
      <vt:lpstr>Figure 13.3 Redesigned Process for Purchasing a Book Online</vt:lpstr>
      <vt:lpstr>Tools for Business Process Management</vt:lpstr>
      <vt:lpstr>Systems Development</vt:lpstr>
      <vt:lpstr>Figure 13.4 The Systems Development Process</vt:lpstr>
      <vt:lpstr>Systems Analysis</vt:lpstr>
      <vt:lpstr>Systems Design</vt:lpstr>
      <vt:lpstr>Table 13.1 System Design Specifications (1 of 2)</vt:lpstr>
      <vt:lpstr>Table 13.1 System Design Specifications (2 of 2)</vt:lpstr>
      <vt:lpstr>Completing the Systems Development Process (1 of 3)</vt:lpstr>
      <vt:lpstr>Figure 13.5 A Sample Test Plan to Test a Record Change</vt:lpstr>
      <vt:lpstr>Completing the Systems Development Process (2 of 3)</vt:lpstr>
      <vt:lpstr>Completing the Systems Development Process (3 of 3)</vt:lpstr>
      <vt:lpstr>Table 13.2 Systems Development</vt:lpstr>
      <vt:lpstr>Structured Methodologies (1 of 2)</vt:lpstr>
      <vt:lpstr>Structured Methodologies (2 of 2)</vt:lpstr>
      <vt:lpstr>Figure 13.6 Data Flow Diagram for Mail-in University Registration System</vt:lpstr>
      <vt:lpstr>Figure 13.7 High-level Structure Chart for a Payroll System</vt:lpstr>
      <vt:lpstr>Object-Oriented Development (1 of 2)</vt:lpstr>
      <vt:lpstr>Figure 13.8 Class and Inheritance</vt:lpstr>
      <vt:lpstr>Object-Oriented Development (2 of 2)</vt:lpstr>
      <vt:lpstr>Computer-Aided Software Engineering</vt:lpstr>
      <vt:lpstr>Traditional Systems Life Cycle</vt:lpstr>
      <vt:lpstr>Figure 13.9 The Traditional Systems Development Life Cycle</vt:lpstr>
      <vt:lpstr>Prototyping (1 of 2)</vt:lpstr>
      <vt:lpstr>Figure 13.10 The Prototyping Process</vt:lpstr>
      <vt:lpstr>Prototyping (2 of 2)</vt:lpstr>
      <vt:lpstr>End-User Development (1 of 2)</vt:lpstr>
      <vt:lpstr>End-User Development (2 of 2)</vt:lpstr>
      <vt:lpstr>Application Software Packages and Cloud Software Services</vt:lpstr>
      <vt:lpstr>Outsourcing (1 of 2)</vt:lpstr>
      <vt:lpstr>Outsourcing (2 of 2)</vt:lpstr>
      <vt:lpstr>Figure 13.11 Total Cost of Offshore Outsourcing</vt:lpstr>
      <vt:lpstr>Rapid Application Development (R A D), Agile Development, and DevOps</vt:lpstr>
      <vt:lpstr>Component-Based Development and Web Services</vt:lpstr>
      <vt:lpstr>Mobile Application Development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Victor</cp:lastModifiedBy>
  <cp:revision>1088</cp:revision>
  <dcterms:created xsi:type="dcterms:W3CDTF">2014-07-14T20:04:21Z</dcterms:created>
  <dcterms:modified xsi:type="dcterms:W3CDTF">2023-07-24T22:02:02Z</dcterms:modified>
</cp:coreProperties>
</file>