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8" r:id="rId3"/>
    <p:sldId id="280" r:id="rId4"/>
    <p:sldId id="281" r:id="rId5"/>
    <p:sldId id="276" r:id="rId6"/>
    <p:sldId id="282" r:id="rId7"/>
    <p:sldId id="283" r:id="rId8"/>
    <p:sldId id="284" r:id="rId9"/>
    <p:sldId id="285" r:id="rId10"/>
    <p:sldId id="286" r:id="rId11"/>
    <p:sldId id="259" r:id="rId12"/>
  </p:sldIdLst>
  <p:sldSz cx="9906000" cy="6858000" type="A4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594880d8a6ae39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2294" y="9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EF3CE-DA82-4058-A95A-F821DD88777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974A8-0C02-4BFB-BD94-C7F5D379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06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9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3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9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8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8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3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09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6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2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7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44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0268B-3635-4D8C-A5AD-E2EEF0BFB29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6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9074" y="5604336"/>
            <a:ext cx="5326926" cy="443768"/>
          </a:xfrm>
        </p:spPr>
        <p:txBody>
          <a:bodyPr>
            <a:noAutofit/>
          </a:bodyPr>
          <a:lstStyle/>
          <a:p>
            <a:r>
              <a:rPr lang="en-US" sz="2500" b="1" cap="all" dirty="0">
                <a:solidFill>
                  <a:srgbClr val="FF0000"/>
                </a:solidFill>
                <a:latin typeface="+mn-lt"/>
              </a:rPr>
              <a:t>PRESENTATION BY ELLEN YAA </a:t>
            </a:r>
            <a:r>
              <a:rPr lang="en-US" sz="2500" b="1" cap="all" dirty="0" smtClean="0">
                <a:solidFill>
                  <a:srgbClr val="FF0000"/>
                </a:solidFill>
                <a:latin typeface="+mn-lt"/>
              </a:rPr>
              <a:t>SACKEY</a:t>
            </a:r>
            <a:r>
              <a:rPr lang="en-US" sz="2500" b="1" cap="all" dirty="0">
                <a:solidFill>
                  <a:srgbClr val="FF0000"/>
                </a:solidFill>
                <a:latin typeface="+mn-lt"/>
              </a:rPr>
              <a:t/>
            </a:r>
            <a:br>
              <a:rPr lang="en-US" sz="2500" b="1" cap="all" dirty="0">
                <a:solidFill>
                  <a:srgbClr val="FF0000"/>
                </a:solidFill>
                <a:latin typeface="+mn-lt"/>
              </a:rPr>
            </a:br>
            <a:r>
              <a:rPr lang="en-US" sz="2500" b="1" cap="all" dirty="0">
                <a:solidFill>
                  <a:srgbClr val="FF0000"/>
                </a:solidFill>
                <a:latin typeface="+mn-lt"/>
              </a:rPr>
              <a:t>28th June 2024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3601" y="2648723"/>
            <a:ext cx="75699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cap="all" dirty="0">
                <a:solidFill>
                  <a:srgbClr val="FF0000"/>
                </a:solidFill>
                <a:ea typeface="+mj-ea"/>
                <a:cs typeface="+mj-cs"/>
              </a:rPr>
              <a:t>Fintech and Banks: Partnership or </a:t>
            </a:r>
            <a:r>
              <a:rPr lang="en-US" sz="2500" b="1" cap="all" dirty="0" smtClean="0">
                <a:solidFill>
                  <a:srgbClr val="FF0000"/>
                </a:solidFill>
                <a:ea typeface="+mj-ea"/>
                <a:cs typeface="+mj-cs"/>
              </a:rPr>
              <a:t>Competition?</a:t>
            </a:r>
            <a:endParaRPr lang="en-US" sz="2500" b="1" cap="all" dirty="0">
              <a:solidFill>
                <a:srgbClr val="FF0000"/>
              </a:solidFill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60172" y="3814906"/>
            <a:ext cx="55185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500" b="1" cap="all" dirty="0">
                <a:solidFill>
                  <a:srgbClr val="FF0000"/>
                </a:solidFill>
                <a:ea typeface="+mj-ea"/>
                <a:cs typeface="+mj-cs"/>
              </a:rPr>
              <a:t>How </a:t>
            </a:r>
            <a:r>
              <a:rPr lang="en-US" sz="2500" b="1" cap="all" dirty="0" smtClean="0">
                <a:solidFill>
                  <a:srgbClr val="FF0000"/>
                </a:solidFill>
                <a:ea typeface="+mj-ea"/>
                <a:cs typeface="+mj-cs"/>
              </a:rPr>
              <a:t>CAN CBG TAKE ADVANTAGE OF </a:t>
            </a:r>
            <a:r>
              <a:rPr lang="en-US" sz="2500" b="1" cap="all" dirty="0">
                <a:solidFill>
                  <a:srgbClr val="FF0000"/>
                </a:solidFill>
                <a:ea typeface="+mj-ea"/>
                <a:cs typeface="+mj-cs"/>
              </a:rPr>
              <a:t>the New Normal</a:t>
            </a:r>
          </a:p>
        </p:txBody>
      </p:sp>
    </p:spTree>
    <p:extLst>
      <p:ext uri="{BB962C8B-B14F-4D97-AF65-F5344CB8AC3E}">
        <p14:creationId xmlns:p14="http://schemas.microsoft.com/office/powerpoint/2010/main" val="37527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2245360" y="419590"/>
            <a:ext cx="7203440" cy="5415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266"/>
              </a:lnSpc>
              <a:buNone/>
            </a:pPr>
            <a:r>
              <a:rPr lang="en-US" sz="4688" b="1" kern="0" spc="47" dirty="0" smtClean="0">
                <a:solidFill>
                  <a:srgbClr val="000000">
                    <a:alpha val="80000"/>
                  </a:srgbClr>
                </a:solidFill>
                <a:latin typeface="Sitka Text Semibold" pitchFamily="2" charset="0"/>
                <a:ea typeface="Bebas Neue" pitchFamily="34" charset="-122"/>
                <a:cs typeface="Arial" panose="020B0604020202020204" pitchFamily="34" charset="0"/>
              </a:rPr>
              <a:t>Conclusion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2" name="Object 4"/>
          <p:cNvSpPr/>
          <p:nvPr/>
        </p:nvSpPr>
        <p:spPr>
          <a:xfrm>
            <a:off x="1783233" y="1261120"/>
            <a:ext cx="4938700" cy="22653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285750" indent="-285750" algn="l">
              <a:lnSpc>
                <a:spcPts val="1925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620" kern="0" spc="32" dirty="0" smtClean="0">
                <a:solidFill>
                  <a:srgbClr val="000000">
                    <a:alpha val="80000"/>
                  </a:srgbClr>
                </a:solidFill>
                <a:latin typeface="Sitka Text Semibold" pitchFamily="2" charset="0"/>
                <a:ea typeface="Source Sans Pro" pitchFamily="34" charset="-122"/>
                <a:cs typeface="Arial" panose="020B0604020202020204" pitchFamily="34" charset="0"/>
              </a:rPr>
              <a:t>Fintech is reshaping the financial industry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3" name="Object 5"/>
          <p:cNvSpPr/>
          <p:nvPr/>
        </p:nvSpPr>
        <p:spPr>
          <a:xfrm>
            <a:off x="1783232" y="1596837"/>
            <a:ext cx="6121247" cy="67848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782"/>
              </a:lnSpc>
              <a:spcBef>
                <a:spcPts val="620"/>
              </a:spcBef>
              <a:buNone/>
            </a:pPr>
            <a:r>
              <a:rPr lang="en-US" sz="1350" kern="0" spc="27" dirty="0" smtClean="0">
                <a:solidFill>
                  <a:srgbClr val="000000">
                    <a:alpha val="80000"/>
                  </a:srgbClr>
                </a:solidFill>
                <a:latin typeface="Sitka Text Semibold" pitchFamily="2" charset="0"/>
                <a:ea typeface="Source Sans Pro" pitchFamily="34" charset="-122"/>
                <a:cs typeface="Arial" panose="020B0604020202020204" pitchFamily="34" charset="0"/>
              </a:rPr>
              <a:t>The rapid growth and innovation in fintech are transforming the traditional banking landscape.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4" name="Object 8"/>
          <p:cNvSpPr/>
          <p:nvPr/>
        </p:nvSpPr>
        <p:spPr>
          <a:xfrm>
            <a:off x="1783232" y="2384502"/>
            <a:ext cx="6984847" cy="39060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285750" indent="-285750" algn="l">
              <a:lnSpc>
                <a:spcPts val="1925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620" kern="0" spc="32" dirty="0" smtClean="0">
                <a:solidFill>
                  <a:srgbClr val="000000">
                    <a:alpha val="80000"/>
                  </a:srgbClr>
                </a:solidFill>
                <a:latin typeface="Sitka Text Semibold" pitchFamily="2" charset="0"/>
                <a:ea typeface="Source Sans Pro" pitchFamily="34" charset="-122"/>
                <a:cs typeface="Arial" panose="020B0604020202020204" pitchFamily="34" charset="0"/>
              </a:rPr>
              <a:t>Partnership and competition present opportunities for banks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5" name="Object 9"/>
          <p:cNvSpPr/>
          <p:nvPr/>
        </p:nvSpPr>
        <p:spPr>
          <a:xfrm>
            <a:off x="1783232" y="2775104"/>
            <a:ext cx="6745959" cy="7823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782"/>
              </a:lnSpc>
              <a:spcBef>
                <a:spcPts val="620"/>
              </a:spcBef>
              <a:buNone/>
            </a:pPr>
            <a:r>
              <a:rPr lang="en-US" sz="1350" kern="0" spc="27" dirty="0" smtClean="0">
                <a:solidFill>
                  <a:srgbClr val="000000">
                    <a:alpha val="80000"/>
                  </a:srgbClr>
                </a:solidFill>
                <a:latin typeface="Sitka Text Semibold" pitchFamily="2" charset="0"/>
                <a:ea typeface="Source Sans Pro" pitchFamily="34" charset="-122"/>
                <a:cs typeface="Arial" panose="020B0604020202020204" pitchFamily="34" charset="0"/>
              </a:rPr>
              <a:t>Banks can leverage fintech partnerships to access new technologies and expand their customer base, while also facing competition in certain financial services.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12112" y="3698637"/>
            <a:ext cx="6745959" cy="3203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285750" indent="-285750" algn="l">
              <a:lnSpc>
                <a:spcPts val="1925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620" kern="0" spc="32" dirty="0" smtClean="0">
                <a:solidFill>
                  <a:srgbClr val="000000">
                    <a:alpha val="80000"/>
                  </a:srgbClr>
                </a:solidFill>
                <a:latin typeface="Sitka Text Semibold" pitchFamily="2" charset="0"/>
                <a:ea typeface="Source Sans Pro" pitchFamily="34" charset="-122"/>
                <a:cs typeface="Arial" panose="020B0604020202020204" pitchFamily="34" charset="0"/>
              </a:rPr>
              <a:t>Continuous evolution of the fintech landscape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12113" y="4018994"/>
            <a:ext cx="6745958" cy="113081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782"/>
              </a:lnSpc>
              <a:spcBef>
                <a:spcPts val="620"/>
              </a:spcBef>
              <a:buNone/>
            </a:pPr>
            <a:r>
              <a:rPr lang="en-US" sz="1350" kern="0" spc="27" dirty="0" smtClean="0">
                <a:solidFill>
                  <a:srgbClr val="000000">
                    <a:alpha val="80000"/>
                  </a:srgbClr>
                </a:solidFill>
                <a:latin typeface="Sitka Text Semibold" pitchFamily="2" charset="0"/>
                <a:ea typeface="Source Sans Pro" pitchFamily="34" charset="-122"/>
                <a:cs typeface="Arial" panose="020B0604020202020204" pitchFamily="34" charset="0"/>
              </a:rPr>
              <a:t>The fintech industry is expected to continue evolving, with further innovations and disruptions that will require banks to remain agile and adaptable.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99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72732"/>
            <a:ext cx="21121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93865" y="5316828"/>
            <a:ext cx="21121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08714999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1701" y="1527606"/>
            <a:ext cx="9004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ject 2" descr="preencoded.png"/>
          <p:cNvPicPr>
            <a:picLocks noChangeAspect="1"/>
          </p:cNvPicPr>
          <p:nvPr/>
        </p:nvPicPr>
        <p:blipFill>
          <a:blip r:embed="rId3"/>
          <a:srcRect l="-5556" t="-97387" r="-5556" b="-97387"/>
          <a:stretch/>
        </p:blipFill>
        <p:spPr>
          <a:xfrm>
            <a:off x="4722743" y="658178"/>
            <a:ext cx="4959499" cy="5578469"/>
          </a:xfrm>
          <a:prstGeom prst="rect">
            <a:avLst/>
          </a:prstGeom>
        </p:spPr>
      </p:pic>
      <p:sp>
        <p:nvSpPr>
          <p:cNvPr id="7" name="Object 3"/>
          <p:cNvSpPr/>
          <p:nvPr/>
        </p:nvSpPr>
        <p:spPr>
          <a:xfrm>
            <a:off x="775095" y="1925323"/>
            <a:ext cx="3401570" cy="88009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466"/>
              </a:lnSpc>
            </a:pPr>
            <a:r>
              <a:rPr lang="en-US" sz="3809" b="1" kern="0" spc="38" dirty="0">
                <a:solidFill>
                  <a:srgbClr val="000000">
                    <a:alpha val="80000"/>
                  </a:srgbClr>
                </a:solidFill>
                <a:latin typeface="Sitka Text Semibold" pitchFamily="2" charset="0"/>
                <a:ea typeface="Bebas Neue" pitchFamily="34" charset="-122"/>
                <a:cs typeface="Bebas Neue" pitchFamily="34" charset="-120"/>
              </a:rPr>
              <a:t>Consolidated Bank Ghana (CBG)</a:t>
            </a:r>
            <a:endParaRPr lang="en-US" sz="1463" dirty="0">
              <a:latin typeface="Sitka Text Semibold" pitchFamily="2" charset="0"/>
            </a:endParaRPr>
          </a:p>
        </p:txBody>
      </p:sp>
      <p:sp>
        <p:nvSpPr>
          <p:cNvPr id="8" name="Object 4"/>
          <p:cNvSpPr/>
          <p:nvPr/>
        </p:nvSpPr>
        <p:spPr>
          <a:xfrm>
            <a:off x="229019" y="3664407"/>
            <a:ext cx="4493724" cy="188907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737"/>
              </a:lnSpc>
              <a:spcBef>
                <a:spcPts val="911"/>
              </a:spcBef>
            </a:pPr>
            <a:r>
              <a:rPr lang="en-GB" sz="1316" kern="0" spc="26" dirty="0">
                <a:solidFill>
                  <a:srgbClr val="000000">
                    <a:alpha val="80000"/>
                  </a:srgbClr>
                </a:solidFill>
                <a:latin typeface="Sitka Text Semibold" pitchFamily="2" charset="0"/>
                <a:ea typeface="Source Sans Pro" pitchFamily="34" charset="-122"/>
                <a:cs typeface="Source Sans Pro" pitchFamily="34" charset="-120"/>
              </a:rPr>
              <a:t>Consolidated Bank Ghana (CBG) is a state-owned commercial bank in Ghana that provides a wide range of banking and financial services to individuals and businesses. The bank has 114 branches across the country.</a:t>
            </a:r>
            <a:endParaRPr lang="en-US" sz="1316" kern="0" spc="26" dirty="0">
              <a:solidFill>
                <a:srgbClr val="000000">
                  <a:alpha val="80000"/>
                </a:srgbClr>
              </a:solidFill>
              <a:latin typeface="Sitka Text Semibold" pitchFamily="2" charset="0"/>
              <a:ea typeface="Source Sans Pro" pitchFamily="34" charset="-122"/>
              <a:cs typeface="Source Sans Pro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3462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1866482" y="180756"/>
            <a:ext cx="6219226" cy="56373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440"/>
              </a:lnSpc>
              <a:buNone/>
            </a:pPr>
            <a:r>
              <a:rPr lang="en-US" sz="4000" dirty="0" smtClean="0">
                <a:solidFill>
                  <a:srgbClr val="333333"/>
                </a:solidFill>
                <a:latin typeface="Sitka Text Semibold" pitchFamily="2" charset="0"/>
                <a:ea typeface="Trocchi" pitchFamily="34" charset="-122"/>
                <a:cs typeface="Trocchi" pitchFamily="34" charset="-120"/>
              </a:rPr>
              <a:t>Introduction</a:t>
            </a:r>
            <a:endParaRPr lang="en-US" sz="4000" dirty="0">
              <a:latin typeface="Sitka Text Semibold" pitchFamily="2" charset="0"/>
            </a:endParaRPr>
          </a:p>
        </p:txBody>
      </p:sp>
      <p:sp>
        <p:nvSpPr>
          <p:cNvPr id="7" name="Object 4"/>
          <p:cNvSpPr/>
          <p:nvPr/>
        </p:nvSpPr>
        <p:spPr>
          <a:xfrm>
            <a:off x="1480104" y="869295"/>
            <a:ext cx="7917896" cy="102378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333333"/>
                </a:solidFill>
                <a:latin typeface="Sitka Text Semibold" pitchFamily="2" charset="0"/>
                <a:ea typeface="Montserrat" pitchFamily="34" charset="-122"/>
                <a:cs typeface="Montserrat" pitchFamily="34" charset="-120"/>
              </a:rPr>
              <a:t>Financial Sector </a:t>
            </a:r>
            <a:r>
              <a:rPr lang="en-US" sz="2000" dirty="0" smtClean="0">
                <a:solidFill>
                  <a:srgbClr val="333333"/>
                </a:solidFill>
                <a:latin typeface="Sitka Text Semibold" pitchFamily="2" charset="0"/>
                <a:ea typeface="Montserrat" pitchFamily="34" charset="-122"/>
                <a:cs typeface="Montserrat" pitchFamily="34" charset="-120"/>
              </a:rPr>
              <a:t>Transformation</a:t>
            </a:r>
            <a:endParaRPr lang="en-US" sz="2000" dirty="0">
              <a:solidFill>
                <a:srgbClr val="333333"/>
              </a:solidFill>
              <a:latin typeface="Sitka Text Semibold" pitchFamily="2" charset="0"/>
              <a:ea typeface="Montserrat" pitchFamily="34" charset="-122"/>
            </a:endParaRPr>
          </a:p>
          <a:p>
            <a:pPr algn="just">
              <a:lnSpc>
                <a:spcPts val="2016"/>
              </a:lnSpc>
            </a:pPr>
            <a:r>
              <a:rPr lang="en-US" sz="2000" dirty="0" smtClean="0">
                <a:solidFill>
                  <a:srgbClr val="000000">
                    <a:alpha val="60000"/>
                  </a:srgbClr>
                </a:solidFill>
                <a:latin typeface="Sitka Text Semibold" pitchFamily="2" charset="0"/>
                <a:ea typeface="Montserrat" pitchFamily="34" charset="-122"/>
                <a:cs typeface="Montserrat" pitchFamily="34" charset="-120"/>
              </a:rPr>
              <a:t>The </a:t>
            </a:r>
            <a:r>
              <a:rPr lang="en-US" sz="2000" dirty="0">
                <a:solidFill>
                  <a:srgbClr val="000000">
                    <a:alpha val="60000"/>
                  </a:srgbClr>
                </a:solidFill>
                <a:latin typeface="Sitka Text Semibold" pitchFamily="2" charset="0"/>
                <a:ea typeface="Montserrat" pitchFamily="34" charset="-122"/>
                <a:cs typeface="Montserrat" pitchFamily="34" charset="-120"/>
              </a:rPr>
              <a:t>financial industry is undergoing a significant shift driven by the rise of financial technology (</a:t>
            </a:r>
            <a:r>
              <a:rPr lang="en-US" sz="2000" dirty="0" err="1">
                <a:solidFill>
                  <a:srgbClr val="000000">
                    <a:alpha val="60000"/>
                  </a:srgbClr>
                </a:solidFill>
                <a:latin typeface="Sitka Text Semibold" pitchFamily="2" charset="0"/>
                <a:ea typeface="Montserrat" pitchFamily="34" charset="-122"/>
                <a:cs typeface="Montserrat" pitchFamily="34" charset="-120"/>
              </a:rPr>
              <a:t>fintech</a:t>
            </a:r>
            <a:r>
              <a:rPr lang="en-US" sz="2000" dirty="0">
                <a:solidFill>
                  <a:srgbClr val="000000">
                    <a:alpha val="60000"/>
                  </a:srgbClr>
                </a:solidFill>
                <a:latin typeface="Sitka Text Semibold" pitchFamily="2" charset="0"/>
                <a:ea typeface="Montserrat" pitchFamily="34" charset="-122"/>
                <a:cs typeface="Montserrat" pitchFamily="34" charset="-120"/>
              </a:rPr>
              <a:t>).</a:t>
            </a:r>
            <a:endParaRPr lang="en-US" sz="2000" dirty="0">
              <a:latin typeface="Sitka Text Semibold" pitchFamily="2" charset="0"/>
            </a:endParaRPr>
          </a:p>
          <a:p>
            <a:pPr algn="just">
              <a:lnSpc>
                <a:spcPts val="2016"/>
              </a:lnSpc>
            </a:pPr>
            <a:endParaRPr lang="en-US" sz="2000" dirty="0">
              <a:latin typeface="Sitka Text Semibold" pitchFamily="2" charset="0"/>
            </a:endParaRPr>
          </a:p>
        </p:txBody>
      </p:sp>
      <p:sp>
        <p:nvSpPr>
          <p:cNvPr id="8" name="Object 5"/>
          <p:cNvSpPr/>
          <p:nvPr/>
        </p:nvSpPr>
        <p:spPr>
          <a:xfrm>
            <a:off x="1480104" y="1301758"/>
            <a:ext cx="7917896" cy="6399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just">
              <a:lnSpc>
                <a:spcPts val="1680"/>
              </a:lnSpc>
              <a:spcBef>
                <a:spcPts val="564"/>
              </a:spcBef>
              <a:buNone/>
            </a:pPr>
            <a:endParaRPr lang="en-US" sz="2000" dirty="0">
              <a:latin typeface="Sitka Text Semibold" pitchFamily="2" charset="0"/>
            </a:endParaRPr>
          </a:p>
        </p:txBody>
      </p:sp>
      <p:sp>
        <p:nvSpPr>
          <p:cNvPr id="16" name="Object 13"/>
          <p:cNvSpPr/>
          <p:nvPr/>
        </p:nvSpPr>
        <p:spPr>
          <a:xfrm>
            <a:off x="6905549" y="3963342"/>
            <a:ext cx="2891067" cy="42661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just">
              <a:lnSpc>
                <a:spcPts val="1680"/>
              </a:lnSpc>
              <a:spcBef>
                <a:spcPts val="564"/>
              </a:spcBef>
              <a:buNone/>
            </a:pPr>
            <a:endParaRPr lang="en-US" sz="2000" dirty="0">
              <a:latin typeface="Sitka Text Semibold" pitchFamily="2" charset="0"/>
            </a:endParaRPr>
          </a:p>
        </p:txBody>
      </p:sp>
      <p:sp>
        <p:nvSpPr>
          <p:cNvPr id="17" name="Object 14"/>
          <p:cNvSpPr/>
          <p:nvPr/>
        </p:nvSpPr>
        <p:spPr>
          <a:xfrm>
            <a:off x="0" y="5318435"/>
            <a:ext cx="9906000" cy="664354"/>
          </a:xfrm>
          <a:prstGeom prst="rect">
            <a:avLst/>
          </a:prstGeom>
          <a:solidFill>
            <a:schemeClr val="tx1"/>
          </a:solidFill>
        </p:spPr>
      </p:sp>
      <p:sp>
        <p:nvSpPr>
          <p:cNvPr id="18" name="Object 15"/>
          <p:cNvSpPr/>
          <p:nvPr/>
        </p:nvSpPr>
        <p:spPr>
          <a:xfrm>
            <a:off x="155574" y="5318434"/>
            <a:ext cx="9641042" cy="66435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52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  <a:latin typeface="Sitka Text Semibold" pitchFamily="2" charset="0"/>
                <a:ea typeface="Montserrat" pitchFamily="34" charset="-122"/>
                <a:cs typeface="Montserrat" pitchFamily="34" charset="-120"/>
              </a:rPr>
              <a:t>This presentation will explore the relationship between fintech and banks, and how Consolidated Bank Ghana (CBG) can adapt and thrive in this evolving landscape.</a:t>
            </a:r>
            <a:endParaRPr lang="en-US" dirty="0">
              <a:solidFill>
                <a:schemeClr val="bg1"/>
              </a:solidFill>
              <a:latin typeface="Sitka Text Semibold" pitchFamily="2" charset="0"/>
            </a:endParaRPr>
          </a:p>
        </p:txBody>
      </p:sp>
      <p:sp>
        <p:nvSpPr>
          <p:cNvPr id="19" name="Object 4"/>
          <p:cNvSpPr/>
          <p:nvPr/>
        </p:nvSpPr>
        <p:spPr>
          <a:xfrm>
            <a:off x="1480104" y="2056489"/>
            <a:ext cx="7917896" cy="90897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342900" indent="-342900" algn="just">
              <a:lnSpc>
                <a:spcPts val="2016"/>
              </a:lnSpc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333333"/>
                </a:solidFill>
                <a:latin typeface="Sitka Text Semibold" pitchFamily="2" charset="0"/>
                <a:ea typeface="Montserrat" pitchFamily="34" charset="-122"/>
                <a:cs typeface="Montserrat" pitchFamily="34" charset="-120"/>
              </a:rPr>
              <a:t>Fintech's Impact</a:t>
            </a:r>
            <a:endParaRPr lang="en-US" sz="2000" dirty="0">
              <a:latin typeface="Sitka Text Semibold" pitchFamily="2" charset="0"/>
            </a:endParaRPr>
          </a:p>
          <a:p>
            <a:pPr algn="just">
              <a:lnSpc>
                <a:spcPts val="1680"/>
              </a:lnSpc>
              <a:spcBef>
                <a:spcPts val="564"/>
              </a:spcBef>
              <a:buNone/>
            </a:pPr>
            <a:r>
              <a:rPr lang="en-US" sz="2000" dirty="0">
                <a:solidFill>
                  <a:srgbClr val="000000">
                    <a:alpha val="60000"/>
                  </a:srgbClr>
                </a:solidFill>
                <a:latin typeface="Sitka Text Semibold" pitchFamily="2" charset="0"/>
                <a:ea typeface="Montserrat" pitchFamily="34" charset="-122"/>
                <a:cs typeface="Montserrat" pitchFamily="34" charset="-120"/>
              </a:rPr>
              <a:t>Fintech innovations are disrupting traditional banking models and changing the way financial services are delivered.</a:t>
            </a:r>
            <a:endParaRPr lang="en-US" sz="2000" dirty="0">
              <a:latin typeface="Sitka Text Semibold" pitchFamily="2" charset="0"/>
            </a:endParaRPr>
          </a:p>
          <a:p>
            <a:pPr algn="just">
              <a:lnSpc>
                <a:spcPts val="2016"/>
              </a:lnSpc>
            </a:pPr>
            <a:endParaRPr lang="en-US" sz="2000" dirty="0">
              <a:latin typeface="Sitka Text Semibold" pitchFamily="2" charset="0"/>
            </a:endParaRPr>
          </a:p>
        </p:txBody>
      </p:sp>
      <p:sp>
        <p:nvSpPr>
          <p:cNvPr id="20" name="Object 4"/>
          <p:cNvSpPr/>
          <p:nvPr/>
        </p:nvSpPr>
        <p:spPr>
          <a:xfrm>
            <a:off x="1480104" y="3080271"/>
            <a:ext cx="7917896" cy="88307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342900" indent="-342900" algn="just">
              <a:lnSpc>
                <a:spcPts val="2016"/>
              </a:lnSpc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333333"/>
                </a:solidFill>
                <a:latin typeface="Sitka Text Semibold" pitchFamily="2" charset="0"/>
                <a:ea typeface="Montserrat" pitchFamily="34" charset="-122"/>
                <a:cs typeface="Montserrat" pitchFamily="34" charset="-120"/>
              </a:rPr>
              <a:t>Fintech's Impact</a:t>
            </a:r>
            <a:endParaRPr lang="en-US" sz="2000" dirty="0">
              <a:latin typeface="Sitka Text Semibold" pitchFamily="2" charset="0"/>
            </a:endParaRPr>
          </a:p>
          <a:p>
            <a:pPr algn="just">
              <a:lnSpc>
                <a:spcPts val="1680"/>
              </a:lnSpc>
              <a:spcBef>
                <a:spcPts val="564"/>
              </a:spcBef>
              <a:buNone/>
            </a:pPr>
            <a:r>
              <a:rPr lang="en-US" sz="2000" dirty="0">
                <a:solidFill>
                  <a:srgbClr val="000000">
                    <a:alpha val="60000"/>
                  </a:srgbClr>
                </a:solidFill>
                <a:latin typeface="Sitka Text Semibold" pitchFamily="2" charset="0"/>
                <a:ea typeface="Montserrat" pitchFamily="34" charset="-122"/>
                <a:cs typeface="Montserrat" pitchFamily="34" charset="-120"/>
              </a:rPr>
              <a:t>Fintech innovations are disrupting traditional banking models and changing the way financial services are delivered.</a:t>
            </a:r>
            <a:endParaRPr lang="en-US" sz="2000" dirty="0">
              <a:latin typeface="Sitka Text Semibold" pitchFamily="2" charset="0"/>
            </a:endParaRPr>
          </a:p>
          <a:p>
            <a:pPr algn="just">
              <a:lnSpc>
                <a:spcPts val="2016"/>
              </a:lnSpc>
            </a:pPr>
            <a:endParaRPr lang="en-US" sz="2000" dirty="0">
              <a:latin typeface="Sitka Text Semibold" pitchFamily="2" charset="0"/>
            </a:endParaRPr>
          </a:p>
        </p:txBody>
      </p:sp>
      <p:sp>
        <p:nvSpPr>
          <p:cNvPr id="22" name="Object 4"/>
          <p:cNvSpPr/>
          <p:nvPr/>
        </p:nvSpPr>
        <p:spPr>
          <a:xfrm>
            <a:off x="1480104" y="4078153"/>
            <a:ext cx="7917896" cy="8136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342900" indent="-342900" algn="just">
              <a:lnSpc>
                <a:spcPts val="1680"/>
              </a:lnSpc>
              <a:spcBef>
                <a:spcPts val="564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333333"/>
                </a:solidFill>
                <a:latin typeface="Sitka Text Semibold" pitchFamily="2" charset="0"/>
                <a:ea typeface="Montserrat" pitchFamily="34" charset="-122"/>
                <a:cs typeface="Montserrat" pitchFamily="34" charset="-120"/>
              </a:rPr>
              <a:t>Key Question</a:t>
            </a:r>
            <a:endParaRPr lang="en-US" sz="2000" dirty="0">
              <a:solidFill>
                <a:srgbClr val="000000">
                  <a:alpha val="60000"/>
                </a:srgbClr>
              </a:solidFill>
              <a:latin typeface="Sitka Text Semibold" pitchFamily="2" charset="0"/>
              <a:ea typeface="Montserrat" pitchFamily="34" charset="-122"/>
              <a:cs typeface="Montserrat" pitchFamily="34" charset="-120"/>
            </a:endParaRPr>
          </a:p>
          <a:p>
            <a:pPr algn="just">
              <a:lnSpc>
                <a:spcPts val="1680"/>
              </a:lnSpc>
              <a:spcBef>
                <a:spcPts val="564"/>
              </a:spcBef>
              <a:buNone/>
            </a:pPr>
            <a:r>
              <a:rPr lang="en-US" sz="2000" dirty="0" smtClean="0">
                <a:solidFill>
                  <a:srgbClr val="000000">
                    <a:alpha val="60000"/>
                  </a:srgbClr>
                </a:solidFill>
                <a:latin typeface="Sitka Text Semibold" pitchFamily="2" charset="0"/>
                <a:ea typeface="Montserrat" pitchFamily="34" charset="-122"/>
                <a:cs typeface="Montserrat" pitchFamily="34" charset="-120"/>
              </a:rPr>
              <a:t>Are </a:t>
            </a:r>
            <a:r>
              <a:rPr lang="en-US" sz="2000" dirty="0" err="1">
                <a:solidFill>
                  <a:srgbClr val="000000">
                    <a:alpha val="60000"/>
                  </a:srgbClr>
                </a:solidFill>
                <a:latin typeface="Sitka Text Semibold" pitchFamily="2" charset="0"/>
                <a:ea typeface="Montserrat" pitchFamily="34" charset="-122"/>
                <a:cs typeface="Montserrat" pitchFamily="34" charset="-120"/>
              </a:rPr>
              <a:t>fintech</a:t>
            </a:r>
            <a:r>
              <a:rPr lang="en-US" sz="2000" dirty="0">
                <a:solidFill>
                  <a:srgbClr val="000000">
                    <a:alpha val="60000"/>
                  </a:srgbClr>
                </a:solidFill>
                <a:latin typeface="Sitka Text Semibold" pitchFamily="2" charset="0"/>
                <a:ea typeface="Montserrat" pitchFamily="34" charset="-122"/>
                <a:cs typeface="Montserrat" pitchFamily="34" charset="-120"/>
              </a:rPr>
              <a:t> companies partners or competitors to established banks?</a:t>
            </a:r>
            <a:endParaRPr lang="en-US" sz="2000" dirty="0">
              <a:latin typeface="Sitka Text Semibold" pitchFamily="2" charset="0"/>
            </a:endParaRPr>
          </a:p>
          <a:p>
            <a:pPr algn="just">
              <a:lnSpc>
                <a:spcPts val="2016"/>
              </a:lnSpc>
            </a:pPr>
            <a:endParaRPr lang="en-US" sz="2000" dirty="0">
              <a:latin typeface="Sitka Tex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7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https://kaizo.wpenginepowered.com/wp-content/uploads/2021/08/Strategies-4-1024x536.png.webp"/>
          <p:cNvSpPr>
            <a:spLocks noChangeAspect="1" noChangeArrowheads="1"/>
          </p:cNvSpPr>
          <p:nvPr/>
        </p:nvSpPr>
        <p:spPr bwMode="auto">
          <a:xfrm flipV="1">
            <a:off x="155574" y="160338"/>
            <a:ext cx="1101725" cy="110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Object 1"/>
          <p:cNvSpPr/>
          <p:nvPr/>
        </p:nvSpPr>
        <p:spPr>
          <a:xfrm>
            <a:off x="-1086061" y="316281"/>
            <a:ext cx="12188952" cy="56373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440"/>
              </a:lnSpc>
              <a:buNone/>
            </a:pPr>
            <a:r>
              <a:rPr lang="en-US" sz="3750" dirty="0" smtClean="0">
                <a:solidFill>
                  <a:srgbClr val="333333"/>
                </a:solidFill>
                <a:latin typeface="Sitka Text Semibold" pitchFamily="2" charset="0"/>
                <a:ea typeface="Trocchi" pitchFamily="34" charset="-122"/>
                <a:cs typeface="Arial" panose="020B0604020202020204" pitchFamily="34" charset="0"/>
              </a:rPr>
              <a:t>The Rise of Fintech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pic>
        <p:nvPicPr>
          <p:cNvPr id="5" name="Object 3" descr="preencoded.png"/>
          <p:cNvPicPr>
            <a:picLocks noChangeAspect="1"/>
          </p:cNvPicPr>
          <p:nvPr/>
        </p:nvPicPr>
        <p:blipFill>
          <a:blip r:embed="rId3"/>
          <a:srcRect l="5357" t="-136821" r="5357" b="-136821"/>
          <a:stretch/>
        </p:blipFill>
        <p:spPr>
          <a:xfrm>
            <a:off x="1047963" y="1262067"/>
            <a:ext cx="2050837" cy="2199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Object 4"/>
          <p:cNvSpPr/>
          <p:nvPr/>
        </p:nvSpPr>
        <p:spPr>
          <a:xfrm>
            <a:off x="962259" y="3588324"/>
            <a:ext cx="1885479" cy="2559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16"/>
              </a:lnSpc>
              <a:buNone/>
            </a:pPr>
            <a:r>
              <a:rPr lang="en-US" sz="1440" dirty="0" smtClean="0">
                <a:solidFill>
                  <a:srgbClr val="333333"/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Fintech Definition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7" name="Object 5"/>
          <p:cNvSpPr/>
          <p:nvPr/>
        </p:nvSpPr>
        <p:spPr>
          <a:xfrm>
            <a:off x="962259" y="3917330"/>
            <a:ext cx="1885479" cy="170645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564"/>
              </a:spcBef>
              <a:buNone/>
            </a:pPr>
            <a:r>
              <a:rPr lang="en-US" sz="1200" dirty="0" smtClean="0">
                <a:solidFill>
                  <a:srgbClr val="000000">
                    <a:alpha val="6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Fintech refers to technology-driven financial services and products that aim to improve and automate the delivery and use of financial services.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rcRect l="269" t="-26160" r="269" b="-26160"/>
          <a:stretch/>
        </p:blipFill>
        <p:spPr>
          <a:xfrm>
            <a:off x="3991189" y="1262067"/>
            <a:ext cx="1909515" cy="2199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Object 8"/>
          <p:cNvSpPr/>
          <p:nvPr/>
        </p:nvSpPr>
        <p:spPr>
          <a:xfrm>
            <a:off x="4015226" y="3588324"/>
            <a:ext cx="1885479" cy="51184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16"/>
              </a:lnSpc>
              <a:buNone/>
            </a:pPr>
            <a:r>
              <a:rPr lang="en-US" sz="1440" dirty="0" smtClean="0">
                <a:solidFill>
                  <a:srgbClr val="333333"/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Global Fintech Investment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0" name="Object 9"/>
          <p:cNvSpPr/>
          <p:nvPr/>
        </p:nvSpPr>
        <p:spPr>
          <a:xfrm>
            <a:off x="4015226" y="4173251"/>
            <a:ext cx="1885479" cy="149314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564"/>
              </a:spcBef>
              <a:buNone/>
            </a:pPr>
            <a:r>
              <a:rPr lang="en-US" sz="1200" dirty="0" smtClean="0">
                <a:solidFill>
                  <a:srgbClr val="000000">
                    <a:alpha val="6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Global fintech investments reached $105 billion in 2020, showcasing the significant growth and investment in the fintech industry.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pic>
        <p:nvPicPr>
          <p:cNvPr id="14" name="Object 15" descr="preencoded.png"/>
          <p:cNvPicPr>
            <a:picLocks noChangeAspect="1"/>
          </p:cNvPicPr>
          <p:nvPr/>
        </p:nvPicPr>
        <p:blipFill>
          <a:blip r:embed="rId5"/>
          <a:srcRect l="31108" t="-105" r="31108" b="-105"/>
          <a:stretch/>
        </p:blipFill>
        <p:spPr>
          <a:xfrm>
            <a:off x="6793093" y="1262067"/>
            <a:ext cx="2135364" cy="2199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Object 16"/>
          <p:cNvSpPr/>
          <p:nvPr/>
        </p:nvSpPr>
        <p:spPr>
          <a:xfrm>
            <a:off x="7128682" y="3588324"/>
            <a:ext cx="1885479" cy="51184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16"/>
              </a:lnSpc>
              <a:buNone/>
            </a:pPr>
            <a:r>
              <a:rPr lang="en-US" sz="1440" dirty="0" smtClean="0">
                <a:solidFill>
                  <a:srgbClr val="333333"/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Mobile Payment Solutions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6" name="Object 17"/>
          <p:cNvSpPr/>
          <p:nvPr/>
        </p:nvSpPr>
        <p:spPr>
          <a:xfrm>
            <a:off x="7128682" y="4173251"/>
            <a:ext cx="1885479" cy="149314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564"/>
              </a:spcBef>
              <a:buNone/>
            </a:pPr>
            <a:r>
              <a:rPr lang="en-US" sz="1200" dirty="0" smtClean="0">
                <a:solidFill>
                  <a:srgbClr val="000000">
                    <a:alpha val="6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Innovative mobile payment solutions like M-Pesa and Apple Pay are disrupting traditional banking by providing convenient, cashless transactions.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55370" y="5994110"/>
            <a:ext cx="28302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solidFill>
                  <a:schemeClr val="bg1">
                    <a:lumMod val="50000"/>
                    <a:alpha val="60000"/>
                  </a:scheme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URL: McKinsey &amp; Company(The future of Fintech Growth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1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https://kaizo.wpenginepowered.com/wp-content/uploads/2021/08/Strategies-4-1024x536.png.webp"/>
          <p:cNvSpPr>
            <a:spLocks noChangeAspect="1" noChangeArrowheads="1"/>
          </p:cNvSpPr>
          <p:nvPr/>
        </p:nvSpPr>
        <p:spPr bwMode="auto">
          <a:xfrm flipV="1">
            <a:off x="155574" y="160338"/>
            <a:ext cx="1101725" cy="110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bject 4"/>
          <p:cNvSpPr/>
          <p:nvPr/>
        </p:nvSpPr>
        <p:spPr>
          <a:xfrm>
            <a:off x="1875822" y="1145443"/>
            <a:ext cx="7440898" cy="5817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785"/>
              </a:lnSpc>
              <a:spcBef>
                <a:spcPts val="842"/>
              </a:spcBef>
              <a:buNone/>
            </a:pPr>
            <a:r>
              <a:rPr lang="en-US" sz="1275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CBG can collaborate with fintech companies to offer innovative financial services, such as digital lending, mobile payments, and wealth management, to its existing customer base.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875822" y="804868"/>
            <a:ext cx="3604764" cy="32025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428"/>
              </a:lnSpc>
              <a:buFont typeface="+mj-lt"/>
              <a:buAutoNum type="arabicPeriod"/>
            </a:pPr>
            <a:r>
              <a:rPr lang="en-US" sz="1734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Fintech Partnerships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8" name="Object 6"/>
          <p:cNvSpPr/>
          <p:nvPr/>
        </p:nvSpPr>
        <p:spPr>
          <a:xfrm>
            <a:off x="1875823" y="1724594"/>
            <a:ext cx="3604764" cy="39218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428"/>
              </a:lnSpc>
            </a:pPr>
            <a:r>
              <a:rPr lang="en-US" sz="1734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2.  Integrated Solutions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21" name="Object 7"/>
          <p:cNvSpPr/>
          <p:nvPr/>
        </p:nvSpPr>
        <p:spPr>
          <a:xfrm>
            <a:off x="1875822" y="2116780"/>
            <a:ext cx="7440898" cy="74324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785"/>
              </a:lnSpc>
              <a:spcBef>
                <a:spcPts val="842"/>
              </a:spcBef>
              <a:buNone/>
            </a:pPr>
            <a:r>
              <a:rPr lang="en-US" sz="1275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By integrating fintech solutions into its existing banking platform, CBG can provide a seamless and enhanced customer experience, catering to the evolving digital needs of its clients.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22" name="Object 9"/>
          <p:cNvSpPr/>
          <p:nvPr/>
        </p:nvSpPr>
        <p:spPr>
          <a:xfrm>
            <a:off x="1875822" y="2913280"/>
            <a:ext cx="3604764" cy="34648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428"/>
              </a:lnSpc>
              <a:buNone/>
            </a:pPr>
            <a:r>
              <a:rPr lang="en-US" sz="1734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3.  Cross-Selling </a:t>
            </a:r>
            <a:r>
              <a:rPr lang="en-US" sz="1734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Opportunities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23" name="Object 10"/>
          <p:cNvSpPr/>
          <p:nvPr/>
        </p:nvSpPr>
        <p:spPr>
          <a:xfrm>
            <a:off x="1875822" y="3352651"/>
            <a:ext cx="7440898" cy="79404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785"/>
              </a:lnSpc>
              <a:spcBef>
                <a:spcPts val="842"/>
              </a:spcBef>
              <a:buNone/>
            </a:pPr>
            <a:r>
              <a:rPr lang="en-US" sz="1275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Leveraging its extensive customer base, CBG can cross-sell fintech-powered products and services, such as peer-to-peer lending, cryptocurrency trading, or robo-advisory services, to its existing clients.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24" name="Object 1"/>
          <p:cNvSpPr/>
          <p:nvPr/>
        </p:nvSpPr>
        <p:spPr>
          <a:xfrm>
            <a:off x="1911382" y="87606"/>
            <a:ext cx="7440898" cy="56373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440"/>
              </a:lnSpc>
              <a:buNone/>
            </a:pPr>
            <a:r>
              <a:rPr lang="en-US" sz="3750" dirty="0" smtClean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Trocchi" pitchFamily="34" charset="-122"/>
                <a:cs typeface="Arial" panose="020B0604020202020204" pitchFamily="34" charset="0"/>
              </a:rPr>
              <a:t>Opportunities for CBG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25" name="Object 13"/>
          <p:cNvSpPr/>
          <p:nvPr/>
        </p:nvSpPr>
        <p:spPr>
          <a:xfrm>
            <a:off x="1875823" y="4574863"/>
            <a:ext cx="7440898" cy="68801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785"/>
              </a:lnSpc>
              <a:spcBef>
                <a:spcPts val="842"/>
              </a:spcBef>
              <a:buNone/>
            </a:pPr>
            <a:r>
              <a:rPr lang="en-US" sz="1275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By analyzing customer data and behavior patterns, CBG can work with fintech partners to develop personalized financial products and services, tailored to the specific needs of its customer segments.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26" name="Object 12"/>
          <p:cNvSpPr/>
          <p:nvPr/>
        </p:nvSpPr>
        <p:spPr>
          <a:xfrm>
            <a:off x="1946942" y="4176690"/>
            <a:ext cx="3533644" cy="3038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428"/>
              </a:lnSpc>
              <a:buNone/>
            </a:pPr>
            <a:r>
              <a:rPr lang="en-US" sz="1734" dirty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4</a:t>
            </a:r>
            <a:r>
              <a:rPr lang="en-US" sz="1734" dirty="0" smtClean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.  Data-Driven </a:t>
            </a:r>
            <a:r>
              <a:rPr lang="en-US" sz="1734" dirty="0" smtClean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Insights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27" name="Object 15"/>
          <p:cNvSpPr/>
          <p:nvPr/>
        </p:nvSpPr>
        <p:spPr>
          <a:xfrm>
            <a:off x="1946942" y="5529904"/>
            <a:ext cx="3533644" cy="31354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428"/>
              </a:lnSpc>
              <a:buNone/>
            </a:pPr>
            <a:r>
              <a:rPr lang="en-US" sz="1734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5.  Regulatory </a:t>
            </a:r>
            <a:r>
              <a:rPr lang="en-US" sz="1734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Compliance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28" name="Object 16"/>
          <p:cNvSpPr/>
          <p:nvPr/>
        </p:nvSpPr>
        <p:spPr>
          <a:xfrm>
            <a:off x="1875822" y="5937753"/>
            <a:ext cx="7512018" cy="67413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785"/>
              </a:lnSpc>
              <a:spcBef>
                <a:spcPts val="842"/>
              </a:spcBef>
              <a:buNone/>
            </a:pPr>
            <a:r>
              <a:rPr lang="en-US" sz="1275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CBG's existing regulatory expertise and compliance framework can help fintech partners navigate the complex regulatory landscape, ensuring the delivery of compliant and secure financial services.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19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1"/>
          <p:cNvSpPr/>
          <p:nvPr/>
        </p:nvSpPr>
        <p:spPr>
          <a:xfrm>
            <a:off x="756299" y="207538"/>
            <a:ext cx="9078878" cy="56373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440"/>
              </a:lnSpc>
              <a:buNone/>
            </a:pPr>
            <a:r>
              <a:rPr lang="en-US" sz="3750" dirty="0" smtClean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Trocchi" pitchFamily="34" charset="-122"/>
                <a:cs typeface="Arial" panose="020B0604020202020204" pitchFamily="34" charset="0"/>
              </a:rPr>
              <a:t>Opportunities for CBG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34" name="Object 2"/>
          <p:cNvSpPr/>
          <p:nvPr/>
        </p:nvSpPr>
        <p:spPr>
          <a:xfrm>
            <a:off x="1025132" y="1157479"/>
            <a:ext cx="3975338" cy="229495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sp>
      <p:sp>
        <p:nvSpPr>
          <p:cNvPr id="35" name="Object 3"/>
          <p:cNvSpPr/>
          <p:nvPr/>
        </p:nvSpPr>
        <p:spPr>
          <a:xfrm>
            <a:off x="1310811" y="1366143"/>
            <a:ext cx="3456877" cy="3447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285750" indent="-285750" algn="l">
              <a:lnSpc>
                <a:spcPts val="2428"/>
              </a:lnSpc>
              <a:buFont typeface="Wingdings" panose="05000000000000000000" pitchFamily="2" charset="2"/>
              <a:buChar char="v"/>
            </a:pPr>
            <a:r>
              <a:rPr lang="en-US" sz="1734" dirty="0" smtClean="0">
                <a:solidFill>
                  <a:schemeClr val="tx1">
                    <a:alpha val="90000"/>
                  </a:scheme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Fintech</a:t>
            </a:r>
            <a:r>
              <a:rPr lang="en-US" sz="1734" dirty="0" smtClean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 Partnerships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36" name="Object 4"/>
          <p:cNvSpPr/>
          <p:nvPr/>
        </p:nvSpPr>
        <p:spPr>
          <a:xfrm>
            <a:off x="1232430" y="1783472"/>
            <a:ext cx="3535258" cy="13598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785"/>
              </a:lnSpc>
              <a:spcBef>
                <a:spcPts val="842"/>
              </a:spcBef>
              <a:buNone/>
            </a:pPr>
            <a:r>
              <a:rPr lang="en-US" sz="1275" dirty="0" smtClean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CBG can collaborate with fintech companies to offer innovative financial services, such as digital lending, mobile payments, and wealth management, to its existing customer base.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37" name="Object 5"/>
          <p:cNvSpPr/>
          <p:nvPr/>
        </p:nvSpPr>
        <p:spPr>
          <a:xfrm>
            <a:off x="5420081" y="1193936"/>
            <a:ext cx="3892478" cy="2294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sp>
      <p:sp>
        <p:nvSpPr>
          <p:cNvPr id="38" name="Object 6"/>
          <p:cNvSpPr/>
          <p:nvPr/>
        </p:nvSpPr>
        <p:spPr>
          <a:xfrm>
            <a:off x="5705760" y="1402600"/>
            <a:ext cx="3456711" cy="3082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285750" indent="-285750" algn="l">
              <a:lnSpc>
                <a:spcPts val="2428"/>
              </a:lnSpc>
              <a:buFont typeface="Wingdings" panose="05000000000000000000" pitchFamily="2" charset="2"/>
              <a:buChar char="v"/>
            </a:pPr>
            <a:r>
              <a:rPr lang="en-US" sz="1734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Integrated Solutions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39" name="Object 7"/>
          <p:cNvSpPr/>
          <p:nvPr/>
        </p:nvSpPr>
        <p:spPr>
          <a:xfrm>
            <a:off x="5557330" y="1796863"/>
            <a:ext cx="3481346" cy="113319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785"/>
              </a:lnSpc>
              <a:spcBef>
                <a:spcPts val="842"/>
              </a:spcBef>
            </a:pPr>
            <a:r>
              <a:rPr lang="en-US" sz="1275" dirty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By integrating fintech solutions into its existing banking platform, CBG can provide a seamless and enhanced customer experience, catering to the evolving digital needs of its clients.</a:t>
            </a:r>
            <a:endParaRPr lang="en-US" sz="1275" dirty="0">
              <a:solidFill>
                <a:srgbClr val="1C2F35">
                  <a:alpha val="70000"/>
                </a:srgbClr>
              </a:solidFill>
              <a:latin typeface="Sitka Text Semibold" pitchFamily="2" charset="0"/>
              <a:ea typeface="Montserrat" pitchFamily="34" charset="-122"/>
              <a:cs typeface="Arial" panose="020B0604020202020204" pitchFamily="34" charset="0"/>
            </a:endParaRPr>
          </a:p>
        </p:txBody>
      </p:sp>
      <p:sp>
        <p:nvSpPr>
          <p:cNvPr id="43" name="Object 11"/>
          <p:cNvSpPr/>
          <p:nvPr/>
        </p:nvSpPr>
        <p:spPr>
          <a:xfrm>
            <a:off x="672796" y="3690124"/>
            <a:ext cx="4327674" cy="2294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sp>
      <p:sp>
        <p:nvSpPr>
          <p:cNvPr id="44" name="Object 12"/>
          <p:cNvSpPr/>
          <p:nvPr/>
        </p:nvSpPr>
        <p:spPr>
          <a:xfrm>
            <a:off x="834680" y="3898789"/>
            <a:ext cx="3809047" cy="35257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285750" indent="-285750" algn="l">
              <a:lnSpc>
                <a:spcPts val="2428"/>
              </a:lnSpc>
              <a:buFont typeface="Wingdings" panose="05000000000000000000" pitchFamily="2" charset="2"/>
              <a:buChar char="v"/>
            </a:pPr>
            <a:r>
              <a:rPr lang="en-US" sz="1734" dirty="0" smtClean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Data-Driven Insights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45" name="Object 13"/>
          <p:cNvSpPr/>
          <p:nvPr/>
        </p:nvSpPr>
        <p:spPr>
          <a:xfrm>
            <a:off x="756299" y="4316118"/>
            <a:ext cx="3887428" cy="90655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785"/>
              </a:lnSpc>
              <a:spcBef>
                <a:spcPts val="842"/>
              </a:spcBef>
              <a:buNone/>
            </a:pPr>
            <a:r>
              <a:rPr lang="en-US" sz="1275" dirty="0" smtClean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By analyzing customer data and behavior patterns, CBG can work with fintech partners to develop personalized financial products and services, tailored to the specific needs of its customer segments.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46" name="Object 14"/>
          <p:cNvSpPr/>
          <p:nvPr/>
        </p:nvSpPr>
        <p:spPr>
          <a:xfrm>
            <a:off x="5420081" y="3667857"/>
            <a:ext cx="3892478" cy="229495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</p:sp>
      <p:sp>
        <p:nvSpPr>
          <p:cNvPr id="47" name="Object 15"/>
          <p:cNvSpPr/>
          <p:nvPr/>
        </p:nvSpPr>
        <p:spPr>
          <a:xfrm>
            <a:off x="5610958" y="3874952"/>
            <a:ext cx="3142039" cy="4188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285750" indent="-285750" algn="l">
              <a:lnSpc>
                <a:spcPts val="2428"/>
              </a:lnSpc>
              <a:buFont typeface="Wingdings" panose="05000000000000000000" pitchFamily="2" charset="2"/>
              <a:buChar char="v"/>
            </a:pPr>
            <a:r>
              <a:rPr lang="en-US" sz="1734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Regulatory Compliance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48" name="Object 16"/>
          <p:cNvSpPr/>
          <p:nvPr/>
        </p:nvSpPr>
        <p:spPr>
          <a:xfrm>
            <a:off x="5518632" y="4293851"/>
            <a:ext cx="3520044" cy="90655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785"/>
              </a:lnSpc>
              <a:spcBef>
                <a:spcPts val="842"/>
              </a:spcBef>
              <a:buNone/>
            </a:pPr>
            <a:r>
              <a:rPr lang="en-US" sz="1275" dirty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CBG's existing regulatory expertise and compliance framework can help fintech partners navigate the complex regulatory landscape, ensuring the delivery of compliant and secure financial services.</a:t>
            </a:r>
            <a:endParaRPr lang="en-US" sz="1275" dirty="0">
              <a:solidFill>
                <a:srgbClr val="1C2F35">
                  <a:alpha val="70000"/>
                </a:srgbClr>
              </a:solidFill>
              <a:latin typeface="Sitka Text Semibold" pitchFamily="2" charset="0"/>
              <a:ea typeface="Montserrat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95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1621094" y="377853"/>
            <a:ext cx="8242160" cy="112747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440"/>
              </a:lnSpc>
              <a:buNone/>
            </a:pPr>
            <a:r>
              <a:rPr lang="en-US" sz="3750" dirty="0" smtClean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Trocchi" pitchFamily="34" charset="-122"/>
                <a:cs typeface="Arial" panose="020B0604020202020204" pitchFamily="34" charset="0"/>
              </a:rPr>
              <a:t>Banks and Fintech: Partnership or Competition?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0" name="Object 2"/>
          <p:cNvSpPr/>
          <p:nvPr/>
        </p:nvSpPr>
        <p:spPr>
          <a:xfrm>
            <a:off x="966779" y="1527431"/>
            <a:ext cx="7833360" cy="40628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100"/>
              </a:lnSpc>
              <a:spcBef>
                <a:spcPts val="801"/>
              </a:spcBef>
              <a:buNone/>
            </a:pPr>
            <a:r>
              <a:rPr lang="en-US" sz="1500" dirty="0" smtClean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Percentage of consumers using fintech services in various countries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1" name="Object 3"/>
          <p:cNvSpPr/>
          <p:nvPr/>
        </p:nvSpPr>
        <p:spPr>
          <a:xfrm>
            <a:off x="476131" y="1993073"/>
            <a:ext cx="1423789" cy="3761435"/>
          </a:xfrm>
          <a:prstGeom prst="rect">
            <a:avLst/>
          </a:prstGeom>
          <a:solidFill>
            <a:srgbClr val="FF0000"/>
          </a:solidFill>
        </p:spPr>
      </p:sp>
      <p:sp>
        <p:nvSpPr>
          <p:cNvPr id="12" name="Object 4"/>
          <p:cNvSpPr/>
          <p:nvPr/>
        </p:nvSpPr>
        <p:spPr>
          <a:xfrm>
            <a:off x="476131" y="5778947"/>
            <a:ext cx="1423789" cy="35801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16"/>
              </a:lnSpc>
              <a:buNone/>
            </a:pPr>
            <a:r>
              <a:rPr lang="en-US" sz="1440" dirty="0" smtClean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China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3" name="Object 5"/>
          <p:cNvSpPr/>
          <p:nvPr/>
        </p:nvSpPr>
        <p:spPr>
          <a:xfrm>
            <a:off x="721360" y="3660562"/>
            <a:ext cx="899734" cy="45089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552"/>
              </a:lnSpc>
              <a:buNone/>
            </a:pPr>
            <a:r>
              <a:rPr lang="en-US" sz="3000" dirty="0" smtClean="0">
                <a:solidFill>
                  <a:schemeClr val="bg1"/>
                </a:solidFill>
                <a:latin typeface="Sitka Text Semibold" pitchFamily="2" charset="0"/>
                <a:ea typeface="Trocchi" pitchFamily="34" charset="-122"/>
                <a:cs typeface="Arial" panose="020B0604020202020204" pitchFamily="34" charset="0"/>
              </a:rPr>
              <a:t>87%</a:t>
            </a:r>
            <a:endParaRPr lang="en-US" dirty="0">
              <a:solidFill>
                <a:schemeClr val="bg1"/>
              </a:solidFill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4" name="Object 6"/>
          <p:cNvSpPr/>
          <p:nvPr/>
        </p:nvSpPr>
        <p:spPr>
          <a:xfrm>
            <a:off x="2325568" y="2333896"/>
            <a:ext cx="1423789" cy="3420611"/>
          </a:xfrm>
          <a:prstGeom prst="rect">
            <a:avLst/>
          </a:prstGeom>
          <a:solidFill>
            <a:srgbClr val="FF0000"/>
          </a:solidFill>
        </p:spPr>
      </p:sp>
      <p:sp>
        <p:nvSpPr>
          <p:cNvPr id="15" name="Object 7"/>
          <p:cNvSpPr/>
          <p:nvPr/>
        </p:nvSpPr>
        <p:spPr>
          <a:xfrm>
            <a:off x="2325568" y="5807454"/>
            <a:ext cx="1423789" cy="3295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16"/>
              </a:lnSpc>
              <a:buNone/>
            </a:pPr>
            <a:r>
              <a:rPr lang="en-US" sz="1440" dirty="0" smtClean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United States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6" name="Object 8"/>
          <p:cNvSpPr/>
          <p:nvPr/>
        </p:nvSpPr>
        <p:spPr>
          <a:xfrm>
            <a:off x="2587576" y="3660562"/>
            <a:ext cx="881409" cy="45089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552"/>
              </a:lnSpc>
              <a:buNone/>
            </a:pPr>
            <a:r>
              <a:rPr lang="en-US" sz="3000" dirty="0" smtClean="0">
                <a:solidFill>
                  <a:srgbClr val="FDFDFD"/>
                </a:solidFill>
                <a:latin typeface="Sitka Text Semibold" pitchFamily="2" charset="0"/>
                <a:ea typeface="Trocchi" pitchFamily="34" charset="-122"/>
                <a:cs typeface="Arial" panose="020B0604020202020204" pitchFamily="34" charset="0"/>
              </a:rPr>
              <a:t>8</a:t>
            </a:r>
            <a:r>
              <a:rPr lang="en-US" sz="3000" dirty="0">
                <a:solidFill>
                  <a:srgbClr val="FDFDFD"/>
                </a:solidFill>
                <a:latin typeface="Sitka Text Semibold" pitchFamily="2" charset="0"/>
                <a:ea typeface="Trocchi" pitchFamily="34" charset="-122"/>
                <a:cs typeface="Arial" panose="020B0604020202020204" pitchFamily="34" charset="0"/>
              </a:rPr>
              <a:t>1</a:t>
            </a:r>
            <a:r>
              <a:rPr lang="en-US" sz="3000" dirty="0" smtClean="0">
                <a:solidFill>
                  <a:srgbClr val="FDFDFD"/>
                </a:solidFill>
                <a:latin typeface="Sitka Text Semibold" pitchFamily="2" charset="0"/>
                <a:ea typeface="Trocchi" pitchFamily="34" charset="-122"/>
                <a:cs typeface="Arial" panose="020B0604020202020204" pitchFamily="34" charset="0"/>
              </a:rPr>
              <a:t>%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7" name="Object 9"/>
          <p:cNvSpPr/>
          <p:nvPr/>
        </p:nvSpPr>
        <p:spPr>
          <a:xfrm>
            <a:off x="4191886" y="2875280"/>
            <a:ext cx="1416908" cy="2879227"/>
          </a:xfrm>
          <a:prstGeom prst="rect">
            <a:avLst/>
          </a:prstGeom>
          <a:solidFill>
            <a:srgbClr val="FF0000"/>
          </a:solidFill>
        </p:spPr>
      </p:sp>
      <p:sp>
        <p:nvSpPr>
          <p:cNvPr id="18" name="Object 10"/>
          <p:cNvSpPr/>
          <p:nvPr/>
        </p:nvSpPr>
        <p:spPr>
          <a:xfrm>
            <a:off x="4175005" y="5813549"/>
            <a:ext cx="1416909" cy="32950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16"/>
              </a:lnSpc>
              <a:buNone/>
            </a:pPr>
            <a:r>
              <a:rPr lang="en-US" sz="1440" dirty="0" smtClean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India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9" name="Object 11"/>
          <p:cNvSpPr/>
          <p:nvPr/>
        </p:nvSpPr>
        <p:spPr>
          <a:xfrm>
            <a:off x="4476022" y="3646803"/>
            <a:ext cx="848636" cy="45089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552"/>
              </a:lnSpc>
              <a:buNone/>
            </a:pPr>
            <a:r>
              <a:rPr lang="en-US" sz="3000" dirty="0" smtClean="0">
                <a:solidFill>
                  <a:schemeClr val="bg1"/>
                </a:solidFill>
                <a:latin typeface="Sitka Text Semibold" pitchFamily="2" charset="0"/>
                <a:ea typeface="Trocchi" pitchFamily="34" charset="-122"/>
                <a:cs typeface="Arial" panose="020B0604020202020204" pitchFamily="34" charset="0"/>
              </a:rPr>
              <a:t>72%</a:t>
            </a:r>
            <a:endParaRPr lang="en-US" dirty="0">
              <a:solidFill>
                <a:schemeClr val="bg1"/>
              </a:solidFill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20" name="Object 12"/>
          <p:cNvSpPr/>
          <p:nvPr/>
        </p:nvSpPr>
        <p:spPr>
          <a:xfrm>
            <a:off x="6052099" y="3017520"/>
            <a:ext cx="1416908" cy="2736987"/>
          </a:xfrm>
          <a:prstGeom prst="rect">
            <a:avLst/>
          </a:prstGeom>
          <a:solidFill>
            <a:srgbClr val="FF0000"/>
          </a:solidFill>
        </p:spPr>
      </p:sp>
      <p:sp>
        <p:nvSpPr>
          <p:cNvPr id="21" name="Object 13"/>
          <p:cNvSpPr/>
          <p:nvPr/>
        </p:nvSpPr>
        <p:spPr>
          <a:xfrm>
            <a:off x="5991534" y="5819428"/>
            <a:ext cx="1538038" cy="26466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16"/>
              </a:lnSpc>
              <a:buNone/>
            </a:pPr>
            <a:r>
              <a:rPr lang="en-US" sz="1440" dirty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United Kingdom</a:t>
            </a:r>
            <a:endParaRPr lang="en-US" sz="1600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22" name="Object 14"/>
          <p:cNvSpPr/>
          <p:nvPr/>
        </p:nvSpPr>
        <p:spPr>
          <a:xfrm>
            <a:off x="6345006" y="3646803"/>
            <a:ext cx="831094" cy="45089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552"/>
              </a:lnSpc>
              <a:buNone/>
            </a:pPr>
            <a:r>
              <a:rPr lang="en-US" sz="3000" dirty="0" smtClean="0">
                <a:solidFill>
                  <a:schemeClr val="bg1"/>
                </a:solidFill>
                <a:latin typeface="Sitka Text Semibold" pitchFamily="2" charset="0"/>
                <a:ea typeface="Trocchi" pitchFamily="34" charset="-122"/>
                <a:cs typeface="Arial" panose="020B0604020202020204" pitchFamily="34" charset="0"/>
              </a:rPr>
              <a:t>71%</a:t>
            </a:r>
            <a:endParaRPr lang="en-US" dirty="0">
              <a:solidFill>
                <a:schemeClr val="bg1"/>
              </a:solidFill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23" name="Object 15"/>
          <p:cNvSpPr/>
          <p:nvPr/>
        </p:nvSpPr>
        <p:spPr>
          <a:xfrm>
            <a:off x="7841431" y="3654055"/>
            <a:ext cx="1400319" cy="2100452"/>
          </a:xfrm>
          <a:prstGeom prst="rect">
            <a:avLst/>
          </a:prstGeom>
          <a:solidFill>
            <a:srgbClr val="FF0000"/>
          </a:solidFill>
        </p:spPr>
      </p:sp>
      <p:sp>
        <p:nvSpPr>
          <p:cNvPr id="24" name="Object 16"/>
          <p:cNvSpPr/>
          <p:nvPr/>
        </p:nvSpPr>
        <p:spPr>
          <a:xfrm>
            <a:off x="7841430" y="5824614"/>
            <a:ext cx="1400319" cy="28298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16"/>
              </a:lnSpc>
              <a:buNone/>
            </a:pPr>
            <a:r>
              <a:rPr lang="en-US" sz="1440" dirty="0" smtClean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Ghana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25" name="Object 17"/>
          <p:cNvSpPr/>
          <p:nvPr/>
        </p:nvSpPr>
        <p:spPr>
          <a:xfrm>
            <a:off x="8089587" y="4154033"/>
            <a:ext cx="904006" cy="45089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552"/>
              </a:lnSpc>
              <a:buNone/>
            </a:pPr>
            <a:r>
              <a:rPr lang="en-US" sz="3000" dirty="0" smtClean="0">
                <a:solidFill>
                  <a:srgbClr val="FDFDFD"/>
                </a:solidFill>
                <a:latin typeface="Sitka Text Semibold" pitchFamily="2" charset="0"/>
                <a:ea typeface="Trocchi" pitchFamily="34" charset="-122"/>
                <a:cs typeface="Arial" panose="020B0604020202020204" pitchFamily="34" charset="0"/>
              </a:rPr>
              <a:t>64%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08794" y="6270730"/>
            <a:ext cx="407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solidFill>
                  <a:schemeClr val="bg1">
                    <a:lumMod val="50000"/>
                    <a:alpha val="60000"/>
                  </a:scheme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URL: World Economic </a:t>
            </a:r>
            <a:r>
              <a:rPr lang="en-US" altLang="en-US" sz="1200" dirty="0" smtClean="0">
                <a:solidFill>
                  <a:schemeClr val="bg1">
                    <a:lumMod val="50000"/>
                    <a:alpha val="60000"/>
                  </a:scheme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Forum(The rise of </a:t>
            </a:r>
            <a:r>
              <a:rPr lang="en-US" altLang="en-US" sz="1200" dirty="0" err="1">
                <a:solidFill>
                  <a:schemeClr val="bg1">
                    <a:lumMod val="50000"/>
                    <a:alpha val="60000"/>
                  </a:scheme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</a:t>
            </a:r>
            <a:r>
              <a:rPr lang="en-US" altLang="en-US" sz="1200" dirty="0" err="1" smtClean="0">
                <a:solidFill>
                  <a:schemeClr val="bg1">
                    <a:lumMod val="50000"/>
                    <a:alpha val="60000"/>
                  </a:scheme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intech</a:t>
            </a:r>
            <a:r>
              <a:rPr lang="en-US" altLang="en-US" sz="1200" dirty="0" smtClean="0">
                <a:solidFill>
                  <a:schemeClr val="bg1">
                    <a:lumMod val="50000"/>
                    <a:alpha val="60000"/>
                  </a:scheme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 and the growth in digital financial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44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5920" y="294639"/>
            <a:ext cx="8028360" cy="61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440"/>
              </a:lnSpc>
              <a:buNone/>
            </a:pPr>
            <a:r>
              <a:rPr lang="en-US" sz="3200" dirty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Trocchi" pitchFamily="34" charset="-122"/>
                <a:cs typeface="Arial" panose="020B0604020202020204" pitchFamily="34" charset="0"/>
              </a:rPr>
              <a:t>Strategies for Successful Partnerships</a:t>
            </a:r>
            <a:endParaRPr lang="en-US" sz="3200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1440" y="1190377"/>
            <a:ext cx="800608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Understand the Fintech Landscape</a:t>
            </a:r>
            <a:endParaRPr lang="en-US" sz="1400" dirty="0">
              <a:latin typeface="Sitka Text Semibold" pitchFamily="2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dirty="0" smtClean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Gain </a:t>
            </a:r>
            <a:r>
              <a:rPr lang="en-US" sz="1200" dirty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a deep understanding of the </a:t>
            </a:r>
            <a:r>
              <a:rPr lang="en-US" sz="1200" dirty="0" err="1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fintech</a:t>
            </a:r>
            <a:r>
              <a:rPr lang="en-US" sz="1200" dirty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 ecosystem, its emerging trends, and the unique capabilities of different </a:t>
            </a:r>
            <a:r>
              <a:rPr lang="en-US" sz="1200" dirty="0" err="1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fintech</a:t>
            </a:r>
            <a:r>
              <a:rPr lang="en-US" sz="1200" dirty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 companies. This will help you identify the right partners that complement your bank's strengths</a:t>
            </a:r>
            <a:r>
              <a:rPr lang="en-US" sz="1200" dirty="0" smtClean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.</a:t>
            </a:r>
            <a:endParaRPr lang="en-US" sz="1200" dirty="0">
              <a:latin typeface="Sitka Text Semibold" pitchFamily="2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Establish Clear Objectives and Value Proposition</a:t>
            </a:r>
            <a:endParaRPr lang="en-US" sz="1400" dirty="0">
              <a:latin typeface="Sitka Text Semibold" pitchFamily="2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Define </a:t>
            </a:r>
            <a:r>
              <a:rPr lang="en-US" sz="1200" dirty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the specific business objectives you want to achieve through the partnership, such as improving customer experience, enhancing product offerings, or expanding reach. Clearly articulate the value proposition for both parties.</a:t>
            </a:r>
            <a:endParaRPr lang="en-US" sz="1200" dirty="0">
              <a:latin typeface="Sitka Text Semibold" pitchFamily="2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Foster Collaborative Culture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Cultivate </a:t>
            </a:r>
            <a:r>
              <a:rPr lang="en-US" sz="1200" dirty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a culture of collaboration, open communication, and mutual respect between the bank and </a:t>
            </a:r>
            <a:r>
              <a:rPr lang="en-US" sz="1200" dirty="0" err="1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fintech</a:t>
            </a:r>
            <a:r>
              <a:rPr lang="en-US" sz="1200" dirty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 partners. Encourage cross-functional teams to work together to overcome challenges and achieve shared goals.</a:t>
            </a:r>
            <a:endParaRPr lang="en-US" sz="1200" dirty="0">
              <a:latin typeface="Sitka Text Semibold" pitchFamily="2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Align Regulatory and Compliance Requirements</a:t>
            </a:r>
            <a:endParaRPr lang="en-US" sz="1400" dirty="0">
              <a:latin typeface="Sitka Text Semibold" pitchFamily="2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Ensure </a:t>
            </a:r>
            <a:r>
              <a:rPr lang="en-US" sz="1200" dirty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that the partnership complies with all relevant banking regulations and industry standards. Collaborate to establish robust risk management frameworks and address any regulatory concerns early on.</a:t>
            </a:r>
            <a:endParaRPr lang="en-US" sz="1200" dirty="0">
              <a:latin typeface="Sitka Text Semibold" pitchFamily="2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7645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5920" y="447039"/>
            <a:ext cx="8028360" cy="61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440"/>
              </a:lnSpc>
              <a:buNone/>
            </a:pPr>
            <a:r>
              <a:rPr lang="en-US" sz="2800" dirty="0" smtClean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Trocchi" pitchFamily="34" charset="-122"/>
                <a:cs typeface="Arial" panose="020B0604020202020204" pitchFamily="34" charset="0"/>
              </a:rPr>
              <a:t>Strategies for Successful Partnerships Cont.</a:t>
            </a:r>
            <a:endParaRPr lang="en-US" sz="2800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0960" y="1424056"/>
            <a:ext cx="79756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Leverage Complementary Strengths</a:t>
            </a: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en-US" sz="1200" dirty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Identify and leverage the unique strengths of both the bank and the </a:t>
            </a:r>
            <a:r>
              <a:rPr lang="en-US" sz="1200" dirty="0" err="1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fintech</a:t>
            </a:r>
            <a:r>
              <a:rPr lang="en-US" sz="1200" dirty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 company. The bank can provide regulatory expertise, customer base, and infrastructure, while the </a:t>
            </a:r>
            <a:r>
              <a:rPr lang="en-US" sz="1200" dirty="0" err="1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fintech</a:t>
            </a:r>
            <a:r>
              <a:rPr lang="en-US" sz="1200" dirty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 can bring agility, innovative technologies, and customer-centric approaches</a:t>
            </a:r>
            <a:r>
              <a:rPr lang="en-US" sz="1200" dirty="0" smtClean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.</a:t>
            </a:r>
            <a:endParaRPr lang="en-US" sz="1400" dirty="0" smtClean="0">
              <a:latin typeface="Sitka Text Semibold" pitchFamily="2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Invest in Technology Integration</a:t>
            </a:r>
          </a:p>
          <a:p>
            <a:r>
              <a:rPr lang="en-US" sz="1200" dirty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Invest in seamless technology integration between the bank's and </a:t>
            </a:r>
            <a:r>
              <a:rPr lang="en-US" sz="1200" dirty="0" err="1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fintech's</a:t>
            </a:r>
            <a:r>
              <a:rPr lang="en-US" sz="1200" dirty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 systems to enable a frictionless customer experience. Prioritize data security, scalability, and flexibility in the integration process.</a:t>
            </a:r>
            <a:endParaRPr lang="en-US" sz="1200" dirty="0">
              <a:latin typeface="Sitka Text Semibold" pitchFamily="2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Continuously </a:t>
            </a:r>
            <a:r>
              <a:rPr lang="en-US" sz="1400" dirty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Evolve and </a:t>
            </a:r>
            <a:r>
              <a:rPr lang="en-US" sz="1400" dirty="0" smtClean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Innovate</a:t>
            </a:r>
          </a:p>
          <a:p>
            <a:r>
              <a:rPr lang="en-US" sz="1200" dirty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Establish a process for regularly reviewing the partnership, evaluating its performance, and adapting to changing market conditions and customer needs. Encourage a culture of continuous innovation and experimentation to stay ahead of the curve.</a:t>
            </a:r>
            <a:endParaRPr lang="en-US" sz="1200" dirty="0">
              <a:latin typeface="Sitka Text Semibold" pitchFamily="2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0955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971</Words>
  <Application>Microsoft Office PowerPoint</Application>
  <PresentationFormat>A4 Paper (210x297 mm)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Algerian</vt:lpstr>
      <vt:lpstr>Arial</vt:lpstr>
      <vt:lpstr>Bebas Neue</vt:lpstr>
      <vt:lpstr>Calibri</vt:lpstr>
      <vt:lpstr>Calibri Light</vt:lpstr>
      <vt:lpstr>Montserrat</vt:lpstr>
      <vt:lpstr>Sitka Text Semibold</vt:lpstr>
      <vt:lpstr>Source Sans Pro</vt:lpstr>
      <vt:lpstr>Trocchi</vt:lpstr>
      <vt:lpstr>Wingdings</vt:lpstr>
      <vt:lpstr>Office Theme</vt:lpstr>
      <vt:lpstr>PRESENTATION BY ELLEN YAA SACKEY 28th June 2024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BY  ALBERT M. OWUSU-ACHEAMPONG ON  THE PRACTICAL WAYS OF GETTING STAFF FULLY ENGAGED AND MOTIVATED</dc:title>
  <dc:creator>Ellen Yaa Sackey</dc:creator>
  <cp:lastModifiedBy>User</cp:lastModifiedBy>
  <cp:revision>78</cp:revision>
  <dcterms:created xsi:type="dcterms:W3CDTF">2020-06-02T17:02:57Z</dcterms:created>
  <dcterms:modified xsi:type="dcterms:W3CDTF">2024-06-25T22:22:03Z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Lois.Ampomah@GH.nestle.com</vt:lpwstr>
  </property>
  <property fmtid="{D5CDD505-2E9C-101B-9397-08002B2CF9AE}" pid="5" name="MSIP_Label_1ada0a2f-b917-4d51-b0d0-d418a10c8b23_SetDate">
    <vt:lpwstr>2020-06-02T20:13:10.5301079Z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ActionId">
    <vt:lpwstr>4a3283eb-9566-4b45-8aae-21cdeac21dee</vt:lpwstr>
  </property>
  <property fmtid="{D5CDD505-2E9C-101B-9397-08002B2CF9AE}" pid="9" name="MSIP_Label_1ada0a2f-b917-4d51-b0d0-d418a10c8b23_Extended_MSFT_Method">
    <vt:lpwstr>Automatic</vt:lpwstr>
  </property>
  <property fmtid="{D5CDD505-2E9C-101B-9397-08002B2CF9AE}" pid="10" name="Sensitivity">
    <vt:lpwstr>General Use</vt:lpwstr>
  </property>
</Properties>
</file>