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3" r:id="rId4"/>
    <p:sldId id="276" r:id="rId5"/>
    <p:sldId id="284" r:id="rId6"/>
    <p:sldId id="286" r:id="rId7"/>
    <p:sldId id="259" r:id="rId8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94880d8a6ae3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70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F3CE-DA82-4058-A95A-F821DD88777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74A8-0C02-4BFB-BD94-C7F5D379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074" y="5604336"/>
            <a:ext cx="5326926" cy="443768"/>
          </a:xfrm>
        </p:spPr>
        <p:txBody>
          <a:bodyPr>
            <a:no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PRESENTATION BY ELLEN YAA </a:t>
            </a:r>
            <a:r>
              <a:rPr lang="en-US" sz="2500" b="1" cap="all" dirty="0" smtClean="0">
                <a:solidFill>
                  <a:srgbClr val="FF0000"/>
                </a:solidFill>
                <a:latin typeface="+mn-lt"/>
              </a:rPr>
              <a:t>SACKEY</a:t>
            </a: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500" b="1" cap="all" dirty="0">
                <a:solidFill>
                  <a:srgbClr val="FF0000"/>
                </a:solidFill>
                <a:latin typeface="+mn-lt"/>
              </a:rPr>
            </a:b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28th June 2024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1" y="2648723"/>
            <a:ext cx="75699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Fintech and Banks: Partnership or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Competition?</a:t>
            </a:r>
            <a:endParaRPr lang="en-US" sz="2500" b="1" cap="all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0172" y="3814906"/>
            <a:ext cx="5518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How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CAN CBG TAKE ADVANTAGE OF </a:t>
            </a: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the New Normal</a:t>
            </a:r>
          </a:p>
        </p:txBody>
      </p:sp>
    </p:spTree>
    <p:extLst>
      <p:ext uri="{BB962C8B-B14F-4D97-AF65-F5344CB8AC3E}">
        <p14:creationId xmlns:p14="http://schemas.microsoft.com/office/powerpoint/2010/main" val="3752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034122" y="409356"/>
            <a:ext cx="735371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600" dirty="0" smtClean="0">
                <a:solidFill>
                  <a:srgbClr val="333333"/>
                </a:solidFill>
                <a:latin typeface="Sitka Text Semibold" pitchFamily="2" charset="0"/>
                <a:ea typeface="Trocchi" pitchFamily="34" charset="-122"/>
                <a:cs typeface="Trocchi" pitchFamily="34" charset="-120"/>
              </a:rPr>
              <a:t>Introduction and Rise of Fintech</a:t>
            </a:r>
            <a:endParaRPr lang="en-US" sz="3600" dirty="0">
              <a:latin typeface="Sitka Text Semibold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31163" y="2833597"/>
            <a:ext cx="7956673" cy="145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ts val="1785"/>
              </a:lnSpc>
              <a:spcBef>
                <a:spcPts val="842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Financial Sector Transformation</a:t>
            </a: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The financial industry is undergoing a significant shift driven by the rise of financial technology (</a:t>
            </a:r>
            <a:r>
              <a:rPr lang="en-GB" sz="1400" dirty="0" err="1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).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innovations are disrupting traditional banking models and changing the way financial services are delivered.</a:t>
            </a:r>
            <a:endParaRPr lang="en-US" sz="1400" dirty="0"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31163" y="5129135"/>
            <a:ext cx="79566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ü"/>
            </a:pPr>
            <a:r>
              <a:rPr lang="en-GB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Key Question:</a:t>
            </a:r>
          </a:p>
          <a:p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Are </a:t>
            </a:r>
            <a:r>
              <a:rPr lang="en-GB" sz="1400" dirty="0" err="1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companies partners or competitors to established banks?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31163" y="1407337"/>
            <a:ext cx="7956673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785"/>
              </a:lnSpc>
              <a:spcBef>
                <a:spcPts val="842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Definition</a:t>
            </a: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refers to technology-driven financial services and products that aim to improve and automate the delivery and use of financial services.</a:t>
            </a:r>
            <a:endParaRPr lang="en-US" sz="1400" dirty="0"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1829680" y="368085"/>
            <a:ext cx="7833360" cy="7997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spcBef>
                <a:spcPts val="801"/>
              </a:spcBef>
              <a:buNone/>
            </a:pPr>
            <a:r>
              <a:rPr lang="en-US" sz="3200" b="1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Percentage of consumers using </a:t>
            </a:r>
            <a:r>
              <a:rPr lang="en-US" sz="3200" b="1" dirty="0" err="1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3200" b="1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services in various countries</a:t>
            </a:r>
            <a:endParaRPr lang="en-US" sz="3200" b="1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550271" y="1820079"/>
            <a:ext cx="1423789" cy="3761435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2" name="Object 4"/>
          <p:cNvSpPr/>
          <p:nvPr/>
        </p:nvSpPr>
        <p:spPr>
          <a:xfrm>
            <a:off x="550271" y="5605953"/>
            <a:ext cx="1423789" cy="3580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China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795500" y="3487568"/>
            <a:ext cx="89973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87%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2399708" y="2160902"/>
            <a:ext cx="1423789" cy="3420611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5" name="Object 7"/>
          <p:cNvSpPr/>
          <p:nvPr/>
        </p:nvSpPr>
        <p:spPr>
          <a:xfrm>
            <a:off x="2399708" y="5634460"/>
            <a:ext cx="1423789" cy="3295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States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8"/>
          <p:cNvSpPr/>
          <p:nvPr/>
        </p:nvSpPr>
        <p:spPr>
          <a:xfrm>
            <a:off x="2661716" y="3487568"/>
            <a:ext cx="881409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</a:t>
            </a:r>
            <a:r>
              <a:rPr lang="en-US" sz="3000" dirty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1</a:t>
            </a: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4266026" y="2702286"/>
            <a:ext cx="1416908" cy="287922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8" name="Object 10"/>
          <p:cNvSpPr/>
          <p:nvPr/>
        </p:nvSpPr>
        <p:spPr>
          <a:xfrm>
            <a:off x="4249145" y="5640555"/>
            <a:ext cx="1416909" cy="3295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India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9" name="Object 11"/>
          <p:cNvSpPr/>
          <p:nvPr/>
        </p:nvSpPr>
        <p:spPr>
          <a:xfrm>
            <a:off x="4550162" y="3473809"/>
            <a:ext cx="84863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72%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6126239" y="2844526"/>
            <a:ext cx="1416908" cy="273698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1" name="Object 13"/>
          <p:cNvSpPr/>
          <p:nvPr/>
        </p:nvSpPr>
        <p:spPr>
          <a:xfrm>
            <a:off x="6065674" y="5646434"/>
            <a:ext cx="1538038" cy="2646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Kingdom</a:t>
            </a:r>
            <a:endParaRPr lang="en-US" sz="16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14"/>
          <p:cNvSpPr/>
          <p:nvPr/>
        </p:nvSpPr>
        <p:spPr>
          <a:xfrm>
            <a:off x="6419146" y="3473809"/>
            <a:ext cx="83109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71%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7915571" y="3481061"/>
            <a:ext cx="1400319" cy="2100452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4" name="Object 16"/>
          <p:cNvSpPr/>
          <p:nvPr/>
        </p:nvSpPr>
        <p:spPr>
          <a:xfrm>
            <a:off x="7915570" y="5651620"/>
            <a:ext cx="1400319" cy="282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Ghana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7"/>
          <p:cNvSpPr/>
          <p:nvPr/>
        </p:nvSpPr>
        <p:spPr>
          <a:xfrm>
            <a:off x="8163727" y="3981039"/>
            <a:ext cx="90400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64%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764" y="6148008"/>
            <a:ext cx="407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URL: World Economic 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Forum(The rise of </a:t>
            </a:r>
            <a:r>
              <a:rPr lang="en-US" altLang="en-US" sz="1200" dirty="0" err="1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</a:t>
            </a:r>
            <a:r>
              <a:rPr lang="en-US" altLang="en-US" sz="1200" dirty="0" err="1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intech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and the growth in digital financial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kaizo.wpenginepowered.com/wp-content/uploads/2021/08/Strategies-4-1024x536.png.webp"/>
          <p:cNvSpPr>
            <a:spLocks noChangeAspect="1" noChangeArrowheads="1"/>
          </p:cNvSpPr>
          <p:nvPr/>
        </p:nvSpPr>
        <p:spPr bwMode="auto">
          <a:xfrm flipV="1">
            <a:off x="155574" y="160338"/>
            <a:ext cx="1101725" cy="11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bject 4"/>
          <p:cNvSpPr/>
          <p:nvPr/>
        </p:nvSpPr>
        <p:spPr>
          <a:xfrm>
            <a:off x="1875822" y="1145443"/>
            <a:ext cx="7440898" cy="5817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O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ffer innovative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financial services, such as digital lending, mobile payments, and wealth management, to its existing customer base.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875822" y="804868"/>
            <a:ext cx="3604764" cy="3202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28"/>
              </a:lnSpc>
              <a:buFont typeface="+mj-lt"/>
              <a:buAutoNum type="arabicPeriod"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Partnerships: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1875823" y="1724594"/>
            <a:ext cx="3604763" cy="3921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2.  Integrated Solutions: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1" name="Object 7"/>
          <p:cNvSpPr/>
          <p:nvPr/>
        </p:nvSpPr>
        <p:spPr>
          <a:xfrm>
            <a:off x="1875822" y="2116780"/>
            <a:ext cx="7440898" cy="5609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Provide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seamless and enhanced customer experience, catering to the evolving digital needs of its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9"/>
          <p:cNvSpPr/>
          <p:nvPr/>
        </p:nvSpPr>
        <p:spPr>
          <a:xfrm>
            <a:off x="1875822" y="2742849"/>
            <a:ext cx="3604764" cy="3464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3.  Cross-Selling Opportunities: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0"/>
          <p:cNvSpPr/>
          <p:nvPr/>
        </p:nvSpPr>
        <p:spPr>
          <a:xfrm>
            <a:off x="1875822" y="3182221"/>
            <a:ext cx="7440898" cy="6151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ross-sell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fintech-powered products and services, such as peer-to-peer lending, cryptocurrency trading, or robo-advisory services, to its existing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4" name="Object 1"/>
          <p:cNvSpPr/>
          <p:nvPr/>
        </p:nvSpPr>
        <p:spPr>
          <a:xfrm>
            <a:off x="1911382" y="87606"/>
            <a:ext cx="744089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Opportunities for CBG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3"/>
          <p:cNvSpPr/>
          <p:nvPr/>
        </p:nvSpPr>
        <p:spPr>
          <a:xfrm>
            <a:off x="1733584" y="4288469"/>
            <a:ext cx="7440898" cy="6880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W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ork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with fintech partners to develop personalized financial products and services, tailored to the specific needs of its customer segments.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Object 12"/>
          <p:cNvSpPr/>
          <p:nvPr/>
        </p:nvSpPr>
        <p:spPr>
          <a:xfrm>
            <a:off x="1804703" y="3890296"/>
            <a:ext cx="3675883" cy="303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4</a:t>
            </a:r>
            <a:r>
              <a:rPr lang="en-US" sz="1734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  Data-Driven Insights: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7" name="Object 15"/>
          <p:cNvSpPr/>
          <p:nvPr/>
        </p:nvSpPr>
        <p:spPr>
          <a:xfrm>
            <a:off x="1804703" y="4924362"/>
            <a:ext cx="3675883" cy="3135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5.  Regulatory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Compliance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8" name="Object 16"/>
          <p:cNvSpPr/>
          <p:nvPr/>
        </p:nvSpPr>
        <p:spPr>
          <a:xfrm>
            <a:off x="1733583" y="5332211"/>
            <a:ext cx="7512018" cy="6741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Can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help fintech partners navigate the complex regulatory landscape, ensuring the delivery of compliant and secure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920" y="294639"/>
            <a:ext cx="802836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40"/>
              </a:lnSpc>
              <a:buNone/>
            </a:pPr>
            <a:r>
              <a:rPr lang="en-US" sz="32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Strategies for Successful Partnerships</a:t>
            </a:r>
            <a:endParaRPr lang="en-US" sz="32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1440" y="1190377"/>
            <a:ext cx="80060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Understand the Fintech Landscape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Gain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deep understanding of the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ecosystem, its emerging trends, and the unique capabilities of different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companies. This will help you identify the right partners that complement your bank's strengths</a:t>
            </a: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Establish Clear Objectives and Value Proposition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Define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the specific business objectives you want to achieve through the partnership, such as improving customer experience, enhancing product offerings, or expanding reach. Clearly articulate the value proposition for both parties.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Foster Collaborative Culture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Cultivate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culture of collaboration, open communication, and mutual respect between the bank and </a:t>
            </a:r>
            <a:r>
              <a:rPr lang="en-US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partners. Encourage cross-functional teams to work together to overcome challenges and achieve shared goals.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Align Regulatory and Compliance Requirements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Ensure </a:t>
            </a:r>
            <a:r>
              <a:rPr lang="en-US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that the partnership complies with all relevant banking regulations and industry standards. Collaborate to establish robust risk management frameworks and address any regulatory concerns early on.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6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2245360" y="419590"/>
            <a:ext cx="7203440" cy="5415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6"/>
              </a:lnSpc>
              <a:buNone/>
            </a:pPr>
            <a:r>
              <a:rPr lang="en-US" sz="4688" b="1" kern="0" spc="4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Bebas Neue" pitchFamily="34" charset="-122"/>
                <a:cs typeface="Arial" panose="020B0604020202020204" pitchFamily="34" charset="0"/>
              </a:rPr>
              <a:t>Conclusion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783233" y="1261120"/>
            <a:ext cx="4938700" cy="2265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Fintech is reshaping the financial industry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783232" y="1596837"/>
            <a:ext cx="6121247" cy="6784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rapid growth and innovation in fintech are transforming the traditional banking landscape.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1783232" y="2384502"/>
            <a:ext cx="6984847" cy="39060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Partnership and competition present opportunities for banks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1783232" y="2775104"/>
            <a:ext cx="6745959" cy="7823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Banks can leverage fintech partnerships to access new technologies and expand their customer base, while also facing competition in certain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2112" y="3698637"/>
            <a:ext cx="6745959" cy="320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Continuous evolution of the fintech landscape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2113" y="4018994"/>
            <a:ext cx="6745958" cy="11308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fintech industry is expected to continue evolving, with further innovations and disruptions that will require banks to remain agile and adaptable.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2732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3865" y="5316828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871499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521</Words>
  <Application>Microsoft Office PowerPoint</Application>
  <PresentationFormat>A4 Paper (210x297 mm)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</vt:lpstr>
      <vt:lpstr>Bebas Neue</vt:lpstr>
      <vt:lpstr>Calibri</vt:lpstr>
      <vt:lpstr>Calibri Light</vt:lpstr>
      <vt:lpstr>Montserrat</vt:lpstr>
      <vt:lpstr>Sitka Text Semibold</vt:lpstr>
      <vt:lpstr>Source Sans Pro</vt:lpstr>
      <vt:lpstr>Trocchi</vt:lpstr>
      <vt:lpstr>Wingdings</vt:lpstr>
      <vt:lpstr>Office Theme</vt:lpstr>
      <vt:lpstr>PRESENTATION BY ELLEN YAA SACKEY 28th June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  ALBERT M. OWUSU-ACHEAMPONG ON  THE PRACTICAL WAYS OF GETTING STAFF FULLY ENGAGED AND MOTIVATED</dc:title>
  <dc:creator>Ellen Yaa Sackey</dc:creator>
  <cp:lastModifiedBy>User</cp:lastModifiedBy>
  <cp:revision>85</cp:revision>
  <dcterms:created xsi:type="dcterms:W3CDTF">2020-06-02T17:02:57Z</dcterms:created>
  <dcterms:modified xsi:type="dcterms:W3CDTF">2024-06-25T23:47:59Z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Lois.Ampomah@GH.nestle.com</vt:lpwstr>
  </property>
  <property fmtid="{D5CDD505-2E9C-101B-9397-08002B2CF9AE}" pid="5" name="MSIP_Label_1ada0a2f-b917-4d51-b0d0-d418a10c8b23_SetDate">
    <vt:lpwstr>2020-06-02T20:13:10.5301079Z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4a3283eb-9566-4b45-8aae-21cdeac21dee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