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1" r:id="rId6"/>
    <p:sldId id="259" r:id="rId7"/>
    <p:sldId id="304" r:id="rId8"/>
    <p:sldId id="305" r:id="rId9"/>
    <p:sldId id="306" r:id="rId10"/>
    <p:sldId id="307" r:id="rId11"/>
    <p:sldId id="308" r:id="rId12"/>
    <p:sldId id="288" r:id="rId13"/>
    <p:sldId id="262" r:id="rId14"/>
    <p:sldId id="290"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9" d="100"/>
          <a:sy n="89" d="100"/>
        </p:scale>
        <p:origin x="466" y="72"/>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58E-2"/>
          <c:y val="2.1660344076633545E-2"/>
          <c:w val="0.94546628937007871"/>
          <c:h val="0.79350175371289378"/>
        </c:manualLayout>
      </c:layout>
      <c:barChart>
        <c:barDir val="col"/>
        <c:grouping val="clustered"/>
        <c:varyColors val="0"/>
        <c:ser>
          <c:idx val="0"/>
          <c:order val="0"/>
          <c:tx>
            <c:strRef>
              <c:f>Sheet1!$B$1</c:f>
              <c:strCache>
                <c:ptCount val="1"/>
                <c:pt idx="0">
                  <c:v>Series 1</c:v>
                </c:pt>
              </c:strCache>
            </c:strRef>
          </c:tx>
          <c:spPr>
            <a:noFill/>
            <a:ln w="25400" cap="flat" cmpd="sng" algn="ctr">
              <a:solidFill>
                <a:schemeClr val="accent6"/>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C71-4EA1-B3A3-6379E9B0E8C3}"/>
            </c:ext>
          </c:extLst>
        </c:ser>
        <c:ser>
          <c:idx val="1"/>
          <c:order val="1"/>
          <c:tx>
            <c:strRef>
              <c:f>Sheet1!$C$1</c:f>
              <c:strCache>
                <c:ptCount val="1"/>
                <c:pt idx="0">
                  <c:v>Series 2</c:v>
                </c:pt>
              </c:strCache>
            </c:strRef>
          </c:tx>
          <c:spPr>
            <a:noFill/>
            <a:ln w="25400" cap="flat" cmpd="sng" algn="ctr">
              <a:solidFill>
                <a:schemeClr val="accent5"/>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C71-4EA1-B3A3-6379E9B0E8C3}"/>
            </c:ext>
          </c:extLst>
        </c:ser>
        <c:ser>
          <c:idx val="2"/>
          <c:order val="2"/>
          <c:tx>
            <c:strRef>
              <c:f>Sheet1!$D$1</c:f>
              <c:strCache>
                <c:ptCount val="1"/>
                <c:pt idx="0">
                  <c:v>Series 3</c:v>
                </c:pt>
              </c:strCache>
            </c:strRef>
          </c:tx>
          <c:spPr>
            <a:noFill/>
            <a:ln w="25400" cap="flat" cmpd="sng" algn="ctr">
              <a:solidFill>
                <a:schemeClr val="accent4"/>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C71-4EA1-B3A3-6379E9B0E8C3}"/>
            </c:ext>
          </c:extLst>
        </c:ser>
        <c:dLbls>
          <c:dLblPos val="inEnd"/>
          <c:showLegendKey val="0"/>
          <c:showVal val="1"/>
          <c:showCatName val="0"/>
          <c:showSerName val="0"/>
          <c:showPercent val="0"/>
          <c:showBubbleSize val="0"/>
        </c:dLbls>
        <c:gapWidth val="164"/>
        <c:overlap val="-35"/>
        <c:axId val="40942159"/>
        <c:axId val="40955887"/>
      </c:barChart>
      <c:catAx>
        <c:axId val="409421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j-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0942159"/>
        <c:crosses val="autoZero"/>
        <c:crossBetween val="between"/>
      </c:valAx>
      <c:spPr>
        <a:noFill/>
        <a:ln>
          <a:noFill/>
        </a:ln>
        <a:effectLst/>
      </c:spPr>
    </c:plotArea>
    <c:legend>
      <c:legendPos val="t"/>
      <c:layout>
        <c:manualLayout>
          <c:xMode val="edge"/>
          <c:yMode val="edge"/>
          <c:x val="0.3767076360318804"/>
          <c:y val="0.93829795744622013"/>
          <c:w val="0.24658472793623909"/>
          <c:h val="6.170204255377987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dirty="0"/>
            <a:t>Kyeremeh Kwaku Isaac </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dirty="0"/>
            <a:t>Agyenim Boateng Jnr</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dirty="0"/>
            <a:t>Appiah Akosua Adutwumwaah</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dirty="0"/>
            <a:t>Tannor Kwame </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kern="1200" dirty="0"/>
            <a:t>Kyeremeh Kwaku Isaac </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kern="1200" dirty="0"/>
            <a:t>Agyenim Boateng Jnr</a:t>
          </a:r>
          <a:br>
            <a:rPr lang="en-US" sz="1600" kern="1200" dirty="0">
              <a:solidFill>
                <a:schemeClr val="tx1"/>
              </a:solidFill>
            </a:rPr>
          </a:br>
          <a:r>
            <a:rPr lang="en-US" sz="1600" b="0" kern="1200" dirty="0">
              <a:solidFill>
                <a:schemeClr val="tx1"/>
              </a:solidFill>
              <a:latin typeface="+mn-lt"/>
            </a:rPr>
            <a:t>Title</a:t>
          </a: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kern="1200" dirty="0"/>
            <a:t>Appiah Akosua Adutwumwaah</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kern="1200" dirty="0"/>
            <a:t>Tannor Kwame </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9/1/2023</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2</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11</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60736-8275-4107-A315-F10155774D8D}" type="slidenum">
              <a:rPr lang="en-US" smtClean="0"/>
              <a:t>12</a:t>
            </a:fld>
            <a:endParaRPr lang="en-US"/>
          </a:p>
        </p:txBody>
      </p:sp>
    </p:spTree>
    <p:extLst>
      <p:ext uri="{BB962C8B-B14F-4D97-AF65-F5344CB8AC3E}">
        <p14:creationId xmlns:p14="http://schemas.microsoft.com/office/powerpoint/2010/main" val="87279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13</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3</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141953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5</a:t>
            </a:fld>
            <a:endParaRPr lang="en-US"/>
          </a:p>
        </p:txBody>
      </p:sp>
    </p:spTree>
    <p:extLst>
      <p:ext uri="{BB962C8B-B14F-4D97-AF65-F5344CB8AC3E}">
        <p14:creationId xmlns:p14="http://schemas.microsoft.com/office/powerpoint/2010/main" val="362688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6</a:t>
            </a:fld>
            <a:endParaRPr lang="en-US"/>
          </a:p>
        </p:txBody>
      </p:sp>
    </p:spTree>
    <p:extLst>
      <p:ext uri="{BB962C8B-B14F-4D97-AF65-F5344CB8AC3E}">
        <p14:creationId xmlns:p14="http://schemas.microsoft.com/office/powerpoint/2010/main" val="775747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7</a:t>
            </a:fld>
            <a:endParaRPr lang="en-US"/>
          </a:p>
        </p:txBody>
      </p:sp>
    </p:spTree>
    <p:extLst>
      <p:ext uri="{BB962C8B-B14F-4D97-AF65-F5344CB8AC3E}">
        <p14:creationId xmlns:p14="http://schemas.microsoft.com/office/powerpoint/2010/main" val="1971281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8</a:t>
            </a:fld>
            <a:endParaRPr lang="en-US"/>
          </a:p>
        </p:txBody>
      </p:sp>
    </p:spTree>
    <p:extLst>
      <p:ext uri="{BB962C8B-B14F-4D97-AF65-F5344CB8AC3E}">
        <p14:creationId xmlns:p14="http://schemas.microsoft.com/office/powerpoint/2010/main" val="327288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9</a:t>
            </a:fld>
            <a:endParaRPr lang="en-US"/>
          </a:p>
        </p:txBody>
      </p:sp>
    </p:spTree>
    <p:extLst>
      <p:ext uri="{BB962C8B-B14F-4D97-AF65-F5344CB8AC3E}">
        <p14:creationId xmlns:p14="http://schemas.microsoft.com/office/powerpoint/2010/main" val="240535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10</a:t>
            </a:fld>
            <a:endParaRPr lang="en-US"/>
          </a:p>
        </p:txBody>
      </p:sp>
    </p:spTree>
    <p:extLst>
      <p:ext uri="{BB962C8B-B14F-4D97-AF65-F5344CB8AC3E}">
        <p14:creationId xmlns:p14="http://schemas.microsoft.com/office/powerpoint/2010/main" val="336274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78067" y="371240"/>
            <a:ext cx="4654353" cy="1838560"/>
          </a:xfrm>
        </p:spPr>
        <p:txBody>
          <a:bodyPr>
            <a:normAutofit fontScale="90000"/>
          </a:bodyPr>
          <a:lstStyle/>
          <a:p>
            <a:pPr marL="6350" marR="1270" algn="ctr">
              <a:lnSpc>
                <a:spcPct val="200000"/>
              </a:lnSpc>
              <a:spcBef>
                <a:spcPts val="0"/>
              </a:spcBef>
              <a:spcAft>
                <a:spcPts val="640"/>
              </a:spcAft>
            </a:pP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Research Project On The Development Of An</a:t>
            </a:r>
            <a:br>
              <a:rPr lang="en-US"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Orphanage Online Management System For Help The Needy Foundation, Atwima Takyiman-</a:t>
            </a:r>
            <a:r>
              <a:rPr lang="en-US" sz="1600"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a:t>
            </a:r>
            <a:r>
              <a:rPr lang="en-US" sz="16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umasi.</a:t>
            </a:r>
            <a:br>
              <a:rPr lang="en-US" sz="1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cap="none"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66DEC51-3AA9-C5DF-04C1-DE0F970C42EC}"/>
              </a:ext>
            </a:extLst>
          </p:cNvPr>
          <p:cNvSpPr txBox="1"/>
          <p:nvPr/>
        </p:nvSpPr>
        <p:spPr>
          <a:xfrm>
            <a:off x="252843" y="2090993"/>
            <a:ext cx="4551446" cy="2028569"/>
          </a:xfrm>
          <a:prstGeom prst="rect">
            <a:avLst/>
          </a:prstGeom>
          <a:noFill/>
        </p:spPr>
        <p:txBody>
          <a:bodyPr wrap="square">
            <a:spAutoFit/>
          </a:bodyPr>
          <a:lstStyle/>
          <a:p>
            <a:pPr marL="41910" marR="0" algn="ctr">
              <a:lnSpc>
                <a:spcPct val="150000"/>
              </a:lnSpc>
              <a:spcBef>
                <a:spcPts val="0"/>
              </a:spcBef>
              <a:spcAft>
                <a:spcPts val="65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By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65"/>
              </a:spcAft>
              <a:tabLst>
                <a:tab pos="1814830" algn="ctr"/>
                <a:tab pos="2583815" algn="ctr"/>
                <a:tab pos="3028950" algn="ctr"/>
                <a:tab pos="3473450" algn="ctr"/>
                <a:tab pos="4307205" algn="ctr"/>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Kyeremeh Kwaku Isaac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5191040495 </a:t>
            </a:r>
          </a:p>
          <a:p>
            <a:pPr marL="0" marR="0">
              <a:lnSpc>
                <a:spcPct val="150000"/>
              </a:lnSpc>
              <a:spcBef>
                <a:spcPts val="0"/>
              </a:spcBef>
              <a:spcAft>
                <a:spcPts val="665"/>
              </a:spcAft>
              <a:tabLst>
                <a:tab pos="1814830" algn="ctr"/>
                <a:tab pos="2583815" algn="ctr"/>
                <a:tab pos="3028950" algn="ctr"/>
                <a:tab pos="3473450" algn="ctr"/>
                <a:tab pos="4307205" algn="ctr"/>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Agyenim Boateng Jnr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5191040496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665"/>
              </a:spcAft>
              <a:tabLst>
                <a:tab pos="1814830" algn="ctr"/>
                <a:tab pos="2583815" algn="ctr"/>
                <a:tab pos="3028950" algn="ctr"/>
                <a:tab pos="3473450" algn="ctr"/>
                <a:tab pos="4307205" algn="ctr"/>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Appiah Akosua Adutwumwaah 	 	   5191040532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665"/>
              </a:spcAft>
              <a:tabLst>
                <a:tab pos="1814830" algn="ctr"/>
                <a:tab pos="2583815" algn="ctr"/>
                <a:tab pos="3028950" algn="ctr"/>
                <a:tab pos="3473450" algn="ctr"/>
                <a:tab pos="4307205" algn="ctr"/>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Tannor Kwame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5191040526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3B981330-E005-C780-121C-889302FA66D4}"/>
              </a:ext>
            </a:extLst>
          </p:cNvPr>
          <p:cNvPicPr>
            <a:picLocks noGrp="1" noChangeAspect="1"/>
          </p:cNvPicPr>
          <p:nvPr>
            <p:ph type="pic" sz="quarter" idx="13"/>
          </p:nvPr>
        </p:nvPicPr>
        <p:blipFill>
          <a:blip r:embed="rId2"/>
          <a:srcRect l="14467" r="14467"/>
          <a:stretch>
            <a:fillRect/>
          </a:stretch>
        </p:blipFill>
        <p:spPr/>
      </p:pic>
      <p:sp>
        <p:nvSpPr>
          <p:cNvPr id="15" name="TextBox 14">
            <a:extLst>
              <a:ext uri="{FF2B5EF4-FFF2-40B4-BE49-F238E27FC236}">
                <a16:creationId xmlns:a16="http://schemas.microsoft.com/office/drawing/2014/main" id="{9E44E04E-AB51-2EFA-03DE-F538C3598BDB}"/>
              </a:ext>
            </a:extLst>
          </p:cNvPr>
          <p:cNvSpPr txBox="1"/>
          <p:nvPr/>
        </p:nvSpPr>
        <p:spPr>
          <a:xfrm>
            <a:off x="252843" y="5610225"/>
            <a:ext cx="4394855" cy="307777"/>
          </a:xfrm>
          <a:prstGeom prst="rect">
            <a:avLst/>
          </a:prstGeom>
          <a:noFill/>
        </p:spPr>
        <p:txBody>
          <a:bodyPr wrap="square" rtlCol="0">
            <a:spAutoFit/>
          </a:bodyPr>
          <a:lstStyle/>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Name Of Supervisor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Dr. Joshua Dagadu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chart</a:t>
            </a:r>
          </a:p>
        </p:txBody>
      </p:sp>
      <p:graphicFrame>
        <p:nvGraphicFramePr>
          <p:cNvPr id="16" name="Content Placeholder 15" descr="Chart Placeholder ">
            <a:extLst>
              <a:ext uri="{FF2B5EF4-FFF2-40B4-BE49-F238E27FC236}">
                <a16:creationId xmlns:a16="http://schemas.microsoft.com/office/drawing/2014/main" id="{4C3DA771-C1EC-4781-B0C9-E035F154632A}"/>
              </a:ext>
            </a:extLst>
          </p:cNvPr>
          <p:cNvGraphicFramePr>
            <a:graphicFrameLocks noGrp="1"/>
          </p:cNvGraphicFramePr>
          <p:nvPr>
            <p:ph sz="quarter" idx="13"/>
            <p:extLst>
              <p:ext uri="{D42A27DB-BD31-4B8C-83A1-F6EECF244321}">
                <p14:modId xmlns:p14="http://schemas.microsoft.com/office/powerpoint/2010/main" val="3762598642"/>
              </p:ext>
            </p:extLst>
          </p:nvPr>
        </p:nvGraphicFramePr>
        <p:xfrm>
          <a:off x="1335088" y="1995488"/>
          <a:ext cx="9521825" cy="4051300"/>
        </p:xfrm>
        <a:graphic>
          <a:graphicData uri="http://schemas.openxmlformats.org/drawingml/2006/chart">
            <c:chart xmlns:c="http://schemas.openxmlformats.org/drawingml/2006/chart" xmlns:r="http://schemas.openxmlformats.org/officeDocument/2006/relationships" r:id="rId3"/>
          </a:graphicData>
        </a:graphic>
      </p:graphicFrame>
      <p:sp>
        <p:nvSpPr>
          <p:cNvPr id="14" name="Footer Placeholder 13">
            <a:extLst>
              <a:ext uri="{FF2B5EF4-FFF2-40B4-BE49-F238E27FC236}">
                <a16:creationId xmlns:a16="http://schemas.microsoft.com/office/drawing/2014/main" id="{83FEE5BC-EED2-4EF4-B7FA-AE6EC78B1588}"/>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13" name="Date Placeholder 12">
            <a:extLst>
              <a:ext uri="{FF2B5EF4-FFF2-40B4-BE49-F238E27FC236}">
                <a16:creationId xmlns:a16="http://schemas.microsoft.com/office/drawing/2014/main" id="{45AFAF69-5D6F-4166-B2FC-05200C96FDA1}"/>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14">
            <a:extLst>
              <a:ext uri="{FF2B5EF4-FFF2-40B4-BE49-F238E27FC236}">
                <a16:creationId xmlns:a16="http://schemas.microsoft.com/office/drawing/2014/main" id="{CBB275C9-F7C1-4307-93A0-9B5BB9B01F6E}"/>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10</a:t>
            </a:fld>
            <a:endParaRPr lang="en-US"/>
          </a:p>
        </p:txBody>
      </p:sp>
    </p:spTree>
    <p:extLst>
      <p:ext uri="{BB962C8B-B14F-4D97-AF65-F5344CB8AC3E}">
        <p14:creationId xmlns:p14="http://schemas.microsoft.com/office/powerpoint/2010/main" val="399844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C8367-C082-453B-9003-1A2652643F98}"/>
              </a:ext>
            </a:extLst>
          </p:cNvPr>
          <p:cNvSpPr>
            <a:spLocks noGrp="1"/>
          </p:cNvSpPr>
          <p:nvPr>
            <p:ph type="title"/>
          </p:nvPr>
        </p:nvSpPr>
        <p:spPr>
          <a:xfrm>
            <a:off x="695325" y="888999"/>
            <a:ext cx="10798176" cy="1051914"/>
          </a:xfrm>
        </p:spPr>
        <p:txBody>
          <a:bodyPr/>
          <a:lstStyle/>
          <a:p>
            <a:r>
              <a:rPr lang="en-US" dirty="0"/>
              <a:t>team</a:t>
            </a:r>
          </a:p>
        </p:txBody>
      </p:sp>
      <p:graphicFrame>
        <p:nvGraphicFramePr>
          <p:cNvPr id="16" name="Content Placeholder 2" descr="Team Placeholder ">
            <a:extLst>
              <a:ext uri="{FF2B5EF4-FFF2-40B4-BE49-F238E27FC236}">
                <a16:creationId xmlns:a16="http://schemas.microsoft.com/office/drawing/2014/main" id="{6BD38B5D-76C5-4AC9-9039-144DFD54D171}"/>
              </a:ext>
            </a:extLst>
          </p:cNvPr>
          <p:cNvGraphicFramePr>
            <a:graphicFrameLocks noGrp="1"/>
          </p:cNvGraphicFramePr>
          <p:nvPr>
            <p:ph sz="quarter" idx="13"/>
            <p:extLst>
              <p:ext uri="{D42A27DB-BD31-4B8C-83A1-F6EECF244321}">
                <p14:modId xmlns:p14="http://schemas.microsoft.com/office/powerpoint/2010/main" val="2298420320"/>
              </p:ext>
            </p:extLst>
          </p:nvPr>
        </p:nvGraphicFramePr>
        <p:xfrm>
          <a:off x="390525" y="179070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8" name="Date Placeholder 7">
            <a:extLst>
              <a:ext uri="{FF2B5EF4-FFF2-40B4-BE49-F238E27FC236}">
                <a16:creationId xmlns:a16="http://schemas.microsoft.com/office/drawing/2014/main" id="{F6FAB1AC-C56E-4A45-B635-9E7290BBD7FC}"/>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12">
            <a:extLst>
              <a:ext uri="{FF2B5EF4-FFF2-40B4-BE49-F238E27FC236}">
                <a16:creationId xmlns:a16="http://schemas.microsoft.com/office/drawing/2014/main" id="{593B878A-596D-41EE-B917-67BA1265119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11</a:t>
            </a:fld>
            <a:endParaRPr lang="en-US"/>
          </a:p>
        </p:txBody>
      </p:sp>
    </p:spTree>
    <p:extLst>
      <p:ext uri="{BB962C8B-B14F-4D97-AF65-F5344CB8AC3E}">
        <p14:creationId xmlns:p14="http://schemas.microsoft.com/office/powerpoint/2010/main" val="22076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B9FC-B1A4-42E1-B2DC-D0C0A1C37D05}"/>
              </a:ext>
            </a:extLst>
          </p:cNvPr>
          <p:cNvSpPr>
            <a:spLocks noGrp="1"/>
          </p:cNvSpPr>
          <p:nvPr>
            <p:ph type="title"/>
          </p:nvPr>
        </p:nvSpPr>
        <p:spPr>
          <a:xfrm>
            <a:off x="7887511" y="909639"/>
            <a:ext cx="3703856" cy="1290636"/>
          </a:xfrm>
        </p:spPr>
        <p:txBody>
          <a:bodyPr/>
          <a:lstStyle/>
          <a:p>
            <a:r>
              <a:rPr lang="en-US" dirty="0"/>
              <a:t>Summary</a:t>
            </a:r>
          </a:p>
        </p:txBody>
      </p:sp>
      <p:pic>
        <p:nvPicPr>
          <p:cNvPr id="15" name="Picture Placeholder 14" descr="Autumn Orange Forest ">
            <a:extLst>
              <a:ext uri="{FF2B5EF4-FFF2-40B4-BE49-F238E27FC236}">
                <a16:creationId xmlns:a16="http://schemas.microsoft.com/office/drawing/2014/main" id="{3A763A56-8C12-404B-B374-9F31E4B704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15383" y="723900"/>
            <a:ext cx="3179762" cy="2160588"/>
          </a:xfrm>
        </p:spPr>
      </p:pic>
      <p:pic>
        <p:nvPicPr>
          <p:cNvPr id="17" name="Picture Placeholder 16" descr="Autumn Orange leaves Forest ">
            <a:extLst>
              <a:ext uri="{FF2B5EF4-FFF2-40B4-BE49-F238E27FC236}">
                <a16:creationId xmlns:a16="http://schemas.microsoft.com/office/drawing/2014/main" id="{1B0C884E-6FFE-4DE6-BFE7-C8DDFFBD2CA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715383" y="3048000"/>
            <a:ext cx="3178175" cy="3086100"/>
          </a:xfrm>
        </p:spPr>
      </p:pic>
      <p:pic>
        <p:nvPicPr>
          <p:cNvPr id="16" name="Picture Placeholder 15" descr="Tree Bark">
            <a:extLst>
              <a:ext uri="{FF2B5EF4-FFF2-40B4-BE49-F238E27FC236}">
                <a16:creationId xmlns:a16="http://schemas.microsoft.com/office/drawing/2014/main" id="{DDB395F7-633B-4BAB-9D62-331ADC13DF89}"/>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4040188" y="723900"/>
            <a:ext cx="3371850" cy="3159125"/>
          </a:xfrm>
        </p:spPr>
      </p:pic>
      <p:pic>
        <p:nvPicPr>
          <p:cNvPr id="22" name="Picture Placeholder 21" descr="Autumn yellow leaves in a Forest ">
            <a:extLst>
              <a:ext uri="{FF2B5EF4-FFF2-40B4-BE49-F238E27FC236}">
                <a16:creationId xmlns:a16="http://schemas.microsoft.com/office/drawing/2014/main" id="{8B455C34-F1AA-4708-A656-BEC06F9933C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a:ext>
            </a:extLst>
          </a:blip>
          <a:srcRect/>
          <a:stretch/>
        </p:blipFill>
        <p:spPr>
          <a:xfrm>
            <a:off x="4039608" y="4038600"/>
            <a:ext cx="3371659" cy="2095500"/>
          </a:xfrm>
        </p:spPr>
      </p:pic>
      <p:sp>
        <p:nvSpPr>
          <p:cNvPr id="6" name="Content Placeholder 5">
            <a:extLst>
              <a:ext uri="{FF2B5EF4-FFF2-40B4-BE49-F238E27FC236}">
                <a16:creationId xmlns:a16="http://schemas.microsoft.com/office/drawing/2014/main" id="{9E34ACCB-B6BA-4CC9-8CCA-E2AD5B563412}"/>
              </a:ext>
            </a:extLst>
          </p:cNvPr>
          <p:cNvSpPr>
            <a:spLocks noGrp="1"/>
          </p:cNvSpPr>
          <p:nvPr>
            <p:ph idx="1"/>
          </p:nvPr>
        </p:nvSpPr>
        <p:spPr>
          <a:xfrm>
            <a:off x="7887510" y="2380221"/>
            <a:ext cx="3703856" cy="386640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Footer Placeholder 3">
            <a:extLst>
              <a:ext uri="{FF2B5EF4-FFF2-40B4-BE49-F238E27FC236}">
                <a16:creationId xmlns:a16="http://schemas.microsoft.com/office/drawing/2014/main" id="{5483E4BF-9AC6-4D06-8588-EDC2D3F0210B}"/>
              </a:ext>
            </a:extLst>
          </p:cNvPr>
          <p:cNvSpPr>
            <a:spLocks noGrp="1"/>
          </p:cNvSpPr>
          <p:nvPr>
            <p:ph type="ftr" sz="quarter" idx="11"/>
          </p:nvPr>
        </p:nvSpPr>
        <p:spPr>
          <a:xfrm>
            <a:off x="715383" y="6356350"/>
            <a:ext cx="4539727" cy="365125"/>
          </a:xfrm>
        </p:spPr>
        <p:txBody>
          <a:bodyPr/>
          <a:lstStyle/>
          <a:p>
            <a:r>
              <a:rPr lang="en-US" dirty="0"/>
              <a:t>ORPHANAGE MANAGEMENT SYSTEM</a:t>
            </a:r>
          </a:p>
        </p:txBody>
      </p:sp>
      <p:sp>
        <p:nvSpPr>
          <p:cNvPr id="3" name="Date Placeholder 2">
            <a:extLst>
              <a:ext uri="{FF2B5EF4-FFF2-40B4-BE49-F238E27FC236}">
                <a16:creationId xmlns:a16="http://schemas.microsoft.com/office/drawing/2014/main" id="{8F9B575E-9DC4-4E76-81D3-A29FB27E8C4A}"/>
              </a:ext>
            </a:extLst>
          </p:cNvPr>
          <p:cNvSpPr>
            <a:spLocks noGrp="1"/>
          </p:cNvSpPr>
          <p:nvPr>
            <p:ph type="dt" sz="half" idx="10"/>
          </p:nvPr>
        </p:nvSpPr>
        <p:spPr>
          <a:xfrm>
            <a:off x="8369448" y="6356350"/>
            <a:ext cx="2592594" cy="365125"/>
          </a:xfrm>
        </p:spPr>
        <p:txBody>
          <a:bodyPr/>
          <a:lstStyle/>
          <a:p>
            <a:r>
              <a:rPr lang="en-US" dirty="0"/>
              <a:t>4/09/2023</a:t>
            </a:r>
          </a:p>
        </p:txBody>
      </p:sp>
      <p:sp>
        <p:nvSpPr>
          <p:cNvPr id="5" name="Slide Number Placeholder 4">
            <a:extLst>
              <a:ext uri="{FF2B5EF4-FFF2-40B4-BE49-F238E27FC236}">
                <a16:creationId xmlns:a16="http://schemas.microsoft.com/office/drawing/2014/main" id="{72222C8D-E9B4-48F2-9C7F-21F2902FB362}"/>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pPr/>
              <a:t>12</a:t>
            </a:fld>
            <a:endParaRPr lang="en-US"/>
          </a:p>
        </p:txBody>
      </p:sp>
    </p:spTree>
    <p:extLst>
      <p:ext uri="{BB962C8B-B14F-4D97-AF65-F5344CB8AC3E}">
        <p14:creationId xmlns:p14="http://schemas.microsoft.com/office/powerpoint/2010/main" val="30932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695325" y="4296094"/>
            <a:ext cx="10782299" cy="1100621"/>
          </a:xfrm>
        </p:spPr>
        <p:txBody>
          <a:bodyPr/>
          <a:lstStyle/>
          <a:p>
            <a:r>
              <a:rPr lang="en-US"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695324" y="5533242"/>
            <a:ext cx="9972675" cy="543505"/>
          </a:xfrm>
        </p:spPr>
        <p:txBody>
          <a:bodyPr/>
          <a:lstStyle/>
          <a:p>
            <a:r>
              <a:rPr lang="en-US" dirty="0"/>
              <a:t>Presenter Name | Email | Website</a:t>
            </a:r>
          </a:p>
        </p:txBody>
      </p:sp>
      <p:pic>
        <p:nvPicPr>
          <p:cNvPr id="17" name="Picture Placeholder 16" descr="Weathered piece of wood">
            <a:extLst>
              <a:ext uri="{FF2B5EF4-FFF2-40B4-BE49-F238E27FC236}">
                <a16:creationId xmlns:a16="http://schemas.microsoft.com/office/drawing/2014/main" id="{768A4AA5-1799-4AB4-A6D6-6E2D7791C17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100" y="727075"/>
            <a:ext cx="5176838" cy="3071813"/>
          </a:xfrm>
        </p:spPr>
      </p:pic>
      <p:pic>
        <p:nvPicPr>
          <p:cNvPr id="11" name="Picture Placeholder 10" descr="Moss and mushrooms">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146800" y="727075"/>
            <a:ext cx="5245100" cy="3070225"/>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ORPHANAGE MANAGEMENT SYSTEM</a:t>
            </a:r>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r>
              <a:rPr lang="en-US" dirty="0"/>
              <a:t>4/09/2023</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13</a:t>
            </a:fld>
            <a:endParaRPr lang="en-US" dirty="0"/>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5604846" y="860615"/>
            <a:ext cx="5922279" cy="663385"/>
          </a:xfrm>
        </p:spPr>
        <p:txBody>
          <a:bodyPr>
            <a:normAutofit/>
          </a:bodyPr>
          <a:lstStyle/>
          <a:p>
            <a:pPr marL="457200" indent="-457200">
              <a:buFont typeface="Arial" panose="020B0604020202020204" pitchFamily="34" charset="0"/>
              <a:buChar char="•"/>
            </a:pPr>
            <a:r>
              <a:rPr lang="en-US" sz="3000" cap="none" dirty="0">
                <a:latin typeface="Times New Roman" panose="02020603050405020304" pitchFamily="18" charset="0"/>
                <a:cs typeface="Times New Roman" panose="02020603050405020304" pitchFamily="18" charset="0"/>
              </a:rPr>
              <a:t>Introduction</a:t>
            </a:r>
          </a:p>
        </p:txBody>
      </p:sp>
      <p:pic>
        <p:nvPicPr>
          <p:cNvPr id="17" name="Picture Placeholder 16" descr="Logs Stacked ">
            <a:extLst>
              <a:ext uri="{FF2B5EF4-FFF2-40B4-BE49-F238E27FC236}">
                <a16:creationId xmlns:a16="http://schemas.microsoft.com/office/drawing/2014/main" id="{069DD88F-78FC-4DAA-A2E4-DDE824B5301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 y="1"/>
            <a:ext cx="4876799" cy="6858000"/>
          </a:xfrm>
        </p:spPr>
      </p:pic>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a:xfrm>
            <a:off x="715383" y="6356350"/>
            <a:ext cx="4539727" cy="365125"/>
          </a:xfrm>
        </p:spPr>
        <p:txBody>
          <a:bodyPr/>
          <a:lstStyle/>
          <a:p>
            <a:r>
              <a:rPr lang="en-US" dirty="0"/>
              <a:t>ORPHANAGE MANAGEMENT SYSTEM</a:t>
            </a:r>
          </a:p>
        </p:txBody>
      </p:sp>
      <p:sp>
        <p:nvSpPr>
          <p:cNvPr id="10" name="Date Placeholder 9">
            <a:extLst>
              <a:ext uri="{FF2B5EF4-FFF2-40B4-BE49-F238E27FC236}">
                <a16:creationId xmlns:a16="http://schemas.microsoft.com/office/drawing/2014/main" id="{783B1F06-4CB0-449A-A15D-1B0E201DB3F7}"/>
              </a:ext>
            </a:extLst>
          </p:cNvPr>
          <p:cNvSpPr>
            <a:spLocks noGrp="1"/>
          </p:cNvSpPr>
          <p:nvPr>
            <p:ph type="dt" sz="half" idx="10"/>
          </p:nvPr>
        </p:nvSpPr>
        <p:spPr>
          <a:xfrm>
            <a:off x="8369448" y="6356350"/>
            <a:ext cx="2592594" cy="365125"/>
          </a:xfrm>
        </p:spPr>
        <p:txBody>
          <a:bodyPr/>
          <a:lstStyle/>
          <a:p>
            <a:r>
              <a:rPr lang="en-US" dirty="0"/>
              <a:t>4/09/2023</a:t>
            </a:r>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2</a:t>
            </a:fld>
            <a:endParaRPr lang="en-US"/>
          </a:p>
        </p:txBody>
      </p:sp>
      <p:sp>
        <p:nvSpPr>
          <p:cNvPr id="9" name="TextBox 8">
            <a:extLst>
              <a:ext uri="{FF2B5EF4-FFF2-40B4-BE49-F238E27FC236}">
                <a16:creationId xmlns:a16="http://schemas.microsoft.com/office/drawing/2014/main" id="{315099B9-4D64-436E-43AF-DBB3968C9FC1}"/>
              </a:ext>
            </a:extLst>
          </p:cNvPr>
          <p:cNvSpPr txBox="1"/>
          <p:nvPr/>
        </p:nvSpPr>
        <p:spPr>
          <a:xfrm>
            <a:off x="5602575" y="1495336"/>
            <a:ext cx="5924550"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Problems with existing system</a:t>
            </a:r>
          </a:p>
        </p:txBody>
      </p:sp>
      <p:sp>
        <p:nvSpPr>
          <p:cNvPr id="11" name="TextBox 10">
            <a:extLst>
              <a:ext uri="{FF2B5EF4-FFF2-40B4-BE49-F238E27FC236}">
                <a16:creationId xmlns:a16="http://schemas.microsoft.com/office/drawing/2014/main" id="{8D1E1591-F783-ED62-4C14-1154020596D2}"/>
              </a:ext>
            </a:extLst>
          </p:cNvPr>
          <p:cNvSpPr txBox="1"/>
          <p:nvPr/>
        </p:nvSpPr>
        <p:spPr>
          <a:xfrm>
            <a:off x="5666816" y="2667000"/>
            <a:ext cx="5924550" cy="695325"/>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4A5675CB-D69A-868E-8434-48F57AADC125}"/>
              </a:ext>
            </a:extLst>
          </p:cNvPr>
          <p:cNvSpPr txBox="1"/>
          <p:nvPr/>
        </p:nvSpPr>
        <p:spPr>
          <a:xfrm>
            <a:off x="5602575" y="2190661"/>
            <a:ext cx="5924550"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Potential of new system</a:t>
            </a:r>
          </a:p>
        </p:txBody>
      </p:sp>
      <p:sp>
        <p:nvSpPr>
          <p:cNvPr id="18" name="TextBox 17">
            <a:extLst>
              <a:ext uri="{FF2B5EF4-FFF2-40B4-BE49-F238E27FC236}">
                <a16:creationId xmlns:a16="http://schemas.microsoft.com/office/drawing/2014/main" id="{5FA05F04-039C-8413-BA02-E7D1389994FF}"/>
              </a:ext>
            </a:extLst>
          </p:cNvPr>
          <p:cNvSpPr txBox="1"/>
          <p:nvPr/>
        </p:nvSpPr>
        <p:spPr>
          <a:xfrm>
            <a:off x="5602575" y="2877119"/>
            <a:ext cx="5924550"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Methodology</a:t>
            </a:r>
          </a:p>
        </p:txBody>
      </p:sp>
      <p:sp>
        <p:nvSpPr>
          <p:cNvPr id="19" name="TextBox 18">
            <a:extLst>
              <a:ext uri="{FF2B5EF4-FFF2-40B4-BE49-F238E27FC236}">
                <a16:creationId xmlns:a16="http://schemas.microsoft.com/office/drawing/2014/main" id="{FC2634CD-3116-BF68-150E-72ACB671D41B}"/>
              </a:ext>
            </a:extLst>
          </p:cNvPr>
          <p:cNvSpPr txBox="1"/>
          <p:nvPr/>
        </p:nvSpPr>
        <p:spPr>
          <a:xfrm>
            <a:off x="5602575" y="3561665"/>
            <a:ext cx="5924550"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Results and discussion</a:t>
            </a:r>
          </a:p>
        </p:txBody>
      </p:sp>
      <p:sp>
        <p:nvSpPr>
          <p:cNvPr id="20" name="TextBox 19">
            <a:extLst>
              <a:ext uri="{FF2B5EF4-FFF2-40B4-BE49-F238E27FC236}">
                <a16:creationId xmlns:a16="http://schemas.microsoft.com/office/drawing/2014/main" id="{8DDB6AD1-6121-8F16-407D-3F8CAF375394}"/>
              </a:ext>
            </a:extLst>
          </p:cNvPr>
          <p:cNvSpPr txBox="1"/>
          <p:nvPr/>
        </p:nvSpPr>
        <p:spPr>
          <a:xfrm>
            <a:off x="5666816" y="4246211"/>
            <a:ext cx="5924550"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48202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69265" y="871759"/>
            <a:ext cx="5227171" cy="976092"/>
          </a:xfrm>
        </p:spPr>
        <p:txBody>
          <a:bodyPr/>
          <a:lstStyle/>
          <a:p>
            <a:r>
              <a:rPr lang="en-US" sz="3600" cap="none" dirty="0">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A040C42D-FA87-5D43-8C3E-46A9A666E0C0}"/>
              </a:ext>
            </a:extLst>
          </p:cNvPr>
          <p:cNvSpPr txBox="1">
            <a:spLocks/>
          </p:cNvSpPr>
          <p:nvPr/>
        </p:nvSpPr>
        <p:spPr>
          <a:xfrm>
            <a:off x="257174" y="1628775"/>
            <a:ext cx="5764064" cy="3909791"/>
          </a:xfrm>
          <a:prstGeom prst="rect">
            <a:avLst/>
          </a:prstGeom>
        </p:spPr>
        <p:txBody>
          <a:bodyP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effectLst/>
                <a:latin typeface="Times New Roman" panose="02020603050405020304" pitchFamily="18" charset="0"/>
                <a:cs typeface="Times New Roman" panose="02020603050405020304" pitchFamily="18" charset="0"/>
              </a:rPr>
              <a:t>Welcome everyone, today we are going to talk about something very important - orphanage management systems. As you all know, managing an orphanage can be a complex and challenging task, but with the right tools and technology, it can become much easier.</a:t>
            </a:r>
            <a:endParaRPr lang="en-US" sz="1700" dirty="0">
              <a:latin typeface="Times New Roman" panose="02020603050405020304" pitchFamily="18" charset="0"/>
              <a:cs typeface="Times New Roman" panose="02020603050405020304" pitchFamily="18" charset="0"/>
            </a:endParaRPr>
          </a:p>
          <a:p>
            <a:r>
              <a:rPr lang="en-US" sz="1700" dirty="0">
                <a:effectLst/>
                <a:latin typeface="Times New Roman" panose="02020603050405020304" pitchFamily="18" charset="0"/>
                <a:cs typeface="Times New Roman" panose="02020603050405020304" pitchFamily="18" charset="0"/>
              </a:rPr>
              <a:t>In this presentation, we will discuss the problems with existing orphanage management systems and how a new system could solve these issues. We will also look at the methodology used to develop the new system and present the results of our research and testing. By the end of this presentation, you will have a clear understanding of the potential impact of a new orphanage management system.</a:t>
            </a:r>
            <a:endParaRPr lang="en-US" sz="1700" dirty="0">
              <a:latin typeface="Times New Roman" panose="02020603050405020304" pitchFamily="18" charset="0"/>
              <a:cs typeface="Times New Roman" panose="02020603050405020304" pitchFamily="18" charset="0"/>
            </a:endParaRPr>
          </a:p>
        </p:txBody>
      </p:sp>
      <p:pic>
        <p:nvPicPr>
          <p:cNvPr id="16" name="Picture Placeholder 15">
            <a:extLst>
              <a:ext uri="{FF2B5EF4-FFF2-40B4-BE49-F238E27FC236}">
                <a16:creationId xmlns:a16="http://schemas.microsoft.com/office/drawing/2014/main" id="{AFE0020F-E677-117B-52B7-DEF399B00860}"/>
              </a:ext>
            </a:extLst>
          </p:cNvPr>
          <p:cNvPicPr>
            <a:picLocks noGrp="1" noChangeAspect="1"/>
          </p:cNvPicPr>
          <p:nvPr>
            <p:ph type="pic" sz="quarter" idx="13"/>
          </p:nvPr>
        </p:nvPicPr>
        <p:blipFill>
          <a:blip r:embed="rId3"/>
          <a:srcRect l="19571" r="19571"/>
          <a:stretch>
            <a:fillRect/>
          </a:stretch>
        </p:blipFill>
        <p:spPr/>
      </p:pic>
    </p:spTree>
    <p:extLst>
      <p:ext uri="{BB962C8B-B14F-4D97-AF65-F5344CB8AC3E}">
        <p14:creationId xmlns:p14="http://schemas.microsoft.com/office/powerpoint/2010/main" val="338432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69265" y="871759"/>
            <a:ext cx="6188403" cy="976092"/>
          </a:xfrm>
        </p:spPr>
        <p:txBody>
          <a:bodyPr/>
          <a:lstStyle/>
          <a:p>
            <a:r>
              <a:rPr lang="en-US" sz="3600" cap="none" dirty="0">
                <a:latin typeface="Times New Roman" panose="02020603050405020304" pitchFamily="18" charset="0"/>
                <a:cs typeface="Times New Roman" panose="02020603050405020304" pitchFamily="18" charset="0"/>
              </a:rPr>
              <a:t>Problems with existing system</a:t>
            </a:r>
          </a:p>
        </p:txBody>
      </p:sp>
      <p:sp>
        <p:nvSpPr>
          <p:cNvPr id="6" name="Content Placeholder 5">
            <a:extLst>
              <a:ext uri="{FF2B5EF4-FFF2-40B4-BE49-F238E27FC236}">
                <a16:creationId xmlns:a16="http://schemas.microsoft.com/office/drawing/2014/main" id="{A040C42D-FA87-5D43-8C3E-46A9A666E0C0}"/>
              </a:ext>
            </a:extLst>
          </p:cNvPr>
          <p:cNvSpPr txBox="1">
            <a:spLocks/>
          </p:cNvSpPr>
          <p:nvPr/>
        </p:nvSpPr>
        <p:spPr>
          <a:xfrm>
            <a:off x="178458" y="1620753"/>
            <a:ext cx="6257926" cy="3909791"/>
          </a:xfrm>
          <a:prstGeom prst="rect">
            <a:avLst/>
          </a:prstGeom>
        </p:spPr>
        <p:txBody>
          <a:bodyP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400" dirty="0">
                <a:latin typeface="Times New Roman" panose="02020603050405020304" pitchFamily="18" charset="0"/>
                <a:cs typeface="Times New Roman" panose="02020603050405020304" pitchFamily="18" charset="0"/>
              </a:rPr>
              <a:t>During the early days of the Orphanage Online Management System, it was primarily used for basic record-keeping tasks. This included maintaining records about the children living in the home and their medical histories. However, the manual recording process made it difficult for administrators to manage the increasing number of orphans in the home. </a:t>
            </a:r>
          </a:p>
          <a:p>
            <a:pPr>
              <a:lnSpc>
                <a:spcPct val="150000"/>
              </a:lnSpc>
            </a:pPr>
            <a:r>
              <a:rPr lang="en-US" sz="1400" dirty="0">
                <a:latin typeface="Times New Roman" panose="02020603050405020304" pitchFamily="18" charset="0"/>
                <a:cs typeface="Times New Roman" panose="02020603050405020304" pitchFamily="18" charset="0"/>
              </a:rPr>
              <a:t>The mismanagement of funds was another problem that affected the accountability of orphanage funds. Donations were recorded manually, which made it difficult to track the funds. Corruption was also a problem in orphanages, with funds designated for the children often being misused. Since there was a lack of proper regulation and oversight, these issues went unchecked, which perpetuated the problems. This situation created a challenging environment for the children in these homes, making it difficult for them to find stability in their lives and thrive.</a:t>
            </a:r>
          </a:p>
        </p:txBody>
      </p:sp>
      <p:pic>
        <p:nvPicPr>
          <p:cNvPr id="10" name="Picture Placeholder 9">
            <a:extLst>
              <a:ext uri="{FF2B5EF4-FFF2-40B4-BE49-F238E27FC236}">
                <a16:creationId xmlns:a16="http://schemas.microsoft.com/office/drawing/2014/main" id="{7928BF2B-3793-F245-6662-C63460FB4479}"/>
              </a:ext>
            </a:extLst>
          </p:cNvPr>
          <p:cNvPicPr>
            <a:picLocks noGrp="1" noChangeAspect="1"/>
          </p:cNvPicPr>
          <p:nvPr>
            <p:ph type="pic" sz="quarter" idx="13"/>
          </p:nvPr>
        </p:nvPicPr>
        <p:blipFill>
          <a:blip r:embed="rId3"/>
          <a:srcRect t="9732" b="9732"/>
          <a:stretch>
            <a:fillRect/>
          </a:stretch>
        </p:blipFill>
        <p:spPr/>
      </p:pic>
    </p:spTree>
    <p:extLst>
      <p:ext uri="{BB962C8B-B14F-4D97-AF65-F5344CB8AC3E}">
        <p14:creationId xmlns:p14="http://schemas.microsoft.com/office/powerpoint/2010/main" val="165301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69265" y="871759"/>
            <a:ext cx="5227171" cy="976092"/>
          </a:xfrm>
        </p:spPr>
        <p:txBody>
          <a:bodyPr/>
          <a:lstStyle/>
          <a:p>
            <a:r>
              <a:rPr lang="en-US" sz="3600" cap="none" dirty="0">
                <a:latin typeface="Times New Roman" panose="02020603050405020304" pitchFamily="18" charset="0"/>
                <a:cs typeface="Times New Roman" panose="02020603050405020304" pitchFamily="18" charset="0"/>
              </a:rPr>
              <a:t>Potential of new system</a:t>
            </a:r>
          </a:p>
        </p:txBody>
      </p:sp>
      <p:sp>
        <p:nvSpPr>
          <p:cNvPr id="6" name="Content Placeholder 5">
            <a:extLst>
              <a:ext uri="{FF2B5EF4-FFF2-40B4-BE49-F238E27FC236}">
                <a16:creationId xmlns:a16="http://schemas.microsoft.com/office/drawing/2014/main" id="{A040C42D-FA87-5D43-8C3E-46A9A666E0C0}"/>
              </a:ext>
            </a:extLst>
          </p:cNvPr>
          <p:cNvSpPr txBox="1">
            <a:spLocks/>
          </p:cNvSpPr>
          <p:nvPr/>
        </p:nvSpPr>
        <p:spPr>
          <a:xfrm>
            <a:off x="169265" y="1635874"/>
            <a:ext cx="6257926" cy="3586252"/>
          </a:xfrm>
          <a:prstGeom prst="rect">
            <a:avLst/>
          </a:prstGeom>
        </p:spPr>
        <p:txBody>
          <a:bodyP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50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Orphanage Online Management System (OOMS) is an essential solution that aims to reduce the workload associated with the current manual system. This system will benefit administrators by making it easier to access, manage, and save documentation related to orphanage activities. </a:t>
            </a:r>
          </a:p>
          <a:p>
            <a:pPr marL="0" marR="0">
              <a:lnSpc>
                <a:spcPct val="150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Additionally, it will simplify the process for donors and adopters to contribute and adopt children. To ensure security, the system requires valid credentials to sign in and prevent unauthorized access. OOMS is designed to streamline and improve orphanage operations and administration. It includes features such as managing child information, admissions and placements, staff management, finances, resources, health care, education, communication, and reporting. The system prioritizes security and privacy to ensure the well-being of everyone involved.</a:t>
            </a:r>
          </a:p>
        </p:txBody>
      </p:sp>
      <p:pic>
        <p:nvPicPr>
          <p:cNvPr id="7" name="Picture Placeholder 6">
            <a:extLst>
              <a:ext uri="{FF2B5EF4-FFF2-40B4-BE49-F238E27FC236}">
                <a16:creationId xmlns:a16="http://schemas.microsoft.com/office/drawing/2014/main" id="{F4F63ACD-91BE-9356-5136-CF388AA7C075}"/>
              </a:ext>
            </a:extLst>
          </p:cNvPr>
          <p:cNvPicPr>
            <a:picLocks noGrp="1" noChangeAspect="1"/>
          </p:cNvPicPr>
          <p:nvPr>
            <p:ph type="pic" sz="quarter" idx="13"/>
          </p:nvPr>
        </p:nvPicPr>
        <p:blipFill>
          <a:blip r:embed="rId3"/>
          <a:srcRect l="22369" r="22369"/>
          <a:stretch>
            <a:fillRect/>
          </a:stretch>
        </p:blipFill>
        <p:spPr/>
      </p:pic>
    </p:spTree>
    <p:extLst>
      <p:ext uri="{BB962C8B-B14F-4D97-AF65-F5344CB8AC3E}">
        <p14:creationId xmlns:p14="http://schemas.microsoft.com/office/powerpoint/2010/main" val="305173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69265" y="871759"/>
            <a:ext cx="5227171" cy="976092"/>
          </a:xfrm>
        </p:spPr>
        <p:txBody>
          <a:bodyPr/>
          <a:lstStyle/>
          <a:p>
            <a:r>
              <a:rPr lang="en-US" sz="3600" cap="none" dirty="0">
                <a:latin typeface="Times New Roman" panose="02020603050405020304" pitchFamily="18" charset="0"/>
                <a:cs typeface="Times New Roman" panose="02020603050405020304" pitchFamily="18" charset="0"/>
              </a:rPr>
              <a:t>Methodology</a:t>
            </a:r>
          </a:p>
        </p:txBody>
      </p:sp>
      <p:sp>
        <p:nvSpPr>
          <p:cNvPr id="6" name="Content Placeholder 5">
            <a:extLst>
              <a:ext uri="{FF2B5EF4-FFF2-40B4-BE49-F238E27FC236}">
                <a16:creationId xmlns:a16="http://schemas.microsoft.com/office/drawing/2014/main" id="{A040C42D-FA87-5D43-8C3E-46A9A666E0C0}"/>
              </a:ext>
            </a:extLst>
          </p:cNvPr>
          <p:cNvSpPr txBox="1">
            <a:spLocks/>
          </p:cNvSpPr>
          <p:nvPr/>
        </p:nvSpPr>
        <p:spPr>
          <a:xfrm>
            <a:off x="169265" y="1635874"/>
            <a:ext cx="6257926" cy="3586252"/>
          </a:xfrm>
          <a:prstGeom prst="rect">
            <a:avLst/>
          </a:prstGeom>
        </p:spPr>
        <p:txBody>
          <a:bodyP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T</a:t>
            </a:r>
            <a:r>
              <a:rPr lang="en-US" sz="1400" dirty="0">
                <a:effectLst/>
                <a:latin typeface="Times New Roman" panose="02020603050405020304" pitchFamily="18" charset="0"/>
                <a:cs typeface="Times New Roman" panose="02020603050405020304" pitchFamily="18" charset="0"/>
              </a:rPr>
              <a:t>he development of the new orphanage management system followed a rigorous methodology that involved extensive research, careful design, and thorough testing. The first phase of the project involved researching existing orphanage management systems and identifying their strengths and weaknesses. This research helped us to identify the key features that were essential for an effective system.</a:t>
            </a:r>
            <a:endParaRPr lang="en-US" sz="1400" dirty="0">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cs typeface="Times New Roman" panose="02020603050405020304" pitchFamily="18" charset="0"/>
              </a:rPr>
              <a:t>Once the research phase was complete, we moved on to the design phase. During this phase, we worked closely with orphanage managers and staff to develop a system that met their needs and addressed the issues identified during our research. We used a user-centered design approach to ensure that the system was intuitive and easy to use.</a:t>
            </a:r>
            <a:endParaRPr lang="en-US" sz="1400" dirty="0">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cs typeface="Times New Roman" panose="02020603050405020304" pitchFamily="18" charset="0"/>
              </a:rPr>
              <a:t>Finally, we conducted extensive testing of the new orphanage management system to ensure that it met our high standards for functionality, usability, and reliability. This testing involved both lab-based simulations and real-world trials in the orphanage. The feedback we received from staff and managers was invaluable in refining the system and ensuring that it was ready for widespread adoption</a:t>
            </a:r>
            <a:r>
              <a:rPr lang="en-US" sz="1400" dirty="0">
                <a:effectLst/>
              </a:rPr>
              <a:t>.</a:t>
            </a:r>
            <a:endParaRPr lang="en-US" sz="1400" dirty="0"/>
          </a:p>
          <a:p>
            <a:pPr marL="0" marR="0">
              <a:lnSpc>
                <a:spcPct val="150000"/>
              </a:lnSpc>
              <a:spcBef>
                <a:spcPts val="0"/>
              </a:spcBef>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230D4574-6250-0A3F-E0A8-E5077F48F881}"/>
              </a:ext>
            </a:extLst>
          </p:cNvPr>
          <p:cNvPicPr>
            <a:picLocks noGrp="1" noChangeAspect="1"/>
          </p:cNvPicPr>
          <p:nvPr>
            <p:ph type="pic" sz="quarter" idx="13"/>
          </p:nvPr>
        </p:nvPicPr>
        <p:blipFill>
          <a:blip r:embed="rId3"/>
          <a:srcRect l="17502" r="17502"/>
          <a:stretch>
            <a:fillRect/>
          </a:stretch>
        </p:blipFill>
        <p:spPr/>
      </p:pic>
    </p:spTree>
    <p:extLst>
      <p:ext uri="{BB962C8B-B14F-4D97-AF65-F5344CB8AC3E}">
        <p14:creationId xmlns:p14="http://schemas.microsoft.com/office/powerpoint/2010/main" val="338091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69265" y="871759"/>
            <a:ext cx="5227171" cy="976092"/>
          </a:xfrm>
        </p:spPr>
        <p:txBody>
          <a:bodyPr/>
          <a:lstStyle/>
          <a:p>
            <a:r>
              <a:rPr lang="en-US" sz="3600" cap="none" dirty="0">
                <a:latin typeface="Times New Roman" panose="02020603050405020304" pitchFamily="18" charset="0"/>
                <a:cs typeface="Times New Roman" panose="02020603050405020304" pitchFamily="18" charset="0"/>
              </a:rPr>
              <a:t>Results and Discussion</a:t>
            </a:r>
          </a:p>
        </p:txBody>
      </p:sp>
      <p:sp>
        <p:nvSpPr>
          <p:cNvPr id="6" name="Content Placeholder 5">
            <a:extLst>
              <a:ext uri="{FF2B5EF4-FFF2-40B4-BE49-F238E27FC236}">
                <a16:creationId xmlns:a16="http://schemas.microsoft.com/office/drawing/2014/main" id="{A040C42D-FA87-5D43-8C3E-46A9A666E0C0}"/>
              </a:ext>
            </a:extLst>
          </p:cNvPr>
          <p:cNvSpPr txBox="1">
            <a:spLocks/>
          </p:cNvSpPr>
          <p:nvPr/>
        </p:nvSpPr>
        <p:spPr>
          <a:xfrm>
            <a:off x="169265" y="1635874"/>
            <a:ext cx="6257926" cy="3586252"/>
          </a:xfrm>
          <a:prstGeom prst="rect">
            <a:avLst/>
          </a:prstGeom>
        </p:spPr>
        <p:txBody>
          <a:bodyP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effectLst/>
                <a:latin typeface="Times New Roman" panose="02020603050405020304" pitchFamily="18" charset="0"/>
                <a:cs typeface="Times New Roman" panose="02020603050405020304" pitchFamily="18" charset="0"/>
              </a:rPr>
              <a:t>The results of our testing have been overwhelmingly positive. Our new orphanage management system has improved communication between staff members, streamlined processes, and increased transparency. During testing, we found that staff members were able to complete tasks more efficiently, which allowed them to spend more time with the children in their care. Additionally, the system provided real-time updates on the status of each child's case, which allowed for better coordination among staff members.</a:t>
            </a:r>
            <a:endParaRPr lang="en-US" sz="1400" dirty="0">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cs typeface="Times New Roman" panose="02020603050405020304" pitchFamily="18" charset="0"/>
              </a:rPr>
              <a:t>These results have important implications for the potential impact of the new system. By improving communication, streamlining processes, and increasing transparency, our system has the potential to significantly improve the lives of both staff members and the children in their care. With more efficient processes, staff members can spend more time focusing on the needs of the children, which could lead to better outcomes for the children themselves. Furthermore, increased transparency could help to build trust between staff members and the families of the children in their care.</a:t>
            </a:r>
            <a:endParaRPr lang="en-US" sz="1400" dirty="0">
              <a:latin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A62C6593-D405-8E40-2E73-F66C96EE42F5}"/>
              </a:ext>
            </a:extLst>
          </p:cNvPr>
          <p:cNvPicPr>
            <a:picLocks noGrp="1" noChangeAspect="1"/>
          </p:cNvPicPr>
          <p:nvPr>
            <p:ph type="pic" sz="quarter" idx="13"/>
          </p:nvPr>
        </p:nvPicPr>
        <p:blipFill>
          <a:blip r:embed="rId3"/>
          <a:srcRect l="18958" r="18958"/>
          <a:stretch>
            <a:fillRect/>
          </a:stretch>
        </p:blipFill>
        <p:spPr/>
      </p:pic>
    </p:spTree>
    <p:extLst>
      <p:ext uri="{BB962C8B-B14F-4D97-AF65-F5344CB8AC3E}">
        <p14:creationId xmlns:p14="http://schemas.microsoft.com/office/powerpoint/2010/main" val="167400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69265" y="871759"/>
            <a:ext cx="5227171" cy="976092"/>
          </a:xfrm>
        </p:spPr>
        <p:txBody>
          <a:bodyPr/>
          <a:lstStyle/>
          <a:p>
            <a:r>
              <a:rPr lang="en-US" sz="3600" cap="none" dirty="0">
                <a:latin typeface="Times New Roman" panose="02020603050405020304" pitchFamily="18" charset="0"/>
                <a:cs typeface="Times New Roman" panose="02020603050405020304" pitchFamily="18" charset="0"/>
              </a:rPr>
              <a:t>References</a:t>
            </a:r>
          </a:p>
        </p:txBody>
      </p:sp>
      <p:sp>
        <p:nvSpPr>
          <p:cNvPr id="6" name="Content Placeholder 5">
            <a:extLst>
              <a:ext uri="{FF2B5EF4-FFF2-40B4-BE49-F238E27FC236}">
                <a16:creationId xmlns:a16="http://schemas.microsoft.com/office/drawing/2014/main" id="{A040C42D-FA87-5D43-8C3E-46A9A666E0C0}"/>
              </a:ext>
            </a:extLst>
          </p:cNvPr>
          <p:cNvSpPr txBox="1">
            <a:spLocks/>
          </p:cNvSpPr>
          <p:nvPr/>
        </p:nvSpPr>
        <p:spPr>
          <a:xfrm>
            <a:off x="169265" y="1635874"/>
            <a:ext cx="6257926" cy="3586252"/>
          </a:xfrm>
          <a:prstGeom prst="rect">
            <a:avLst/>
          </a:prstGeom>
        </p:spPr>
        <p:txBody>
          <a:bodyPr>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effectLst/>
                <a:latin typeface="Times New Roman" panose="02020603050405020304" pitchFamily="18" charset="0"/>
                <a:cs typeface="Times New Roman" panose="02020603050405020304" pitchFamily="18" charset="0"/>
              </a:rPr>
              <a:t>The development of the new orphanage management system was informed by extensive research into best practices for child welfare and technology solutions for non-profit organizations. Key sources include ‘Ghana Ministry of Gender, Children, and Social Protection’. In addition to these source, feedback from orphanage staff and administrators was also critical in shaping the design and functionality of the new system. This feedback was gathered through surveys, interviews, and focus groups conducted during the testing phase of the project.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6E139BBC-F1DC-6783-F523-A17A0F575671}"/>
              </a:ext>
            </a:extLst>
          </p:cNvPr>
          <p:cNvPicPr>
            <a:picLocks noGrp="1" noChangeAspect="1"/>
          </p:cNvPicPr>
          <p:nvPr>
            <p:ph type="pic" sz="quarter" idx="13"/>
          </p:nvPr>
        </p:nvPicPr>
        <p:blipFill>
          <a:blip r:embed="rId3"/>
          <a:srcRect t="11031" b="11031"/>
          <a:stretch>
            <a:fillRect/>
          </a:stretch>
        </p:blipFill>
        <p:spPr/>
      </p:pic>
    </p:spTree>
    <p:extLst>
      <p:ext uri="{BB962C8B-B14F-4D97-AF65-F5344CB8AC3E}">
        <p14:creationId xmlns:p14="http://schemas.microsoft.com/office/powerpoint/2010/main" val="420747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table</a:t>
            </a:r>
          </a:p>
        </p:txBody>
      </p:sp>
      <p:graphicFrame>
        <p:nvGraphicFramePr>
          <p:cNvPr id="16" name="Content Placeholder 15">
            <a:extLst>
              <a:ext uri="{FF2B5EF4-FFF2-40B4-BE49-F238E27FC236}">
                <a16:creationId xmlns:a16="http://schemas.microsoft.com/office/drawing/2014/main" id="{97743BA3-3BDB-497A-9D20-735541BDF84E}"/>
              </a:ext>
            </a:extLst>
          </p:cNvPr>
          <p:cNvGraphicFramePr>
            <a:graphicFrameLocks noGrp="1"/>
          </p:cNvGraphicFramePr>
          <p:nvPr>
            <p:ph sz="quarter" idx="13"/>
            <p:extLst>
              <p:ext uri="{D42A27DB-BD31-4B8C-83A1-F6EECF244321}">
                <p14:modId xmlns:p14="http://schemas.microsoft.com/office/powerpoint/2010/main" val="3984551648"/>
              </p:ext>
            </p:extLst>
          </p:nvPr>
        </p:nvGraphicFramePr>
        <p:xfrm>
          <a:off x="1762125" y="2386013"/>
          <a:ext cx="8663075" cy="3310890"/>
        </p:xfrm>
        <a:graphic>
          <a:graphicData uri="http://schemas.openxmlformats.org/drawingml/2006/table">
            <a:tbl>
              <a:tblPr firstRow="1" bandRow="1">
                <a:tableStyleId>{F5AB1C69-6EDB-4FF4-983F-18BD219EF322}</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1800" b="0" dirty="0">
                          <a:solidFill>
                            <a:schemeClr val="bg1"/>
                          </a:solidFill>
                          <a:latin typeface="+mj-lt"/>
                        </a:rPr>
                        <a:t>Category 1</a:t>
                      </a:r>
                    </a:p>
                  </a:txBody>
                  <a:tcPr anchor="ctr"/>
                </a:tc>
                <a:tc>
                  <a:txBody>
                    <a:bodyPr/>
                    <a:lstStyle/>
                    <a:p>
                      <a:pPr algn="l"/>
                      <a:r>
                        <a:rPr lang="en-US" sz="1800" b="0" dirty="0">
                          <a:solidFill>
                            <a:schemeClr val="bg1"/>
                          </a:solidFill>
                          <a:latin typeface="+mj-lt"/>
                        </a:rPr>
                        <a:t>Category 2</a:t>
                      </a:r>
                    </a:p>
                  </a:txBody>
                  <a:tcPr anchor="ctr"/>
                </a:tc>
                <a:tc>
                  <a:txBody>
                    <a:bodyPr/>
                    <a:lstStyle/>
                    <a:p>
                      <a:pPr algn="l"/>
                      <a:r>
                        <a:rPr lang="en-US" sz="1800" b="0" dirty="0">
                          <a:solidFill>
                            <a:schemeClr val="bg1"/>
                          </a:solidFill>
                          <a:latin typeface="+mj-lt"/>
                        </a:rPr>
                        <a:t>Category 3</a:t>
                      </a:r>
                    </a:p>
                  </a:txBody>
                  <a:tcPr anchor="ctr"/>
                </a:tc>
                <a:tc>
                  <a:txBody>
                    <a:bodyPr/>
                    <a:lstStyle/>
                    <a:p>
                      <a:pPr algn="l"/>
                      <a:r>
                        <a:rPr lang="en-US" sz="1800" b="0" dirty="0">
                          <a:solidFill>
                            <a:schemeClr val="bg1"/>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a:t>Item 2</a:t>
                      </a:r>
                      <a:endParaRPr lang="en-US" sz="1800" dirty="0"/>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a:t>Item 3</a:t>
                      </a:r>
                      <a:endParaRPr lang="en-US" sz="1800" dirty="0"/>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a:t>2/11/20XX</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9</a:t>
            </a:fld>
            <a:endParaRPr lang="en-US"/>
          </a:p>
        </p:txBody>
      </p:sp>
    </p:spTree>
    <p:extLst>
      <p:ext uri="{BB962C8B-B14F-4D97-AF65-F5344CB8AC3E}">
        <p14:creationId xmlns:p14="http://schemas.microsoft.com/office/powerpoint/2010/main" val="282073511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92</TotalTime>
  <Words>1119</Words>
  <Application>Microsoft Office PowerPoint</Application>
  <PresentationFormat>Widescreen</PresentationFormat>
  <Paragraphs>96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Times New Roman</vt:lpstr>
      <vt:lpstr>Univers Condensed</vt:lpstr>
      <vt:lpstr>ChronicleVTI</vt:lpstr>
      <vt:lpstr>A Research Project On The Development Of An Orphanage Online Management System For Help The Needy Foundation, Atwima Takyiman-Kumasi. </vt:lpstr>
      <vt:lpstr>Introduction</vt:lpstr>
      <vt:lpstr>Introduction</vt:lpstr>
      <vt:lpstr>Problems with existing system</vt:lpstr>
      <vt:lpstr>Potential of new system</vt:lpstr>
      <vt:lpstr>Methodology</vt:lpstr>
      <vt:lpstr>Results and Discussion</vt:lpstr>
      <vt:lpstr>References</vt:lpstr>
      <vt:lpstr>table</vt:lpstr>
      <vt:lpstr>chart</vt:lpstr>
      <vt:lpstr>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Research Project On The Development Of An Orphanage Online Management System For Help The Needy Foundation, Atwima Takyiman-Kumasi. </dc:title>
  <dc:creator>jerry john</dc:creator>
  <cp:lastModifiedBy>jerry john</cp:lastModifiedBy>
  <cp:revision>1</cp:revision>
  <dcterms:created xsi:type="dcterms:W3CDTF">2023-09-01T02:33:04Z</dcterms:created>
  <dcterms:modified xsi:type="dcterms:W3CDTF">2023-09-01T04:05:19Z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