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0" r:id="rId3"/>
    <p:sldId id="281" r:id="rId4"/>
    <p:sldId id="287" r:id="rId5"/>
    <p:sldId id="282" r:id="rId6"/>
    <p:sldId id="289" r:id="rId7"/>
    <p:sldId id="283" r:id="rId8"/>
    <p:sldId id="291" r:id="rId9"/>
    <p:sldId id="292" r:id="rId10"/>
    <p:sldId id="284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06E2A-36C8-4BFC-B3DB-A0D532999FC3}" v="122" dt="2023-04-14T21:41:01.339"/>
    <p1510:client id="{22548309-FFB1-46D1-BAB7-F7A792F9D7C5}" v="62" dt="2023-04-16T23:23:54.359"/>
    <p1510:client id="{316DE022-A366-4D72-9333-B3A393018845}" v="89" dt="2023-04-16T23:46:21.943"/>
    <p1510:client id="{55206FC9-12A4-445A-9E9D-C74F7B7ECE7D}" v="12" dt="2023-04-16T23:25:01.575"/>
    <p1510:client id="{70AC11BD-B424-44BD-8BB1-5D328456423A}" v="10" dt="2023-04-16T23:43:16.975"/>
    <p1510:client id="{9797D91B-F4A5-47CA-9986-9C087733BE76}" v="35" dt="2023-04-16T23:09:45.241"/>
    <p1510:client id="{B33CB9B0-6F28-443D-8773-D9BC19158B94}" v="1" dt="2023-04-16T18:56:22.747"/>
    <p1510:client id="{E6C265EC-E192-4DDD-8EE1-424D8AF83201}" v="188" dt="2023-04-16T17:20:20.471"/>
    <p1510:client id="{E759B98A-858A-4B53-9D93-F4EF0717D887}" v="2" dt="2023-04-16T19:01:58.932"/>
    <p1510:client id="{FE44D0A0-C235-40A9-B7E7-5D44431896E1}" v="58" dt="2023-04-14T21:48:19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ESTOQUE MASTER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941" y="5070255"/>
            <a:ext cx="3200400" cy="14774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pt-BR" sz="2000" b="1">
                <a:latin typeface="TW Cen MT"/>
              </a:rPr>
              <a:t>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D0D0D"/>
                </a:solidFill>
                <a:latin typeface="TW Cen MT"/>
              </a:rPr>
              <a:t>Gabriel </a:t>
            </a:r>
            <a:r>
              <a:rPr lang="pt-BR" err="1">
                <a:solidFill>
                  <a:srgbClr val="0D0D0D"/>
                </a:solidFill>
                <a:latin typeface="TW Cen MT"/>
              </a:rPr>
              <a:t>Glatz</a:t>
            </a:r>
            <a:r>
              <a:rPr lang="pt-BR">
                <a:solidFill>
                  <a:srgbClr val="0D0D0D"/>
                </a:solidFill>
                <a:latin typeface="TW Cen MT"/>
              </a:rPr>
              <a:t>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D0D0D"/>
                </a:solidFill>
                <a:latin typeface="TW Cen MT"/>
              </a:rPr>
              <a:t>Iago de Lara Cotta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TW Cen MT"/>
              </a:rPr>
              <a:t>Julia Roque Pinheiro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latin typeface="TW Cen MT"/>
                <a:cs typeface="Arial"/>
              </a:rPr>
              <a:t>Ricardo Soares Cerqueira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latin typeface="TW Cen MT"/>
                <a:ea typeface="+mn-lt"/>
                <a:cs typeface="+mn-lt"/>
              </a:rPr>
              <a:t>Túlio Gomes Braga</a:t>
            </a:r>
            <a:endParaRPr lang="pt-BR">
              <a:latin typeface="TW Cen M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pic>
        <p:nvPicPr>
          <p:cNvPr id="4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BAECD408-8A95-7278-05EB-678680589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" t="7373" r="2094" b="4608"/>
          <a:stretch/>
        </p:blipFill>
        <p:spPr>
          <a:xfrm>
            <a:off x="1592803" y="2037147"/>
            <a:ext cx="8237900" cy="21936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D2F34C-F8FE-1933-CE9A-3E5A3EF28DEE}"/>
              </a:ext>
            </a:extLst>
          </p:cNvPr>
          <p:cNvSpPr txBox="1"/>
          <p:nvPr/>
        </p:nvSpPr>
        <p:spPr>
          <a:xfrm>
            <a:off x="1593272" y="4996295"/>
            <a:ext cx="90314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TW Cen MT"/>
                <a:cs typeface="Arial"/>
              </a:rPr>
              <a:t>Para gestão do código fonte do software desenvolvido pela equipe, o grupo utiliza um processo baseado no </a:t>
            </a:r>
            <a:r>
              <a:rPr lang="pt-BR" sz="2000" b="1" err="1">
                <a:latin typeface="TW Cen MT"/>
                <a:cs typeface="Arial"/>
              </a:rPr>
              <a:t>Git</a:t>
            </a:r>
            <a:r>
              <a:rPr lang="pt-BR" sz="2000" b="1">
                <a:latin typeface="TW Cen MT"/>
                <a:cs typeface="Arial"/>
              </a:rPr>
              <a:t> </a:t>
            </a:r>
            <a:r>
              <a:rPr lang="pt-BR" sz="2000" b="1" err="1">
                <a:latin typeface="TW Cen MT"/>
                <a:cs typeface="Arial"/>
              </a:rPr>
              <a:t>Feature</a:t>
            </a:r>
            <a:r>
              <a:rPr lang="pt-BR" sz="2000" b="1">
                <a:latin typeface="TW Cen MT"/>
                <a:cs typeface="Arial"/>
              </a:rPr>
              <a:t> Branch Workflow</a:t>
            </a:r>
            <a:r>
              <a:rPr lang="pt-BR" sz="2000">
                <a:latin typeface="TW Cen MT"/>
                <a:cs typeface="Arial"/>
              </a:rPr>
              <a:t>, mostrado na Figura a seguir. Desta forma, todas as manutenções no código são realizadas em </a:t>
            </a:r>
            <a:r>
              <a:rPr lang="pt-BR" sz="2000" err="1">
                <a:latin typeface="TW Cen MT"/>
                <a:cs typeface="Arial"/>
              </a:rPr>
              <a:t>branches</a:t>
            </a:r>
            <a:r>
              <a:rPr lang="pt-BR" sz="2000">
                <a:latin typeface="TW Cen MT"/>
                <a:cs typeface="Arial"/>
              </a:rPr>
              <a:t> separadas.</a:t>
            </a:r>
            <a:endParaRPr lang="pt-BR" sz="200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XPTO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pt-BR" sz="2000" b="1"/>
              <a:t>Equipe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latin typeface="TW Cen MT"/>
                <a:cs typeface="Arial"/>
              </a:rPr>
              <a:t>Gabriel </a:t>
            </a:r>
            <a:r>
              <a:rPr lang="pt-BR" err="1">
                <a:latin typeface="TW Cen MT"/>
                <a:cs typeface="Arial"/>
              </a:rPr>
              <a:t>Glatz</a:t>
            </a:r>
            <a:r>
              <a:rPr lang="pt-BR">
                <a:latin typeface="TW Cen MT"/>
                <a:cs typeface="Arial"/>
              </a:rPr>
              <a:t> Campos</a:t>
            </a:r>
            <a:endParaRPr lang="en-US">
              <a:latin typeface="TW Cen MT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latin typeface="TW Cen MT"/>
                <a:cs typeface="Arial"/>
              </a:rPr>
              <a:t>Iago de Lara Cotta</a:t>
            </a:r>
            <a:endParaRPr lang="en-US">
              <a:latin typeface="TW Cen MT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latin typeface="TW Cen MT"/>
                <a:cs typeface="Arial"/>
              </a:rPr>
              <a:t>Julia Roque Pinheiro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latin typeface="TW Cen MT"/>
                <a:cs typeface="Arial"/>
              </a:rPr>
              <a:t>Ricardo Soares Cerqueira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latin typeface="TW Cen MT"/>
                <a:cs typeface="Arial"/>
              </a:rPr>
              <a:t>Túlio Gomes Braga</a:t>
            </a:r>
          </a:p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algn="just"/>
            <a:br>
              <a:rPr lang="en-US" sz="3600"/>
            </a:br>
            <a:r>
              <a:rPr lang="pt-BR" sz="3600">
                <a:latin typeface="TW Cen MT"/>
                <a:cs typeface="Arial"/>
              </a:rPr>
              <a:t>Há grande carência de soluções para dificuldades de organização, principalmente em pequenas empresas. Dessa forma, esse projeto busca sanar uma grande parte dessa problemática: o </a:t>
            </a:r>
            <a:r>
              <a:rPr lang="pt-BR" sz="3600" i="1">
                <a:latin typeface="TW Cen MT"/>
                <a:cs typeface="Arial"/>
              </a:rPr>
              <a:t>estoque</a:t>
            </a:r>
            <a:r>
              <a:rPr lang="pt-BR" sz="3600">
                <a:latin typeface="TW Cen MT"/>
                <a:cs typeface="Arial"/>
              </a:rPr>
              <a:t>, seja em relação ao armazenamento, categorização ou a precificação.</a:t>
            </a:r>
            <a:endParaRPr lang="pt-BR" sz="360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10000"/>
          </a:bodyPr>
          <a:lstStyle/>
          <a:p>
            <a:pPr algn="just"/>
            <a:r>
              <a:rPr lang="pt-BR" sz="3200">
                <a:latin typeface="Tw Cen MT Condensed"/>
                <a:cs typeface="Arial"/>
              </a:rPr>
              <a:t>Existe uma enorme variedade de empresas que podem se beneficiar de uma boa gestão de estoque. Entretanto, o foco deste trabalho são os donos de pequenos negócios com interesse em crescer no mercado e atender seus clientes da melhor forma possível.</a:t>
            </a:r>
            <a:endParaRPr lang="en-US" sz="3200">
              <a:latin typeface="Tw Cen MT Condensed"/>
            </a:endParaRPr>
          </a:p>
          <a:p>
            <a:pPr algn="just"/>
            <a:r>
              <a:rPr lang="pt-BR" sz="3200">
                <a:latin typeface="Tw Cen MT Condensed"/>
                <a:cs typeface="Arial"/>
              </a:rPr>
              <a:t>Logo, o público alvo escolhido foram adultos donos de comércios locais, especialmente </a:t>
            </a:r>
            <a:r>
              <a:rPr lang="pt-BR" sz="3200" err="1">
                <a:latin typeface="Tw Cen MT Condensed"/>
                <a:cs typeface="Arial"/>
              </a:rPr>
              <a:t>MEIs</a:t>
            </a:r>
            <a:r>
              <a:rPr lang="pt-BR" sz="3200">
                <a:latin typeface="Tw Cen MT Condensed"/>
                <a:cs typeface="Arial"/>
              </a:rPr>
              <a:t> e microempresas, que não possuem capital para contratar grande quantidade de funcionários ou serviços responsáveis pela organização ideal de seus produtos.</a:t>
            </a:r>
            <a:endParaRPr lang="pt-BR" sz="3200">
              <a:latin typeface="Tw Cen MT Condensed"/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endParaRPr lang="pt-BR" sz="3200">
              <a:latin typeface="Tw Cen MT Condensed"/>
              <a:cs typeface="Arial"/>
            </a:endParaRPr>
          </a:p>
          <a:p>
            <a:br>
              <a:rPr lang="en-US"/>
            </a:br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34702EE-731A-11DE-50F1-153A3CDF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62699"/>
              </p:ext>
            </p:extLst>
          </p:nvPr>
        </p:nvGraphicFramePr>
        <p:xfrm>
          <a:off x="742207" y="1840675"/>
          <a:ext cx="11137194" cy="4218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398">
                  <a:extLst>
                    <a:ext uri="{9D8B030D-6E8A-4147-A177-3AD203B41FA5}">
                      <a16:colId xmlns:a16="http://schemas.microsoft.com/office/drawing/2014/main" val="2335298089"/>
                    </a:ext>
                  </a:extLst>
                </a:gridCol>
                <a:gridCol w="3712398">
                  <a:extLst>
                    <a:ext uri="{9D8B030D-6E8A-4147-A177-3AD203B41FA5}">
                      <a16:colId xmlns:a16="http://schemas.microsoft.com/office/drawing/2014/main" val="1730777763"/>
                    </a:ext>
                  </a:extLst>
                </a:gridCol>
                <a:gridCol w="3712398">
                  <a:extLst>
                    <a:ext uri="{9D8B030D-6E8A-4147-A177-3AD203B41FA5}">
                      <a16:colId xmlns:a16="http://schemas.microsoft.com/office/drawing/2014/main" val="3706231904"/>
                    </a:ext>
                  </a:extLst>
                </a:gridCol>
              </a:tblGrid>
              <a:tr h="580934">
                <a:tc rowSpan="2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>
                          <a:effectLst/>
                        </a:rPr>
                        <a:t>Luiza Matos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87817"/>
                  </a:ext>
                </a:extLst>
              </a:tr>
              <a:tr h="17981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>
                          <a:effectLst/>
                        </a:rPr>
                        <a:t>Idade: 35</a:t>
                      </a:r>
                      <a:endParaRPr lang="pt-BR" sz="1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BR" sz="1600">
                          <a:effectLst/>
                        </a:rPr>
                      </a:br>
                      <a:r>
                        <a:rPr lang="pt-BR" sz="1600" u="none" strike="noStrike">
                          <a:effectLst/>
                        </a:rPr>
                        <a:t>Ocupação: MEI dona de pequena loja de roupas femininas.</a:t>
                      </a:r>
                      <a:endParaRPr lang="pt-BR" sz="1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>
                          <a:effectLst/>
                        </a:rPr>
                        <a:t>Tecnologias: Computador para planilhas de estoque.</a:t>
                      </a:r>
                      <a:endParaRPr lang="pt-BR" sz="1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25843892"/>
                  </a:ext>
                </a:extLst>
              </a:tr>
              <a:tr h="18396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>
                          <a:effectLst/>
                        </a:rPr>
                        <a:t>Objetivos: O serviço irá ajudar com o tempo e sua mania de organização</a:t>
                      </a:r>
                      <a:endParaRPr lang="pt-BR" sz="1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>
                          <a:effectLst/>
                        </a:rPr>
                        <a:t>Frustrações: Incapaz de organizar a loja do jeito que gostaria, sem tempo para investir da maneira que gostaria, sobrecarregada.</a:t>
                      </a:r>
                      <a:endParaRPr lang="pt-BR" sz="1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>
                          <a:effectLst/>
                        </a:rPr>
                        <a:t>Hobbies e Sonhos: Gosta de desenhar seus próprios modelos de roupa.</a:t>
                      </a:r>
                      <a:endParaRPr lang="pt-BR" sz="1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>
                          <a:effectLst/>
                        </a:rPr>
                        <a:t>Crescimento de sua loja de roupas e desejo distante de ter sua marca própria de roupas.</a:t>
                      </a:r>
                      <a:endParaRPr lang="pt-BR" sz="1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71613461"/>
                  </a:ext>
                </a:extLst>
              </a:tr>
            </a:tbl>
          </a:graphicData>
        </a:graphic>
      </p:graphicFrame>
      <p:pic>
        <p:nvPicPr>
          <p:cNvPr id="6" name="Imagem 6" descr="Pessoas sorrindo posando para foto&#10;&#10;Descrição gerada automaticamente">
            <a:extLst>
              <a:ext uri="{FF2B5EF4-FFF2-40B4-BE49-F238E27FC236}">
                <a16:creationId xmlns:a16="http://schemas.microsoft.com/office/drawing/2014/main" id="{B5FDBA8F-76E2-EF34-9563-146EC34A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59" y="1973591"/>
            <a:ext cx="2177390" cy="21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47454"/>
            <a:ext cx="9720073" cy="4438998"/>
          </a:xfrm>
        </p:spPr>
        <p:txBody>
          <a:bodyPr vert="horz" lIns="45720" tIns="45720" rIns="45720" bIns="45720" rtlCol="0" anchor="t">
            <a:noAutofit/>
          </a:bodyPr>
          <a:lstStyle/>
          <a:p>
            <a:pPr algn="just"/>
            <a:r>
              <a:rPr lang="pt-BR" sz="2800">
                <a:solidFill>
                  <a:srgbClr val="374151"/>
                </a:solidFill>
                <a:ea typeface="+mn-lt"/>
                <a:cs typeface="+mn-lt"/>
              </a:rPr>
              <a:t>-Oferecer serviços de armazenagem seguros e confiáveis para os clientes;</a:t>
            </a:r>
            <a:endParaRPr lang="pt-BR" sz="2800"/>
          </a:p>
          <a:p>
            <a:pPr algn="just"/>
            <a:r>
              <a:rPr lang="pt-BR" sz="2800">
                <a:solidFill>
                  <a:srgbClr val="374151"/>
                </a:solidFill>
                <a:ea typeface="+mn-lt"/>
                <a:cs typeface="+mn-lt"/>
              </a:rPr>
              <a:t>-Garantir o controle e a gestão adequados do estoque de produtos;</a:t>
            </a:r>
            <a:endParaRPr lang="pt-BR" sz="2800"/>
          </a:p>
          <a:p>
            <a:pPr algn="just"/>
            <a:r>
              <a:rPr lang="pt-BR" sz="2800">
                <a:solidFill>
                  <a:srgbClr val="374151"/>
                </a:solidFill>
                <a:ea typeface="+mn-lt"/>
                <a:cs typeface="+mn-lt"/>
              </a:rPr>
              <a:t>-Minimizar o tempo e os custos de armazenagem;</a:t>
            </a:r>
            <a:endParaRPr lang="pt-BR" sz="2800"/>
          </a:p>
          <a:p>
            <a:pPr algn="just"/>
            <a:r>
              <a:rPr lang="pt-BR" sz="2800">
                <a:solidFill>
                  <a:srgbClr val="374151"/>
                </a:solidFill>
                <a:ea typeface="+mn-lt"/>
                <a:cs typeface="+mn-lt"/>
              </a:rPr>
              <a:t>-Oferecer flexibilidade no tamanho e na duração do armazenamento;</a:t>
            </a:r>
            <a:endParaRPr lang="pt-BR" sz="2800"/>
          </a:p>
          <a:p>
            <a:pPr algn="just"/>
            <a:r>
              <a:rPr lang="pt-BR" sz="2800">
                <a:solidFill>
                  <a:srgbClr val="374151"/>
                </a:solidFill>
                <a:ea typeface="+mn-lt"/>
                <a:cs typeface="+mn-lt"/>
              </a:rPr>
              <a:t>-Disponibilizar um sistema de gerenciamento de estoque e armazenagem eficiente;</a:t>
            </a:r>
            <a:endParaRPr lang="pt-BR" sz="280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47454"/>
            <a:ext cx="9720073" cy="4438998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0" indent="0">
              <a:buNone/>
            </a:pPr>
            <a:r>
              <a:rPr lang="pt-BR" sz="2800">
                <a:solidFill>
                  <a:srgbClr val="374151"/>
                </a:solidFill>
                <a:ea typeface="+mn-lt"/>
                <a:cs typeface="+mn-lt"/>
              </a:rPr>
              <a:t> -Melhorar continuamente os serviços oferecidos, identificando oportunidades de melhoria e inovação;</a:t>
            </a:r>
            <a:endParaRPr lang="pt-BR" sz="2800"/>
          </a:p>
          <a:p>
            <a:r>
              <a:rPr lang="pt-BR" sz="2800">
                <a:solidFill>
                  <a:srgbClr val="374151"/>
                </a:solidFill>
                <a:ea typeface="+mn-lt"/>
                <a:cs typeface="+mn-lt"/>
              </a:rPr>
              <a:t>-Manter uma comunicação clara e transparente com os clientes, fornecendo informações precisas e atualizadas sobre o armazenamento de seus produtos;</a:t>
            </a:r>
            <a:endParaRPr lang="pt-BR" sz="2800"/>
          </a:p>
          <a:p>
            <a:r>
              <a:rPr lang="pt-BR" sz="2800">
                <a:solidFill>
                  <a:srgbClr val="374151"/>
                </a:solidFill>
                <a:ea typeface="+mn-lt"/>
                <a:cs typeface="+mn-lt"/>
              </a:rPr>
              <a:t>-Ser uma empresa referência no mercado de gerenciamento de armazenagem de produtos.</a:t>
            </a:r>
            <a:endParaRPr lang="pt-BR" sz="280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5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01694"/>
          </a:xfrm>
        </p:spPr>
        <p:txBody>
          <a:bodyPr/>
          <a:lstStyle/>
          <a:p>
            <a:r>
              <a:rPr lang="pt-BR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05" y="2018806"/>
            <a:ext cx="9720073" cy="4290554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pt-BR" sz="2000">
                <a:ea typeface="+mn-lt"/>
                <a:cs typeface="+mn-lt"/>
              </a:rPr>
              <a:t>Luiza Matos é a proprietária de uma loja peças de roupa. Ela decidiu contratar um serviço web para que possa controlar seu estoque de maneira mais eficiente. Os requisitos funcionais são:</a:t>
            </a:r>
            <a:endParaRPr lang="pt-BR" sz="2000">
              <a:solidFill>
                <a:srgbClr val="000000"/>
              </a:solidFill>
            </a:endParaRPr>
          </a:p>
          <a:p>
            <a:r>
              <a:rPr lang="pt-BR" sz="2000">
                <a:ea typeface="+mn-lt"/>
                <a:cs typeface="+mn-lt"/>
              </a:rPr>
              <a:t>-Visualização com maior organização dos produtos de sua loja para poder entender melhor o que tem/está em falta em sua loja;</a:t>
            </a:r>
            <a:endParaRPr lang="pt-BR"/>
          </a:p>
          <a:p>
            <a:r>
              <a:rPr lang="pt-BR" sz="2000">
                <a:ea typeface="+mn-lt"/>
                <a:cs typeface="+mn-lt"/>
              </a:rPr>
              <a:t>-Visualização de uma pequena imagem dos item para o controle de quais roupas ela está visualizando, pois não consegue lembrar todas por nome;</a:t>
            </a:r>
            <a:endParaRPr lang="pt-BR"/>
          </a:p>
          <a:p>
            <a:r>
              <a:rPr lang="pt-BR" sz="2000">
                <a:ea typeface="+mn-lt"/>
                <a:cs typeface="+mn-lt"/>
              </a:rPr>
              <a:t>-organização dos itens por meio de preço para poder </a:t>
            </a:r>
            <a:endParaRPr lang="pt-BR"/>
          </a:p>
          <a:p>
            <a:r>
              <a:rPr lang="pt-BR" sz="2000">
                <a:ea typeface="+mn-lt"/>
                <a:cs typeface="+mn-lt"/>
              </a:rPr>
              <a:t>verificar quais itens de roupa irão lhe custar mais na hora dos pedidos</a:t>
            </a:r>
            <a:endParaRPr lang="pt-BR"/>
          </a:p>
          <a:p>
            <a:endParaRPr lang="pt-BR" sz="2000">
              <a:solidFill>
                <a:srgbClr val="374151"/>
              </a:solidFill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01694"/>
          </a:xfrm>
        </p:spPr>
        <p:txBody>
          <a:bodyPr/>
          <a:lstStyle/>
          <a:p>
            <a:r>
              <a:rPr lang="pt-BR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05" y="2018806"/>
            <a:ext cx="9720073" cy="4290554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pt-BR" sz="2000">
                <a:solidFill>
                  <a:srgbClr val="374151"/>
                </a:solidFill>
                <a:ea typeface="+mn-lt"/>
                <a:cs typeface="+mn-lt"/>
              </a:rPr>
              <a:t>Além disso, Luiza também definiu os seguintes requisitos não funcionais:</a:t>
            </a:r>
            <a:endParaRPr lang="pt-BR" sz="20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sz="2000">
                <a:solidFill>
                  <a:srgbClr val="374151"/>
                </a:solidFill>
                <a:ea typeface="+mn-lt"/>
                <a:cs typeface="+mn-lt"/>
              </a:rPr>
              <a:t>Disponibilidade: a empresa de armazenagem deveria estar disponível 24 horas por dia, 7 dias por semana, para atender às necessidades da empresa de Luiza;</a:t>
            </a:r>
            <a:endParaRPr lang="pt-BR" sz="2000"/>
          </a:p>
          <a:p>
            <a:r>
              <a:rPr lang="pt-BR" sz="2000">
                <a:solidFill>
                  <a:srgbClr val="374151"/>
                </a:solidFill>
                <a:ea typeface="+mn-lt"/>
                <a:cs typeface="+mn-lt"/>
              </a:rPr>
              <a:t>Confiabilidade: a empresa de armazenagem deveria garantir a segurança dos produtos e a integridade dos dados do sistema de gerenciamento de estoque;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solidFill>
                  <a:srgbClr val="374151"/>
                </a:solidFill>
                <a:ea typeface="+mn-lt"/>
                <a:cs typeface="+mn-lt"/>
              </a:rPr>
              <a:t>Eficiência: a empresa de armazenagem deveria armazenar e recuperar os produtos com rapidez e eficiência para que a empresa de Luiza pudesse atender aos seus clientes com agilidade;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solidFill>
                  <a:srgbClr val="374151"/>
                </a:solidFill>
                <a:ea typeface="+mn-lt"/>
                <a:cs typeface="+mn-lt"/>
              </a:rPr>
              <a:t>Escalabilidade: a empresa de armazenagem deveria ter a capacidade de expandir seus serviços de armazenagem conforme necessário para atender às necessidades em constante evolução da empresa de Luiza.</a:t>
            </a:r>
            <a:endParaRPr lang="pt-BR" sz="2000"/>
          </a:p>
          <a:p>
            <a:r>
              <a:rPr lang="pt-BR" sz="2000">
                <a:solidFill>
                  <a:srgbClr val="374151"/>
                </a:solidFill>
                <a:ea typeface="+mn-lt"/>
                <a:cs typeface="+mn-lt"/>
              </a:rPr>
              <a:t>Com base nesses requisitos funcionais e não funcionais, Luiza escolheu a </a:t>
            </a:r>
            <a:r>
              <a:rPr lang="pt-BR" sz="2000" b="1" i="1" u="sng">
                <a:solidFill>
                  <a:srgbClr val="374151"/>
                </a:solidFill>
                <a:ea typeface="+mn-lt"/>
                <a:cs typeface="+mn-lt"/>
              </a:rPr>
              <a:t>Estoque Master</a:t>
            </a:r>
            <a:r>
              <a:rPr lang="pt-BR" sz="2000">
                <a:solidFill>
                  <a:srgbClr val="374151"/>
                </a:solidFill>
                <a:ea typeface="+mn-lt"/>
                <a:cs typeface="+mn-lt"/>
              </a:rPr>
              <a:t> para cuidar de seus produtos."</a:t>
            </a:r>
            <a:endParaRPr lang="pt-BR" sz="2000"/>
          </a:p>
          <a:p>
            <a:endParaRPr lang="pt-BR" sz="2000">
              <a:solidFill>
                <a:srgbClr val="374151"/>
              </a:solidFill>
            </a:endParaRP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78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66" y="1346"/>
            <a:ext cx="4435553" cy="648552"/>
          </a:xfrm>
        </p:spPr>
        <p:txBody>
          <a:bodyPr>
            <a:normAutofit fontScale="90000"/>
          </a:bodyPr>
          <a:lstStyle/>
          <a:p>
            <a:r>
              <a:rPr lang="pt-BR"/>
              <a:t>Projeto de 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05" y="2018806"/>
            <a:ext cx="9720073" cy="4290554"/>
          </a:xfrm>
        </p:spPr>
        <p:txBody>
          <a:bodyPr vert="horz" lIns="45720" tIns="45720" rIns="45720" bIns="45720" rtlCol="0" anchor="t">
            <a:noAutofit/>
          </a:bodyPr>
          <a:lstStyle/>
          <a:p>
            <a:endParaRPr lang="pt-BR" sz="2000">
              <a:solidFill>
                <a:srgbClr val="374151"/>
              </a:solidFill>
            </a:endParaRPr>
          </a:p>
          <a:p>
            <a:endParaRPr lang="pt-BR" sz="2000">
              <a:solidFill>
                <a:srgbClr val="374151"/>
              </a:solidFill>
            </a:endParaRPr>
          </a:p>
          <a:p>
            <a:endParaRPr lang="pt-BR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81790BD-A996-3B27-E057-8A0D2366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542832"/>
            <a:ext cx="12174185" cy="63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6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695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Arial,Sans-Serif</vt:lpstr>
      <vt:lpstr>Calibri</vt:lpstr>
      <vt:lpstr>TW Cen MT</vt:lpstr>
      <vt:lpstr>TW Cen MT</vt:lpstr>
      <vt:lpstr>Tw Cen MT Condensed</vt:lpstr>
      <vt:lpstr>Wingdings 3</vt:lpstr>
      <vt:lpstr>Integral</vt:lpstr>
      <vt:lpstr>ESTOQUE MASTER</vt:lpstr>
      <vt:lpstr>Contexto DO Problema</vt:lpstr>
      <vt:lpstr>Público-Alvo | PERSONAS</vt:lpstr>
      <vt:lpstr>Público-Alvo | PERSONAS</vt:lpstr>
      <vt:lpstr>Proposta de Solução | Objetivos</vt:lpstr>
      <vt:lpstr>Proposta de Solução | Objetivos</vt:lpstr>
      <vt:lpstr>Histórias de Usuários e Requisitos</vt:lpstr>
      <vt:lpstr>Histórias de Usuários e Requisitos</vt:lpstr>
      <vt:lpstr>Projeto de interfaces</vt:lpstr>
      <vt:lpstr>Metodologia</vt:lpstr>
      <vt:lpstr>Projeto XPTO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Júlia Roque</cp:lastModifiedBy>
  <cp:revision>2</cp:revision>
  <dcterms:created xsi:type="dcterms:W3CDTF">2022-04-05T03:20:00Z</dcterms:created>
  <dcterms:modified xsi:type="dcterms:W3CDTF">2023-04-16T23:48:45Z</dcterms:modified>
</cp:coreProperties>
</file>