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4506" autoAdjust="0"/>
  </p:normalViewPr>
  <p:slideViewPr>
    <p:cSldViewPr snapToGrid="0">
      <p:cViewPr varScale="1">
        <p:scale>
          <a:sx n="55" d="100"/>
          <a:sy n="55" d="100"/>
        </p:scale>
        <p:origin x="1314" y="78"/>
      </p:cViewPr>
      <p:guideLst/>
    </p:cSldViewPr>
  </p:slideViewPr>
  <p:outlineViewPr>
    <p:cViewPr>
      <p:scale>
        <a:sx n="33" d="100"/>
        <a:sy n="33" d="100"/>
      </p:scale>
      <p:origin x="0" y="-105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6B23E-4ACF-4A8F-96B7-5D17CE7B6188}" type="datetimeFigureOut">
              <a:rPr lang="de-DE" smtClean="0"/>
              <a:t>21.10.2015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9CDB8-76A7-4E55-B34E-CEA07957D3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05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ygve_Reenskaug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PARC_(company)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Trygve Reenskaug"/>
              </a:rPr>
              <a:t>Trygve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Trygve Reenskaug"/>
              </a:rPr>
              <a:t> </a:t>
            </a:r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Trygve Reenskaug"/>
              </a:rPr>
              <a:t>Reenskaug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introduced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Smalltalk-76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visiting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PARC (company)"/>
              </a:rPr>
              <a:t>Xerox </a:t>
            </a:r>
            <a:r>
              <a:rPr lang="de-DE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PARC (company)"/>
              </a:rPr>
              <a:t>Parc</a:t>
            </a:r>
            <a:endParaRPr lang="de-DE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First to introduce the concept of </a:t>
            </a:r>
            <a:r>
              <a:rPr lang="en-US" dirty="0" err="1" smtClean="0"/>
              <a:t>responsabilities</a:t>
            </a:r>
            <a:endParaRPr lang="en-US" dirty="0" smtClean="0"/>
          </a:p>
          <a:p>
            <a:endParaRPr lang="en-US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9CDB8-76A7-4E55-B34E-CEA07957D39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88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send commands to the model to update the model's state (e.g., editing a document). It can also send commands to its associated view to change the view's presentation of the model (e.g., by scrolling through a document).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stores data that is retrieved according to commands from the controller and displayed in the view.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generates an output presentation to the user based on changes in model.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9CDB8-76A7-4E55-B34E-CEA07957D39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391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web application needs some structure</a:t>
            </a:r>
          </a:p>
          <a:p>
            <a:r>
              <a:rPr lang="en-US" dirty="0" smtClean="0"/>
              <a:t>MVC helps you stay organized, start to finish</a:t>
            </a:r>
          </a:p>
          <a:p>
            <a:r>
              <a:rPr lang="en-US" dirty="0" smtClean="0"/>
              <a:t>Often end up with less code, not more</a:t>
            </a:r>
          </a:p>
          <a:p>
            <a:r>
              <a:rPr lang="en-US" dirty="0" smtClean="0"/>
              <a:t>Smoother learning curve as your project grows</a:t>
            </a:r>
          </a:p>
          <a:p>
            <a:r>
              <a:rPr lang="en-US" dirty="0" smtClean="0"/>
              <a:t>CONVENTION</a:t>
            </a:r>
            <a:r>
              <a:rPr lang="en-US" baseline="0" dirty="0" smtClean="0"/>
              <a:t> over CONFIGURATION approach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9CDB8-76A7-4E55-B34E-CEA07957D39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574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90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form that allows users to register contact messages.</a:t>
            </a:r>
          </a:p>
          <a:p>
            <a:r>
              <a:rPr lang="en-US" dirty="0" smtClean="0"/>
              <a:t>If</a:t>
            </a:r>
            <a:r>
              <a:rPr lang="en-US" baseline="0" dirty="0" smtClean="0"/>
              <a:t> the user is Admin than he can view and answer the messages.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9CDB8-76A7-4E55-B34E-CEA07957D39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778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9CDB8-76A7-4E55-B34E-CEA07957D39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764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9CDB8-76A7-4E55-B34E-CEA07957D39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486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94F-5271-4369-B845-EFF622CB5DD6}" type="datetimeFigureOut">
              <a:rPr lang="de-DE" smtClean="0"/>
              <a:t>21.10.2015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04D5-6BA2-477D-9542-A7DE073AAF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94F-5271-4369-B845-EFF622CB5DD6}" type="datetimeFigureOut">
              <a:rPr lang="de-DE" smtClean="0"/>
              <a:t>21.10.2015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04D5-6BA2-477D-9542-A7DE073AAF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87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94F-5271-4369-B845-EFF622CB5DD6}" type="datetimeFigureOut">
              <a:rPr lang="de-DE" smtClean="0"/>
              <a:t>21.10.2015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04D5-6BA2-477D-9542-A7DE073AAF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46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94F-5271-4369-B845-EFF622CB5DD6}" type="datetimeFigureOut">
              <a:rPr lang="de-DE" smtClean="0"/>
              <a:t>21.10.2015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04D5-6BA2-477D-9542-A7DE073AAF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75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94F-5271-4369-B845-EFF622CB5DD6}" type="datetimeFigureOut">
              <a:rPr lang="de-DE" smtClean="0"/>
              <a:t>21.10.2015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04D5-6BA2-477D-9542-A7DE073AAF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94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94F-5271-4369-B845-EFF622CB5DD6}" type="datetimeFigureOut">
              <a:rPr lang="de-DE" smtClean="0"/>
              <a:t>21.10.2015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04D5-6BA2-477D-9542-A7DE073AAF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8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94F-5271-4369-B845-EFF622CB5DD6}" type="datetimeFigureOut">
              <a:rPr lang="de-DE" smtClean="0"/>
              <a:t>21.10.2015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04D5-6BA2-477D-9542-A7DE073AAF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80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94F-5271-4369-B845-EFF622CB5DD6}" type="datetimeFigureOut">
              <a:rPr lang="de-DE" smtClean="0"/>
              <a:t>21.10.2015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04D5-6BA2-477D-9542-A7DE073AAF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89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94F-5271-4369-B845-EFF622CB5DD6}" type="datetimeFigureOut">
              <a:rPr lang="de-DE" smtClean="0"/>
              <a:t>21.10.2015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04D5-6BA2-477D-9542-A7DE073AAF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82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94F-5271-4369-B845-EFF622CB5DD6}" type="datetimeFigureOut">
              <a:rPr lang="de-DE" smtClean="0"/>
              <a:t>21.10.2015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04D5-6BA2-477D-9542-A7DE073AAF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13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94F-5271-4369-B845-EFF622CB5DD6}" type="datetimeFigureOut">
              <a:rPr lang="de-DE" smtClean="0"/>
              <a:t>21.10.2015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104D5-6BA2-477D-9542-A7DE073AAF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17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EB94F-5271-4369-B845-EFF622CB5DD6}" type="datetimeFigureOut">
              <a:rPr lang="de-DE" smtClean="0"/>
              <a:t>21.10.2015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104D5-6BA2-477D-9542-A7DE073AAF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03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t.linkedin.com/in/glaucorgodoi" TargetMode="External"/><Relationship Id="rId2" Type="http://schemas.openxmlformats.org/officeDocument/2006/relationships/hyperlink" Target="mailto:glauco.godoi@findmore.p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tp.netponto.org/membro/glauco-godoi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 MVC 5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Stepping stone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4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/ ASP.NET MVC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&lt;select name="ctl00$uxLanguageSelector$uxLanguageSelector" </a:t>
            </a:r>
            <a:r>
              <a:rPr lang="en-US" sz="3200" dirty="0" err="1"/>
              <a:t>onchange</a:t>
            </a:r>
            <a:r>
              <a:rPr lang="en-US" sz="3200" dirty="0"/>
              <a:t>="</a:t>
            </a:r>
            <a:r>
              <a:rPr lang="en-US" sz="3200" dirty="0" err="1"/>
              <a:t>javascript:setTimeout</a:t>
            </a:r>
            <a:r>
              <a:rPr lang="en-US" sz="3200" dirty="0"/>
              <a:t>('__</a:t>
            </a:r>
            <a:r>
              <a:rPr lang="en-US" sz="3200" dirty="0" err="1"/>
              <a:t>doPostBack</a:t>
            </a:r>
            <a:r>
              <a:rPr lang="en-US" sz="3200" dirty="0"/>
              <a:t>(\'ctl00$uxLanguageSelector$uxLanguageSelector\',\'\')', 0)" id="ctl00_uxLanguageSelector_uxLanguageSelector" class="</a:t>
            </a:r>
            <a:r>
              <a:rPr lang="en-US" sz="3200" dirty="0" err="1"/>
              <a:t>countrySelect</a:t>
            </a:r>
            <a:r>
              <a:rPr lang="en-US" sz="3200" dirty="0"/>
              <a:t>"&gt; </a:t>
            </a:r>
          </a:p>
        </p:txBody>
      </p:sp>
      <p:sp>
        <p:nvSpPr>
          <p:cNvPr id="5" name="Rectangle 4"/>
          <p:cNvSpPr/>
          <p:nvPr/>
        </p:nvSpPr>
        <p:spPr>
          <a:xfrm>
            <a:off x="1652954" y="3587262"/>
            <a:ext cx="8335108" cy="50995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56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8277" y="2705725"/>
            <a:ext cx="45954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THE TASK</a:t>
            </a:r>
            <a:endParaRPr lang="de-DE" sz="8800" dirty="0"/>
          </a:p>
        </p:txBody>
      </p:sp>
    </p:spTree>
    <p:extLst>
      <p:ext uri="{BB962C8B-B14F-4D97-AF65-F5344CB8AC3E}">
        <p14:creationId xmlns:p14="http://schemas.microsoft.com/office/powerpoint/2010/main" val="76430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3100" y="2705725"/>
            <a:ext cx="8305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Code</a:t>
            </a:r>
            <a:endParaRPr lang="de-DE" sz="8800" dirty="0"/>
          </a:p>
        </p:txBody>
      </p:sp>
    </p:spTree>
    <p:extLst>
      <p:ext uri="{BB962C8B-B14F-4D97-AF65-F5344CB8AC3E}">
        <p14:creationId xmlns:p14="http://schemas.microsoft.com/office/powerpoint/2010/main" val="428752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0962" y="2705725"/>
            <a:ext cx="67700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Questions ???</a:t>
            </a:r>
            <a:endParaRPr lang="de-DE" sz="8800" dirty="0"/>
          </a:p>
        </p:txBody>
      </p:sp>
    </p:spTree>
    <p:extLst>
      <p:ext uri="{BB962C8B-B14F-4D97-AF65-F5344CB8AC3E}">
        <p14:creationId xmlns:p14="http://schemas.microsoft.com/office/powerpoint/2010/main" val="119438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 – Stepping stone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12677"/>
            <a:ext cx="10515600" cy="19343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Important links:</a:t>
            </a:r>
            <a:endParaRPr lang="en-US" dirty="0"/>
          </a:p>
          <a:p>
            <a:r>
              <a:rPr lang="de-DE" dirty="0"/>
              <a:t>https://</a:t>
            </a:r>
            <a:r>
              <a:rPr lang="de-DE" dirty="0" smtClean="0"/>
              <a:t>github.com/GlaucoGodoi/AspNet-MVC-5-Stepping-stone</a:t>
            </a:r>
          </a:p>
          <a:p>
            <a:r>
              <a:rPr lang="de-DE" dirty="0"/>
              <a:t>https://</a:t>
            </a:r>
            <a:r>
              <a:rPr lang="de-DE" dirty="0" smtClean="0"/>
              <a:t>github.com/CodeSeven/toastr</a:t>
            </a:r>
          </a:p>
          <a:p>
            <a:r>
              <a:rPr lang="de-DE" dirty="0"/>
              <a:t>https://github.com/eternicode/bootstrap-datepicker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4038600" y="2705725"/>
            <a:ext cx="4114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solidFill>
                  <a:schemeClr val="accent6">
                    <a:lumMod val="75000"/>
                  </a:schemeClr>
                </a:solidFill>
              </a:rPr>
              <a:t>Thanks !</a:t>
            </a:r>
            <a:endParaRPr lang="de-DE" sz="8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92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Glauco</a:t>
            </a:r>
            <a:r>
              <a:rPr lang="en-US" dirty="0" smtClean="0"/>
              <a:t> </a:t>
            </a:r>
            <a:r>
              <a:rPr lang="en-US" dirty="0" err="1" smtClean="0"/>
              <a:t>Godoi</a:t>
            </a:r>
            <a:endParaRPr lang="en-US" dirty="0" smtClean="0"/>
          </a:p>
          <a:p>
            <a:pPr lvl="1"/>
            <a:r>
              <a:rPr lang="en-US" dirty="0" smtClean="0"/>
              <a:t>Principal Consultant @ </a:t>
            </a:r>
            <a:r>
              <a:rPr lang="en-US" dirty="0" err="1" smtClean="0"/>
              <a:t>Findmore</a:t>
            </a:r>
            <a:r>
              <a:rPr lang="en-US" dirty="0" smtClean="0"/>
              <a:t> talents</a:t>
            </a:r>
          </a:p>
          <a:p>
            <a:pPr lvl="1"/>
            <a:r>
              <a:rPr lang="en-US" dirty="0" smtClean="0"/>
              <a:t>Microsoft platform enthusiast</a:t>
            </a:r>
          </a:p>
          <a:p>
            <a:pPr lvl="1"/>
            <a:r>
              <a:rPr lang="en-US" dirty="0" smtClean="0"/>
              <a:t>Web guy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hlinkClick r:id="rId2"/>
              </a:rPr>
              <a:t>glauco.godoi@findmore.pt</a:t>
            </a:r>
            <a:endParaRPr lang="en-US" dirty="0" smtClean="0"/>
          </a:p>
          <a:p>
            <a:pPr lvl="1"/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pt.linkedin.com/in/glaucorgodoi</a:t>
            </a:r>
            <a:endParaRPr lang="de-DE" dirty="0" smtClean="0"/>
          </a:p>
          <a:p>
            <a:pPr lvl="1"/>
            <a:r>
              <a:rPr lang="de-DE" dirty="0" smtClean="0">
                <a:hlinkClick r:id="rId4"/>
              </a:rPr>
              <a:t>http://ftp.netponto.org/membro/glauco-godoi/</a:t>
            </a: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913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endParaRPr lang="en-US" dirty="0" smtClean="0"/>
          </a:p>
          <a:p>
            <a:r>
              <a:rPr lang="en-US" dirty="0" smtClean="0"/>
              <a:t>The task</a:t>
            </a:r>
          </a:p>
          <a:p>
            <a:endParaRPr lang="en-US" dirty="0" smtClean="0"/>
          </a:p>
          <a:p>
            <a:r>
              <a:rPr lang="en-US" dirty="0" smtClean="0"/>
              <a:t>The basics</a:t>
            </a:r>
          </a:p>
          <a:p>
            <a:endParaRPr lang="en-US" dirty="0" smtClean="0"/>
          </a:p>
          <a:p>
            <a:r>
              <a:rPr lang="en-US" dirty="0" smtClean="0"/>
              <a:t>The tricks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4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/ MVC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is an organization tool</a:t>
            </a:r>
          </a:p>
          <a:p>
            <a:endParaRPr lang="en-US" dirty="0"/>
          </a:p>
          <a:p>
            <a:r>
              <a:rPr lang="en-US" dirty="0" smtClean="0"/>
              <a:t>MVP and MVVM are similar but different</a:t>
            </a:r>
          </a:p>
          <a:p>
            <a:endParaRPr lang="en-US" dirty="0"/>
          </a:p>
          <a:p>
            <a:r>
              <a:rPr lang="en-US" dirty="0" smtClean="0"/>
              <a:t>Main components</a:t>
            </a:r>
          </a:p>
          <a:p>
            <a:pPr lvl="1"/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Views</a:t>
            </a:r>
          </a:p>
          <a:p>
            <a:pPr lvl="1"/>
            <a:r>
              <a:rPr lang="en-US" dirty="0" smtClean="0"/>
              <a:t>Controllers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337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/ MVC</a:t>
            </a:r>
            <a:endParaRPr lang="de-DE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02543" y="1579124"/>
            <a:ext cx="7234717" cy="40916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indent="0" defTabSz="685864">
              <a:lnSpc>
                <a:spcPct val="90000"/>
              </a:lnSpc>
              <a:spcBef>
                <a:spcPts val="1200"/>
              </a:spcBef>
              <a:buSzPct val="80000"/>
              <a:buFont typeface="Arial" pitchFamily="34" charset="0"/>
              <a:buNone/>
              <a:defRPr sz="2800">
                <a:solidFill>
                  <a:schemeClr val="accent2"/>
                </a:solidFill>
              </a:defRPr>
            </a:lvl1pPr>
            <a:lvl2pPr marL="259591" lvl="1" indent="0" defTabSz="685864">
              <a:lnSpc>
                <a:spcPct val="90000"/>
              </a:lnSpc>
              <a:spcBef>
                <a:spcPts val="1200"/>
              </a:spcBef>
              <a:buSzPct val="80000"/>
              <a:buFont typeface="Arial" pitchFamily="34" charset="0"/>
              <a:buNone/>
              <a:defRPr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1258888" indent="-403225" defTabSz="914363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  <a:defRPr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3pPr>
            <a:lvl4pPr marL="1604963" indent="-346075" defTabSz="914363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  <a:defRPr sz="200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4pPr>
            <a:lvl5pPr marL="1941513" indent="-336550" defTabSz="914363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  <a:defRPr sz="200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5pPr>
            <a:lvl6pPr marL="2514499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681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863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045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>
                <a:solidFill>
                  <a:srgbClr val="00AEEF">
                    <a:alpha val="99000"/>
                  </a:srgbClr>
                </a:solidFill>
                <a:latin typeface="Segoe UI Light" pitchFamily="34" charset="0"/>
              </a:rPr>
              <a:t>What does MVC look like?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862969" y="3236638"/>
            <a:ext cx="685800" cy="1293628"/>
            <a:chOff x="5751512" y="2676655"/>
            <a:chExt cx="685800" cy="1293628"/>
          </a:xfrm>
        </p:grpSpPr>
        <p:sp>
          <p:nvSpPr>
            <p:cNvPr id="9" name="Left Arrow 8"/>
            <p:cNvSpPr/>
            <p:nvPr/>
          </p:nvSpPr>
          <p:spPr bwMode="auto">
            <a:xfrm rot="16200000">
              <a:off x="5447598" y="3161581"/>
              <a:ext cx="1293628" cy="323775"/>
            </a:xfrm>
            <a:prstGeom prst="leftArrow">
              <a:avLst/>
            </a:prstGeom>
            <a:solidFill>
              <a:srgbClr val="5F5F5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black">
            <a:xfrm>
              <a:off x="5751512" y="3065048"/>
              <a:ext cx="685800" cy="530225"/>
            </a:xfrm>
            <a:custGeom>
              <a:avLst/>
              <a:gdLst>
                <a:gd name="T0" fmla="*/ 874 w 1429"/>
                <a:gd name="T1" fmla="*/ 611 h 1104"/>
                <a:gd name="T2" fmla="*/ 874 w 1429"/>
                <a:gd name="T3" fmla="*/ 611 h 1104"/>
                <a:gd name="T4" fmla="*/ 874 w 1429"/>
                <a:gd name="T5" fmla="*/ 572 h 1104"/>
                <a:gd name="T6" fmla="*/ 1429 w 1429"/>
                <a:gd name="T7" fmla="*/ 572 h 1104"/>
                <a:gd name="T8" fmla="*/ 1429 w 1429"/>
                <a:gd name="T9" fmla="*/ 1017 h 1104"/>
                <a:gd name="T10" fmla="*/ 1341 w 1429"/>
                <a:gd name="T11" fmla="*/ 1104 h 1104"/>
                <a:gd name="T12" fmla="*/ 88 w 1429"/>
                <a:gd name="T13" fmla="*/ 1104 h 1104"/>
                <a:gd name="T14" fmla="*/ 0 w 1429"/>
                <a:gd name="T15" fmla="*/ 1017 h 1104"/>
                <a:gd name="T16" fmla="*/ 0 w 1429"/>
                <a:gd name="T17" fmla="*/ 572 h 1104"/>
                <a:gd name="T18" fmla="*/ 577 w 1429"/>
                <a:gd name="T19" fmla="*/ 572 h 1104"/>
                <a:gd name="T20" fmla="*/ 577 w 1429"/>
                <a:gd name="T21" fmla="*/ 611 h 1104"/>
                <a:gd name="T22" fmla="*/ 665 w 1429"/>
                <a:gd name="T23" fmla="*/ 698 h 1104"/>
                <a:gd name="T24" fmla="*/ 786 w 1429"/>
                <a:gd name="T25" fmla="*/ 698 h 1104"/>
                <a:gd name="T26" fmla="*/ 874 w 1429"/>
                <a:gd name="T27" fmla="*/ 611 h 1104"/>
                <a:gd name="T28" fmla="*/ 1341 w 1429"/>
                <a:gd name="T29" fmla="*/ 214 h 1104"/>
                <a:gd name="T30" fmla="*/ 1429 w 1429"/>
                <a:gd name="T31" fmla="*/ 297 h 1104"/>
                <a:gd name="T32" fmla="*/ 1429 w 1429"/>
                <a:gd name="T33" fmla="*/ 528 h 1104"/>
                <a:gd name="T34" fmla="*/ 874 w 1429"/>
                <a:gd name="T35" fmla="*/ 528 h 1104"/>
                <a:gd name="T36" fmla="*/ 874 w 1429"/>
                <a:gd name="T37" fmla="*/ 489 h 1104"/>
                <a:gd name="T38" fmla="*/ 786 w 1429"/>
                <a:gd name="T39" fmla="*/ 407 h 1104"/>
                <a:gd name="T40" fmla="*/ 665 w 1429"/>
                <a:gd name="T41" fmla="*/ 407 h 1104"/>
                <a:gd name="T42" fmla="*/ 577 w 1429"/>
                <a:gd name="T43" fmla="*/ 489 h 1104"/>
                <a:gd name="T44" fmla="*/ 577 w 1429"/>
                <a:gd name="T45" fmla="*/ 528 h 1104"/>
                <a:gd name="T46" fmla="*/ 0 w 1429"/>
                <a:gd name="T47" fmla="*/ 528 h 1104"/>
                <a:gd name="T48" fmla="*/ 0 w 1429"/>
                <a:gd name="T49" fmla="*/ 297 h 1104"/>
                <a:gd name="T50" fmla="*/ 88 w 1429"/>
                <a:gd name="T51" fmla="*/ 214 h 1104"/>
                <a:gd name="T52" fmla="*/ 258 w 1429"/>
                <a:gd name="T53" fmla="*/ 214 h 1104"/>
                <a:gd name="T54" fmla="*/ 258 w 1429"/>
                <a:gd name="T55" fmla="*/ 104 h 1104"/>
                <a:gd name="T56" fmla="*/ 384 w 1429"/>
                <a:gd name="T57" fmla="*/ 0 h 1104"/>
                <a:gd name="T58" fmla="*/ 1039 w 1429"/>
                <a:gd name="T59" fmla="*/ 0 h 1104"/>
                <a:gd name="T60" fmla="*/ 1165 w 1429"/>
                <a:gd name="T61" fmla="*/ 104 h 1104"/>
                <a:gd name="T62" fmla="*/ 1165 w 1429"/>
                <a:gd name="T63" fmla="*/ 214 h 1104"/>
                <a:gd name="T64" fmla="*/ 1341 w 1429"/>
                <a:gd name="T65" fmla="*/ 214 h 1104"/>
                <a:gd name="T66" fmla="*/ 1082 w 1429"/>
                <a:gd name="T67" fmla="*/ 214 h 1104"/>
                <a:gd name="T68" fmla="*/ 1082 w 1429"/>
                <a:gd name="T69" fmla="*/ 214 h 1104"/>
                <a:gd name="T70" fmla="*/ 1082 w 1429"/>
                <a:gd name="T71" fmla="*/ 104 h 1104"/>
                <a:gd name="T72" fmla="*/ 1039 w 1429"/>
                <a:gd name="T73" fmla="*/ 77 h 1104"/>
                <a:gd name="T74" fmla="*/ 384 w 1429"/>
                <a:gd name="T75" fmla="*/ 77 h 1104"/>
                <a:gd name="T76" fmla="*/ 335 w 1429"/>
                <a:gd name="T77" fmla="*/ 104 h 1104"/>
                <a:gd name="T78" fmla="*/ 335 w 1429"/>
                <a:gd name="T79" fmla="*/ 214 h 1104"/>
                <a:gd name="T80" fmla="*/ 1082 w 1429"/>
                <a:gd name="T81" fmla="*/ 21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29" h="1104">
                  <a:moveTo>
                    <a:pt x="874" y="611"/>
                  </a:moveTo>
                  <a:cubicBezTo>
                    <a:pt x="874" y="611"/>
                    <a:pt x="874" y="611"/>
                    <a:pt x="874" y="611"/>
                  </a:cubicBezTo>
                  <a:cubicBezTo>
                    <a:pt x="874" y="572"/>
                    <a:pt x="874" y="572"/>
                    <a:pt x="874" y="572"/>
                  </a:cubicBezTo>
                  <a:cubicBezTo>
                    <a:pt x="874" y="572"/>
                    <a:pt x="874" y="572"/>
                    <a:pt x="1429" y="572"/>
                  </a:cubicBezTo>
                  <a:cubicBezTo>
                    <a:pt x="1429" y="572"/>
                    <a:pt x="1429" y="572"/>
                    <a:pt x="1429" y="1017"/>
                  </a:cubicBezTo>
                  <a:cubicBezTo>
                    <a:pt x="1429" y="1066"/>
                    <a:pt x="1390" y="1104"/>
                    <a:pt x="1341" y="1104"/>
                  </a:cubicBezTo>
                  <a:cubicBezTo>
                    <a:pt x="1341" y="1104"/>
                    <a:pt x="1341" y="1104"/>
                    <a:pt x="88" y="1104"/>
                  </a:cubicBezTo>
                  <a:cubicBezTo>
                    <a:pt x="44" y="1104"/>
                    <a:pt x="0" y="1066"/>
                    <a:pt x="0" y="1017"/>
                  </a:cubicBezTo>
                  <a:cubicBezTo>
                    <a:pt x="0" y="1017"/>
                    <a:pt x="0" y="1017"/>
                    <a:pt x="0" y="572"/>
                  </a:cubicBezTo>
                  <a:cubicBezTo>
                    <a:pt x="0" y="572"/>
                    <a:pt x="0" y="572"/>
                    <a:pt x="577" y="572"/>
                  </a:cubicBezTo>
                  <a:cubicBezTo>
                    <a:pt x="577" y="572"/>
                    <a:pt x="577" y="572"/>
                    <a:pt x="577" y="611"/>
                  </a:cubicBezTo>
                  <a:cubicBezTo>
                    <a:pt x="577" y="660"/>
                    <a:pt x="615" y="698"/>
                    <a:pt x="665" y="698"/>
                  </a:cubicBezTo>
                  <a:cubicBezTo>
                    <a:pt x="665" y="698"/>
                    <a:pt x="665" y="698"/>
                    <a:pt x="786" y="698"/>
                  </a:cubicBezTo>
                  <a:cubicBezTo>
                    <a:pt x="835" y="698"/>
                    <a:pt x="874" y="660"/>
                    <a:pt x="874" y="611"/>
                  </a:cubicBezTo>
                  <a:close/>
                  <a:moveTo>
                    <a:pt x="1341" y="214"/>
                  </a:moveTo>
                  <a:cubicBezTo>
                    <a:pt x="1390" y="214"/>
                    <a:pt x="1429" y="253"/>
                    <a:pt x="1429" y="297"/>
                  </a:cubicBezTo>
                  <a:cubicBezTo>
                    <a:pt x="1429" y="297"/>
                    <a:pt x="1429" y="297"/>
                    <a:pt x="1429" y="528"/>
                  </a:cubicBezTo>
                  <a:cubicBezTo>
                    <a:pt x="1429" y="528"/>
                    <a:pt x="1429" y="528"/>
                    <a:pt x="874" y="528"/>
                  </a:cubicBezTo>
                  <a:cubicBezTo>
                    <a:pt x="874" y="528"/>
                    <a:pt x="874" y="528"/>
                    <a:pt x="874" y="489"/>
                  </a:cubicBezTo>
                  <a:cubicBezTo>
                    <a:pt x="874" y="445"/>
                    <a:pt x="835" y="407"/>
                    <a:pt x="786" y="407"/>
                  </a:cubicBezTo>
                  <a:cubicBezTo>
                    <a:pt x="786" y="407"/>
                    <a:pt x="786" y="407"/>
                    <a:pt x="665" y="407"/>
                  </a:cubicBezTo>
                  <a:cubicBezTo>
                    <a:pt x="615" y="407"/>
                    <a:pt x="577" y="445"/>
                    <a:pt x="577" y="489"/>
                  </a:cubicBezTo>
                  <a:cubicBezTo>
                    <a:pt x="577" y="489"/>
                    <a:pt x="577" y="489"/>
                    <a:pt x="577" y="528"/>
                  </a:cubicBezTo>
                  <a:cubicBezTo>
                    <a:pt x="577" y="528"/>
                    <a:pt x="577" y="528"/>
                    <a:pt x="0" y="528"/>
                  </a:cubicBezTo>
                  <a:cubicBezTo>
                    <a:pt x="0" y="528"/>
                    <a:pt x="0" y="528"/>
                    <a:pt x="0" y="297"/>
                  </a:cubicBezTo>
                  <a:cubicBezTo>
                    <a:pt x="0" y="253"/>
                    <a:pt x="44" y="214"/>
                    <a:pt x="88" y="214"/>
                  </a:cubicBezTo>
                  <a:cubicBezTo>
                    <a:pt x="88" y="214"/>
                    <a:pt x="88" y="214"/>
                    <a:pt x="258" y="214"/>
                  </a:cubicBezTo>
                  <a:cubicBezTo>
                    <a:pt x="258" y="214"/>
                    <a:pt x="258" y="214"/>
                    <a:pt x="258" y="104"/>
                  </a:cubicBezTo>
                  <a:cubicBezTo>
                    <a:pt x="258" y="44"/>
                    <a:pt x="313" y="0"/>
                    <a:pt x="384" y="0"/>
                  </a:cubicBezTo>
                  <a:cubicBezTo>
                    <a:pt x="384" y="0"/>
                    <a:pt x="384" y="0"/>
                    <a:pt x="1039" y="0"/>
                  </a:cubicBezTo>
                  <a:cubicBezTo>
                    <a:pt x="1110" y="0"/>
                    <a:pt x="1165" y="44"/>
                    <a:pt x="1165" y="104"/>
                  </a:cubicBezTo>
                  <a:cubicBezTo>
                    <a:pt x="1165" y="104"/>
                    <a:pt x="1165" y="104"/>
                    <a:pt x="1165" y="214"/>
                  </a:cubicBezTo>
                  <a:cubicBezTo>
                    <a:pt x="1165" y="214"/>
                    <a:pt x="1165" y="214"/>
                    <a:pt x="1341" y="214"/>
                  </a:cubicBezTo>
                  <a:close/>
                  <a:moveTo>
                    <a:pt x="1082" y="214"/>
                  </a:moveTo>
                  <a:cubicBezTo>
                    <a:pt x="1082" y="214"/>
                    <a:pt x="1082" y="214"/>
                    <a:pt x="1082" y="214"/>
                  </a:cubicBezTo>
                  <a:cubicBezTo>
                    <a:pt x="1082" y="104"/>
                    <a:pt x="1082" y="104"/>
                    <a:pt x="1082" y="104"/>
                  </a:cubicBezTo>
                  <a:cubicBezTo>
                    <a:pt x="1082" y="93"/>
                    <a:pt x="1066" y="77"/>
                    <a:pt x="1039" y="77"/>
                  </a:cubicBezTo>
                  <a:cubicBezTo>
                    <a:pt x="1039" y="77"/>
                    <a:pt x="1039" y="77"/>
                    <a:pt x="384" y="77"/>
                  </a:cubicBezTo>
                  <a:cubicBezTo>
                    <a:pt x="352" y="77"/>
                    <a:pt x="335" y="93"/>
                    <a:pt x="335" y="104"/>
                  </a:cubicBezTo>
                  <a:cubicBezTo>
                    <a:pt x="335" y="104"/>
                    <a:pt x="335" y="104"/>
                    <a:pt x="335" y="214"/>
                  </a:cubicBezTo>
                  <a:cubicBezTo>
                    <a:pt x="335" y="214"/>
                    <a:pt x="335" y="214"/>
                    <a:pt x="1082" y="214"/>
                  </a:cubicBezTo>
                  <a:close/>
                </a:path>
              </a:pathLst>
            </a:custGeom>
            <a:solidFill>
              <a:srgbClr val="8CC6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>
                <a:defRPr/>
              </a:pPr>
              <a:endParaRPr lang="en-US" sz="2400" kern="0">
                <a:solidFill>
                  <a:srgbClr val="292929"/>
                </a:solidFill>
                <a:latin typeface="Segoe U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062869" y="5940608"/>
            <a:ext cx="1354352" cy="530225"/>
            <a:chOff x="4951412" y="5380624"/>
            <a:chExt cx="1354352" cy="530225"/>
          </a:xfrm>
        </p:grpSpPr>
        <p:sp>
          <p:nvSpPr>
            <p:cNvPr id="12" name="Freeform 11"/>
            <p:cNvSpPr>
              <a:spLocks noEditPoints="1"/>
            </p:cNvSpPr>
            <p:nvPr/>
          </p:nvSpPr>
          <p:spPr bwMode="black">
            <a:xfrm>
              <a:off x="4951412" y="5380624"/>
              <a:ext cx="685800" cy="530225"/>
            </a:xfrm>
            <a:custGeom>
              <a:avLst/>
              <a:gdLst>
                <a:gd name="T0" fmla="*/ 874 w 1429"/>
                <a:gd name="T1" fmla="*/ 611 h 1104"/>
                <a:gd name="T2" fmla="*/ 874 w 1429"/>
                <a:gd name="T3" fmla="*/ 611 h 1104"/>
                <a:gd name="T4" fmla="*/ 874 w 1429"/>
                <a:gd name="T5" fmla="*/ 572 h 1104"/>
                <a:gd name="T6" fmla="*/ 1429 w 1429"/>
                <a:gd name="T7" fmla="*/ 572 h 1104"/>
                <a:gd name="T8" fmla="*/ 1429 w 1429"/>
                <a:gd name="T9" fmla="*/ 1017 h 1104"/>
                <a:gd name="T10" fmla="*/ 1341 w 1429"/>
                <a:gd name="T11" fmla="*/ 1104 h 1104"/>
                <a:gd name="T12" fmla="*/ 88 w 1429"/>
                <a:gd name="T13" fmla="*/ 1104 h 1104"/>
                <a:gd name="T14" fmla="*/ 0 w 1429"/>
                <a:gd name="T15" fmla="*/ 1017 h 1104"/>
                <a:gd name="T16" fmla="*/ 0 w 1429"/>
                <a:gd name="T17" fmla="*/ 572 h 1104"/>
                <a:gd name="T18" fmla="*/ 577 w 1429"/>
                <a:gd name="T19" fmla="*/ 572 h 1104"/>
                <a:gd name="T20" fmla="*/ 577 w 1429"/>
                <a:gd name="T21" fmla="*/ 611 h 1104"/>
                <a:gd name="T22" fmla="*/ 665 w 1429"/>
                <a:gd name="T23" fmla="*/ 698 h 1104"/>
                <a:gd name="T24" fmla="*/ 786 w 1429"/>
                <a:gd name="T25" fmla="*/ 698 h 1104"/>
                <a:gd name="T26" fmla="*/ 874 w 1429"/>
                <a:gd name="T27" fmla="*/ 611 h 1104"/>
                <a:gd name="T28" fmla="*/ 1341 w 1429"/>
                <a:gd name="T29" fmla="*/ 214 h 1104"/>
                <a:gd name="T30" fmla="*/ 1429 w 1429"/>
                <a:gd name="T31" fmla="*/ 297 h 1104"/>
                <a:gd name="T32" fmla="*/ 1429 w 1429"/>
                <a:gd name="T33" fmla="*/ 528 h 1104"/>
                <a:gd name="T34" fmla="*/ 874 w 1429"/>
                <a:gd name="T35" fmla="*/ 528 h 1104"/>
                <a:gd name="T36" fmla="*/ 874 w 1429"/>
                <a:gd name="T37" fmla="*/ 489 h 1104"/>
                <a:gd name="T38" fmla="*/ 786 w 1429"/>
                <a:gd name="T39" fmla="*/ 407 h 1104"/>
                <a:gd name="T40" fmla="*/ 665 w 1429"/>
                <a:gd name="T41" fmla="*/ 407 h 1104"/>
                <a:gd name="T42" fmla="*/ 577 w 1429"/>
                <a:gd name="T43" fmla="*/ 489 h 1104"/>
                <a:gd name="T44" fmla="*/ 577 w 1429"/>
                <a:gd name="T45" fmla="*/ 528 h 1104"/>
                <a:gd name="T46" fmla="*/ 0 w 1429"/>
                <a:gd name="T47" fmla="*/ 528 h 1104"/>
                <a:gd name="T48" fmla="*/ 0 w 1429"/>
                <a:gd name="T49" fmla="*/ 297 h 1104"/>
                <a:gd name="T50" fmla="*/ 88 w 1429"/>
                <a:gd name="T51" fmla="*/ 214 h 1104"/>
                <a:gd name="T52" fmla="*/ 258 w 1429"/>
                <a:gd name="T53" fmla="*/ 214 h 1104"/>
                <a:gd name="T54" fmla="*/ 258 w 1429"/>
                <a:gd name="T55" fmla="*/ 104 h 1104"/>
                <a:gd name="T56" fmla="*/ 384 w 1429"/>
                <a:gd name="T57" fmla="*/ 0 h 1104"/>
                <a:gd name="T58" fmla="*/ 1039 w 1429"/>
                <a:gd name="T59" fmla="*/ 0 h 1104"/>
                <a:gd name="T60" fmla="*/ 1165 w 1429"/>
                <a:gd name="T61" fmla="*/ 104 h 1104"/>
                <a:gd name="T62" fmla="*/ 1165 w 1429"/>
                <a:gd name="T63" fmla="*/ 214 h 1104"/>
                <a:gd name="T64" fmla="*/ 1341 w 1429"/>
                <a:gd name="T65" fmla="*/ 214 h 1104"/>
                <a:gd name="T66" fmla="*/ 1082 w 1429"/>
                <a:gd name="T67" fmla="*/ 214 h 1104"/>
                <a:gd name="T68" fmla="*/ 1082 w 1429"/>
                <a:gd name="T69" fmla="*/ 214 h 1104"/>
                <a:gd name="T70" fmla="*/ 1082 w 1429"/>
                <a:gd name="T71" fmla="*/ 104 h 1104"/>
                <a:gd name="T72" fmla="*/ 1039 w 1429"/>
                <a:gd name="T73" fmla="*/ 77 h 1104"/>
                <a:gd name="T74" fmla="*/ 384 w 1429"/>
                <a:gd name="T75" fmla="*/ 77 h 1104"/>
                <a:gd name="T76" fmla="*/ 335 w 1429"/>
                <a:gd name="T77" fmla="*/ 104 h 1104"/>
                <a:gd name="T78" fmla="*/ 335 w 1429"/>
                <a:gd name="T79" fmla="*/ 214 h 1104"/>
                <a:gd name="T80" fmla="*/ 1082 w 1429"/>
                <a:gd name="T81" fmla="*/ 21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29" h="1104">
                  <a:moveTo>
                    <a:pt x="874" y="611"/>
                  </a:moveTo>
                  <a:cubicBezTo>
                    <a:pt x="874" y="611"/>
                    <a:pt x="874" y="611"/>
                    <a:pt x="874" y="611"/>
                  </a:cubicBezTo>
                  <a:cubicBezTo>
                    <a:pt x="874" y="572"/>
                    <a:pt x="874" y="572"/>
                    <a:pt x="874" y="572"/>
                  </a:cubicBezTo>
                  <a:cubicBezTo>
                    <a:pt x="874" y="572"/>
                    <a:pt x="874" y="572"/>
                    <a:pt x="1429" y="572"/>
                  </a:cubicBezTo>
                  <a:cubicBezTo>
                    <a:pt x="1429" y="572"/>
                    <a:pt x="1429" y="572"/>
                    <a:pt x="1429" y="1017"/>
                  </a:cubicBezTo>
                  <a:cubicBezTo>
                    <a:pt x="1429" y="1066"/>
                    <a:pt x="1390" y="1104"/>
                    <a:pt x="1341" y="1104"/>
                  </a:cubicBezTo>
                  <a:cubicBezTo>
                    <a:pt x="1341" y="1104"/>
                    <a:pt x="1341" y="1104"/>
                    <a:pt x="88" y="1104"/>
                  </a:cubicBezTo>
                  <a:cubicBezTo>
                    <a:pt x="44" y="1104"/>
                    <a:pt x="0" y="1066"/>
                    <a:pt x="0" y="1017"/>
                  </a:cubicBezTo>
                  <a:cubicBezTo>
                    <a:pt x="0" y="1017"/>
                    <a:pt x="0" y="1017"/>
                    <a:pt x="0" y="572"/>
                  </a:cubicBezTo>
                  <a:cubicBezTo>
                    <a:pt x="0" y="572"/>
                    <a:pt x="0" y="572"/>
                    <a:pt x="577" y="572"/>
                  </a:cubicBezTo>
                  <a:cubicBezTo>
                    <a:pt x="577" y="572"/>
                    <a:pt x="577" y="572"/>
                    <a:pt x="577" y="611"/>
                  </a:cubicBezTo>
                  <a:cubicBezTo>
                    <a:pt x="577" y="660"/>
                    <a:pt x="615" y="698"/>
                    <a:pt x="665" y="698"/>
                  </a:cubicBezTo>
                  <a:cubicBezTo>
                    <a:pt x="665" y="698"/>
                    <a:pt x="665" y="698"/>
                    <a:pt x="786" y="698"/>
                  </a:cubicBezTo>
                  <a:cubicBezTo>
                    <a:pt x="835" y="698"/>
                    <a:pt x="874" y="660"/>
                    <a:pt x="874" y="611"/>
                  </a:cubicBezTo>
                  <a:close/>
                  <a:moveTo>
                    <a:pt x="1341" y="214"/>
                  </a:moveTo>
                  <a:cubicBezTo>
                    <a:pt x="1390" y="214"/>
                    <a:pt x="1429" y="253"/>
                    <a:pt x="1429" y="297"/>
                  </a:cubicBezTo>
                  <a:cubicBezTo>
                    <a:pt x="1429" y="297"/>
                    <a:pt x="1429" y="297"/>
                    <a:pt x="1429" y="528"/>
                  </a:cubicBezTo>
                  <a:cubicBezTo>
                    <a:pt x="1429" y="528"/>
                    <a:pt x="1429" y="528"/>
                    <a:pt x="874" y="528"/>
                  </a:cubicBezTo>
                  <a:cubicBezTo>
                    <a:pt x="874" y="528"/>
                    <a:pt x="874" y="528"/>
                    <a:pt x="874" y="489"/>
                  </a:cubicBezTo>
                  <a:cubicBezTo>
                    <a:pt x="874" y="445"/>
                    <a:pt x="835" y="407"/>
                    <a:pt x="786" y="407"/>
                  </a:cubicBezTo>
                  <a:cubicBezTo>
                    <a:pt x="786" y="407"/>
                    <a:pt x="786" y="407"/>
                    <a:pt x="665" y="407"/>
                  </a:cubicBezTo>
                  <a:cubicBezTo>
                    <a:pt x="615" y="407"/>
                    <a:pt x="577" y="445"/>
                    <a:pt x="577" y="489"/>
                  </a:cubicBezTo>
                  <a:cubicBezTo>
                    <a:pt x="577" y="489"/>
                    <a:pt x="577" y="489"/>
                    <a:pt x="577" y="528"/>
                  </a:cubicBezTo>
                  <a:cubicBezTo>
                    <a:pt x="577" y="528"/>
                    <a:pt x="577" y="528"/>
                    <a:pt x="0" y="528"/>
                  </a:cubicBezTo>
                  <a:cubicBezTo>
                    <a:pt x="0" y="528"/>
                    <a:pt x="0" y="528"/>
                    <a:pt x="0" y="297"/>
                  </a:cubicBezTo>
                  <a:cubicBezTo>
                    <a:pt x="0" y="253"/>
                    <a:pt x="44" y="214"/>
                    <a:pt x="88" y="214"/>
                  </a:cubicBezTo>
                  <a:cubicBezTo>
                    <a:pt x="88" y="214"/>
                    <a:pt x="88" y="214"/>
                    <a:pt x="258" y="214"/>
                  </a:cubicBezTo>
                  <a:cubicBezTo>
                    <a:pt x="258" y="214"/>
                    <a:pt x="258" y="214"/>
                    <a:pt x="258" y="104"/>
                  </a:cubicBezTo>
                  <a:cubicBezTo>
                    <a:pt x="258" y="44"/>
                    <a:pt x="313" y="0"/>
                    <a:pt x="384" y="0"/>
                  </a:cubicBezTo>
                  <a:cubicBezTo>
                    <a:pt x="384" y="0"/>
                    <a:pt x="384" y="0"/>
                    <a:pt x="1039" y="0"/>
                  </a:cubicBezTo>
                  <a:cubicBezTo>
                    <a:pt x="1110" y="0"/>
                    <a:pt x="1165" y="44"/>
                    <a:pt x="1165" y="104"/>
                  </a:cubicBezTo>
                  <a:cubicBezTo>
                    <a:pt x="1165" y="104"/>
                    <a:pt x="1165" y="104"/>
                    <a:pt x="1165" y="214"/>
                  </a:cubicBezTo>
                  <a:cubicBezTo>
                    <a:pt x="1165" y="214"/>
                    <a:pt x="1165" y="214"/>
                    <a:pt x="1341" y="214"/>
                  </a:cubicBezTo>
                  <a:close/>
                  <a:moveTo>
                    <a:pt x="1082" y="214"/>
                  </a:moveTo>
                  <a:cubicBezTo>
                    <a:pt x="1082" y="214"/>
                    <a:pt x="1082" y="214"/>
                    <a:pt x="1082" y="214"/>
                  </a:cubicBezTo>
                  <a:cubicBezTo>
                    <a:pt x="1082" y="104"/>
                    <a:pt x="1082" y="104"/>
                    <a:pt x="1082" y="104"/>
                  </a:cubicBezTo>
                  <a:cubicBezTo>
                    <a:pt x="1082" y="93"/>
                    <a:pt x="1066" y="77"/>
                    <a:pt x="1039" y="77"/>
                  </a:cubicBezTo>
                  <a:cubicBezTo>
                    <a:pt x="1039" y="77"/>
                    <a:pt x="1039" y="77"/>
                    <a:pt x="384" y="77"/>
                  </a:cubicBezTo>
                  <a:cubicBezTo>
                    <a:pt x="352" y="77"/>
                    <a:pt x="335" y="93"/>
                    <a:pt x="335" y="104"/>
                  </a:cubicBezTo>
                  <a:cubicBezTo>
                    <a:pt x="335" y="104"/>
                    <a:pt x="335" y="104"/>
                    <a:pt x="335" y="214"/>
                  </a:cubicBezTo>
                  <a:cubicBezTo>
                    <a:pt x="335" y="214"/>
                    <a:pt x="335" y="214"/>
                    <a:pt x="1082" y="214"/>
                  </a:cubicBezTo>
                  <a:close/>
                </a:path>
              </a:pathLst>
            </a:custGeom>
            <a:solidFill>
              <a:srgbClr val="8CC6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>
                <a:defRPr/>
              </a:pPr>
              <a:endParaRPr lang="en-US" sz="2400" kern="0">
                <a:solidFill>
                  <a:srgbClr val="292929"/>
                </a:solidFill>
                <a:latin typeface="Segoe UI"/>
              </a:endParaRPr>
            </a:p>
          </p:txBody>
        </p:sp>
        <p:sp>
          <p:nvSpPr>
            <p:cNvPr id="13" name="Right Arrow 12"/>
            <p:cNvSpPr/>
            <p:nvPr/>
          </p:nvSpPr>
          <p:spPr bwMode="auto">
            <a:xfrm>
              <a:off x="5804678" y="5447189"/>
              <a:ext cx="501086" cy="397095"/>
            </a:xfrm>
            <a:prstGeom prst="rightArrow">
              <a:avLst/>
            </a:prstGeom>
            <a:solidFill>
              <a:srgbClr val="DDDDDD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062870" y="2250562"/>
            <a:ext cx="6117081" cy="999461"/>
            <a:chOff x="4951412" y="1690578"/>
            <a:chExt cx="6117081" cy="999461"/>
          </a:xfrm>
        </p:grpSpPr>
        <p:sp>
          <p:nvSpPr>
            <p:cNvPr id="15" name="Rectangle 14"/>
            <p:cNvSpPr/>
            <p:nvPr/>
          </p:nvSpPr>
          <p:spPr bwMode="auto">
            <a:xfrm>
              <a:off x="4951412" y="1690578"/>
              <a:ext cx="2286000" cy="999460"/>
            </a:xfrm>
            <a:prstGeom prst="rect">
              <a:avLst/>
            </a:prstGeom>
            <a:solidFill>
              <a:srgbClr val="00AEE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Controller</a:t>
              </a:r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7356143" y="1690579"/>
              <a:ext cx="3712350" cy="9994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>
              <a:lvl1pPr marL="460375" indent="-460375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80000"/>
                <a:buFont typeface="Arial" pitchFamily="34" charset="0"/>
                <a:buChar char="•"/>
                <a:defRPr sz="3200" kern="1200">
                  <a:gradFill>
                    <a:gsLst>
                      <a:gs pos="0">
                        <a:srgbClr val="595959"/>
                      </a:gs>
                      <a:gs pos="86000">
                        <a:srgbClr val="59595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1pPr>
              <a:lvl2pPr marL="855663" indent="-395288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80000"/>
                <a:buFont typeface="Arial" pitchFamily="34" charset="0"/>
                <a:buChar char="•"/>
                <a:defRPr sz="2800" kern="1200">
                  <a:gradFill>
                    <a:gsLst>
                      <a:gs pos="0">
                        <a:srgbClr val="595959"/>
                      </a:gs>
                      <a:gs pos="86000">
                        <a:srgbClr val="59595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1258888" indent="-403225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80000"/>
                <a:buFont typeface="Arial" pitchFamily="34" charset="0"/>
                <a:buChar char="•"/>
                <a:defRPr sz="2400" kern="1200">
                  <a:gradFill>
                    <a:gsLst>
                      <a:gs pos="0">
                        <a:srgbClr val="595959"/>
                      </a:gs>
                      <a:gs pos="86000">
                        <a:srgbClr val="59595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604963" indent="-346075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80000"/>
                <a:buFont typeface="Arial" pitchFamily="34" charset="0"/>
                <a:buChar char="•"/>
                <a:defRPr sz="2000" kern="1200">
                  <a:gradFill>
                    <a:gsLst>
                      <a:gs pos="0">
                        <a:srgbClr val="595959"/>
                      </a:gs>
                      <a:gs pos="86000">
                        <a:srgbClr val="59595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941513" indent="-336550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80000"/>
                <a:buFont typeface="Arial" pitchFamily="34" charset="0"/>
                <a:buChar char="•"/>
                <a:defRPr sz="2000" kern="1200">
                  <a:gradFill>
                    <a:gsLst>
                      <a:gs pos="0">
                        <a:srgbClr val="595959"/>
                      </a:gs>
                      <a:gs pos="86000">
                        <a:srgbClr val="59595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864">
                <a:spcBef>
                  <a:spcPts val="1200"/>
                </a:spcBef>
                <a:buNone/>
                <a:defRPr/>
              </a:pPr>
              <a:r>
                <a:rPr lang="en-US" sz="2400" dirty="0">
                  <a:solidFill>
                    <a:srgbClr val="00AEEF"/>
                  </a:solidFill>
                  <a:latin typeface="Segoe UI"/>
                </a:rPr>
                <a:t>Controller</a:t>
              </a:r>
            </a:p>
            <a:p>
              <a:pPr marL="0" lvl="1" indent="0" defTabSz="685864">
                <a:spcBef>
                  <a:spcPts val="600"/>
                </a:spcBef>
                <a:buNone/>
                <a:defRPr/>
              </a:pPr>
              <a:r>
                <a:rPr lang="en-US" sz="2000" dirty="0">
                  <a:latin typeface="Segoe UI"/>
                </a:rPr>
                <a:t>Retrieves Model</a:t>
              </a:r>
            </a:p>
            <a:p>
              <a:pPr marL="0" lvl="1" indent="0" defTabSz="685864">
                <a:spcBef>
                  <a:spcPts val="600"/>
                </a:spcBef>
                <a:buNone/>
                <a:defRPr/>
              </a:pPr>
              <a:r>
                <a:rPr lang="en-US" sz="2000" dirty="0">
                  <a:latin typeface="Segoe UI"/>
                </a:rPr>
                <a:t>“Does Stuff”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62870" y="4523180"/>
            <a:ext cx="6117081" cy="1006547"/>
            <a:chOff x="4951412" y="3963196"/>
            <a:chExt cx="6117081" cy="1006547"/>
          </a:xfrm>
        </p:grpSpPr>
        <p:sp>
          <p:nvSpPr>
            <p:cNvPr id="18" name="Rectangle 17"/>
            <p:cNvSpPr/>
            <p:nvPr/>
          </p:nvSpPr>
          <p:spPr bwMode="auto">
            <a:xfrm>
              <a:off x="4951412" y="3970283"/>
              <a:ext cx="2286000" cy="999460"/>
            </a:xfrm>
            <a:prstGeom prst="rect">
              <a:avLst/>
            </a:prstGeom>
            <a:solidFill>
              <a:srgbClr val="00AEE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rPr>
                <a:t>View</a:t>
              </a: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7418424" y="3963196"/>
              <a:ext cx="3650069" cy="99946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>
              <a:lvl1pPr marL="460375" indent="-460375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80000"/>
                <a:buFont typeface="Arial" pitchFamily="34" charset="0"/>
                <a:buChar char="•"/>
                <a:defRPr sz="3200" kern="1200">
                  <a:gradFill>
                    <a:gsLst>
                      <a:gs pos="0">
                        <a:srgbClr val="595959"/>
                      </a:gs>
                      <a:gs pos="86000">
                        <a:srgbClr val="59595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1pPr>
              <a:lvl2pPr marL="855663" indent="-395288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80000"/>
                <a:buFont typeface="Arial" pitchFamily="34" charset="0"/>
                <a:buChar char="•"/>
                <a:defRPr sz="2800" kern="1200">
                  <a:gradFill>
                    <a:gsLst>
                      <a:gs pos="0">
                        <a:srgbClr val="595959"/>
                      </a:gs>
                      <a:gs pos="86000">
                        <a:srgbClr val="59595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1258888" indent="-403225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80000"/>
                <a:buFont typeface="Arial" pitchFamily="34" charset="0"/>
                <a:buChar char="•"/>
                <a:defRPr sz="2400" kern="1200">
                  <a:gradFill>
                    <a:gsLst>
                      <a:gs pos="0">
                        <a:srgbClr val="595959"/>
                      </a:gs>
                      <a:gs pos="86000">
                        <a:srgbClr val="59595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604963" indent="-346075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80000"/>
                <a:buFont typeface="Arial" pitchFamily="34" charset="0"/>
                <a:buChar char="•"/>
                <a:defRPr sz="2000" kern="1200">
                  <a:gradFill>
                    <a:gsLst>
                      <a:gs pos="0">
                        <a:srgbClr val="595959"/>
                      </a:gs>
                      <a:gs pos="86000">
                        <a:srgbClr val="59595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941513" indent="-336550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80000"/>
                <a:buFont typeface="Arial" pitchFamily="34" charset="0"/>
                <a:buChar char="•"/>
                <a:defRPr sz="2000" kern="1200">
                  <a:gradFill>
                    <a:gsLst>
                      <a:gs pos="0">
                        <a:srgbClr val="595959"/>
                      </a:gs>
                      <a:gs pos="86000">
                        <a:srgbClr val="59595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864">
                <a:spcBef>
                  <a:spcPts val="1200"/>
                </a:spcBef>
                <a:buNone/>
                <a:defRPr/>
              </a:pPr>
              <a:r>
                <a:rPr lang="en-US" sz="2400" dirty="0">
                  <a:solidFill>
                    <a:srgbClr val="00AEEF"/>
                  </a:solidFill>
                  <a:latin typeface="Segoe UI"/>
                </a:rPr>
                <a:t>View</a:t>
              </a:r>
            </a:p>
            <a:p>
              <a:pPr marL="0" lvl="1" indent="0" defTabSz="685864">
                <a:spcBef>
                  <a:spcPts val="600"/>
                </a:spcBef>
                <a:buNone/>
                <a:defRPr/>
              </a:pPr>
              <a:r>
                <a:rPr lang="en-US" sz="2000" dirty="0">
                  <a:latin typeface="Segoe UI"/>
                </a:rPr>
                <a:t>Visually represents</a:t>
              </a:r>
            </a:p>
            <a:p>
              <a:pPr marL="0" lvl="1" indent="0" defTabSz="685864">
                <a:spcBef>
                  <a:spcPts val="600"/>
                </a:spcBef>
                <a:buNone/>
                <a:defRPr/>
              </a:pPr>
              <a:r>
                <a:rPr lang="en-US" sz="2000" dirty="0">
                  <a:latin typeface="Segoe UI"/>
                </a:rPr>
                <a:t>the model</a:t>
              </a:r>
            </a:p>
          </p:txBody>
        </p:sp>
      </p:grpSp>
      <p:sp>
        <p:nvSpPr>
          <p:cNvPr id="20" name="Right Arrow 19"/>
          <p:cNvSpPr/>
          <p:nvPr/>
        </p:nvSpPr>
        <p:spPr bwMode="auto">
          <a:xfrm>
            <a:off x="2057400" y="2250563"/>
            <a:ext cx="2286000" cy="999459"/>
          </a:xfrm>
          <a:prstGeom prst="rightArrow">
            <a:avLst/>
          </a:prstGeom>
          <a:solidFill>
            <a:srgbClr val="5F5F5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Request</a:t>
            </a:r>
          </a:p>
        </p:txBody>
      </p:sp>
      <p:sp>
        <p:nvSpPr>
          <p:cNvPr id="21" name="Left Arrow 20"/>
          <p:cNvSpPr/>
          <p:nvPr/>
        </p:nvSpPr>
        <p:spPr bwMode="auto">
          <a:xfrm>
            <a:off x="2057400" y="4523180"/>
            <a:ext cx="2286000" cy="999459"/>
          </a:xfrm>
          <a:prstGeom prst="leftArrow">
            <a:avLst/>
          </a:prstGeom>
          <a:solidFill>
            <a:srgbClr val="5F5F5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Response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736509" y="3771661"/>
            <a:ext cx="1143000" cy="3969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460375" indent="-4603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  <a:defRPr sz="3200" kern="120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55663" indent="-3952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  <a:defRPr sz="2800" kern="120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40322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  <a:defRPr sz="2400" kern="120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  <a:defRPr sz="2000" kern="120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80000"/>
              <a:buFont typeface="Arial" pitchFamily="34" charset="0"/>
              <a:buChar char="•"/>
              <a:defRPr sz="2000" kern="120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64">
              <a:spcBef>
                <a:spcPts val="1200"/>
              </a:spcBef>
              <a:buNone/>
              <a:defRPr/>
            </a:pPr>
            <a:r>
              <a:rPr lang="en-US" sz="2400" dirty="0">
                <a:solidFill>
                  <a:srgbClr val="00AEEF"/>
                </a:solidFill>
                <a:latin typeface="Segoe UI"/>
              </a:rPr>
              <a:t>Model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17221" y="5697888"/>
            <a:ext cx="11272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8CC6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</a:t>
            </a:r>
            <a:endParaRPr lang="en-US" sz="2400" dirty="0">
              <a:solidFill>
                <a:srgbClr val="8CC6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58968" y="3708740"/>
            <a:ext cx="11272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8CC6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</a:t>
            </a:r>
            <a:endParaRPr lang="en-US" sz="2400" dirty="0">
              <a:solidFill>
                <a:srgbClr val="8CC6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64685" y="3970136"/>
            <a:ext cx="949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AEE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</a:t>
            </a:r>
            <a:endParaRPr lang="en-US" dirty="0">
              <a:solidFill>
                <a:srgbClr val="00AEEF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0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/ ASP.NET MVC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source (Apache License 2.0 )</a:t>
            </a:r>
          </a:p>
          <a:p>
            <a:endParaRPr lang="en-US" dirty="0"/>
          </a:p>
          <a:p>
            <a:r>
              <a:rPr lang="en-US" dirty="0" smtClean="0"/>
              <a:t>Based on ASP.NET</a:t>
            </a:r>
          </a:p>
          <a:p>
            <a:endParaRPr lang="en-US" dirty="0" smtClean="0"/>
          </a:p>
          <a:p>
            <a:r>
              <a:rPr lang="en-US" dirty="0" smtClean="0"/>
              <a:t>First version – ASP.NET MVC CTP : 2007/12/10</a:t>
            </a:r>
          </a:p>
          <a:p>
            <a:endParaRPr lang="en-US" dirty="0" smtClean="0"/>
          </a:p>
          <a:p>
            <a:r>
              <a:rPr lang="en-US" dirty="0" smtClean="0"/>
              <a:t>Current version – ASP.NET MVC 5.2.3 : 2015/01/09</a:t>
            </a:r>
          </a:p>
          <a:p>
            <a:endParaRPr lang="en-US" dirty="0" smtClean="0"/>
          </a:p>
          <a:p>
            <a:r>
              <a:rPr lang="en-US" dirty="0" smtClean="0"/>
              <a:t>Fully integrated in Visual Studio with a great tooling mechanism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62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/ ASP.NET MVC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593" y="1825625"/>
            <a:ext cx="3194814" cy="4351338"/>
          </a:xfrm>
        </p:spPr>
      </p:pic>
    </p:spTree>
    <p:extLst>
      <p:ext uri="{BB962C8B-B14F-4D97-AF65-F5344CB8AC3E}">
        <p14:creationId xmlns:p14="http://schemas.microsoft.com/office/powerpoint/2010/main" val="224616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/ ASP.NET MVC</a:t>
            </a:r>
            <a:endParaRPr lang="de-DE" dirty="0"/>
          </a:p>
        </p:txBody>
      </p:sp>
      <p:grpSp>
        <p:nvGrpSpPr>
          <p:cNvPr id="4" name="Group 3"/>
          <p:cNvGrpSpPr/>
          <p:nvPr/>
        </p:nvGrpSpPr>
        <p:grpSpPr>
          <a:xfrm>
            <a:off x="2133600" y="1600200"/>
            <a:ext cx="2590800" cy="4906108"/>
            <a:chOff x="609600" y="685800"/>
            <a:chExt cx="2590800" cy="5638800"/>
          </a:xfrm>
        </p:grpSpPr>
        <p:sp>
          <p:nvSpPr>
            <p:cNvPr id="5" name="Rectangle 4"/>
            <p:cNvSpPr/>
            <p:nvPr/>
          </p:nvSpPr>
          <p:spPr>
            <a:xfrm>
              <a:off x="609600" y="685800"/>
              <a:ext cx="2590800" cy="563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200" b="1" dirty="0" err="1" smtClean="0">
                  <a:solidFill>
                    <a:schemeClr val="bg1">
                      <a:lumMod val="50000"/>
                    </a:schemeClr>
                  </a:solidFill>
                </a:rPr>
                <a:t>Site.master</a:t>
              </a:r>
              <a:endParaRPr 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364" y="1311494"/>
              <a:ext cx="2399636" cy="482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5029200" y="1600200"/>
            <a:ext cx="2590800" cy="4906108"/>
            <a:chOff x="3581400" y="685800"/>
            <a:chExt cx="2590800" cy="5638800"/>
          </a:xfrm>
        </p:grpSpPr>
        <p:sp>
          <p:nvSpPr>
            <p:cNvPr id="8" name="Rectangle 7"/>
            <p:cNvSpPr/>
            <p:nvPr/>
          </p:nvSpPr>
          <p:spPr>
            <a:xfrm>
              <a:off x="3581400" y="685800"/>
              <a:ext cx="2590800" cy="563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200" b="1" dirty="0">
                  <a:solidFill>
                    <a:schemeClr val="bg1">
                      <a:lumMod val="50000"/>
                    </a:schemeClr>
                  </a:solidFill>
                </a:rPr>
                <a:t>Products.aspx</a:t>
              </a:r>
              <a:endParaRPr 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0164" y="1311494"/>
              <a:ext cx="2399636" cy="482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7924800" y="1600200"/>
            <a:ext cx="2590800" cy="4906108"/>
            <a:chOff x="6400800" y="685800"/>
            <a:chExt cx="2590800" cy="5638800"/>
          </a:xfrm>
        </p:grpSpPr>
        <p:sp>
          <p:nvSpPr>
            <p:cNvPr id="11" name="Rectangle 10"/>
            <p:cNvSpPr/>
            <p:nvPr/>
          </p:nvSpPr>
          <p:spPr>
            <a:xfrm>
              <a:off x="6400800" y="685800"/>
              <a:ext cx="2590800" cy="563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200" b="1" dirty="0" smtClean="0">
                  <a:solidFill>
                    <a:schemeClr val="bg1">
                      <a:lumMod val="50000"/>
                    </a:schemeClr>
                  </a:solidFill>
                </a:rPr>
                <a:t>Cart.ascx</a:t>
              </a:r>
              <a:endParaRPr 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9564" y="1311494"/>
              <a:ext cx="2399636" cy="482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4435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42" y="22746"/>
            <a:ext cx="11619932" cy="6835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229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Widescreen</PresentationFormat>
  <Paragraphs>91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Segoe UI Light</vt:lpstr>
      <vt:lpstr>Segoe UI Symbol</vt:lpstr>
      <vt:lpstr>Office Theme</vt:lpstr>
      <vt:lpstr>ASP.NET MVC 5</vt:lpstr>
      <vt:lpstr>Who</vt:lpstr>
      <vt:lpstr>What</vt:lpstr>
      <vt:lpstr>Introduction / MVC</vt:lpstr>
      <vt:lpstr>Introduction / MVC</vt:lpstr>
      <vt:lpstr>Introduction / ASP.NET MVC</vt:lpstr>
      <vt:lpstr>Introduction / ASP.NET MVC</vt:lpstr>
      <vt:lpstr>Introduction / ASP.NET MVC</vt:lpstr>
      <vt:lpstr>PowerPoint Presentation</vt:lpstr>
      <vt:lpstr>Introduction / ASP.NET MVC</vt:lpstr>
      <vt:lpstr>PowerPoint Presentation</vt:lpstr>
      <vt:lpstr>PowerPoint Presentation</vt:lpstr>
      <vt:lpstr>PowerPoint Presentation</vt:lpstr>
      <vt:lpstr>ASP.NET MVC – Stepping stone</vt:lpstr>
    </vt:vector>
  </TitlesOfParts>
  <Company>JT International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5</dc:title>
  <dc:creator>Godoi, Glauco</dc:creator>
  <cp:lastModifiedBy>Godoi, Glauco</cp:lastModifiedBy>
  <cp:revision>28</cp:revision>
  <dcterms:created xsi:type="dcterms:W3CDTF">2015-08-29T09:31:53Z</dcterms:created>
  <dcterms:modified xsi:type="dcterms:W3CDTF">2015-10-21T17:41:20Z</dcterms:modified>
</cp:coreProperties>
</file>