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71" r:id="rId9"/>
    <p:sldId id="272" r:id="rId10"/>
    <p:sldId id="274" r:id="rId11"/>
    <p:sldId id="273" r:id="rId12"/>
    <p:sldId id="276" r:id="rId13"/>
    <p:sldId id="275" r:id="rId14"/>
    <p:sldId id="278" r:id="rId15"/>
    <p:sldId id="277" r:id="rId16"/>
    <p:sldId id="269" r:id="rId17"/>
    <p:sldId id="279" r:id="rId18"/>
    <p:sldId id="281" r:id="rId19"/>
    <p:sldId id="282" r:id="rId20"/>
    <p:sldId id="283" r:id="rId21"/>
    <p:sldId id="280" r:id="rId22"/>
    <p:sldId id="264" r:id="rId23"/>
    <p:sldId id="265" r:id="rId24"/>
    <p:sldId id="261" r:id="rId25"/>
    <p:sldId id="262" r:id="rId26"/>
    <p:sldId id="263" r:id="rId2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E3FF"/>
    <a:srgbClr val="A3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6" autoAdjust="0"/>
    <p:restoredTop sz="77558" autoAdjust="0"/>
  </p:normalViewPr>
  <p:slideViewPr>
    <p:cSldViewPr snapToGrid="0">
      <p:cViewPr>
        <p:scale>
          <a:sx n="82" d="100"/>
          <a:sy n="82" d="100"/>
        </p:scale>
        <p:origin x="192" y="-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A0A65-6EFA-443F-9EFC-E9555A817A57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927A9-9FFF-4D4E-AEEC-90FE046F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99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ffle/EventSourc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remy/polyfills/blob/master/EventSource.js" TargetMode="Externa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Full-duplex" TargetMode="External"/><Relationship Id="rId13" Type="http://schemas.openxmlformats.org/officeDocument/2006/relationships/hyperlink" Target="http://pt.wikipedia.org/wiki/API" TargetMode="External"/><Relationship Id="rId3" Type="http://schemas.openxmlformats.org/officeDocument/2006/relationships/hyperlink" Target="http://tools.ietf.org/html/rfc6455" TargetMode="External"/><Relationship Id="rId7" Type="http://schemas.openxmlformats.org/officeDocument/2006/relationships/hyperlink" Target="http://pt.wikipedia.org/wiki/Bidirecional" TargetMode="External"/><Relationship Id="rId12" Type="http://schemas.openxmlformats.org/officeDocument/2006/relationships/hyperlink" Target="http://pt.wikipedia.org/wiki/WebSockets" TargetMode="External"/><Relationship Id="rId2" Type="http://schemas.openxmlformats.org/officeDocument/2006/relationships/slide" Target="../slides/slide14.xml"/><Relationship Id="rId16" Type="http://schemas.openxmlformats.org/officeDocument/2006/relationships/hyperlink" Target="http://pt.wikipedia.org/wiki/IETF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websocket.org/demos.html" TargetMode="External"/><Relationship Id="rId11" Type="http://schemas.openxmlformats.org/officeDocument/2006/relationships/hyperlink" Target="http://pt.wikipedia.org/wiki/Browser" TargetMode="External"/><Relationship Id="rId5" Type="http://schemas.openxmlformats.org/officeDocument/2006/relationships/hyperlink" Target="http://www.websocket.org/echo.html" TargetMode="External"/><Relationship Id="rId15" Type="http://schemas.openxmlformats.org/officeDocument/2006/relationships/hyperlink" Target="http://pt.wikipedia.org/wiki/Protocolo" TargetMode="External"/><Relationship Id="rId10" Type="http://schemas.openxmlformats.org/officeDocument/2006/relationships/hyperlink" Target="http://pt.wikipedia.org/wiki/TCP" TargetMode="External"/><Relationship Id="rId4" Type="http://schemas.openxmlformats.org/officeDocument/2006/relationships/hyperlink" Target="http://dev.w3.org/html5/websockets/" TargetMode="External"/><Relationship Id="rId9" Type="http://schemas.openxmlformats.org/officeDocument/2006/relationships/hyperlink" Target="http://pt.wikipedia.org/wiki/Transmission_Control_Protocol" TargetMode="External"/><Relationship Id="rId14" Type="http://schemas.openxmlformats.org/officeDocument/2006/relationships/hyperlink" Target="http://pt.wikipedia.org/wiki/W3C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 que é -&gt;</a:t>
            </a:r>
          </a:p>
          <a:p>
            <a:r>
              <a:rPr lang="pt-PT" dirty="0" smtClean="0"/>
              <a:t>Permite que a comunicação de fatos importantes</a:t>
            </a:r>
            <a:r>
              <a:rPr lang="pt-PT" baseline="0" dirty="0" smtClean="0"/>
              <a:t> seja iniciada por qualquer uma das entidades envolvidas;</a:t>
            </a:r>
          </a:p>
          <a:p>
            <a:r>
              <a:rPr lang="pt-PT" baseline="0" dirty="0" smtClean="0"/>
              <a:t>Telefone vermelho : </a:t>
            </a:r>
            <a:r>
              <a:rPr lang="pt-PT" baseline="0" dirty="0" err="1" smtClean="0"/>
              <a:t>Regan</a:t>
            </a:r>
            <a:r>
              <a:rPr lang="pt-PT" baseline="0" dirty="0" smtClean="0"/>
              <a:t> X </a:t>
            </a:r>
            <a:r>
              <a:rPr lang="pt-PT" baseline="0" dirty="0" err="1" smtClean="0"/>
              <a:t>Brezhnev</a:t>
            </a:r>
            <a:r>
              <a:rPr lang="pt-PT" baseline="0" dirty="0" smtClean="0"/>
              <a:t> …. Guerra fria. Algo que realmente precisa ser comunicado.</a:t>
            </a:r>
            <a:endParaRPr lang="pt-PT" dirty="0" smtClean="0"/>
          </a:p>
          <a:p>
            <a:r>
              <a:rPr lang="pt-PT" dirty="0" smtClean="0"/>
              <a:t>Onde -&gt; </a:t>
            </a:r>
          </a:p>
          <a:p>
            <a:r>
              <a:rPr lang="pt-PT" dirty="0" smtClean="0"/>
              <a:t>No passado:</a:t>
            </a:r>
            <a:r>
              <a:rPr lang="pt-PT" baseline="0" dirty="0" smtClean="0"/>
              <a:t> pontos do fulano.com.br; Informação sobre a cotação de ações na mesa de operações do ITAÚ.</a:t>
            </a:r>
          </a:p>
          <a:p>
            <a:r>
              <a:rPr lang="pt-PT" dirty="0" smtClean="0"/>
              <a:t>Hoje: Aplicação de gestão</a:t>
            </a:r>
            <a:r>
              <a:rPr lang="pt-PT" baseline="0" dirty="0" smtClean="0"/>
              <a:t> de eventos, </a:t>
            </a:r>
            <a:r>
              <a:rPr lang="pt-PT" baseline="0" dirty="0" err="1" smtClean="0"/>
              <a:t>BuyHelper</a:t>
            </a:r>
            <a:r>
              <a:rPr lang="pt-PT" baseline="0" dirty="0" smtClean="0"/>
              <a:t> e aplicação do </a:t>
            </a:r>
            <a:r>
              <a:rPr lang="pt-PT" baseline="0" dirty="0" err="1" smtClean="0"/>
              <a:t>Bco</a:t>
            </a:r>
            <a:r>
              <a:rPr lang="pt-PT" baseline="0" dirty="0" smtClean="0"/>
              <a:t>. Safra no Brasil;</a:t>
            </a:r>
          </a:p>
          <a:p>
            <a:r>
              <a:rPr lang="pt-PT" dirty="0" smtClean="0"/>
              <a:t>Como implementar-&gt; O botão</a:t>
            </a:r>
            <a:r>
              <a:rPr lang="pt-PT" baseline="0" dirty="0" smtClean="0"/>
              <a:t> refrescar; o script para fazer </a:t>
            </a:r>
            <a:r>
              <a:rPr lang="pt-PT" baseline="0" dirty="0" err="1" smtClean="0"/>
              <a:t>reload</a:t>
            </a:r>
            <a:r>
              <a:rPr lang="pt-PT" baseline="0" dirty="0" smtClean="0"/>
              <a:t> à página (</a:t>
            </a:r>
            <a:r>
              <a:rPr lang="pt-PT" baseline="0" dirty="0" err="1" smtClean="0"/>
              <a:t>post</a:t>
            </a:r>
            <a:r>
              <a:rPr lang="pt-PT" baseline="0" dirty="0" smtClean="0"/>
              <a:t> ou </a:t>
            </a:r>
            <a:r>
              <a:rPr lang="pt-PT" baseline="0" dirty="0" err="1" smtClean="0"/>
              <a:t>get</a:t>
            </a:r>
            <a:r>
              <a:rPr lang="pt-PT" baseline="0" dirty="0" smtClean="0"/>
              <a:t>), </a:t>
            </a:r>
            <a:r>
              <a:rPr lang="pt-PT" u="none" baseline="0" dirty="0" smtClean="0"/>
              <a:t>script</a:t>
            </a:r>
            <a:r>
              <a:rPr lang="pt-PT" baseline="0" dirty="0" smtClean="0"/>
              <a:t> para fazer </a:t>
            </a:r>
            <a:r>
              <a:rPr lang="pt-PT" baseline="0" dirty="0" err="1" smtClean="0"/>
              <a:t>polling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927A9-9FFF-4D4E-AEEC-90FE046F3C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93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927A9-9FFF-4D4E-AEEC-90FE046F3C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22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SignalR</a:t>
            </a:r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É</a:t>
            </a:r>
            <a:r>
              <a:rPr lang="pt-PT" baseline="0" dirty="0" smtClean="0"/>
              <a:t> um componente que disponibiliza uma forma simples de </a:t>
            </a:r>
            <a:r>
              <a:rPr lang="pt-PT" baseline="0" dirty="0" err="1" smtClean="0"/>
              <a:t>efectuar</a:t>
            </a:r>
            <a:r>
              <a:rPr lang="pt-PT" baseline="0" dirty="0" smtClean="0"/>
              <a:t> conexões entre o servidor e diversos tipos de clientes.</a:t>
            </a:r>
          </a:p>
          <a:p>
            <a:r>
              <a:rPr lang="pt-PT" baseline="0" dirty="0" smtClean="0"/>
              <a:t>Simula ou implementa todas as técnicas ou tecnologias discutidas anteriormente.</a:t>
            </a:r>
          </a:p>
          <a:p>
            <a:r>
              <a:rPr lang="pt-PT" dirty="0" smtClean="0"/>
              <a:t>De forma semelhante ao </a:t>
            </a:r>
            <a:r>
              <a:rPr lang="pt-PT" dirty="0" err="1" smtClean="0"/>
              <a:t>jquery</a:t>
            </a:r>
            <a:r>
              <a:rPr lang="pt-PT" dirty="0" smtClean="0"/>
              <a:t> para o </a:t>
            </a:r>
            <a:r>
              <a:rPr lang="pt-PT" dirty="0" err="1" smtClean="0"/>
              <a:t>javascript</a:t>
            </a:r>
            <a:r>
              <a:rPr lang="pt-PT" dirty="0" smtClean="0"/>
              <a:t> nos browsers o </a:t>
            </a:r>
            <a:r>
              <a:rPr lang="pt-PT" dirty="0" err="1" smtClean="0"/>
              <a:t>signalr</a:t>
            </a:r>
            <a:r>
              <a:rPr lang="pt-PT" dirty="0" smtClean="0"/>
              <a:t> tira</a:t>
            </a:r>
            <a:r>
              <a:rPr lang="pt-PT" baseline="0" dirty="0" smtClean="0"/>
              <a:t> da responsabilidade do </a:t>
            </a:r>
            <a:r>
              <a:rPr lang="pt-PT" baseline="0" dirty="0" err="1" smtClean="0"/>
              <a:t>developer</a:t>
            </a:r>
            <a:r>
              <a:rPr lang="pt-PT" baseline="0" dirty="0" smtClean="0"/>
              <a:t> lidar com as diferenças existentes entre os diversos ambientes.</a:t>
            </a:r>
            <a:endParaRPr lang="pt-PT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927A9-9FFF-4D4E-AEEC-90FE046F3C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09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927A9-9FFF-4D4E-AEEC-90FE046F3C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53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927A9-9FFF-4D4E-AEEC-90FE046F3C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83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927A9-9FFF-4D4E-AEEC-90FE046F3C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5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variar</a:t>
            </a:r>
            <a:r>
              <a:rPr lang="en-US" dirty="0" smtClean="0"/>
              <a:t> </a:t>
            </a:r>
            <a:r>
              <a:rPr lang="en-US" dirty="0" err="1" smtClean="0"/>
              <a:t>porém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divididas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grupos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Chico </a:t>
            </a:r>
            <a:r>
              <a:rPr lang="en-US" baseline="0" dirty="0" err="1" smtClean="0"/>
              <a:t>espertices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HTTP based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Novas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tecnologias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927A9-9FFF-4D4E-AEEC-90FE046F3C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3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Versão</a:t>
            </a:r>
            <a:r>
              <a:rPr lang="en-US" dirty="0" smtClean="0"/>
              <a:t> enterprise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927A9-9FFF-4D4E-AEEC-90FE046F3C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96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HTTP</a:t>
            </a:r>
            <a:r>
              <a:rPr lang="pt-PT" baseline="0" dirty="0" smtClean="0"/>
              <a:t> -&gt; </a:t>
            </a:r>
          </a:p>
          <a:p>
            <a:r>
              <a:rPr lang="pt-PT" baseline="0" dirty="0" smtClean="0"/>
              <a:t>O HTTP nunca foi desenhado para suportar comunicações em real-time: </a:t>
            </a:r>
            <a:r>
              <a:rPr lang="pt-PT" baseline="0" dirty="0" err="1" smtClean="0"/>
              <a:t>Stateless</a:t>
            </a:r>
            <a:r>
              <a:rPr lang="pt-PT" baseline="0" dirty="0" smtClean="0"/>
              <a:t> e modelo </a:t>
            </a:r>
            <a:r>
              <a:rPr lang="pt-PT" baseline="0" dirty="0" err="1" smtClean="0"/>
              <a:t>request</a:t>
            </a:r>
            <a:r>
              <a:rPr lang="pt-PT" baseline="0" dirty="0" smtClean="0"/>
              <a:t> X response.</a:t>
            </a:r>
          </a:p>
          <a:p>
            <a:r>
              <a:rPr lang="pt-PT" dirty="0" smtClean="0"/>
              <a:t>Quando desenvolvemos para a web estamos sempre presos ao paradigma do RR</a:t>
            </a:r>
            <a:r>
              <a:rPr lang="pt-PT" baseline="0" dirty="0" smtClean="0"/>
              <a:t> (</a:t>
            </a:r>
            <a:r>
              <a:rPr lang="pt-PT" baseline="0" dirty="0" err="1" smtClean="0"/>
              <a:t>request</a:t>
            </a:r>
            <a:r>
              <a:rPr lang="pt-PT" baseline="0" dirty="0" smtClean="0"/>
              <a:t> X response). Podemos ter vários sabores no </a:t>
            </a:r>
            <a:r>
              <a:rPr lang="pt-PT" baseline="0" dirty="0" err="1" smtClean="0"/>
              <a:t>Request</a:t>
            </a:r>
            <a:r>
              <a:rPr lang="pt-PT" baseline="0" dirty="0" smtClean="0"/>
              <a:t> (</a:t>
            </a:r>
            <a:r>
              <a:rPr lang="pt-PT" baseline="0" dirty="0" err="1" smtClean="0"/>
              <a:t>posts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gets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puts</a:t>
            </a:r>
            <a:r>
              <a:rPr lang="pt-PT" baseline="0" dirty="0" smtClean="0"/>
              <a:t>, deletes e </a:t>
            </a:r>
            <a:r>
              <a:rPr lang="pt-PT" baseline="0" dirty="0" err="1" smtClean="0"/>
              <a:t>patches</a:t>
            </a:r>
            <a:r>
              <a:rPr lang="pt-PT" baseline="0" dirty="0" smtClean="0"/>
              <a:t>) mas não deixam de ser </a:t>
            </a:r>
            <a:r>
              <a:rPr lang="pt-PT" baseline="0" dirty="0" err="1" smtClean="0"/>
              <a:t>requests</a:t>
            </a:r>
            <a:r>
              <a:rPr lang="pt-PT" baseline="0" dirty="0" smtClean="0"/>
              <a:t>. O </a:t>
            </a:r>
            <a:r>
              <a:rPr lang="pt-PT" baseline="0" dirty="0" err="1" smtClean="0"/>
              <a:t>request</a:t>
            </a:r>
            <a:r>
              <a:rPr lang="pt-PT" baseline="0" dirty="0" smtClean="0"/>
              <a:t> é realizado, via de regra, pelo cliente. O ónus do início da comunicação é dele.</a:t>
            </a:r>
          </a:p>
          <a:p>
            <a:endParaRPr lang="pt-PT" baseline="0" dirty="0" smtClean="0"/>
          </a:p>
          <a:p>
            <a:r>
              <a:rPr lang="pt-PT" baseline="0" dirty="0" smtClean="0"/>
              <a:t>E neste mundo de RR como simulamos o </a:t>
            </a:r>
            <a:r>
              <a:rPr lang="pt-PT" baseline="0" dirty="0" err="1" smtClean="0"/>
              <a:t>realtime</a:t>
            </a:r>
            <a:r>
              <a:rPr lang="pt-PT" baseline="0" dirty="0" smtClean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927A9-9FFF-4D4E-AEEC-90FE046F3C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Esta no limite da chico </a:t>
            </a:r>
            <a:r>
              <a:rPr lang="pt-PT" dirty="0" err="1" smtClean="0"/>
              <a:t>espertice</a:t>
            </a:r>
            <a:r>
              <a:rPr lang="pt-PT" baseline="0" dirty="0" smtClean="0"/>
              <a:t> e da tecnologia.</a:t>
            </a:r>
            <a:endParaRPr lang="pt-PT" dirty="0" smtClean="0"/>
          </a:p>
          <a:p>
            <a:r>
              <a:rPr lang="pt-PT" dirty="0" smtClean="0"/>
              <a:t>Faz </a:t>
            </a:r>
            <a:r>
              <a:rPr lang="pt-PT" dirty="0" err="1" smtClean="0"/>
              <a:t>refresh</a:t>
            </a:r>
            <a:r>
              <a:rPr lang="pt-PT" dirty="0" smtClean="0"/>
              <a:t> automaticamente</a:t>
            </a:r>
            <a:r>
              <a:rPr lang="pt-PT" baseline="0" dirty="0" smtClean="0"/>
              <a:t> da página a cada 5 segundos.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927A9-9FFF-4D4E-AEEC-90FE046F3C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57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u="sng" dirty="0" smtClean="0"/>
              <a:t>O </a:t>
            </a:r>
            <a:r>
              <a:rPr lang="pt-PT" b="1" u="sng" dirty="0" err="1" smtClean="0"/>
              <a:t>polling</a:t>
            </a:r>
            <a:r>
              <a:rPr lang="pt-PT" b="1" u="sng" baseline="0" dirty="0" smtClean="0"/>
              <a:t> </a:t>
            </a:r>
          </a:p>
          <a:p>
            <a:r>
              <a:rPr lang="pt-PT" baseline="0" dirty="0" smtClean="0"/>
              <a:t>Vamos “picando” o servidor para ver se há algum dado novo importante para mim.</a:t>
            </a:r>
          </a:p>
          <a:p>
            <a:r>
              <a:rPr lang="pt-PT" baseline="0" dirty="0" smtClean="0"/>
              <a:t>Vantagem: muito simples de implementar. Basta umas linhas de </a:t>
            </a:r>
            <a:r>
              <a:rPr lang="pt-PT" baseline="0" dirty="0" err="1" smtClean="0"/>
              <a:t>js</a:t>
            </a:r>
            <a:r>
              <a:rPr lang="pt-PT" baseline="0" dirty="0" smtClean="0"/>
              <a:t> e já esta…… existe uma versão mais simplista que é a </a:t>
            </a:r>
            <a:r>
              <a:rPr lang="pt-PT" baseline="0" dirty="0" err="1" smtClean="0"/>
              <a:t>tag</a:t>
            </a:r>
            <a:r>
              <a:rPr lang="pt-PT" baseline="0" dirty="0" smtClean="0"/>
              <a:t> para fazer </a:t>
            </a:r>
            <a:r>
              <a:rPr lang="pt-PT" baseline="0" dirty="0" err="1" smtClean="0"/>
              <a:t>refresh</a:t>
            </a:r>
            <a:r>
              <a:rPr lang="pt-PT" baseline="0" dirty="0" smtClean="0"/>
              <a:t> da página.</a:t>
            </a:r>
          </a:p>
          <a:p>
            <a:r>
              <a:rPr lang="pt-PT" baseline="0" dirty="0" smtClean="0"/>
              <a:t>Desvantagens:</a:t>
            </a:r>
          </a:p>
          <a:p>
            <a:r>
              <a:rPr lang="pt-PT" baseline="0" dirty="0" smtClean="0"/>
              <a:t>Equilíbrio difícil entre a frequência dos pedidos e a carga nos servidor responsável por atender os pedidos.</a:t>
            </a:r>
          </a:p>
          <a:p>
            <a:r>
              <a:rPr lang="pt-PT" baseline="0" dirty="0" smtClean="0"/>
              <a:t>Desperdício de largura de banda e aumento da latência geral da aplicação devido ao consumo de recursos para responder, na maioria das vezes, “não tenho dados”.</a:t>
            </a:r>
          </a:p>
          <a:p>
            <a:r>
              <a:rPr lang="pt-PT" baseline="0" dirty="0" smtClean="0"/>
              <a:t>Em ambientes mobile podem ser um risco para as baterias dos dispositivos.</a:t>
            </a:r>
          </a:p>
          <a:p>
            <a:endParaRPr lang="pt-PT" baseline="0" dirty="0" smtClean="0"/>
          </a:p>
          <a:p>
            <a:r>
              <a:rPr lang="pt-PT" b="1" u="sng" dirty="0" smtClean="0"/>
              <a:t>O Long</a:t>
            </a:r>
            <a:r>
              <a:rPr lang="pt-PT" b="1" u="sng" baseline="0" dirty="0" smtClean="0"/>
              <a:t> </a:t>
            </a:r>
            <a:r>
              <a:rPr lang="pt-PT" b="1" u="sng" baseline="0" dirty="0" err="1" smtClean="0"/>
              <a:t>polling</a:t>
            </a:r>
            <a:endParaRPr lang="pt-PT" b="1" u="sng" baseline="0" dirty="0" smtClean="0"/>
          </a:p>
          <a:p>
            <a:r>
              <a:rPr lang="pt-PT" dirty="0" smtClean="0"/>
              <a:t>Técnica</a:t>
            </a:r>
          </a:p>
          <a:p>
            <a:r>
              <a:rPr lang="pt-PT" dirty="0" smtClean="0"/>
              <a:t>São feitos pedidos assíncronos do lado do cliente e o servidor responde quando existem dados…. Ou a conexão da </a:t>
            </a:r>
            <a:r>
              <a:rPr lang="pt-PT" dirty="0" err="1" smtClean="0"/>
              <a:t>timeout</a:t>
            </a:r>
            <a:r>
              <a:rPr lang="pt-PT" dirty="0" smtClean="0"/>
              <a:t>.</a:t>
            </a:r>
          </a:p>
          <a:p>
            <a:endParaRPr lang="pt-PT" dirty="0" smtClean="0"/>
          </a:p>
          <a:p>
            <a:r>
              <a:rPr lang="pt-PT" dirty="0" smtClean="0"/>
              <a:t>Vantagens: continuam simples</a:t>
            </a:r>
            <a:r>
              <a:rPr lang="pt-PT" baseline="0" dirty="0" smtClean="0"/>
              <a:t> de implementar; O consumo de recursos tanto do lado servidor quanto do lado cliente tem um consumo bastante menor que o </a:t>
            </a:r>
            <a:r>
              <a:rPr lang="pt-PT" baseline="0" dirty="0" err="1" smtClean="0"/>
              <a:t>polling</a:t>
            </a:r>
            <a:r>
              <a:rPr lang="pt-PT" baseline="0" dirty="0" smtClean="0"/>
              <a:t> simples.</a:t>
            </a:r>
          </a:p>
          <a:p>
            <a:r>
              <a:rPr lang="pt-PT" baseline="0" dirty="0" smtClean="0"/>
              <a:t>Desvantagens: podem haver problemas de </a:t>
            </a:r>
            <a:r>
              <a:rPr lang="pt-PT" baseline="0" dirty="0" err="1" smtClean="0"/>
              <a:t>leak</a:t>
            </a:r>
            <a:r>
              <a:rPr lang="pt-PT" baseline="0" dirty="0" smtClean="0"/>
              <a:t> de </a:t>
            </a:r>
            <a:r>
              <a:rPr lang="pt-PT" baseline="0" dirty="0" err="1" smtClean="0"/>
              <a:t>threads</a:t>
            </a:r>
            <a:r>
              <a:rPr lang="pt-PT" baseline="0" dirty="0" smtClean="0"/>
              <a:t> no lado servidor. Ainda existe consumo de recursos apenas para dizer que não há nada….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927A9-9FFF-4D4E-AEEC-90FE046F3C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37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Forever</a:t>
            </a:r>
            <a:r>
              <a:rPr lang="pt-PT" dirty="0" smtClean="0"/>
              <a:t> </a:t>
            </a:r>
            <a:r>
              <a:rPr lang="pt-PT" dirty="0" err="1" smtClean="0"/>
              <a:t>frame</a:t>
            </a:r>
            <a:r>
              <a:rPr lang="pt-PT" dirty="0" smtClean="0"/>
              <a:t>:</a:t>
            </a:r>
          </a:p>
          <a:p>
            <a:r>
              <a:rPr lang="pt-PT" dirty="0" smtClean="0"/>
              <a:t>Técnica</a:t>
            </a:r>
          </a:p>
          <a:p>
            <a:r>
              <a:rPr lang="pt-PT" dirty="0" smtClean="0"/>
              <a:t>Esta técnica</a:t>
            </a:r>
            <a:r>
              <a:rPr lang="pt-PT" baseline="0" dirty="0" smtClean="0"/>
              <a:t> consiste em esconder um </a:t>
            </a:r>
            <a:r>
              <a:rPr lang="pt-PT" baseline="0" dirty="0" err="1" smtClean="0"/>
              <a:t>iframe</a:t>
            </a:r>
            <a:r>
              <a:rPr lang="pt-PT" baseline="0" dirty="0" smtClean="0"/>
              <a:t> na página. Este </a:t>
            </a:r>
            <a:r>
              <a:rPr lang="pt-PT" baseline="0" dirty="0" err="1" smtClean="0"/>
              <a:t>iframe</a:t>
            </a:r>
            <a:r>
              <a:rPr lang="pt-PT" baseline="0" dirty="0" smtClean="0"/>
              <a:t> aponta para um destino que fica continuamente a enviar dados. Estes dados são instruções </a:t>
            </a:r>
            <a:r>
              <a:rPr lang="pt-PT" baseline="0" dirty="0" err="1" smtClean="0"/>
              <a:t>javascript</a:t>
            </a:r>
            <a:r>
              <a:rPr lang="pt-PT" baseline="0" dirty="0" smtClean="0"/>
              <a:t> que são executadas a medida que vão sendo recebidas pelo browser.</a:t>
            </a:r>
          </a:p>
          <a:p>
            <a:r>
              <a:rPr lang="pt-PT" baseline="0" dirty="0" smtClean="0"/>
              <a:t>O servidor indica ao cliente que a resposta vem “picada” (</a:t>
            </a:r>
            <a:r>
              <a:rPr lang="pt-PT" baseline="0" dirty="0" err="1" smtClean="0"/>
              <a:t>chunked</a:t>
            </a:r>
            <a:r>
              <a:rPr lang="pt-PT" baseline="0" dirty="0" smtClean="0"/>
              <a:t>). </a:t>
            </a:r>
          </a:p>
          <a:p>
            <a:r>
              <a:rPr lang="pt-PT" baseline="0" dirty="0" smtClean="0"/>
              <a:t>O cliente mantem a conexão aberta até que o servidor a feche.</a:t>
            </a:r>
          </a:p>
          <a:p>
            <a:r>
              <a:rPr lang="pt-PT" baseline="0" dirty="0" smtClean="0"/>
              <a:t>O server envia os dados para o cliente seguidos de \0 e aí o cliente executa alguma </a:t>
            </a:r>
            <a:r>
              <a:rPr lang="pt-PT" baseline="0" dirty="0" err="1" smtClean="0"/>
              <a:t>acção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Vantagem: funciona em qualquer browser;</a:t>
            </a:r>
          </a:p>
          <a:p>
            <a:r>
              <a:rPr lang="pt-PT" baseline="0" dirty="0" smtClean="0"/>
              <a:t>Desvantagem: complicado de implementar;</a:t>
            </a:r>
          </a:p>
          <a:p>
            <a:r>
              <a:rPr lang="pt-PT" baseline="0" dirty="0" smtClean="0"/>
              <a:t>	Impossível fazer </a:t>
            </a:r>
            <a:r>
              <a:rPr lang="pt-PT" baseline="0" dirty="0" err="1" smtClean="0"/>
              <a:t>errorhandling</a:t>
            </a:r>
            <a:r>
              <a:rPr lang="pt-PT" baseline="0" dirty="0" smtClean="0"/>
              <a:t> e o acompanhamento do estado da página/aplicação é bastante dificultado.</a:t>
            </a:r>
          </a:p>
          <a:p>
            <a:r>
              <a:rPr lang="pt-PT" baseline="0" dirty="0" smtClean="0"/>
              <a:t>Web </a:t>
            </a:r>
            <a:r>
              <a:rPr lang="pt-PT" baseline="0" dirty="0" err="1" smtClean="0"/>
              <a:t>application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model</a:t>
            </a:r>
            <a:r>
              <a:rPr lang="pt-PT" baseline="0" dirty="0" smtClean="0"/>
              <a:t> que utiliza esta abordagem: </a:t>
            </a:r>
            <a:r>
              <a:rPr lang="pt-PT" baseline="0" dirty="0" err="1" smtClean="0"/>
              <a:t>Comet</a:t>
            </a:r>
            <a:r>
              <a:rPr lang="pt-PT" baseline="0" dirty="0" smtClean="0"/>
              <a:t> (brincadeira com o AJAX…. </a:t>
            </a:r>
            <a:r>
              <a:rPr lang="pt-PT" u="none" baseline="0" dirty="0" err="1" smtClean="0"/>
              <a:t>Comet</a:t>
            </a:r>
            <a:r>
              <a:rPr lang="pt-PT" baseline="0" dirty="0" smtClean="0"/>
              <a:t> = produto de limpeza) .</a:t>
            </a:r>
          </a:p>
          <a:p>
            <a:r>
              <a:rPr lang="pt-PT" baseline="0" dirty="0" smtClean="0"/>
              <a:t>Eventualmente alguém vai ter que ficar a fazer o </a:t>
            </a:r>
            <a:r>
              <a:rPr lang="pt-PT" baseline="0" dirty="0" err="1" smtClean="0"/>
              <a:t>polling</a:t>
            </a:r>
            <a:r>
              <a:rPr lang="pt-PT" baseline="0" dirty="0" smtClean="0"/>
              <a:t> contra um repositório de dados para </a:t>
            </a:r>
            <a:r>
              <a:rPr lang="pt-PT" baseline="0" dirty="0" err="1" smtClean="0"/>
              <a:t>detectar</a:t>
            </a:r>
            <a:r>
              <a:rPr lang="pt-PT" baseline="0" dirty="0" smtClean="0"/>
              <a:t> a existência de nova informação para ser enviada.</a:t>
            </a:r>
          </a:p>
          <a:p>
            <a:r>
              <a:rPr lang="pt-PT" baseline="0" dirty="0" smtClean="0"/>
              <a:t>Ao invés de servir o número normal de páginas o servidor deverá servir o dobro (uma para o </a:t>
            </a:r>
            <a:r>
              <a:rPr lang="pt-PT" baseline="0" dirty="0" err="1" smtClean="0"/>
              <a:t>iframe</a:t>
            </a:r>
            <a:r>
              <a:rPr lang="pt-PT" baseline="0" dirty="0" smtClean="0"/>
              <a:t>)</a:t>
            </a:r>
          </a:p>
          <a:p>
            <a:endParaRPr lang="pt-PT" baseline="0" dirty="0" smtClean="0"/>
          </a:p>
          <a:p>
            <a:r>
              <a:rPr lang="pt-PT" baseline="0" dirty="0" smtClean="0"/>
              <a:t>Mostrar no </a:t>
            </a:r>
            <a:r>
              <a:rPr lang="pt-PT" baseline="0" dirty="0" err="1" smtClean="0"/>
              <a:t>fiddler</a:t>
            </a:r>
            <a:r>
              <a:rPr lang="pt-PT" baseline="0" dirty="0" smtClean="0"/>
              <a:t> que o </a:t>
            </a:r>
            <a:r>
              <a:rPr lang="pt-PT" baseline="0" dirty="0" err="1" smtClean="0"/>
              <a:t>result</a:t>
            </a:r>
            <a:r>
              <a:rPr lang="pt-PT" baseline="0" dirty="0" smtClean="0"/>
              <a:t> fica aberto até que o servidor pare de mandar as mensagens.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927A9-9FFF-4D4E-AEEC-90FE046F3C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9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Server </a:t>
            </a:r>
            <a:r>
              <a:rPr lang="pt-PT" dirty="0" err="1" smtClean="0"/>
              <a:t>sent</a:t>
            </a:r>
            <a:r>
              <a:rPr lang="pt-PT" dirty="0" smtClean="0"/>
              <a:t> </a:t>
            </a:r>
            <a:r>
              <a:rPr lang="pt-PT" dirty="0" err="1" smtClean="0"/>
              <a:t>events</a:t>
            </a:r>
            <a:endParaRPr lang="pt-PT" dirty="0" smtClean="0"/>
          </a:p>
          <a:p>
            <a:r>
              <a:rPr lang="pt-PT" dirty="0" smtClean="0"/>
              <a:t>Tecnologia padronizada pelo w3c e incluída no HTML5.</a:t>
            </a:r>
            <a:r>
              <a:rPr lang="pt-PT" baseline="0" dirty="0" smtClean="0"/>
              <a:t> </a:t>
            </a:r>
          </a:p>
          <a:p>
            <a:r>
              <a:rPr lang="pt-PT" baseline="0" dirty="0" smtClean="0"/>
              <a:t>Utiliza a </a:t>
            </a:r>
            <a:r>
              <a:rPr lang="pt-PT" baseline="0" dirty="0" err="1" smtClean="0"/>
              <a:t>api</a:t>
            </a:r>
            <a:r>
              <a:rPr lang="pt-PT" baseline="0" dirty="0" smtClean="0"/>
              <a:t> de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chamada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EventSource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faz uma chamada especial a uma</a:t>
            </a:r>
            <a:r>
              <a:rPr lang="pt-P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pt-P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a partir dai recebe um </a:t>
            </a:r>
            <a:r>
              <a:rPr lang="pt-PT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pt-P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eventos. </a:t>
            </a:r>
          </a:p>
          <a:p>
            <a:r>
              <a:rPr lang="pt-P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 ao </a:t>
            </a:r>
            <a:r>
              <a:rPr lang="pt-PT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pt-P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 não é, de forma nativa, bidirecional. </a:t>
            </a:r>
          </a:p>
          <a:p>
            <a:r>
              <a:rPr lang="pt-P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principalmente uma forma de comunicação do server para o cliente.</a:t>
            </a:r>
          </a:p>
          <a:p>
            <a:r>
              <a:rPr lang="pt-P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 uma conexão persistente.</a:t>
            </a:r>
          </a:p>
          <a:p>
            <a:endParaRPr lang="pt-PT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Vantagens: </a:t>
            </a:r>
          </a:p>
          <a:p>
            <a:r>
              <a:rPr lang="pt-P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 simples de implementar. Rápido. </a:t>
            </a:r>
          </a:p>
          <a:p>
            <a:r>
              <a:rPr lang="pt-P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 alguma facilidade o </a:t>
            </a:r>
            <a:r>
              <a:rPr lang="pt-PT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polling</a:t>
            </a:r>
            <a:r>
              <a:rPr lang="pt-P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algum repositório pode ser implementado.</a:t>
            </a:r>
          </a:p>
          <a:p>
            <a:r>
              <a:rPr lang="pt-P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ocorrer uma falha na comunicação o cliente </a:t>
            </a:r>
            <a:r>
              <a:rPr lang="pt-PT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P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consegue, depois de levantar uma exceção, reativar a conexão.</a:t>
            </a:r>
          </a:p>
          <a:p>
            <a:endParaRPr lang="pt-PT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Desvantagens: </a:t>
            </a:r>
          </a:p>
          <a:p>
            <a:r>
              <a:rPr lang="pt-P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 funciona no IE! Por isso, na grande maioria dos casos, implica em implementar duas soluções para fazer a mesma coisa.</a:t>
            </a:r>
          </a:p>
          <a:p>
            <a:r>
              <a:rPr lang="pt-P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Existem, pelo menos, dois </a:t>
            </a:r>
            <a:r>
              <a:rPr lang="pt-PT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polyfills</a:t>
            </a:r>
            <a:r>
              <a:rPr lang="pt-P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github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Yaffle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eventsource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github.com/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remy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/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polyfills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permitem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utilização com o </a:t>
            </a:r>
            <a:r>
              <a:rPr lang="pt-PT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endParaRPr lang="pt-PT" dirty="0" smtClean="0"/>
          </a:p>
          <a:p>
            <a:r>
              <a:rPr lang="pt-PT" dirty="0" smtClean="0">
                <a:solidFill>
                  <a:srgbClr val="FF0000"/>
                </a:solidFill>
              </a:rPr>
              <a:t>Atenção: </a:t>
            </a:r>
            <a:r>
              <a:rPr lang="pt-PT" dirty="0" err="1" smtClean="0">
                <a:solidFill>
                  <a:srgbClr val="FF0000"/>
                </a:solidFill>
              </a:rPr>
              <a:t>Descomentar</a:t>
            </a:r>
            <a:r>
              <a:rPr lang="pt-PT" dirty="0" smtClean="0">
                <a:solidFill>
                  <a:srgbClr val="FF0000"/>
                </a:solidFill>
              </a:rPr>
              <a:t> o </a:t>
            </a:r>
            <a:r>
              <a:rPr lang="pt-PT" dirty="0" err="1" smtClean="0">
                <a:solidFill>
                  <a:srgbClr val="FF0000"/>
                </a:solidFill>
              </a:rPr>
              <a:t>polifill</a:t>
            </a:r>
            <a:r>
              <a:rPr lang="pt-PT" baseline="0" dirty="0" smtClean="0">
                <a:solidFill>
                  <a:srgbClr val="FF0000"/>
                </a:solidFill>
              </a:rPr>
              <a:t> para mostrar o exemplo uma segunda vez no IE.</a:t>
            </a:r>
            <a:endParaRPr lang="pt-PT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927A9-9FFF-4D4E-AEEC-90FE046F3C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03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Websockets</a:t>
            </a:r>
            <a:endParaRPr lang="pt-PT" dirty="0" smtClean="0"/>
          </a:p>
          <a:p>
            <a:r>
              <a:rPr lang="pt-PT" dirty="0" smtClean="0"/>
              <a:t>Tecnologia padronizada pelo w3c e incluída no HTML5.</a:t>
            </a:r>
            <a:r>
              <a:rPr lang="pt-PT" baseline="0" dirty="0" smtClean="0"/>
              <a:t> </a:t>
            </a:r>
            <a:r>
              <a:rPr lang="pt-PT" dirty="0" smtClean="0">
                <a:hlinkClick r:id="rId3"/>
              </a:rPr>
              <a:t>http://tools.ietf.org/html/rfc6455</a:t>
            </a:r>
            <a:r>
              <a:rPr lang="pt-PT" dirty="0" smtClean="0"/>
              <a:t>, </a:t>
            </a:r>
            <a:r>
              <a:rPr lang="pt-PT" dirty="0" smtClean="0">
                <a:hlinkClick r:id="rId4"/>
              </a:rPr>
              <a:t>http://dev.w3.org/html5/websockets/</a:t>
            </a:r>
            <a:endParaRPr lang="pt-PT" baseline="0" dirty="0" smtClean="0"/>
          </a:p>
          <a:p>
            <a:r>
              <a:rPr lang="pt-PT" baseline="0" dirty="0" err="1" smtClean="0"/>
              <a:t>Fullduplex</a:t>
            </a:r>
            <a:r>
              <a:rPr lang="pt-PT" baseline="0" dirty="0" smtClean="0"/>
              <a:t> HTTP porto 80. Exemplo na web: 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http://www.websocket.org/echo.html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PT" dirty="0" smtClean="0">
                <a:hlinkClick r:id="rId6"/>
              </a:rPr>
              <a:t>http://www.websocket.org/demos.html</a:t>
            </a:r>
            <a:endParaRPr lang="pt-PT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 a comunicação 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idirecional"/>
              </a:rPr>
              <a:t>bidirecional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por canais 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Full-duplex"/>
              </a:rPr>
              <a:t>full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Full-duplex"/>
              </a:rPr>
              <a:t>-duplex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sobre um único soquete 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Transmission Control Protocol"/>
              </a:rPr>
              <a:t>Transmission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Transmission Control Protocol"/>
              </a:rPr>
              <a:t>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Transmission Control Protocol"/>
              </a:rPr>
              <a:t>Control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Transmission Control Protocol"/>
              </a:rPr>
              <a:t>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Transmission Control Protocol"/>
              </a:rPr>
              <a:t>Protocol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TCP"/>
              </a:rPr>
              <a:t>TCP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 é projetado para ser executado em 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Browser"/>
              </a:rPr>
              <a:t>browsers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servidores web que suportem o HTML5</a:t>
            </a:r>
            <a:r>
              <a:rPr lang="pt-PT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[1]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mas pode ser usado por qualquer cliente ou servidor de aplicativos. </a:t>
            </a:r>
          </a:p>
          <a:p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API"/>
              </a:rPr>
              <a:t>API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pt-PT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[2]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está sendo padronizada pelo 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W3C"/>
              </a:rPr>
              <a:t>W3C</a:t>
            </a:r>
            <a:r>
              <a:rPr lang="pt-PT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[3]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o 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Protocolo"/>
              </a:rPr>
              <a:t>protocolo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está sendo padronizado pelo 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IETF"/>
              </a:rPr>
              <a:t>IETF</a:t>
            </a:r>
            <a:r>
              <a:rPr lang="pt-PT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[4</a:t>
            </a:r>
            <a:endParaRPr lang="pt-PT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Vantagens: </a:t>
            </a:r>
          </a:p>
          <a:p>
            <a:r>
              <a:rPr lang="pt-PT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flexível.</a:t>
            </a: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Comunicação </a:t>
            </a:r>
            <a:r>
              <a:rPr lang="pt-PT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bidireccional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Suportado por browsers e outros clientes.</a:t>
            </a:r>
          </a:p>
          <a:p>
            <a:endParaRPr lang="pt-PT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Desvantagens:</a:t>
            </a: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w3c os </a:t>
            </a:r>
            <a:r>
              <a:rPr lang="pt-PT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ainda estão no estado Rascunho…. A cada 5 minutos o </a:t>
            </a:r>
            <a:r>
              <a:rPr lang="pt-PT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(até a v24) disponibiliza uma implementação diferente de </a:t>
            </a:r>
            <a:r>
              <a:rPr lang="pt-PT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endParaRPr lang="pt-PT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programação do </a:t>
            </a:r>
            <a:r>
              <a:rPr lang="pt-PT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de baixo nível e pode ser trabalhoso criar um servidor de raiz.</a:t>
            </a: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responsabilidade de criar um protocolo é sua.</a:t>
            </a: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 é suportado nas versões mais antigas do IE e, no caso do IIS só a partir do IIS8.</a:t>
            </a: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Existem servidores de proxy que não suportam </a:t>
            </a:r>
            <a:r>
              <a:rPr lang="pt-PT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Estas restrições podem fazer com que tenhamos que implementar duas soluções.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927A9-9FFF-4D4E-AEEC-90FE046F3C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9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7.emf"/><Relationship Id="rId21" Type="http://schemas.openxmlformats.org/officeDocument/2006/relationships/image" Target="../media/image2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hyperlink" Target="https://www.google.pt/url?sa=i&amp;rct=j&amp;q=&amp;esrc=s&amp;source=images&amp;cd=&amp;cad=rja&amp;uact=8&amp;ved=0ahUKEwjS5935q7DJAhXMhhoKHQ_vDosQjRwIBw&amp;url=https://twitter.com/yldio&amp;psig=AFQjCNHa_pjvzFN5e_hJ8wWOdgiYDjXGhA&amp;ust=1448704752905666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341" r="14783"/>
          <a:stretch/>
        </p:blipFill>
        <p:spPr>
          <a:xfrm>
            <a:off x="-26126" y="3598819"/>
            <a:ext cx="12226835" cy="3761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11839" y="5017448"/>
            <a:ext cx="735979" cy="925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033" y="4778395"/>
            <a:ext cx="947270" cy="9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9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B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12341" r="14783"/>
          <a:stretch/>
        </p:blipFill>
        <p:spPr>
          <a:xfrm>
            <a:off x="0" y="3559628"/>
            <a:ext cx="12226835" cy="3761558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1302443" y="1916284"/>
            <a:ext cx="2067775" cy="2086538"/>
            <a:chOff x="2608728" y="1633878"/>
            <a:chExt cx="1682137" cy="1657856"/>
          </a:xfrm>
        </p:grpSpPr>
        <p:sp>
          <p:nvSpPr>
            <p:cNvPr id="15" name="Rectangle 14"/>
            <p:cNvSpPr/>
            <p:nvPr/>
          </p:nvSpPr>
          <p:spPr>
            <a:xfrm>
              <a:off x="2608728" y="1633878"/>
              <a:ext cx="1682137" cy="1657856"/>
            </a:xfrm>
            <a:prstGeom prst="rect">
              <a:avLst/>
            </a:prstGeom>
            <a:solidFill>
              <a:srgbClr val="0075DA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41955" y="1849321"/>
              <a:ext cx="109093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6600" b="0" i="0" u="none" strike="noStrike" kern="0" cap="none" spc="0" normalizeH="0" baseline="0" noProof="0" dirty="0">
                <a:ln>
                  <a:noFill/>
                </a:ln>
                <a:solidFill>
                  <a:srgbClr val="EEFAF6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>
          <a:xfrm>
            <a:off x="3485708" y="2067411"/>
            <a:ext cx="8603512" cy="1006429"/>
          </a:xfr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lang="pt-PT" sz="6600" kern="0" baseline="0" dirty="0">
                <a:solidFill>
                  <a:srgbClr val="0075DA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[session title]</a:t>
            </a:r>
            <a:endParaRPr lang="pt-PT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3583172" y="3124732"/>
            <a:ext cx="8887417" cy="914400"/>
          </a:xfrm>
        </p:spPr>
        <p:txBody>
          <a:bodyPr/>
          <a:lstStyle>
            <a:lvl1pPr marL="0" indent="0">
              <a:buNone/>
              <a:defRPr lang="en-US" sz="32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[Speaker]</a:t>
            </a:r>
          </a:p>
        </p:txBody>
      </p:sp>
    </p:spTree>
    <p:extLst>
      <p:ext uri="{BB962C8B-B14F-4D97-AF65-F5344CB8AC3E}">
        <p14:creationId xmlns:p14="http://schemas.microsoft.com/office/powerpoint/2010/main" val="178965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B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665047" y="2971103"/>
            <a:ext cx="8736715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600" dirty="0" smtClean="0">
                <a:solidFill>
                  <a:srgbClr val="A3DEFF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&lt;/</a:t>
            </a:r>
            <a:r>
              <a:rPr kumimoji="0" lang="pt-PT" sz="1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3DEFF"/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WEB</a:t>
            </a:r>
            <a:endParaRPr kumimoji="0" lang="pt-PT" sz="8000" b="0" i="0" u="none" strike="noStrike" kern="1200" cap="none" spc="0" normalizeH="0" baseline="0" noProof="0" dirty="0">
              <a:ln>
                <a:noFill/>
              </a:ln>
              <a:solidFill>
                <a:srgbClr val="A3DEFF"/>
              </a:solidFill>
              <a:effectLst/>
              <a:uLnTx/>
              <a:uFillTx/>
              <a:latin typeface="Segoe UI Light" panose="020B0502040204020203" pitchFamily="34" charset="0"/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12341" r="14783"/>
          <a:stretch/>
        </p:blipFill>
        <p:spPr>
          <a:xfrm>
            <a:off x="0" y="3559628"/>
            <a:ext cx="12226835" cy="3761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37965" y="4978257"/>
            <a:ext cx="735979" cy="925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159" y="4739204"/>
            <a:ext cx="947270" cy="923976"/>
          </a:xfrm>
          <a:prstGeom prst="rect">
            <a:avLst/>
          </a:prstGeom>
        </p:spPr>
      </p:pic>
      <p:sp>
        <p:nvSpPr>
          <p:cNvPr id="11" name="Title 21"/>
          <p:cNvSpPr>
            <a:spLocks noGrp="1"/>
          </p:cNvSpPr>
          <p:nvPr>
            <p:ph type="title" hasCustomPrompt="1"/>
          </p:nvPr>
        </p:nvSpPr>
        <p:spPr>
          <a:xfrm>
            <a:off x="242777" y="2381139"/>
            <a:ext cx="8603512" cy="1089529"/>
          </a:xfr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lang="pt-PT" sz="7200" kern="0" baseline="0" dirty="0">
                <a:solidFill>
                  <a:srgbClr val="0075DA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[section]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817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665047" y="2971103"/>
            <a:ext cx="8736715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600" dirty="0" smtClean="0">
                <a:solidFill>
                  <a:srgbClr val="D9F1FF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&lt;/</a:t>
            </a:r>
            <a:r>
              <a:rPr kumimoji="0" lang="pt-PT" sz="1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9F1FF"/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WEB</a:t>
            </a:r>
            <a:endParaRPr kumimoji="0" lang="pt-PT" sz="8000" b="0" i="0" u="none" strike="noStrike" kern="1200" cap="none" spc="0" normalizeH="0" baseline="0" noProof="0" dirty="0">
              <a:ln>
                <a:noFill/>
              </a:ln>
              <a:solidFill>
                <a:srgbClr val="D9F1FF"/>
              </a:solidFill>
              <a:effectLst/>
              <a:uLnTx/>
              <a:uFillTx/>
              <a:latin typeface="Segoe UI Light" panose="020B0502040204020203" pitchFamily="34" charset="0"/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12341" r="14783"/>
          <a:stretch/>
        </p:blipFill>
        <p:spPr>
          <a:xfrm>
            <a:off x="0" y="3559628"/>
            <a:ext cx="12226835" cy="3761558"/>
          </a:xfrm>
          <a:prstGeom prst="rect">
            <a:avLst/>
          </a:prstGeom>
        </p:spPr>
      </p:pic>
      <p:sp>
        <p:nvSpPr>
          <p:cNvPr id="9" name="Title 21"/>
          <p:cNvSpPr>
            <a:spLocks noGrp="1"/>
          </p:cNvSpPr>
          <p:nvPr>
            <p:ph type="title" hasCustomPrompt="1"/>
          </p:nvPr>
        </p:nvSpPr>
        <p:spPr>
          <a:xfrm>
            <a:off x="178982" y="2971103"/>
            <a:ext cx="8603512" cy="1006429"/>
          </a:xfr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lang="pt-PT" sz="6600" kern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[subsection]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07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13121" r="14315"/>
          <a:stretch/>
        </p:blipFill>
        <p:spPr>
          <a:xfrm>
            <a:off x="0" y="4202437"/>
            <a:ext cx="12174584" cy="357866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9767" y="139787"/>
            <a:ext cx="10515600" cy="830997"/>
          </a:xfr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kumimoji="0" lang="pt-PT" sz="4800" b="0" i="0" u="none" strike="noStrike" kern="0" cap="none" spc="0" normalizeH="0" baseline="0" dirty="0">
                <a:ln>
                  <a:noFill/>
                </a:ln>
                <a:solidFill>
                  <a:srgbClr val="0075DA"/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 smtClean="0"/>
              <a:t>[content title]</a:t>
            </a:r>
            <a:endParaRPr lang="pt-PT" dirty="0"/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342955" y="929083"/>
            <a:ext cx="8887417" cy="453150"/>
          </a:xfrm>
        </p:spPr>
        <p:txBody>
          <a:bodyPr/>
          <a:lstStyle>
            <a:lvl1pPr marL="0" indent="0">
              <a:buNone/>
              <a:def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[content subtitle]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42954" y="2078779"/>
            <a:ext cx="8887417" cy="338554"/>
          </a:xfr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[content text]</a:t>
            </a:r>
          </a:p>
        </p:txBody>
      </p:sp>
    </p:spTree>
    <p:extLst>
      <p:ext uri="{BB962C8B-B14F-4D97-AF65-F5344CB8AC3E}">
        <p14:creationId xmlns:p14="http://schemas.microsoft.com/office/powerpoint/2010/main" val="405227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B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18401" r="13953" b="6064"/>
          <a:stretch/>
        </p:blipFill>
        <p:spPr>
          <a:xfrm>
            <a:off x="-27709" y="3033966"/>
            <a:ext cx="12219709" cy="3865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51688" y="5532552"/>
            <a:ext cx="2470462" cy="1025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11839" y="4847629"/>
            <a:ext cx="735979" cy="925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033" y="4608576"/>
            <a:ext cx="947270" cy="9239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69" y="2966298"/>
            <a:ext cx="1800000" cy="3909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8" y="971713"/>
            <a:ext cx="1800000" cy="180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38" y="2849223"/>
            <a:ext cx="1800000" cy="24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83" y="1627692"/>
            <a:ext cx="1800000" cy="3468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087" y="2321112"/>
            <a:ext cx="1800000" cy="10834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72"/>
          <a:stretch/>
        </p:blipFill>
        <p:spPr>
          <a:xfrm>
            <a:off x="938852" y="3690583"/>
            <a:ext cx="1800000" cy="4867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757" y="511688"/>
            <a:ext cx="1800000" cy="6032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270" y="3633022"/>
            <a:ext cx="1800000" cy="11209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322" y="1576761"/>
            <a:ext cx="1800000" cy="3088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852" y="-52575"/>
            <a:ext cx="2306066" cy="16911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77" y="1114932"/>
            <a:ext cx="1389159" cy="138915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785" y="3840134"/>
            <a:ext cx="1800000" cy="180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632" y="3507755"/>
            <a:ext cx="2067759" cy="669593"/>
          </a:xfrm>
          <a:prstGeom prst="rect">
            <a:avLst/>
          </a:prstGeom>
        </p:spPr>
      </p:pic>
      <p:pic>
        <p:nvPicPr>
          <p:cNvPr id="1026" name="Picture 2" descr="https://pbs.twimg.com/profile_images/580703131136352256/F33CaDK0.png">
            <a:hlinkClick r:id="rId19"/>
          </p:cNvPr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93" y="4299906"/>
            <a:ext cx="908149" cy="9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12" y="1477282"/>
            <a:ext cx="1231816" cy="6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8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rgbClr val="B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18401" r="13953" b="6064"/>
          <a:stretch/>
        </p:blipFill>
        <p:spPr>
          <a:xfrm>
            <a:off x="-27709" y="3033966"/>
            <a:ext cx="12219709" cy="3865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51688" y="5532552"/>
            <a:ext cx="2470462" cy="1025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11839" y="4847629"/>
            <a:ext cx="735979" cy="925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033" y="4608576"/>
            <a:ext cx="947270" cy="92397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-27709" y="2298101"/>
            <a:ext cx="1219305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8000" dirty="0" smtClean="0">
                <a:solidFill>
                  <a:srgbClr val="0075DA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pt-PT" sz="8000" dirty="0" err="1" smtClean="0">
                <a:solidFill>
                  <a:srgbClr val="0075DA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mswebcamp</a:t>
            </a:r>
            <a:endParaRPr kumimoji="0" lang="pt-PT" sz="4800" i="0" u="none" strike="noStrike" kern="1200" cap="none" spc="0" normalizeH="0" baseline="0" noProof="0" dirty="0">
              <a:ln>
                <a:noFill/>
              </a:ln>
              <a:solidFill>
                <a:srgbClr val="0075DA"/>
              </a:solidFill>
              <a:effectLst/>
              <a:uLnTx/>
              <a:uFillTx/>
              <a:latin typeface="Segoe UI Light" panose="020B0502040204020203" pitchFamily="34" charset="0"/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4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rgbClr val="B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l="18401" r="13953" b="6064"/>
          <a:stretch/>
        </p:blipFill>
        <p:spPr>
          <a:xfrm>
            <a:off x="-27709" y="3033966"/>
            <a:ext cx="12219709" cy="38655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51688" y="5532552"/>
            <a:ext cx="2470462" cy="10256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11839" y="4847629"/>
            <a:ext cx="735979" cy="9253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033" y="4608576"/>
            <a:ext cx="947270" cy="9239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461" y="2311884"/>
            <a:ext cx="3769076" cy="13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8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29CC9-9B18-478D-ADA4-8B3CAFBD3278}" type="datetimeFigureOut">
              <a:rPr lang="pt-PT" smtClean="0"/>
              <a:t>01-12-2015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BE5C-3237-41F9-BB22-21B493B904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01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dev.w3.org/html5/eventsource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R/SignalR/blob/master/LICENSE.m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9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real-time </a:t>
            </a:r>
            <a:r>
              <a:rPr lang="pt-PT" dirty="0" err="1" smtClean="0"/>
              <a:t>communication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implement it using internet technologies?</a:t>
            </a:r>
            <a:endParaRPr lang="pt-P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2998694" cy="11865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HTTP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3741" y="3147078"/>
            <a:ext cx="10990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PT" sz="4800" b="1" dirty="0">
                <a:solidFill>
                  <a:prstClr val="black"/>
                </a:solidFill>
              </a:rPr>
              <a:t>&lt;meta http-equiv="refresh" content="5" &gt;</a:t>
            </a:r>
          </a:p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347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real-time </a:t>
            </a:r>
            <a:r>
              <a:rPr lang="pt-PT" dirty="0" err="1" smtClean="0"/>
              <a:t>communication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implement it using internet technologies?</a:t>
            </a:r>
            <a:endParaRPr lang="pt-P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825625"/>
            <a:ext cx="4988859" cy="11865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HTTP + XmlHttpRequest</a:t>
            </a:r>
            <a:endParaRPr lang="en-US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76" y="3419834"/>
            <a:ext cx="5156200" cy="236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038" y="3419833"/>
            <a:ext cx="5156200" cy="236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9247" y="2573338"/>
            <a:ext cx="3729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Polling</a:t>
            </a:r>
            <a:endParaRPr lang="en-US" b="1" i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557247" y="2564377"/>
            <a:ext cx="3729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Long Polling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7509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real-time </a:t>
            </a:r>
            <a:r>
              <a:rPr lang="pt-PT" dirty="0" err="1" smtClean="0"/>
              <a:t>communication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implement it using internet technologies?</a:t>
            </a:r>
            <a:endParaRPr lang="pt-P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825625"/>
            <a:ext cx="6225989" cy="7262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HTTP + Ninja style = Forever frame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05318" y="2551837"/>
            <a:ext cx="69386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&lt;!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DOCTYPE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 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html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&gt;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&lt;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html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 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xmlns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="http://www.w3.org/1999/xhtml"&gt;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	&lt;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body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&gt;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    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		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iframe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 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src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="myservice.ashx"&gt;&lt;/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iframe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&gt;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	&lt;/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body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&gt;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&lt;/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html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&gt;</a:t>
            </a:r>
            <a:endParaRPr kumimoji="0" lang="pt-PT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206" y="2188731"/>
            <a:ext cx="2576489" cy="207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3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real-time </a:t>
            </a:r>
            <a:r>
              <a:rPr lang="pt-PT" dirty="0" err="1" smtClean="0"/>
              <a:t>communication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implement it using internet technologies?</a:t>
            </a:r>
            <a:endParaRPr lang="pt-P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825625"/>
            <a:ext cx="6225989" cy="7262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New technology</a:t>
            </a:r>
          </a:p>
          <a:p>
            <a:endParaRPr lang="en-US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686774"/>
            <a:ext cx="5156200" cy="236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838199" y="2473368"/>
            <a:ext cx="6253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HTML5 + JavaScript + HTTP = Server sent events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62868" y="5055203"/>
            <a:ext cx="82398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4000" dirty="0" smtClean="0">
                <a:hlinkClick r:id="rId4"/>
              </a:rPr>
              <a:t>http://dev.w3.org/html5/eventsource/</a:t>
            </a:r>
            <a:endParaRPr lang="pt-PT" sz="4000" dirty="0"/>
          </a:p>
        </p:txBody>
      </p:sp>
      <p:sp>
        <p:nvSpPr>
          <p:cNvPr id="9" name="CaixaDeTexto 4"/>
          <p:cNvSpPr txBox="1"/>
          <p:nvPr/>
        </p:nvSpPr>
        <p:spPr>
          <a:xfrm>
            <a:off x="838199" y="6101788"/>
            <a:ext cx="10515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é suportado nativamente pelo IE</a:t>
            </a:r>
            <a:endParaRPr lang="pt-PT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440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real-time </a:t>
            </a:r>
            <a:r>
              <a:rPr lang="pt-PT" dirty="0" err="1" smtClean="0"/>
              <a:t>communication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implement it using internet technologies?</a:t>
            </a:r>
            <a:endParaRPr lang="pt-P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825625"/>
            <a:ext cx="6225989" cy="7262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New technology</a:t>
            </a:r>
          </a:p>
          <a:p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1632" y="2447621"/>
            <a:ext cx="1080248" cy="4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strike="sngStrike" dirty="0" smtClean="0"/>
              <a:t>HTTP</a:t>
            </a:r>
          </a:p>
          <a:p>
            <a:pPr marL="0" indent="0">
              <a:buNone/>
            </a:pPr>
            <a:endParaRPr lang="en-US" b="1" strike="sngStrik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18448" y="2460088"/>
            <a:ext cx="6225989" cy="49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HTML5 + WS / WSS = </a:t>
            </a:r>
            <a:r>
              <a:rPr lang="en-US" b="1" dirty="0" err="1" smtClean="0"/>
              <a:t>Websockets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8160" y="2451100"/>
            <a:ext cx="1080248" cy="4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HTTP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94" y="3321237"/>
            <a:ext cx="5156200" cy="236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21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real-time </a:t>
            </a:r>
            <a:r>
              <a:rPr lang="pt-PT" dirty="0" err="1" smtClean="0"/>
              <a:t>communication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implement it using internet technologies?</a:t>
            </a:r>
            <a:endParaRPr lang="pt-PT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976281" y="2976281"/>
            <a:ext cx="9060143" cy="11654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Which is the best way to implement it ?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2" descr="Winston Churchi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43" y="1690687"/>
            <a:ext cx="2451007" cy="245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0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2123" y="2603815"/>
            <a:ext cx="1200644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8800" dirty="0" smtClean="0"/>
              <a:t>Kobayashi</a:t>
            </a:r>
            <a:r>
              <a:rPr lang="pt-PT" sz="4800" dirty="0" smtClean="0"/>
              <a:t> </a:t>
            </a:r>
            <a:r>
              <a:rPr lang="pt-PT" sz="8800" dirty="0" err="1" smtClean="0"/>
              <a:t>maru</a:t>
            </a:r>
            <a:endParaRPr lang="pt-PT" sz="8800" dirty="0"/>
          </a:p>
        </p:txBody>
      </p:sp>
    </p:spTree>
    <p:extLst>
      <p:ext uri="{BB962C8B-B14F-4D97-AF65-F5344CB8AC3E}">
        <p14:creationId xmlns:p14="http://schemas.microsoft.com/office/powerpoint/2010/main" val="114774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81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/>
              <a:t>Real-time </a:t>
            </a:r>
            <a:r>
              <a:rPr lang="pt-PT" dirty="0" err="1" smtClean="0"/>
              <a:t>communication</a:t>
            </a:r>
            <a:r>
              <a:rPr lang="pt-PT" dirty="0" smtClean="0"/>
              <a:t> / </a:t>
            </a:r>
            <a:r>
              <a:rPr lang="pt-PT" dirty="0" err="1" smtClean="0"/>
              <a:t>modern</a:t>
            </a:r>
            <a:r>
              <a:rPr lang="pt-PT" dirty="0" smtClean="0"/>
              <a:t> </a:t>
            </a:r>
            <a:r>
              <a:rPr lang="pt-PT" dirty="0" err="1" smtClean="0"/>
              <a:t>way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 err="1" smtClean="0"/>
              <a:t>Signal</a:t>
            </a:r>
            <a:r>
              <a:rPr lang="pt-PT" dirty="0" err="1"/>
              <a:t>R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179294" y="1272611"/>
            <a:ext cx="896470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PT" sz="2800" dirty="0" err="1" smtClean="0"/>
              <a:t>Façade</a:t>
            </a:r>
            <a:r>
              <a:rPr lang="pt-PT" sz="2800" dirty="0" smtClean="0"/>
              <a:t> </a:t>
            </a:r>
            <a:r>
              <a:rPr lang="pt-PT" sz="2800" dirty="0" smtClean="0"/>
              <a:t>over technologies and techniques </a:t>
            </a:r>
          </a:p>
          <a:p>
            <a:pPr marL="285750" indent="-285750">
              <a:buFontTx/>
              <a:buChar char="-"/>
            </a:pPr>
            <a:endParaRPr lang="pt-PT" sz="2800" dirty="0" smtClean="0"/>
          </a:p>
          <a:p>
            <a:pPr marL="285750" indent="-285750">
              <a:buFontTx/>
              <a:buChar char="-"/>
            </a:pPr>
            <a:r>
              <a:rPr lang="pt-PT" sz="2800" strike="sngStrike" dirty="0" smtClean="0"/>
              <a:t>Not an MS official project</a:t>
            </a:r>
          </a:p>
          <a:p>
            <a:pPr marL="285750" indent="-285750">
              <a:buFontTx/>
              <a:buChar char="-"/>
            </a:pPr>
            <a:endParaRPr lang="pt-PT" sz="2800" dirty="0" smtClean="0"/>
          </a:p>
          <a:p>
            <a:pPr marL="285750" indent="-285750">
              <a:buFontTx/>
              <a:buChar char="-"/>
            </a:pPr>
            <a:r>
              <a:rPr lang="pt-PT" sz="2800" dirty="0" smtClean="0"/>
              <a:t>Belongs to ASP.NET family</a:t>
            </a:r>
          </a:p>
          <a:p>
            <a:pPr marL="285750" indent="-285750">
              <a:buFontTx/>
              <a:buChar char="-"/>
            </a:pPr>
            <a:endParaRPr lang="pt-PT" sz="2800" dirty="0" smtClean="0"/>
          </a:p>
          <a:p>
            <a:pPr marL="285750" indent="-285750">
              <a:buFontTx/>
              <a:buChar char="-"/>
            </a:pPr>
            <a:r>
              <a:rPr lang="pt-PT" sz="2800" dirty="0" smtClean="0"/>
              <a:t>License </a:t>
            </a:r>
            <a:r>
              <a:rPr lang="pt-PT" sz="2800" strike="sngStrike" dirty="0" smtClean="0"/>
              <a:t>MIT</a:t>
            </a:r>
            <a:r>
              <a:rPr lang="pt-PT" sz="2800" dirty="0" smtClean="0"/>
              <a:t> </a:t>
            </a:r>
            <a:r>
              <a:rPr lang="pt-PT" sz="2800" dirty="0" smtClean="0">
                <a:hlinkClick r:id="rId3"/>
              </a:rPr>
              <a:t>Apache 2.0 License</a:t>
            </a:r>
            <a:endParaRPr lang="pt-PT" sz="2800" strike="sngStrike" dirty="0" smtClean="0"/>
          </a:p>
          <a:p>
            <a:pPr marL="285750" indent="-285750">
              <a:buFontTx/>
              <a:buChar char="-"/>
            </a:pPr>
            <a:endParaRPr lang="pt-PT" sz="2800" dirty="0" smtClean="0"/>
          </a:p>
          <a:p>
            <a:pPr marL="285750" indent="-285750">
              <a:buFontTx/>
              <a:buChar char="-"/>
            </a:pPr>
            <a:r>
              <a:rPr lang="pt-PT" sz="2800" dirty="0" smtClean="0"/>
              <a:t>Available in NuGet packages</a:t>
            </a:r>
          </a:p>
          <a:p>
            <a:pPr marL="285750" indent="-285750">
              <a:buFontTx/>
              <a:buChar char="-"/>
            </a:pPr>
            <a:endParaRPr lang="pt-PT" sz="2800" dirty="0" smtClean="0"/>
          </a:p>
          <a:p>
            <a:pPr marL="285750" indent="-285750">
              <a:buFontTx/>
              <a:buChar char="-"/>
            </a:pPr>
            <a:r>
              <a:rPr lang="pt-PT" sz="2800" dirty="0" smtClean="0"/>
              <a:t>OWIN </a:t>
            </a:r>
            <a:r>
              <a:rPr lang="pt-PT" sz="2800" dirty="0" err="1" smtClean="0"/>
              <a:t>Middleware</a:t>
            </a:r>
            <a:endParaRPr lang="pt-PT" sz="2800" dirty="0" smtClean="0"/>
          </a:p>
          <a:p>
            <a:pPr marL="285750" indent="-285750">
              <a:buFontTx/>
              <a:buChar char="-"/>
            </a:pPr>
            <a:endParaRPr lang="pt-PT" sz="2800" dirty="0" smtClean="0"/>
          </a:p>
          <a:p>
            <a:pPr marL="285750" indent="-285750">
              <a:buFontTx/>
              <a:buChar char="-"/>
            </a:pPr>
            <a:r>
              <a:rPr lang="pt-PT" sz="2800" dirty="0" smtClean="0"/>
              <a:t>Two connection models: Persistent connection &amp; Hubs</a:t>
            </a:r>
          </a:p>
        </p:txBody>
      </p:sp>
    </p:spTree>
    <p:extLst>
      <p:ext uri="{BB962C8B-B14F-4D97-AF65-F5344CB8AC3E}">
        <p14:creationId xmlns:p14="http://schemas.microsoft.com/office/powerpoint/2010/main" val="41361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/>
              <a:t>Real-time </a:t>
            </a:r>
            <a:r>
              <a:rPr lang="pt-PT" dirty="0" err="1" smtClean="0"/>
              <a:t>communication</a:t>
            </a:r>
            <a:r>
              <a:rPr lang="pt-PT" dirty="0" smtClean="0"/>
              <a:t> / </a:t>
            </a:r>
            <a:r>
              <a:rPr lang="pt-PT" dirty="0" err="1" smtClean="0"/>
              <a:t>modern</a:t>
            </a:r>
            <a:r>
              <a:rPr lang="pt-PT" dirty="0" smtClean="0"/>
              <a:t> </a:t>
            </a:r>
            <a:r>
              <a:rPr lang="pt-PT" dirty="0" err="1" smtClean="0"/>
              <a:t>way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 err="1" smtClean="0"/>
              <a:t>Signal</a:t>
            </a:r>
            <a:r>
              <a:rPr lang="pt-PT" dirty="0" err="1"/>
              <a:t>R</a:t>
            </a:r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179294" y="1487759"/>
            <a:ext cx="89647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b="1" dirty="0" smtClean="0"/>
              <a:t>Available clients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sz="2800" b="1" dirty="0" smtClean="0"/>
              <a:t>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sz="2800" b="1" dirty="0" smtClean="0"/>
              <a:t>.NET (wpf/silverlight, console, etc…)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sz="2800" b="1" dirty="0" smtClean="0"/>
              <a:t>Objective-C (ios, mac os X)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sz="2800" b="1" dirty="0" smtClean="0"/>
              <a:t>Android</a:t>
            </a:r>
          </a:p>
          <a:p>
            <a:endParaRPr lang="pt-PT" sz="2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31694" y="3953058"/>
            <a:ext cx="89647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b="1" dirty="0" smtClean="0"/>
              <a:t>Available hosts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sz="2800" b="1" dirty="0" smtClean="0"/>
              <a:t>IIS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sz="2800" b="1" dirty="0" smtClean="0"/>
              <a:t>Selfhost in a .NET process</a:t>
            </a:r>
          </a:p>
          <a:p>
            <a:endParaRPr lang="pt-PT" sz="2800" dirty="0" smtClean="0"/>
          </a:p>
        </p:txBody>
      </p:sp>
    </p:spTree>
    <p:extLst>
      <p:ext uri="{BB962C8B-B14F-4D97-AF65-F5344CB8AC3E}">
        <p14:creationId xmlns:p14="http://schemas.microsoft.com/office/powerpoint/2010/main" val="40836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5708" y="1693463"/>
            <a:ext cx="8603512" cy="1754326"/>
          </a:xfrm>
        </p:spPr>
        <p:txBody>
          <a:bodyPr/>
          <a:lstStyle/>
          <a:p>
            <a:r>
              <a:rPr lang="pt-PT" sz="6000" dirty="0" err="1" smtClean="0"/>
              <a:t>SignalR</a:t>
            </a:r>
            <a:r>
              <a:rPr lang="pt-PT" sz="6000" dirty="0" smtClean="0"/>
              <a:t> 2.2 </a:t>
            </a:r>
            <a:br>
              <a:rPr lang="pt-PT" sz="6000" dirty="0" smtClean="0"/>
            </a:br>
            <a:r>
              <a:rPr lang="pt-PT" sz="6000" dirty="0" err="1" smtClean="0"/>
              <a:t>Sending</a:t>
            </a:r>
            <a:r>
              <a:rPr lang="pt-PT" sz="6000" dirty="0" smtClean="0"/>
              <a:t> F5 to </a:t>
            </a:r>
            <a:r>
              <a:rPr lang="pt-PT" sz="6000" dirty="0" err="1" smtClean="0"/>
              <a:t>retirement</a:t>
            </a:r>
            <a:endParaRPr lang="pt-PT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3172" y="3406084"/>
            <a:ext cx="8887417" cy="914400"/>
          </a:xfrm>
        </p:spPr>
        <p:txBody>
          <a:bodyPr/>
          <a:lstStyle/>
          <a:p>
            <a:r>
              <a:rPr lang="pt-PT" dirty="0" smtClean="0"/>
              <a:t>Glauco </a:t>
            </a:r>
            <a:r>
              <a:rPr lang="pt-PT" dirty="0" err="1" smtClean="0"/>
              <a:t>Godoi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76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/>
              <a:t>Real-time </a:t>
            </a:r>
            <a:r>
              <a:rPr lang="pt-PT" dirty="0" err="1" smtClean="0"/>
              <a:t>communication</a:t>
            </a:r>
            <a:r>
              <a:rPr lang="pt-PT" dirty="0" smtClean="0"/>
              <a:t> / </a:t>
            </a:r>
            <a:r>
              <a:rPr lang="pt-PT" dirty="0" err="1" smtClean="0"/>
              <a:t>modern</a:t>
            </a:r>
            <a:r>
              <a:rPr lang="pt-PT" dirty="0" smtClean="0"/>
              <a:t> </a:t>
            </a:r>
            <a:r>
              <a:rPr lang="pt-PT" dirty="0" err="1" smtClean="0"/>
              <a:t>way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 err="1" smtClean="0"/>
              <a:t>Signal</a:t>
            </a:r>
            <a:r>
              <a:rPr lang="pt-PT" dirty="0" err="1"/>
              <a:t>R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179294" y="1487759"/>
            <a:ext cx="89647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b="1" dirty="0" smtClean="0"/>
              <a:t>Main concepts</a:t>
            </a:r>
          </a:p>
          <a:p>
            <a:endParaRPr lang="pt-PT" sz="2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PT" sz="2800" b="1" dirty="0" smtClean="0"/>
              <a:t>Connection</a:t>
            </a:r>
          </a:p>
          <a:p>
            <a:pPr marL="285750" indent="-285750">
              <a:buFont typeface="Arial" pitchFamily="34" charset="0"/>
              <a:buChar char="•"/>
            </a:pPr>
            <a:endParaRPr lang="pt-PT" sz="28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pt-PT" sz="2800" b="1" dirty="0" smtClean="0"/>
              <a:t>Hub</a:t>
            </a:r>
          </a:p>
          <a:p>
            <a:pPr marL="285750" indent="-285750">
              <a:buFont typeface="Arial" pitchFamily="34" charset="0"/>
              <a:buChar char="•"/>
            </a:pPr>
            <a:endParaRPr lang="pt-PT" sz="28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pt-PT" sz="2800" b="1" dirty="0" smtClean="0"/>
              <a:t>Backplane</a:t>
            </a:r>
          </a:p>
          <a:p>
            <a:endParaRPr lang="pt-PT" sz="2800" dirty="0" smtClean="0"/>
          </a:p>
        </p:txBody>
      </p:sp>
    </p:spTree>
    <p:extLst>
      <p:ext uri="{BB962C8B-B14F-4D97-AF65-F5344CB8AC3E}">
        <p14:creationId xmlns:p14="http://schemas.microsoft.com/office/powerpoint/2010/main" val="6968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098" y="1690688"/>
            <a:ext cx="4091706" cy="381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7223" y="1772816"/>
            <a:ext cx="6149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Phil </a:t>
            </a:r>
            <a:r>
              <a:rPr lang="en-US" sz="3600" b="1" dirty="0"/>
              <a:t>is a minor demon who punishes people for small crimes by "darning them to heck" with his "pitch-spoon."</a:t>
            </a:r>
          </a:p>
        </p:txBody>
      </p:sp>
    </p:spTree>
    <p:extLst>
      <p:ext uri="{BB962C8B-B14F-4D97-AF65-F5344CB8AC3E}">
        <p14:creationId xmlns:p14="http://schemas.microsoft.com/office/powerpoint/2010/main" val="68980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59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Thanks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0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2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1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7608" y="388216"/>
            <a:ext cx="8603512" cy="1089529"/>
          </a:xfrm>
        </p:spPr>
        <p:txBody>
          <a:bodyPr/>
          <a:lstStyle/>
          <a:p>
            <a:r>
              <a:rPr lang="pt-PT" dirty="0" smtClean="0"/>
              <a:t>Glauco </a:t>
            </a:r>
            <a:r>
              <a:rPr lang="pt-PT" dirty="0" err="1" smtClean="0"/>
              <a:t>Godoi</a:t>
            </a:r>
            <a:endParaRPr lang="pt-PT" dirty="0"/>
          </a:p>
        </p:txBody>
      </p:sp>
      <p:sp>
        <p:nvSpPr>
          <p:cNvPr id="2" name="TextBox 1"/>
          <p:cNvSpPr txBox="1"/>
          <p:nvPr/>
        </p:nvSpPr>
        <p:spPr>
          <a:xfrm>
            <a:off x="937846" y="2098431"/>
            <a:ext cx="8135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Principal Consultant @ </a:t>
            </a:r>
            <a:r>
              <a:rPr lang="en-US" dirty="0" err="1" smtClean="0"/>
              <a:t>Findmore</a:t>
            </a:r>
            <a:r>
              <a:rPr lang="en-US" dirty="0" smtClean="0"/>
              <a:t> Consulting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Software developer for more than 18 years</a:t>
            </a:r>
          </a:p>
          <a:p>
            <a:endParaRPr lang="en-US" dirty="0"/>
          </a:p>
          <a:p>
            <a:r>
              <a:rPr lang="en-US" dirty="0" smtClean="0"/>
              <a:t>Focus on Microsoft platform</a:t>
            </a:r>
          </a:p>
          <a:p>
            <a:endParaRPr lang="en-US" dirty="0"/>
          </a:p>
          <a:p>
            <a:r>
              <a:rPr lang="en-US" dirty="0" smtClean="0"/>
              <a:t>Web enthusiast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20708" y="3001108"/>
            <a:ext cx="4208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glauco.godoi@findmore.pt</a:t>
            </a:r>
            <a:endParaRPr lang="en-US" dirty="0"/>
          </a:p>
          <a:p>
            <a:r>
              <a:rPr lang="en-US" dirty="0"/>
              <a:t>- pt.linkedin.com/in/</a:t>
            </a:r>
            <a:r>
              <a:rPr lang="en-US" dirty="0" err="1"/>
              <a:t>glaucorgodoi</a:t>
            </a:r>
            <a:r>
              <a:rPr lang="en-US" dirty="0"/>
              <a:t>/</a:t>
            </a:r>
          </a:p>
          <a:p>
            <a:r>
              <a:rPr lang="en-US" dirty="0" smtClean="0"/>
              <a:t>- @</a:t>
            </a:r>
            <a:r>
              <a:rPr lang="en-US" dirty="0" err="1" smtClean="0"/>
              <a:t>grgodoi</a:t>
            </a:r>
            <a:endParaRPr lang="en-US" dirty="0" smtClean="0"/>
          </a:p>
          <a:p>
            <a:r>
              <a:rPr lang="en-US" dirty="0" smtClean="0"/>
              <a:t>- https</a:t>
            </a:r>
            <a:r>
              <a:rPr lang="en-US" dirty="0"/>
              <a:t>://github.com/GlaucoGodoi/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982" y="2514055"/>
            <a:ext cx="8603512" cy="1920526"/>
          </a:xfrm>
        </p:spPr>
        <p:txBody>
          <a:bodyPr/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real-time </a:t>
            </a:r>
            <a:r>
              <a:rPr lang="pt-PT" dirty="0" err="1" smtClean="0"/>
              <a:t>communication</a:t>
            </a:r>
            <a:r>
              <a:rPr lang="pt-PT" dirty="0" smtClean="0"/>
              <a:t>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351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real-time </a:t>
            </a:r>
            <a:r>
              <a:rPr lang="pt-PT" dirty="0" err="1" smtClean="0"/>
              <a:t>communication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Picture 2" descr="Leave a Reply Cancel rep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459" y="2420269"/>
            <a:ext cx="3399018" cy="294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ecret Service Tape From Reagan Attack Releas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0269"/>
            <a:ext cx="4235032" cy="317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9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real-time </a:t>
            </a:r>
            <a:r>
              <a:rPr lang="pt-PT" dirty="0" err="1" smtClean="0"/>
              <a:t>communication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 err="1" smtClean="0"/>
              <a:t>Where</a:t>
            </a:r>
            <a:r>
              <a:rPr lang="pt-PT" dirty="0" smtClean="0"/>
              <a:t> can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in IT?</a:t>
            </a:r>
            <a:endParaRPr lang="pt-PT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IM, Chat, Other messaging systems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Transaction log and exception capture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Dashboards and real-time charting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Collaborative solutions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5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real-time </a:t>
            </a:r>
            <a:r>
              <a:rPr lang="pt-PT" dirty="0" err="1" smtClean="0"/>
              <a:t>communication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implement it using internet technologies?</a:t>
            </a:r>
            <a:endParaRPr lang="pt-PT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9900" smtClean="0"/>
              <a:t>F5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4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real-time </a:t>
            </a:r>
            <a:r>
              <a:rPr lang="pt-PT" dirty="0" err="1" smtClean="0"/>
              <a:t>communication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implement it using internet technologies?</a:t>
            </a:r>
            <a:endParaRPr lang="pt-PT" dirty="0"/>
          </a:p>
        </p:txBody>
      </p:sp>
      <p:pic>
        <p:nvPicPr>
          <p:cNvPr id="5" name="Picture 2" descr="estagiário espertinh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527" y="1690688"/>
            <a:ext cx="4708369" cy="342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44527" y="2895181"/>
            <a:ext cx="425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 smtClean="0"/>
              <a:t>F5      +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8020476">
            <a:off x="4837423" y="2410353"/>
            <a:ext cx="3518655" cy="324230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Approved by the government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17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real-time </a:t>
            </a:r>
            <a:r>
              <a:rPr lang="pt-PT" dirty="0" err="1" smtClean="0"/>
              <a:t>communication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implement it using internet technologies?</a:t>
            </a:r>
            <a:endParaRPr lang="pt-PT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2998694" cy="11865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HTTP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417" y="2958233"/>
            <a:ext cx="4184650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26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Camp - Speaker Template.potx" id="{CEA282A3-8B2F-48BE-82C7-024DFA58045E}" vid="{F7E5EFDB-2A82-4BFC-8809-5177E6F99A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WebCamp - Speaker Template</Template>
  <TotalTime>1122</TotalTime>
  <Words>1044</Words>
  <Application>Microsoft Office PowerPoint</Application>
  <PresentationFormat>Widescreen</PresentationFormat>
  <Paragraphs>212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Segoe UI Historic</vt:lpstr>
      <vt:lpstr>Segoe UI Light</vt:lpstr>
      <vt:lpstr>Office Theme</vt:lpstr>
      <vt:lpstr>PowerPoint Presentation</vt:lpstr>
      <vt:lpstr>SignalR 2.2  Sending F5 to retirement</vt:lpstr>
      <vt:lpstr>Glauco Godoi</vt:lpstr>
      <vt:lpstr>What is real-time communication?</vt:lpstr>
      <vt:lpstr>What is real-time communication?</vt:lpstr>
      <vt:lpstr>What is real-time communication?</vt:lpstr>
      <vt:lpstr>What is real-time communication?</vt:lpstr>
      <vt:lpstr>What is real-time communication?</vt:lpstr>
      <vt:lpstr>What is real-time communication?</vt:lpstr>
      <vt:lpstr>What is real-time communication?</vt:lpstr>
      <vt:lpstr>What is real-time communication?</vt:lpstr>
      <vt:lpstr>What is real-time communication?</vt:lpstr>
      <vt:lpstr>What is real-time communication?</vt:lpstr>
      <vt:lpstr>What is real-time communication?</vt:lpstr>
      <vt:lpstr>What is real-time communication?</vt:lpstr>
      <vt:lpstr>PowerPoint Presentation</vt:lpstr>
      <vt:lpstr>PowerPoint Presentation</vt:lpstr>
      <vt:lpstr>Real-time communication / modern way</vt:lpstr>
      <vt:lpstr>Real-time communication / modern way</vt:lpstr>
      <vt:lpstr>Real-time communication / modern way</vt:lpstr>
      <vt:lpstr>PowerPoint Presentation</vt:lpstr>
      <vt:lpstr>Demos</vt:lpstr>
      <vt:lpstr>Thanks</vt:lpstr>
      <vt:lpstr>PowerPoint Presentation</vt:lpstr>
      <vt:lpstr>PowerPoint Presentation</vt:lpstr>
      <vt:lpstr>PowerPoint Presentation</vt:lpstr>
    </vt:vector>
  </TitlesOfParts>
  <Company>JT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Godoi, Glauco</dc:creator>
  <cp:lastModifiedBy>Godoi, Glauco</cp:lastModifiedBy>
  <cp:revision>30</cp:revision>
  <dcterms:created xsi:type="dcterms:W3CDTF">2015-12-01T16:59:58Z</dcterms:created>
  <dcterms:modified xsi:type="dcterms:W3CDTF">2015-12-02T11:42:56Z</dcterms:modified>
</cp:coreProperties>
</file>