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59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CECFF"/>
    <a:srgbClr val="00CC00"/>
    <a:srgbClr val="EE3F01"/>
    <a:srgbClr val="B89B80"/>
    <a:srgbClr val="6BABB1"/>
    <a:srgbClr val="FC9E48"/>
    <a:srgbClr val="EAE1B8"/>
    <a:srgbClr val="FCBF4A"/>
    <a:srgbClr val="995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74" autoAdjust="0"/>
  </p:normalViewPr>
  <p:slideViewPr>
    <p:cSldViewPr snapToGrid="0">
      <p:cViewPr varScale="1">
        <p:scale>
          <a:sx n="102" d="100"/>
          <a:sy n="102" d="100"/>
        </p:scale>
        <p:origin x="252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dirty="0">
                <a:solidFill>
                  <a:schemeClr val="bg1"/>
                </a:solidFill>
                <a:latin typeface="Lato Light" panose="020F0302020204030203" pitchFamily="34" charset="-18"/>
              </a:rPr>
              <a:t>Átlag életkor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Értékesítés</c:v>
                </c:pt>
              </c:strCache>
            </c:strRef>
          </c:tx>
          <c:spPr>
            <a:ln>
              <a:solidFill>
                <a:srgbClr val="000000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rgbClr val="000000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rgbClr val="000000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000000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000000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rgbClr val="000000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rgbClr val="000000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Munka1!$A$2:$A$7</c:f>
              <c:strCache>
                <c:ptCount val="6"/>
                <c:pt idx="0">
                  <c:v>18 év alatt</c:v>
                </c:pt>
                <c:pt idx="1">
                  <c:v>18-24 éves</c:v>
                </c:pt>
                <c:pt idx="2">
                  <c:v>24-30 éves</c:v>
                </c:pt>
                <c:pt idx="3">
                  <c:v>32-47 éves</c:v>
                </c:pt>
                <c:pt idx="4">
                  <c:v>47-60 éves</c:v>
                </c:pt>
                <c:pt idx="5">
                  <c:v>60 év feletti</c:v>
                </c:pt>
              </c:strCache>
            </c:strRef>
          </c:cat>
          <c:val>
            <c:numRef>
              <c:f>Munka1!$B$2:$B$7</c:f>
              <c:numCache>
                <c:formatCode>General</c:formatCode>
                <c:ptCount val="6"/>
                <c:pt idx="0">
                  <c:v>7</c:v>
                </c:pt>
                <c:pt idx="1">
                  <c:v>9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C1-49AF-94C7-629E8EE635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-18"/>
              </a:rPr>
              <a:t>Használ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-18"/>
              </a:rPr>
              <a:t> a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-18"/>
              </a:rPr>
              <a:t>cége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-18"/>
              </a:rPr>
              <a:t> Kanban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-18"/>
              </a:rPr>
              <a:t>stílusú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-1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-18"/>
              </a:rPr>
              <a:t>listakészítő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-1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-18"/>
              </a:rPr>
              <a:t>programot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-18"/>
              </a:rPr>
              <a:t>?</a:t>
            </a:r>
            <a:r>
              <a:rPr lang="en-US" dirty="0"/>
              <a:t>
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>
        <c:manualLayout>
          <c:layoutTarget val="inner"/>
          <c:xMode val="edge"/>
          <c:yMode val="edge"/>
          <c:x val="0.19134729492722802"/>
          <c:y val="0.30633557334526407"/>
          <c:w val="0.62084995361392725"/>
          <c:h val="0.52714010082660379"/>
        </c:manualLayout>
      </c:layout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Használ a cége Kanban stílusú listakészítő programot?
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tx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tx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Munka1!$A$2:$A$3</c:f>
              <c:strCache>
                <c:ptCount val="2"/>
                <c:pt idx="0">
                  <c:v>Igen</c:v>
                </c:pt>
                <c:pt idx="1">
                  <c:v>Nem</c:v>
                </c:pt>
              </c:strCache>
            </c:strRef>
          </c:cat>
          <c:val>
            <c:numRef>
              <c:f>Munka1!$B$2:$B$3</c:f>
              <c:numCache>
                <c:formatCode>General</c:formatCode>
                <c:ptCount val="2"/>
                <c:pt idx="0">
                  <c:v>11</c:v>
                </c:pt>
                <c:pt idx="1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B9-4824-8961-BB211C51F46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-18"/>
              </a:rPr>
              <a:t>Ha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-18"/>
              </a:rPr>
              <a:t>Ön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-1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-18"/>
              </a:rPr>
              <a:t>egy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-1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-18"/>
              </a:rPr>
              <a:t>cégvezető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-1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-18"/>
              </a:rPr>
              <a:t>lenne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-18"/>
              </a:rPr>
              <a:t> /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-18"/>
              </a:rPr>
              <a:t>cégvezető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-18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-18"/>
              </a:rPr>
              <a:t>akkor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-1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-18"/>
              </a:rPr>
              <a:t>költene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-1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-18"/>
              </a:rPr>
              <a:t>technikai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-1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-18"/>
              </a:rPr>
              <a:t>felújtásra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-18"/>
              </a:rPr>
              <a:t>?
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>
        <c:manualLayout>
          <c:layoutTarget val="inner"/>
          <c:xMode val="edge"/>
          <c:yMode val="edge"/>
          <c:x val="0.27086759260189591"/>
          <c:y val="0.29656547828654484"/>
          <c:w val="0.4759878112360354"/>
          <c:h val="0.4041431610756418"/>
        </c:manualLayout>
      </c:layout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Ha Ön egy cégvezető lenne / cégvezető, akkor költene technikai felújtásra?
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tx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tx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tx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tx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Munka1!$A$2:$A$5</c:f>
              <c:strCache>
                <c:ptCount val="4"/>
                <c:pt idx="0">
                  <c:v>Mindenképp</c:v>
                </c:pt>
                <c:pt idx="1">
                  <c:v>Lehetséges</c:v>
                </c:pt>
                <c:pt idx="2">
                  <c:v>Nem tartom valószínűnek</c:v>
                </c:pt>
                <c:pt idx="3">
                  <c:v>Biztos nem</c:v>
                </c:pt>
              </c:strCache>
            </c:strRef>
          </c:cat>
          <c:val>
            <c:numRef>
              <c:f>Munka1!$B$2:$B$5</c:f>
              <c:numCache>
                <c:formatCode>General</c:formatCode>
                <c:ptCount val="4"/>
                <c:pt idx="0">
                  <c:v>10</c:v>
                </c:pt>
                <c:pt idx="1">
                  <c:v>11</c:v>
                </c:pt>
                <c:pt idx="2">
                  <c:v>4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27-4503-B092-E2D33376697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3ACE7-03DD-4936-B229-BCA9D3F64CBD}" type="datetimeFigureOut">
              <a:rPr lang="hu-HU" smtClean="0"/>
              <a:t>2021. 12. 15.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1D343-8575-4DC4-8C1D-678BABBA7F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8411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1D343-8575-4DC4-8C1D-678BABBA7FFC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484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6C1206-C0C6-4E9A-AEA0-51C2990C4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4A195A4-34AA-4FA4-BB04-2A2332002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0A1B3D3-DA21-479D-87DB-AE166A88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C547-F542-4EF4-BB1C-2FCF8C1D8CA4}" type="datetimeFigureOut">
              <a:rPr lang="hu-HU" smtClean="0"/>
              <a:t>2021. 12. 15.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B19F595-5EAC-468A-B0AC-94EA2F01E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0FD6E4A-666A-4614-A55D-CFB6A4DA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341-27AB-43EC-AD2E-DED9B6F581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08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30D90E-3F84-428E-AE17-25ABB3302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B7A8AAE-975C-43EB-9C7E-6076D4B31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F630DE7-AC32-4E4F-B6FD-968FBA042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C547-F542-4EF4-BB1C-2FCF8C1D8CA4}" type="datetimeFigureOut">
              <a:rPr lang="hu-HU" smtClean="0"/>
              <a:t>2021. 12. 15.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EA2C601-3993-4647-B258-447AE18B4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9D72CF8-B47A-4306-81A4-2789F3F7C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341-27AB-43EC-AD2E-DED9B6F581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198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2CCF278-A70F-4423-87AB-8EB9AFA07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8FFE6EC-7E62-4614-B5E0-2E0DD64C8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9FA205E-53EC-46DB-8E3D-85A9F477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C547-F542-4EF4-BB1C-2FCF8C1D8CA4}" type="datetimeFigureOut">
              <a:rPr lang="hu-HU" smtClean="0"/>
              <a:t>2021. 12. 15.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F40E974-4574-4670-A75E-7F6DBD22D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04637F8-59FA-4206-A28B-D2152E0E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341-27AB-43EC-AD2E-DED9B6F581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726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D2CA32-72A0-4843-989E-49B522C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CA7C7D-D358-4644-A792-6A9C7D008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C547-F542-4EF4-BB1C-2FCF8C1D8CA4}" type="datetimeFigureOut">
              <a:rPr lang="hu-HU" smtClean="0"/>
              <a:t>2021. 12. 15.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F71A0DA-D88A-4001-BB74-1DCC689DB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54CB767-EADD-4254-AB73-C6F274D9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341-27AB-43EC-AD2E-DED9B6F581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044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8E8623-8C89-4EFF-9E67-17D2DC871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chemeClr val="bg1"/>
                </a:solidFill>
                <a:latin typeface="Lato Black" panose="020F0A02020204030203" pitchFamily="34" charset="-18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514BF93-D070-49F1-B9CA-22C2A5849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-18"/>
              </a:defRPr>
            </a:lvl1pPr>
            <a:lvl2pPr>
              <a:defRPr>
                <a:solidFill>
                  <a:schemeClr val="bg1"/>
                </a:solidFill>
                <a:latin typeface="Lato Light" panose="020F0302020204030203" pitchFamily="34" charset="-18"/>
              </a:defRPr>
            </a:lvl2pPr>
            <a:lvl3pPr>
              <a:defRPr>
                <a:solidFill>
                  <a:schemeClr val="bg1"/>
                </a:solidFill>
                <a:latin typeface="Lato Light" panose="020F0302020204030203" pitchFamily="34" charset="-18"/>
              </a:defRPr>
            </a:lvl3pPr>
            <a:lvl4pPr>
              <a:defRPr>
                <a:solidFill>
                  <a:schemeClr val="bg1"/>
                </a:solidFill>
                <a:latin typeface="Lato Light" panose="020F0302020204030203" pitchFamily="34" charset="-18"/>
              </a:defRPr>
            </a:lvl4pPr>
            <a:lvl5pPr>
              <a:defRPr>
                <a:solidFill>
                  <a:schemeClr val="bg1"/>
                </a:solidFill>
                <a:latin typeface="Lato Light" panose="020F0302020204030203" pitchFamily="34" charset="-18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423F293-F2BC-4789-B058-3015CF66E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C547-F542-4EF4-BB1C-2FCF8C1D8CA4}" type="datetimeFigureOut">
              <a:rPr lang="hu-HU" smtClean="0"/>
              <a:t>2021. 12. 15.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89401B7-D9F8-4037-9C1C-EF8515A6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65233CC-D018-4EAD-925C-C7E98C7B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341-27AB-43EC-AD2E-DED9B6F5818E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8881EA46-D042-4312-96E1-992B59782D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319" y="4979194"/>
            <a:ext cx="1655762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6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394458-2A44-4D96-869C-CBFE70B5F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84D4ED1-2361-475E-B496-29568F5E9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43353A8-EAA8-45F5-8E57-EECD4E10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C547-F542-4EF4-BB1C-2FCF8C1D8CA4}" type="datetimeFigureOut">
              <a:rPr lang="hu-HU" smtClean="0"/>
              <a:t>2021. 12. 15.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4B2A46C-B1E8-4546-B502-BF927B47A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D39C014-4201-4D2A-B0EF-6F980C2F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341-27AB-43EC-AD2E-DED9B6F5818E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88FA0EF5-5B8A-489D-9E46-5364ED4AC4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319" y="4979194"/>
            <a:ext cx="1655762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52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CF9588-3390-49F3-A997-50E143BF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0CECA3-E2B6-407C-8E4E-46652D64E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EA78CA0-C1F7-451D-A9DB-1AB934FEA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FB56B41-10C2-4CFF-9633-7210758A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C547-F542-4EF4-BB1C-2FCF8C1D8CA4}" type="datetimeFigureOut">
              <a:rPr lang="hu-HU" smtClean="0"/>
              <a:t>2021. 12. 15.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D8A25C6-E0C4-4007-9C9C-CC4F8FEDC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2336841-8AE2-47F2-AD11-1FF8DF8A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341-27AB-43EC-AD2E-DED9B6F5818E}" type="slidenum">
              <a:rPr lang="hu-HU" smtClean="0"/>
              <a:t>‹#›</a:t>
            </a:fld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A975481A-340B-49D7-B7B9-9B5158ED5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319" y="4979194"/>
            <a:ext cx="1655762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3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0B5727-F237-4571-A0BC-F12B52646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50A2774-114F-43CC-9B94-C98DF02D6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FA7936B-5594-42B1-B87E-533E53D39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9D30B75-E5E7-4286-89FF-08CECC2AC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C7E62C3-8270-45F9-97A0-632F84325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BF8C62A-1B08-4016-9C63-8C19FF3E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C547-F542-4EF4-BB1C-2FCF8C1D8CA4}" type="datetimeFigureOut">
              <a:rPr lang="hu-HU" smtClean="0"/>
              <a:t>2021. 12. 15.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FCE2EFE-7B24-449A-8306-D4EB29441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F62899F-B42F-41F9-8A60-9280B7EB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341-27AB-43EC-AD2E-DED9B6F5818E}" type="slidenum">
              <a:rPr lang="hu-HU" smtClean="0"/>
              <a:t>‹#›</a:t>
            </a:fld>
            <a:endParaRPr lang="hu-HU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B1EB3099-1C81-4E85-961B-21965B299F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319" y="4979194"/>
            <a:ext cx="1655762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8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7E2D81-D9A0-495A-9F25-96680109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D1534471-A59E-4A75-9117-6F4E9B136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C547-F542-4EF4-BB1C-2FCF8C1D8CA4}" type="datetimeFigureOut">
              <a:rPr lang="hu-HU" smtClean="0"/>
              <a:t>2021. 12. 15.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8B16FFA-F7B8-44B3-941E-9AA4C780A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676CEB6-F3E4-4DA4-BF12-9914EF6E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341-27AB-43EC-AD2E-DED9B6F581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928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B34D872-2279-462C-9C2E-23EC7CAC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C547-F542-4EF4-BB1C-2FCF8C1D8CA4}" type="datetimeFigureOut">
              <a:rPr lang="hu-HU" smtClean="0"/>
              <a:t>2021. 12. 15.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F42D633F-BDD4-4AD5-B88C-3D8C44E70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F917FB4-6852-4BD0-B1D5-97AD06D68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341-27AB-43EC-AD2E-DED9B6F581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424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304E3F-CAD0-4091-97EF-B4BF1467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6971FB-C474-45F9-AF6F-58FAF2E65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FA239BC-8B3F-4F2E-BBBD-1BD889F64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B9442E6-C299-43AB-9F33-DB082ADB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C547-F542-4EF4-BB1C-2FCF8C1D8CA4}" type="datetimeFigureOut">
              <a:rPr lang="hu-HU" smtClean="0"/>
              <a:t>2021. 12. 15.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231C621-4A4A-4D14-B577-21E876EE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E339C92-D456-4B63-9621-CFF19CA1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341-27AB-43EC-AD2E-DED9B6F581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69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B7E427-A9F3-4AF0-B255-AB9DA1C2D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AEA5142-4E2F-4EEF-9A99-30CCB4703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5461661-89D1-46D0-AD42-F340BF6CD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AAE9CD8-94BE-4229-BA56-F41638FE7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C547-F542-4EF4-BB1C-2FCF8C1D8CA4}" type="datetimeFigureOut">
              <a:rPr lang="hu-HU" smtClean="0"/>
              <a:t>2021. 12. 15.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6DD7342-9F6C-4A7D-B476-288B2B54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23994E4-F812-47B4-A5F3-FC8934BF5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341-27AB-43EC-AD2E-DED9B6F581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881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21F9D933-E69C-4679-982F-ADA218ED834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6428" cy="6858000"/>
          </a:xfrm>
          <a:prstGeom prst="rect">
            <a:avLst/>
          </a:prstGeom>
        </p:spPr>
      </p:pic>
      <p:sp>
        <p:nvSpPr>
          <p:cNvPr id="2" name="Cím helye 1">
            <a:extLst>
              <a:ext uri="{FF2B5EF4-FFF2-40B4-BE49-F238E27FC236}">
                <a16:creationId xmlns:a16="http://schemas.microsoft.com/office/drawing/2014/main" id="{D0DEEE2F-3E4F-42DF-8EAC-749F8DA1C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E8F75E3-4929-49BA-A4D5-D33489A97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861ACA9-399B-4223-8F6B-B699521A0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2C547-F542-4EF4-BB1C-2FCF8C1D8CA4}" type="datetimeFigureOut">
              <a:rPr lang="hu-HU" smtClean="0"/>
              <a:t>2021. 12. 15.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366E4AE-63F1-4854-98AF-07D2AC150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B9B206F-5E84-4048-80FD-71B5E5A6D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81341-27AB-43EC-AD2E-DED9B6F5818E}" type="slidenum">
              <a:rPr lang="hu-HU" smtClean="0"/>
              <a:t>‹#›</a:t>
            </a:fld>
            <a:endParaRPr lang="hu-HU"/>
          </a:p>
        </p:txBody>
      </p:sp>
      <p:sp>
        <p:nvSpPr>
          <p:cNvPr id="9" name="Szabadkézi sokszög: alakzat 8">
            <a:extLst>
              <a:ext uri="{FF2B5EF4-FFF2-40B4-BE49-F238E27FC236}">
                <a16:creationId xmlns:a16="http://schemas.microsoft.com/office/drawing/2014/main" id="{436DA346-CE9A-412C-96D6-BC805D574A49}"/>
              </a:ext>
            </a:extLst>
          </p:cNvPr>
          <p:cNvSpPr/>
          <p:nvPr userDrawn="1"/>
        </p:nvSpPr>
        <p:spPr>
          <a:xfrm>
            <a:off x="-710508" y="3941120"/>
            <a:ext cx="3804380" cy="3303453"/>
          </a:xfrm>
          <a:custGeom>
            <a:avLst/>
            <a:gdLst>
              <a:gd name="connsiteX0" fmla="*/ 302196 w 3804380"/>
              <a:gd name="connsiteY0" fmla="*/ 58899 h 3303453"/>
              <a:gd name="connsiteX1" fmla="*/ 1650229 w 3804380"/>
              <a:gd name="connsiteY1" fmla="*/ 1133555 h 3303453"/>
              <a:gd name="connsiteX2" fmla="*/ 1555961 w 3804380"/>
              <a:gd name="connsiteY2" fmla="*/ 2095089 h 3303453"/>
              <a:gd name="connsiteX3" fmla="*/ 3790113 w 3804380"/>
              <a:gd name="connsiteY3" fmla="*/ 3056623 h 3303453"/>
              <a:gd name="connsiteX4" fmla="*/ 321049 w 3804380"/>
              <a:gd name="connsiteY4" fmla="*/ 3037769 h 3303453"/>
              <a:gd name="connsiteX5" fmla="*/ 302196 w 3804380"/>
              <a:gd name="connsiteY5" fmla="*/ 58899 h 3303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4380" h="3303453">
                <a:moveTo>
                  <a:pt x="302196" y="58899"/>
                </a:moveTo>
                <a:cubicBezTo>
                  <a:pt x="523726" y="-258470"/>
                  <a:pt x="1441268" y="794190"/>
                  <a:pt x="1650229" y="1133555"/>
                </a:cubicBezTo>
                <a:cubicBezTo>
                  <a:pt x="1859190" y="1472920"/>
                  <a:pt x="1199314" y="1774578"/>
                  <a:pt x="1555961" y="2095089"/>
                </a:cubicBezTo>
                <a:cubicBezTo>
                  <a:pt x="1912608" y="2415600"/>
                  <a:pt x="3995932" y="2899510"/>
                  <a:pt x="3790113" y="3056623"/>
                </a:cubicBezTo>
                <a:cubicBezTo>
                  <a:pt x="3584294" y="3213736"/>
                  <a:pt x="900797" y="3532676"/>
                  <a:pt x="321049" y="3037769"/>
                </a:cubicBezTo>
                <a:cubicBezTo>
                  <a:pt x="-258699" y="2542862"/>
                  <a:pt x="80666" y="376268"/>
                  <a:pt x="302196" y="58899"/>
                </a:cubicBezTo>
                <a:close/>
              </a:path>
            </a:pathLst>
          </a:custGeom>
          <a:solidFill>
            <a:srgbClr val="6BA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abadkézi sokszög: alakzat 9">
            <a:extLst>
              <a:ext uri="{FF2B5EF4-FFF2-40B4-BE49-F238E27FC236}">
                <a16:creationId xmlns:a16="http://schemas.microsoft.com/office/drawing/2014/main" id="{0074D61D-2372-4DC0-9C41-A47EF8FF9D72}"/>
              </a:ext>
            </a:extLst>
          </p:cNvPr>
          <p:cNvSpPr/>
          <p:nvPr userDrawn="1"/>
        </p:nvSpPr>
        <p:spPr>
          <a:xfrm>
            <a:off x="8294506" y="-273295"/>
            <a:ext cx="4614746" cy="2990591"/>
          </a:xfrm>
          <a:custGeom>
            <a:avLst/>
            <a:gdLst>
              <a:gd name="connsiteX0" fmla="*/ 31120 w 4170572"/>
              <a:gd name="connsiteY0" fmla="*/ 268845 h 2676835"/>
              <a:gd name="connsiteX1" fmla="*/ 2136756 w 4170572"/>
              <a:gd name="connsiteY1" fmla="*/ 981909 h 2676835"/>
              <a:gd name="connsiteX2" fmla="*/ 3755832 w 4170572"/>
              <a:gd name="connsiteY2" fmla="*/ 2668096 h 2676835"/>
              <a:gd name="connsiteX3" fmla="*/ 3856500 w 4170572"/>
              <a:gd name="connsiteY3" fmla="*/ 184955 h 2676835"/>
              <a:gd name="connsiteX4" fmla="*/ 31120 w 4170572"/>
              <a:gd name="connsiteY4" fmla="*/ 268845 h 2676835"/>
              <a:gd name="connsiteX0" fmla="*/ 88663 w 4228115"/>
              <a:gd name="connsiteY0" fmla="*/ 256763 h 2663194"/>
              <a:gd name="connsiteX1" fmla="*/ 1430728 w 4228115"/>
              <a:gd name="connsiteY1" fmla="*/ 639889 h 2663194"/>
              <a:gd name="connsiteX2" fmla="*/ 3813375 w 4228115"/>
              <a:gd name="connsiteY2" fmla="*/ 2656014 h 2663194"/>
              <a:gd name="connsiteX3" fmla="*/ 3914043 w 4228115"/>
              <a:gd name="connsiteY3" fmla="*/ 172873 h 2663194"/>
              <a:gd name="connsiteX4" fmla="*/ 88663 w 4228115"/>
              <a:gd name="connsiteY4" fmla="*/ 256763 h 2663194"/>
              <a:gd name="connsiteX0" fmla="*/ 77754 w 4210135"/>
              <a:gd name="connsiteY0" fmla="*/ 256763 h 2744635"/>
              <a:gd name="connsiteX1" fmla="*/ 1419819 w 4210135"/>
              <a:gd name="connsiteY1" fmla="*/ 639889 h 2744635"/>
              <a:gd name="connsiteX2" fmla="*/ 2488595 w 4210135"/>
              <a:gd name="connsiteY2" fmla="*/ 2331698 h 2744635"/>
              <a:gd name="connsiteX3" fmla="*/ 3802466 w 4210135"/>
              <a:gd name="connsiteY3" fmla="*/ 2656014 h 2744635"/>
              <a:gd name="connsiteX4" fmla="*/ 3903134 w 4210135"/>
              <a:gd name="connsiteY4" fmla="*/ 172873 h 2744635"/>
              <a:gd name="connsiteX5" fmla="*/ 77754 w 4210135"/>
              <a:gd name="connsiteY5" fmla="*/ 256763 h 2744635"/>
              <a:gd name="connsiteX0" fmla="*/ 74105 w 4206486"/>
              <a:gd name="connsiteY0" fmla="*/ 256763 h 2700485"/>
              <a:gd name="connsiteX1" fmla="*/ 1416170 w 4206486"/>
              <a:gd name="connsiteY1" fmla="*/ 639889 h 2700485"/>
              <a:gd name="connsiteX2" fmla="*/ 1966472 w 4206486"/>
              <a:gd name="connsiteY2" fmla="*/ 1916919 h 2700485"/>
              <a:gd name="connsiteX3" fmla="*/ 3798817 w 4206486"/>
              <a:gd name="connsiteY3" fmla="*/ 2656014 h 2700485"/>
              <a:gd name="connsiteX4" fmla="*/ 3899485 w 4206486"/>
              <a:gd name="connsiteY4" fmla="*/ 172873 h 2700485"/>
              <a:gd name="connsiteX5" fmla="*/ 74105 w 4206486"/>
              <a:gd name="connsiteY5" fmla="*/ 256763 h 2700485"/>
              <a:gd name="connsiteX0" fmla="*/ 74105 w 4189849"/>
              <a:gd name="connsiteY0" fmla="*/ 256763 h 2744550"/>
              <a:gd name="connsiteX1" fmla="*/ 1416170 w 4189849"/>
              <a:gd name="connsiteY1" fmla="*/ 639889 h 2744550"/>
              <a:gd name="connsiteX2" fmla="*/ 1966472 w 4189849"/>
              <a:gd name="connsiteY2" fmla="*/ 1916919 h 2744550"/>
              <a:gd name="connsiteX3" fmla="*/ 3191956 w 4189849"/>
              <a:gd name="connsiteY3" fmla="*/ 1982906 h 2744550"/>
              <a:gd name="connsiteX4" fmla="*/ 3798817 w 4189849"/>
              <a:gd name="connsiteY4" fmla="*/ 2656014 h 2744550"/>
              <a:gd name="connsiteX5" fmla="*/ 3899485 w 4189849"/>
              <a:gd name="connsiteY5" fmla="*/ 172873 h 2744550"/>
              <a:gd name="connsiteX6" fmla="*/ 74105 w 4189849"/>
              <a:gd name="connsiteY6" fmla="*/ 256763 h 2744550"/>
              <a:gd name="connsiteX0" fmla="*/ 74105 w 4406699"/>
              <a:gd name="connsiteY0" fmla="*/ 254594 h 2707550"/>
              <a:gd name="connsiteX1" fmla="*/ 1416170 w 4406699"/>
              <a:gd name="connsiteY1" fmla="*/ 637720 h 2707550"/>
              <a:gd name="connsiteX2" fmla="*/ 1966472 w 4406699"/>
              <a:gd name="connsiteY2" fmla="*/ 1914750 h 2707550"/>
              <a:gd name="connsiteX3" fmla="*/ 3191956 w 4406699"/>
              <a:gd name="connsiteY3" fmla="*/ 1980737 h 2707550"/>
              <a:gd name="connsiteX4" fmla="*/ 4241877 w 4406699"/>
              <a:gd name="connsiteY4" fmla="*/ 2616138 h 2707550"/>
              <a:gd name="connsiteX5" fmla="*/ 3899485 w 4406699"/>
              <a:gd name="connsiteY5" fmla="*/ 170704 h 2707550"/>
              <a:gd name="connsiteX6" fmla="*/ 74105 w 4406699"/>
              <a:gd name="connsiteY6" fmla="*/ 254594 h 2707550"/>
              <a:gd name="connsiteX0" fmla="*/ 74105 w 4554006"/>
              <a:gd name="connsiteY0" fmla="*/ 253199 h 2688810"/>
              <a:gd name="connsiteX1" fmla="*/ 1416170 w 4554006"/>
              <a:gd name="connsiteY1" fmla="*/ 636325 h 2688810"/>
              <a:gd name="connsiteX2" fmla="*/ 1966472 w 4554006"/>
              <a:gd name="connsiteY2" fmla="*/ 1913355 h 2688810"/>
              <a:gd name="connsiteX3" fmla="*/ 3191956 w 4554006"/>
              <a:gd name="connsiteY3" fmla="*/ 1979342 h 2688810"/>
              <a:gd name="connsiteX4" fmla="*/ 4449267 w 4554006"/>
              <a:gd name="connsiteY4" fmla="*/ 2595890 h 2688810"/>
              <a:gd name="connsiteX5" fmla="*/ 3899485 w 4554006"/>
              <a:gd name="connsiteY5" fmla="*/ 169309 h 2688810"/>
              <a:gd name="connsiteX6" fmla="*/ 74105 w 4554006"/>
              <a:gd name="connsiteY6" fmla="*/ 253199 h 2688810"/>
              <a:gd name="connsiteX0" fmla="*/ 72066 w 4551967"/>
              <a:gd name="connsiteY0" fmla="*/ 253199 h 2688810"/>
              <a:gd name="connsiteX1" fmla="*/ 1414131 w 4551967"/>
              <a:gd name="connsiteY1" fmla="*/ 636325 h 2688810"/>
              <a:gd name="connsiteX2" fmla="*/ 1653349 w 4551967"/>
              <a:gd name="connsiteY2" fmla="*/ 1140357 h 2688810"/>
              <a:gd name="connsiteX3" fmla="*/ 3189917 w 4551967"/>
              <a:gd name="connsiteY3" fmla="*/ 1979342 h 2688810"/>
              <a:gd name="connsiteX4" fmla="*/ 4447228 w 4551967"/>
              <a:gd name="connsiteY4" fmla="*/ 2595890 h 2688810"/>
              <a:gd name="connsiteX5" fmla="*/ 3897446 w 4551967"/>
              <a:gd name="connsiteY5" fmla="*/ 169309 h 2688810"/>
              <a:gd name="connsiteX6" fmla="*/ 72066 w 4551967"/>
              <a:gd name="connsiteY6" fmla="*/ 253199 h 2688810"/>
              <a:gd name="connsiteX0" fmla="*/ 71057 w 4550958"/>
              <a:gd name="connsiteY0" fmla="*/ 253199 h 2688810"/>
              <a:gd name="connsiteX1" fmla="*/ 1413122 w 4550958"/>
              <a:gd name="connsiteY1" fmla="*/ 636325 h 2688810"/>
              <a:gd name="connsiteX2" fmla="*/ 1492084 w 4550958"/>
              <a:gd name="connsiteY2" fmla="*/ 1187491 h 2688810"/>
              <a:gd name="connsiteX3" fmla="*/ 3188908 w 4550958"/>
              <a:gd name="connsiteY3" fmla="*/ 1979342 h 2688810"/>
              <a:gd name="connsiteX4" fmla="*/ 4446219 w 4550958"/>
              <a:gd name="connsiteY4" fmla="*/ 2595890 h 2688810"/>
              <a:gd name="connsiteX5" fmla="*/ 3896437 w 4550958"/>
              <a:gd name="connsiteY5" fmla="*/ 169309 h 2688810"/>
              <a:gd name="connsiteX6" fmla="*/ 71057 w 4550958"/>
              <a:gd name="connsiteY6" fmla="*/ 253199 h 2688810"/>
              <a:gd name="connsiteX0" fmla="*/ 70765 w 4550666"/>
              <a:gd name="connsiteY0" fmla="*/ 253199 h 2688810"/>
              <a:gd name="connsiteX1" fmla="*/ 1412830 w 4550666"/>
              <a:gd name="connsiteY1" fmla="*/ 636325 h 2688810"/>
              <a:gd name="connsiteX2" fmla="*/ 1444658 w 4550666"/>
              <a:gd name="connsiteY2" fmla="*/ 1225198 h 2688810"/>
              <a:gd name="connsiteX3" fmla="*/ 3188616 w 4550666"/>
              <a:gd name="connsiteY3" fmla="*/ 1979342 h 2688810"/>
              <a:gd name="connsiteX4" fmla="*/ 4445927 w 4550666"/>
              <a:gd name="connsiteY4" fmla="*/ 2595890 h 2688810"/>
              <a:gd name="connsiteX5" fmla="*/ 3896145 w 4550666"/>
              <a:gd name="connsiteY5" fmla="*/ 169309 h 2688810"/>
              <a:gd name="connsiteX6" fmla="*/ 70765 w 4550666"/>
              <a:gd name="connsiteY6" fmla="*/ 253199 h 2688810"/>
              <a:gd name="connsiteX0" fmla="*/ 103082 w 4582983"/>
              <a:gd name="connsiteY0" fmla="*/ 246821 h 2682432"/>
              <a:gd name="connsiteX1" fmla="*/ 1124636 w 4582983"/>
              <a:gd name="connsiteY1" fmla="*/ 441411 h 2682432"/>
              <a:gd name="connsiteX2" fmla="*/ 1476975 w 4582983"/>
              <a:gd name="connsiteY2" fmla="*/ 1218820 h 2682432"/>
              <a:gd name="connsiteX3" fmla="*/ 3220933 w 4582983"/>
              <a:gd name="connsiteY3" fmla="*/ 1972964 h 2682432"/>
              <a:gd name="connsiteX4" fmla="*/ 4478244 w 4582983"/>
              <a:gd name="connsiteY4" fmla="*/ 2589512 h 2682432"/>
              <a:gd name="connsiteX5" fmla="*/ 3928462 w 4582983"/>
              <a:gd name="connsiteY5" fmla="*/ 162931 h 2682432"/>
              <a:gd name="connsiteX6" fmla="*/ 103082 w 4582983"/>
              <a:gd name="connsiteY6" fmla="*/ 246821 h 2682432"/>
              <a:gd name="connsiteX0" fmla="*/ 103082 w 4582983"/>
              <a:gd name="connsiteY0" fmla="*/ 246821 h 2652984"/>
              <a:gd name="connsiteX1" fmla="*/ 1124636 w 4582983"/>
              <a:gd name="connsiteY1" fmla="*/ 441411 h 2652984"/>
              <a:gd name="connsiteX2" fmla="*/ 1476975 w 4582983"/>
              <a:gd name="connsiteY2" fmla="*/ 1218820 h 2652984"/>
              <a:gd name="connsiteX3" fmla="*/ 2928702 w 4582983"/>
              <a:gd name="connsiteY3" fmla="*/ 1445063 h 2652984"/>
              <a:gd name="connsiteX4" fmla="*/ 4478244 w 4582983"/>
              <a:gd name="connsiteY4" fmla="*/ 2589512 h 2652984"/>
              <a:gd name="connsiteX5" fmla="*/ 3928462 w 4582983"/>
              <a:gd name="connsiteY5" fmla="*/ 162931 h 2652984"/>
              <a:gd name="connsiteX6" fmla="*/ 103082 w 4582983"/>
              <a:gd name="connsiteY6" fmla="*/ 246821 h 2652984"/>
              <a:gd name="connsiteX0" fmla="*/ 103082 w 4512458"/>
              <a:gd name="connsiteY0" fmla="*/ 246821 h 2955728"/>
              <a:gd name="connsiteX1" fmla="*/ 1124636 w 4512458"/>
              <a:gd name="connsiteY1" fmla="*/ 441411 h 2955728"/>
              <a:gd name="connsiteX2" fmla="*/ 1476975 w 4512458"/>
              <a:gd name="connsiteY2" fmla="*/ 1218820 h 2955728"/>
              <a:gd name="connsiteX3" fmla="*/ 2928702 w 4512458"/>
              <a:gd name="connsiteY3" fmla="*/ 1445063 h 2955728"/>
              <a:gd name="connsiteX4" fmla="*/ 4022211 w 4512458"/>
              <a:gd name="connsiteY4" fmla="*/ 2868509 h 2955728"/>
              <a:gd name="connsiteX5" fmla="*/ 4478244 w 4512458"/>
              <a:gd name="connsiteY5" fmla="*/ 2589512 h 2955728"/>
              <a:gd name="connsiteX6" fmla="*/ 3928462 w 4512458"/>
              <a:gd name="connsiteY6" fmla="*/ 162931 h 2955728"/>
              <a:gd name="connsiteX7" fmla="*/ 103082 w 4512458"/>
              <a:gd name="connsiteY7" fmla="*/ 246821 h 2955728"/>
              <a:gd name="connsiteX0" fmla="*/ 97771 w 4614746"/>
              <a:gd name="connsiteY0" fmla="*/ 177989 h 2990591"/>
              <a:gd name="connsiteX1" fmla="*/ 1223020 w 4614746"/>
              <a:gd name="connsiteY1" fmla="*/ 476274 h 2990591"/>
              <a:gd name="connsiteX2" fmla="*/ 1575359 w 4614746"/>
              <a:gd name="connsiteY2" fmla="*/ 1253683 h 2990591"/>
              <a:gd name="connsiteX3" fmla="*/ 3027086 w 4614746"/>
              <a:gd name="connsiteY3" fmla="*/ 1479926 h 2990591"/>
              <a:gd name="connsiteX4" fmla="*/ 4120595 w 4614746"/>
              <a:gd name="connsiteY4" fmla="*/ 2903372 h 2990591"/>
              <a:gd name="connsiteX5" fmla="*/ 4576628 w 4614746"/>
              <a:gd name="connsiteY5" fmla="*/ 2624375 h 2990591"/>
              <a:gd name="connsiteX6" fmla="*/ 4026846 w 4614746"/>
              <a:gd name="connsiteY6" fmla="*/ 197794 h 2990591"/>
              <a:gd name="connsiteX7" fmla="*/ 97771 w 4614746"/>
              <a:gd name="connsiteY7" fmla="*/ 177989 h 299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14746" h="2990591">
                <a:moveTo>
                  <a:pt x="97771" y="177989"/>
                </a:moveTo>
                <a:cubicBezTo>
                  <a:pt x="-369533" y="224402"/>
                  <a:pt x="976755" y="296992"/>
                  <a:pt x="1223020" y="476274"/>
                </a:cubicBezTo>
                <a:cubicBezTo>
                  <a:pt x="1469285" y="655556"/>
                  <a:pt x="1353238" y="957575"/>
                  <a:pt x="1575359" y="1253683"/>
                </a:cubicBezTo>
                <a:cubicBezTo>
                  <a:pt x="1797480" y="1549791"/>
                  <a:pt x="2651585" y="1321242"/>
                  <a:pt x="3027086" y="1479926"/>
                </a:cubicBezTo>
                <a:cubicBezTo>
                  <a:pt x="3402587" y="1638610"/>
                  <a:pt x="3862338" y="2712631"/>
                  <a:pt x="4120595" y="2903372"/>
                </a:cubicBezTo>
                <a:cubicBezTo>
                  <a:pt x="4378852" y="3094113"/>
                  <a:pt x="4543548" y="2959041"/>
                  <a:pt x="4576628" y="2624375"/>
                </a:cubicBezTo>
                <a:cubicBezTo>
                  <a:pt x="4609708" y="2289709"/>
                  <a:pt x="4773322" y="605525"/>
                  <a:pt x="4026846" y="197794"/>
                </a:cubicBezTo>
                <a:cubicBezTo>
                  <a:pt x="3280370" y="-209937"/>
                  <a:pt x="565075" y="131576"/>
                  <a:pt x="97771" y="177989"/>
                </a:cubicBezTo>
                <a:close/>
              </a:path>
            </a:pathLst>
          </a:custGeom>
          <a:solidFill>
            <a:srgbClr val="EE3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7118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kern="1200">
          <a:solidFill>
            <a:schemeClr val="bg1"/>
          </a:solidFill>
          <a:latin typeface="Lato Black" panose="020F0A02020204030203" pitchFamily="34" charset="-1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Lato Light" panose="020F0302020204030203" pitchFamily="34" charset="-18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Lato Light" panose="020F0302020204030203" pitchFamily="34" charset="-18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Lato Light" panose="020F0302020204030203" pitchFamily="34" charset="-18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Lato Light" panose="020F0302020204030203" pitchFamily="34" charset="-18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Lato Light" panose="020F0302020204030203" pitchFamily="34" charset="-18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9E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1DA78B-145C-4E97-87F6-C79F3839D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465976"/>
            <a:ext cx="9144000" cy="2387600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bg1"/>
                </a:solidFill>
                <a:latin typeface="Lato Black" panose="020F0A02020204030203" pitchFamily="34" charset="-18"/>
              </a:rPr>
              <a:t>Red </a:t>
            </a:r>
            <a:r>
              <a:rPr lang="hu-HU" dirty="0" err="1">
                <a:solidFill>
                  <a:schemeClr val="bg1"/>
                </a:solidFill>
                <a:latin typeface="Lato Black" panose="020F0A02020204030203" pitchFamily="34" charset="-18"/>
              </a:rPr>
              <a:t>Circle</a:t>
            </a:r>
            <a:r>
              <a:rPr lang="hu-HU" dirty="0">
                <a:solidFill>
                  <a:schemeClr val="bg1"/>
                </a:solidFill>
                <a:latin typeface="Lato Black" panose="020F0A02020204030203" pitchFamily="34" charset="-18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Lato Black" panose="020F0A02020204030203" pitchFamily="34" charset="-18"/>
              </a:rPr>
              <a:t>Company</a:t>
            </a:r>
            <a:endParaRPr lang="hu-HU" dirty="0">
              <a:solidFill>
                <a:schemeClr val="bg1"/>
              </a:solidFill>
              <a:latin typeface="Lato Black" panose="020F0A02020204030203" pitchFamily="34" charset="-18"/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A2F99A01-83C6-4C04-9399-0C6FBF397580}"/>
              </a:ext>
            </a:extLst>
          </p:cNvPr>
          <p:cNvSpPr/>
          <p:nvPr/>
        </p:nvSpPr>
        <p:spPr>
          <a:xfrm>
            <a:off x="1926671" y="2342625"/>
            <a:ext cx="8338657" cy="2172749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127000" dist="215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abadkézi sokszög: alakzat 7">
            <a:extLst>
              <a:ext uri="{FF2B5EF4-FFF2-40B4-BE49-F238E27FC236}">
                <a16:creationId xmlns:a16="http://schemas.microsoft.com/office/drawing/2014/main" id="{8B748FB2-3740-400C-BB47-F3CCA4ABD07A}"/>
              </a:ext>
            </a:extLst>
          </p:cNvPr>
          <p:cNvSpPr/>
          <p:nvPr/>
        </p:nvSpPr>
        <p:spPr>
          <a:xfrm>
            <a:off x="8294506" y="-273295"/>
            <a:ext cx="4614746" cy="2990591"/>
          </a:xfrm>
          <a:custGeom>
            <a:avLst/>
            <a:gdLst>
              <a:gd name="connsiteX0" fmla="*/ 31120 w 4170572"/>
              <a:gd name="connsiteY0" fmla="*/ 268845 h 2676835"/>
              <a:gd name="connsiteX1" fmla="*/ 2136756 w 4170572"/>
              <a:gd name="connsiteY1" fmla="*/ 981909 h 2676835"/>
              <a:gd name="connsiteX2" fmla="*/ 3755832 w 4170572"/>
              <a:gd name="connsiteY2" fmla="*/ 2668096 h 2676835"/>
              <a:gd name="connsiteX3" fmla="*/ 3856500 w 4170572"/>
              <a:gd name="connsiteY3" fmla="*/ 184955 h 2676835"/>
              <a:gd name="connsiteX4" fmla="*/ 31120 w 4170572"/>
              <a:gd name="connsiteY4" fmla="*/ 268845 h 2676835"/>
              <a:gd name="connsiteX0" fmla="*/ 88663 w 4228115"/>
              <a:gd name="connsiteY0" fmla="*/ 256763 h 2663194"/>
              <a:gd name="connsiteX1" fmla="*/ 1430728 w 4228115"/>
              <a:gd name="connsiteY1" fmla="*/ 639889 h 2663194"/>
              <a:gd name="connsiteX2" fmla="*/ 3813375 w 4228115"/>
              <a:gd name="connsiteY2" fmla="*/ 2656014 h 2663194"/>
              <a:gd name="connsiteX3" fmla="*/ 3914043 w 4228115"/>
              <a:gd name="connsiteY3" fmla="*/ 172873 h 2663194"/>
              <a:gd name="connsiteX4" fmla="*/ 88663 w 4228115"/>
              <a:gd name="connsiteY4" fmla="*/ 256763 h 2663194"/>
              <a:gd name="connsiteX0" fmla="*/ 77754 w 4210135"/>
              <a:gd name="connsiteY0" fmla="*/ 256763 h 2744635"/>
              <a:gd name="connsiteX1" fmla="*/ 1419819 w 4210135"/>
              <a:gd name="connsiteY1" fmla="*/ 639889 h 2744635"/>
              <a:gd name="connsiteX2" fmla="*/ 2488595 w 4210135"/>
              <a:gd name="connsiteY2" fmla="*/ 2331698 h 2744635"/>
              <a:gd name="connsiteX3" fmla="*/ 3802466 w 4210135"/>
              <a:gd name="connsiteY3" fmla="*/ 2656014 h 2744635"/>
              <a:gd name="connsiteX4" fmla="*/ 3903134 w 4210135"/>
              <a:gd name="connsiteY4" fmla="*/ 172873 h 2744635"/>
              <a:gd name="connsiteX5" fmla="*/ 77754 w 4210135"/>
              <a:gd name="connsiteY5" fmla="*/ 256763 h 2744635"/>
              <a:gd name="connsiteX0" fmla="*/ 74105 w 4206486"/>
              <a:gd name="connsiteY0" fmla="*/ 256763 h 2700485"/>
              <a:gd name="connsiteX1" fmla="*/ 1416170 w 4206486"/>
              <a:gd name="connsiteY1" fmla="*/ 639889 h 2700485"/>
              <a:gd name="connsiteX2" fmla="*/ 1966472 w 4206486"/>
              <a:gd name="connsiteY2" fmla="*/ 1916919 h 2700485"/>
              <a:gd name="connsiteX3" fmla="*/ 3798817 w 4206486"/>
              <a:gd name="connsiteY3" fmla="*/ 2656014 h 2700485"/>
              <a:gd name="connsiteX4" fmla="*/ 3899485 w 4206486"/>
              <a:gd name="connsiteY4" fmla="*/ 172873 h 2700485"/>
              <a:gd name="connsiteX5" fmla="*/ 74105 w 4206486"/>
              <a:gd name="connsiteY5" fmla="*/ 256763 h 2700485"/>
              <a:gd name="connsiteX0" fmla="*/ 74105 w 4189849"/>
              <a:gd name="connsiteY0" fmla="*/ 256763 h 2744550"/>
              <a:gd name="connsiteX1" fmla="*/ 1416170 w 4189849"/>
              <a:gd name="connsiteY1" fmla="*/ 639889 h 2744550"/>
              <a:gd name="connsiteX2" fmla="*/ 1966472 w 4189849"/>
              <a:gd name="connsiteY2" fmla="*/ 1916919 h 2744550"/>
              <a:gd name="connsiteX3" fmla="*/ 3191956 w 4189849"/>
              <a:gd name="connsiteY3" fmla="*/ 1982906 h 2744550"/>
              <a:gd name="connsiteX4" fmla="*/ 3798817 w 4189849"/>
              <a:gd name="connsiteY4" fmla="*/ 2656014 h 2744550"/>
              <a:gd name="connsiteX5" fmla="*/ 3899485 w 4189849"/>
              <a:gd name="connsiteY5" fmla="*/ 172873 h 2744550"/>
              <a:gd name="connsiteX6" fmla="*/ 74105 w 4189849"/>
              <a:gd name="connsiteY6" fmla="*/ 256763 h 2744550"/>
              <a:gd name="connsiteX0" fmla="*/ 74105 w 4406699"/>
              <a:gd name="connsiteY0" fmla="*/ 254594 h 2707550"/>
              <a:gd name="connsiteX1" fmla="*/ 1416170 w 4406699"/>
              <a:gd name="connsiteY1" fmla="*/ 637720 h 2707550"/>
              <a:gd name="connsiteX2" fmla="*/ 1966472 w 4406699"/>
              <a:gd name="connsiteY2" fmla="*/ 1914750 h 2707550"/>
              <a:gd name="connsiteX3" fmla="*/ 3191956 w 4406699"/>
              <a:gd name="connsiteY3" fmla="*/ 1980737 h 2707550"/>
              <a:gd name="connsiteX4" fmla="*/ 4241877 w 4406699"/>
              <a:gd name="connsiteY4" fmla="*/ 2616138 h 2707550"/>
              <a:gd name="connsiteX5" fmla="*/ 3899485 w 4406699"/>
              <a:gd name="connsiteY5" fmla="*/ 170704 h 2707550"/>
              <a:gd name="connsiteX6" fmla="*/ 74105 w 4406699"/>
              <a:gd name="connsiteY6" fmla="*/ 254594 h 2707550"/>
              <a:gd name="connsiteX0" fmla="*/ 74105 w 4554006"/>
              <a:gd name="connsiteY0" fmla="*/ 253199 h 2688810"/>
              <a:gd name="connsiteX1" fmla="*/ 1416170 w 4554006"/>
              <a:gd name="connsiteY1" fmla="*/ 636325 h 2688810"/>
              <a:gd name="connsiteX2" fmla="*/ 1966472 w 4554006"/>
              <a:gd name="connsiteY2" fmla="*/ 1913355 h 2688810"/>
              <a:gd name="connsiteX3" fmla="*/ 3191956 w 4554006"/>
              <a:gd name="connsiteY3" fmla="*/ 1979342 h 2688810"/>
              <a:gd name="connsiteX4" fmla="*/ 4449267 w 4554006"/>
              <a:gd name="connsiteY4" fmla="*/ 2595890 h 2688810"/>
              <a:gd name="connsiteX5" fmla="*/ 3899485 w 4554006"/>
              <a:gd name="connsiteY5" fmla="*/ 169309 h 2688810"/>
              <a:gd name="connsiteX6" fmla="*/ 74105 w 4554006"/>
              <a:gd name="connsiteY6" fmla="*/ 253199 h 2688810"/>
              <a:gd name="connsiteX0" fmla="*/ 72066 w 4551967"/>
              <a:gd name="connsiteY0" fmla="*/ 253199 h 2688810"/>
              <a:gd name="connsiteX1" fmla="*/ 1414131 w 4551967"/>
              <a:gd name="connsiteY1" fmla="*/ 636325 h 2688810"/>
              <a:gd name="connsiteX2" fmla="*/ 1653349 w 4551967"/>
              <a:gd name="connsiteY2" fmla="*/ 1140357 h 2688810"/>
              <a:gd name="connsiteX3" fmla="*/ 3189917 w 4551967"/>
              <a:gd name="connsiteY3" fmla="*/ 1979342 h 2688810"/>
              <a:gd name="connsiteX4" fmla="*/ 4447228 w 4551967"/>
              <a:gd name="connsiteY4" fmla="*/ 2595890 h 2688810"/>
              <a:gd name="connsiteX5" fmla="*/ 3897446 w 4551967"/>
              <a:gd name="connsiteY5" fmla="*/ 169309 h 2688810"/>
              <a:gd name="connsiteX6" fmla="*/ 72066 w 4551967"/>
              <a:gd name="connsiteY6" fmla="*/ 253199 h 2688810"/>
              <a:gd name="connsiteX0" fmla="*/ 71057 w 4550958"/>
              <a:gd name="connsiteY0" fmla="*/ 253199 h 2688810"/>
              <a:gd name="connsiteX1" fmla="*/ 1413122 w 4550958"/>
              <a:gd name="connsiteY1" fmla="*/ 636325 h 2688810"/>
              <a:gd name="connsiteX2" fmla="*/ 1492084 w 4550958"/>
              <a:gd name="connsiteY2" fmla="*/ 1187491 h 2688810"/>
              <a:gd name="connsiteX3" fmla="*/ 3188908 w 4550958"/>
              <a:gd name="connsiteY3" fmla="*/ 1979342 h 2688810"/>
              <a:gd name="connsiteX4" fmla="*/ 4446219 w 4550958"/>
              <a:gd name="connsiteY4" fmla="*/ 2595890 h 2688810"/>
              <a:gd name="connsiteX5" fmla="*/ 3896437 w 4550958"/>
              <a:gd name="connsiteY5" fmla="*/ 169309 h 2688810"/>
              <a:gd name="connsiteX6" fmla="*/ 71057 w 4550958"/>
              <a:gd name="connsiteY6" fmla="*/ 253199 h 2688810"/>
              <a:gd name="connsiteX0" fmla="*/ 70765 w 4550666"/>
              <a:gd name="connsiteY0" fmla="*/ 253199 h 2688810"/>
              <a:gd name="connsiteX1" fmla="*/ 1412830 w 4550666"/>
              <a:gd name="connsiteY1" fmla="*/ 636325 h 2688810"/>
              <a:gd name="connsiteX2" fmla="*/ 1444658 w 4550666"/>
              <a:gd name="connsiteY2" fmla="*/ 1225198 h 2688810"/>
              <a:gd name="connsiteX3" fmla="*/ 3188616 w 4550666"/>
              <a:gd name="connsiteY3" fmla="*/ 1979342 h 2688810"/>
              <a:gd name="connsiteX4" fmla="*/ 4445927 w 4550666"/>
              <a:gd name="connsiteY4" fmla="*/ 2595890 h 2688810"/>
              <a:gd name="connsiteX5" fmla="*/ 3896145 w 4550666"/>
              <a:gd name="connsiteY5" fmla="*/ 169309 h 2688810"/>
              <a:gd name="connsiteX6" fmla="*/ 70765 w 4550666"/>
              <a:gd name="connsiteY6" fmla="*/ 253199 h 2688810"/>
              <a:gd name="connsiteX0" fmla="*/ 103082 w 4582983"/>
              <a:gd name="connsiteY0" fmla="*/ 246821 h 2682432"/>
              <a:gd name="connsiteX1" fmla="*/ 1124636 w 4582983"/>
              <a:gd name="connsiteY1" fmla="*/ 441411 h 2682432"/>
              <a:gd name="connsiteX2" fmla="*/ 1476975 w 4582983"/>
              <a:gd name="connsiteY2" fmla="*/ 1218820 h 2682432"/>
              <a:gd name="connsiteX3" fmla="*/ 3220933 w 4582983"/>
              <a:gd name="connsiteY3" fmla="*/ 1972964 h 2682432"/>
              <a:gd name="connsiteX4" fmla="*/ 4478244 w 4582983"/>
              <a:gd name="connsiteY4" fmla="*/ 2589512 h 2682432"/>
              <a:gd name="connsiteX5" fmla="*/ 3928462 w 4582983"/>
              <a:gd name="connsiteY5" fmla="*/ 162931 h 2682432"/>
              <a:gd name="connsiteX6" fmla="*/ 103082 w 4582983"/>
              <a:gd name="connsiteY6" fmla="*/ 246821 h 2682432"/>
              <a:gd name="connsiteX0" fmla="*/ 103082 w 4582983"/>
              <a:gd name="connsiteY0" fmla="*/ 246821 h 2652984"/>
              <a:gd name="connsiteX1" fmla="*/ 1124636 w 4582983"/>
              <a:gd name="connsiteY1" fmla="*/ 441411 h 2652984"/>
              <a:gd name="connsiteX2" fmla="*/ 1476975 w 4582983"/>
              <a:gd name="connsiteY2" fmla="*/ 1218820 h 2652984"/>
              <a:gd name="connsiteX3" fmla="*/ 2928702 w 4582983"/>
              <a:gd name="connsiteY3" fmla="*/ 1445063 h 2652984"/>
              <a:gd name="connsiteX4" fmla="*/ 4478244 w 4582983"/>
              <a:gd name="connsiteY4" fmla="*/ 2589512 h 2652984"/>
              <a:gd name="connsiteX5" fmla="*/ 3928462 w 4582983"/>
              <a:gd name="connsiteY5" fmla="*/ 162931 h 2652984"/>
              <a:gd name="connsiteX6" fmla="*/ 103082 w 4582983"/>
              <a:gd name="connsiteY6" fmla="*/ 246821 h 2652984"/>
              <a:gd name="connsiteX0" fmla="*/ 103082 w 4512458"/>
              <a:gd name="connsiteY0" fmla="*/ 246821 h 2955728"/>
              <a:gd name="connsiteX1" fmla="*/ 1124636 w 4512458"/>
              <a:gd name="connsiteY1" fmla="*/ 441411 h 2955728"/>
              <a:gd name="connsiteX2" fmla="*/ 1476975 w 4512458"/>
              <a:gd name="connsiteY2" fmla="*/ 1218820 h 2955728"/>
              <a:gd name="connsiteX3" fmla="*/ 2928702 w 4512458"/>
              <a:gd name="connsiteY3" fmla="*/ 1445063 h 2955728"/>
              <a:gd name="connsiteX4" fmla="*/ 4022211 w 4512458"/>
              <a:gd name="connsiteY4" fmla="*/ 2868509 h 2955728"/>
              <a:gd name="connsiteX5" fmla="*/ 4478244 w 4512458"/>
              <a:gd name="connsiteY5" fmla="*/ 2589512 h 2955728"/>
              <a:gd name="connsiteX6" fmla="*/ 3928462 w 4512458"/>
              <a:gd name="connsiteY6" fmla="*/ 162931 h 2955728"/>
              <a:gd name="connsiteX7" fmla="*/ 103082 w 4512458"/>
              <a:gd name="connsiteY7" fmla="*/ 246821 h 2955728"/>
              <a:gd name="connsiteX0" fmla="*/ 97771 w 4614746"/>
              <a:gd name="connsiteY0" fmla="*/ 177989 h 2990591"/>
              <a:gd name="connsiteX1" fmla="*/ 1223020 w 4614746"/>
              <a:gd name="connsiteY1" fmla="*/ 476274 h 2990591"/>
              <a:gd name="connsiteX2" fmla="*/ 1575359 w 4614746"/>
              <a:gd name="connsiteY2" fmla="*/ 1253683 h 2990591"/>
              <a:gd name="connsiteX3" fmla="*/ 3027086 w 4614746"/>
              <a:gd name="connsiteY3" fmla="*/ 1479926 h 2990591"/>
              <a:gd name="connsiteX4" fmla="*/ 4120595 w 4614746"/>
              <a:gd name="connsiteY4" fmla="*/ 2903372 h 2990591"/>
              <a:gd name="connsiteX5" fmla="*/ 4576628 w 4614746"/>
              <a:gd name="connsiteY5" fmla="*/ 2624375 h 2990591"/>
              <a:gd name="connsiteX6" fmla="*/ 4026846 w 4614746"/>
              <a:gd name="connsiteY6" fmla="*/ 197794 h 2990591"/>
              <a:gd name="connsiteX7" fmla="*/ 97771 w 4614746"/>
              <a:gd name="connsiteY7" fmla="*/ 177989 h 299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14746" h="2990591">
                <a:moveTo>
                  <a:pt x="97771" y="177989"/>
                </a:moveTo>
                <a:cubicBezTo>
                  <a:pt x="-369533" y="224402"/>
                  <a:pt x="976755" y="296992"/>
                  <a:pt x="1223020" y="476274"/>
                </a:cubicBezTo>
                <a:cubicBezTo>
                  <a:pt x="1469285" y="655556"/>
                  <a:pt x="1353238" y="957575"/>
                  <a:pt x="1575359" y="1253683"/>
                </a:cubicBezTo>
                <a:cubicBezTo>
                  <a:pt x="1797480" y="1549791"/>
                  <a:pt x="2651585" y="1321242"/>
                  <a:pt x="3027086" y="1479926"/>
                </a:cubicBezTo>
                <a:cubicBezTo>
                  <a:pt x="3402587" y="1638610"/>
                  <a:pt x="3862338" y="2712631"/>
                  <a:pt x="4120595" y="2903372"/>
                </a:cubicBezTo>
                <a:cubicBezTo>
                  <a:pt x="4378852" y="3094113"/>
                  <a:pt x="4543548" y="2959041"/>
                  <a:pt x="4576628" y="2624375"/>
                </a:cubicBezTo>
                <a:cubicBezTo>
                  <a:pt x="4609708" y="2289709"/>
                  <a:pt x="4773322" y="605525"/>
                  <a:pt x="4026846" y="197794"/>
                </a:cubicBezTo>
                <a:cubicBezTo>
                  <a:pt x="3280370" y="-209937"/>
                  <a:pt x="565075" y="131576"/>
                  <a:pt x="97771" y="177989"/>
                </a:cubicBezTo>
                <a:close/>
              </a:path>
            </a:pathLst>
          </a:custGeom>
          <a:solidFill>
            <a:srgbClr val="EE3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Szabadkézi sokszög: alakzat 8">
            <a:extLst>
              <a:ext uri="{FF2B5EF4-FFF2-40B4-BE49-F238E27FC236}">
                <a16:creationId xmlns:a16="http://schemas.microsoft.com/office/drawing/2014/main" id="{3338D374-D790-44F5-AE52-3547D72D7675}"/>
              </a:ext>
            </a:extLst>
          </p:cNvPr>
          <p:cNvSpPr/>
          <p:nvPr/>
        </p:nvSpPr>
        <p:spPr>
          <a:xfrm>
            <a:off x="-710508" y="3941120"/>
            <a:ext cx="3804380" cy="3303453"/>
          </a:xfrm>
          <a:custGeom>
            <a:avLst/>
            <a:gdLst>
              <a:gd name="connsiteX0" fmla="*/ 302196 w 3804380"/>
              <a:gd name="connsiteY0" fmla="*/ 58899 h 3303453"/>
              <a:gd name="connsiteX1" fmla="*/ 1650229 w 3804380"/>
              <a:gd name="connsiteY1" fmla="*/ 1133555 h 3303453"/>
              <a:gd name="connsiteX2" fmla="*/ 1555961 w 3804380"/>
              <a:gd name="connsiteY2" fmla="*/ 2095089 h 3303453"/>
              <a:gd name="connsiteX3" fmla="*/ 3790113 w 3804380"/>
              <a:gd name="connsiteY3" fmla="*/ 3056623 h 3303453"/>
              <a:gd name="connsiteX4" fmla="*/ 321049 w 3804380"/>
              <a:gd name="connsiteY4" fmla="*/ 3037769 h 3303453"/>
              <a:gd name="connsiteX5" fmla="*/ 302196 w 3804380"/>
              <a:gd name="connsiteY5" fmla="*/ 58899 h 3303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4380" h="3303453">
                <a:moveTo>
                  <a:pt x="302196" y="58899"/>
                </a:moveTo>
                <a:cubicBezTo>
                  <a:pt x="523726" y="-258470"/>
                  <a:pt x="1441268" y="794190"/>
                  <a:pt x="1650229" y="1133555"/>
                </a:cubicBezTo>
                <a:cubicBezTo>
                  <a:pt x="1859190" y="1472920"/>
                  <a:pt x="1199314" y="1774578"/>
                  <a:pt x="1555961" y="2095089"/>
                </a:cubicBezTo>
                <a:cubicBezTo>
                  <a:pt x="1912608" y="2415600"/>
                  <a:pt x="3995932" y="2899510"/>
                  <a:pt x="3790113" y="3056623"/>
                </a:cubicBezTo>
                <a:cubicBezTo>
                  <a:pt x="3584294" y="3213736"/>
                  <a:pt x="900797" y="3532676"/>
                  <a:pt x="321049" y="3037769"/>
                </a:cubicBezTo>
                <a:cubicBezTo>
                  <a:pt x="-258699" y="2542862"/>
                  <a:pt x="80666" y="376268"/>
                  <a:pt x="302196" y="58899"/>
                </a:cubicBezTo>
                <a:close/>
              </a:path>
            </a:pathLst>
          </a:custGeom>
          <a:solidFill>
            <a:srgbClr val="6BA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abadkézi sokszög: alakzat 9">
            <a:extLst>
              <a:ext uri="{FF2B5EF4-FFF2-40B4-BE49-F238E27FC236}">
                <a16:creationId xmlns:a16="http://schemas.microsoft.com/office/drawing/2014/main" id="{C312A2BC-EDB7-4CA4-BE3C-C1BC9DD052A6}"/>
              </a:ext>
            </a:extLst>
          </p:cNvPr>
          <p:cNvSpPr/>
          <p:nvPr/>
        </p:nvSpPr>
        <p:spPr>
          <a:xfrm>
            <a:off x="-558108" y="4093520"/>
            <a:ext cx="3804380" cy="3303453"/>
          </a:xfrm>
          <a:custGeom>
            <a:avLst/>
            <a:gdLst>
              <a:gd name="connsiteX0" fmla="*/ 302196 w 3804380"/>
              <a:gd name="connsiteY0" fmla="*/ 58899 h 3303453"/>
              <a:gd name="connsiteX1" fmla="*/ 1650229 w 3804380"/>
              <a:gd name="connsiteY1" fmla="*/ 1133555 h 3303453"/>
              <a:gd name="connsiteX2" fmla="*/ 1555961 w 3804380"/>
              <a:gd name="connsiteY2" fmla="*/ 2095089 h 3303453"/>
              <a:gd name="connsiteX3" fmla="*/ 3790113 w 3804380"/>
              <a:gd name="connsiteY3" fmla="*/ 3056623 h 3303453"/>
              <a:gd name="connsiteX4" fmla="*/ 321049 w 3804380"/>
              <a:gd name="connsiteY4" fmla="*/ 3037769 h 3303453"/>
              <a:gd name="connsiteX5" fmla="*/ 302196 w 3804380"/>
              <a:gd name="connsiteY5" fmla="*/ 58899 h 3303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4380" h="3303453">
                <a:moveTo>
                  <a:pt x="302196" y="58899"/>
                </a:moveTo>
                <a:cubicBezTo>
                  <a:pt x="523726" y="-258470"/>
                  <a:pt x="1441268" y="794190"/>
                  <a:pt x="1650229" y="1133555"/>
                </a:cubicBezTo>
                <a:cubicBezTo>
                  <a:pt x="1859190" y="1472920"/>
                  <a:pt x="1199314" y="1774578"/>
                  <a:pt x="1555961" y="2095089"/>
                </a:cubicBezTo>
                <a:cubicBezTo>
                  <a:pt x="1912608" y="2415600"/>
                  <a:pt x="3995932" y="2899510"/>
                  <a:pt x="3790113" y="3056623"/>
                </a:cubicBezTo>
                <a:cubicBezTo>
                  <a:pt x="3584294" y="3213736"/>
                  <a:pt x="900797" y="3532676"/>
                  <a:pt x="321049" y="3037769"/>
                </a:cubicBezTo>
                <a:cubicBezTo>
                  <a:pt x="-258699" y="2542862"/>
                  <a:pt x="80666" y="376268"/>
                  <a:pt x="302196" y="58899"/>
                </a:cubicBezTo>
                <a:close/>
              </a:path>
            </a:pathLst>
          </a:custGeom>
          <a:solidFill>
            <a:srgbClr val="6BA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977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D77114-2ACC-4F73-B631-DA5AA328E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3117"/>
          </a:xfrm>
        </p:spPr>
        <p:txBody>
          <a:bodyPr/>
          <a:lstStyle/>
          <a:p>
            <a:pPr algn="ctr"/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Cégünkről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7B9851-66E5-4D17-9A7E-36EE8FD75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5173"/>
            <a:ext cx="10515600" cy="4091789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-"/>
            </a:pPr>
            <a:r>
              <a:rPr lang="hu-HU" sz="1800" dirty="0">
                <a:solidFill>
                  <a:schemeClr val="bg1"/>
                </a:solidFill>
                <a:effectLst/>
                <a:latin typeface="Lato Light" panose="020F0302020204030203" pitchFamily="34" charset="-18"/>
                <a:ea typeface="Calibri" panose="020F0502020204030204" pitchFamily="34" charset="0"/>
                <a:cs typeface="Times New Roman" panose="02020603050405020304" pitchFamily="18" charset="0"/>
              </a:rPr>
              <a:t>Precíz és gyors munka, kollégáink által.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-"/>
            </a:pPr>
            <a:r>
              <a:rPr lang="hu-HU" sz="1800" dirty="0">
                <a:solidFill>
                  <a:schemeClr val="bg1"/>
                </a:solidFill>
                <a:effectLst/>
                <a:latin typeface="Lato Light" panose="020F0302020204030203" pitchFamily="34" charset="-18"/>
                <a:ea typeface="Calibri" panose="020F0502020204030204" pitchFamily="34" charset="0"/>
                <a:cs typeface="Times New Roman" panose="02020603050405020304" pitchFamily="18" charset="0"/>
              </a:rPr>
              <a:t>Hozzáértő kollégáink a legjobb tanácsokat adják Ön számára.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-"/>
            </a:pPr>
            <a:r>
              <a:rPr lang="hu-HU" sz="1800" dirty="0">
                <a:solidFill>
                  <a:schemeClr val="bg1"/>
                </a:solidFill>
                <a:effectLst/>
                <a:latin typeface="Lato Light" panose="020F0302020204030203" pitchFamily="34" charset="-18"/>
                <a:ea typeface="Calibri" panose="020F0502020204030204" pitchFamily="34" charset="0"/>
                <a:cs typeface="Times New Roman" panose="02020603050405020304" pitchFamily="18" charset="0"/>
              </a:rPr>
              <a:t>A vásárló minden percét figyelembe vesszük, kollégáink próbálnak a legrövidebb idő alatt végezni.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-"/>
            </a:pPr>
            <a:r>
              <a:rPr lang="hu-HU" sz="1800" dirty="0">
                <a:solidFill>
                  <a:schemeClr val="bg1"/>
                </a:solidFill>
                <a:effectLst/>
                <a:latin typeface="Lato Light" panose="020F0302020204030203" pitchFamily="34" charset="-18"/>
                <a:ea typeface="Calibri" panose="020F0502020204030204" pitchFamily="34" charset="0"/>
                <a:cs typeface="Times New Roman" panose="02020603050405020304" pitchFamily="18" charset="0"/>
              </a:rPr>
              <a:t>A boltunkban kényelmesen tud várni míg készülékével foglalkoznak.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hu-HU" sz="1800" dirty="0">
                <a:solidFill>
                  <a:schemeClr val="bg1"/>
                </a:solidFill>
                <a:effectLst/>
                <a:latin typeface="Lato Light" panose="020F0302020204030203" pitchFamily="34" charset="-18"/>
                <a:ea typeface="Calibri" panose="020F0502020204030204" pitchFamily="34" charset="0"/>
                <a:cs typeface="Times New Roman" panose="02020603050405020304" pitchFamily="18" charset="0"/>
              </a:rPr>
              <a:t>Kedvező árak.</a:t>
            </a:r>
          </a:p>
          <a:p>
            <a:endParaRPr lang="hu-HU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B27AAA40-324A-4CE3-AB40-D6DDBC43F583}"/>
              </a:ext>
            </a:extLst>
          </p:cNvPr>
          <p:cNvSpPr/>
          <p:nvPr/>
        </p:nvSpPr>
        <p:spPr>
          <a:xfrm>
            <a:off x="4497936" y="205099"/>
            <a:ext cx="3196128" cy="1478422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127000" dist="165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n w="57150">
                <a:solidFill>
                  <a:schemeClr val="bg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074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7DBE0B-DCC0-41F0-AA2A-7B902F38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Lato Light" panose="020F0302020204030203" pitchFamily="34" charset="-18"/>
              </a:rPr>
              <a:t>Munkatársainkról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932567-1D24-4456-8463-329320817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b="1" dirty="0"/>
              <a:t>Drávai Dominik </a:t>
            </a:r>
            <a:r>
              <a:rPr lang="hu-HU" sz="2000" dirty="0"/>
              <a:t>vagyok a Red </a:t>
            </a:r>
            <a:r>
              <a:rPr lang="hu-HU" sz="2000" dirty="0" err="1"/>
              <a:t>Circle</a:t>
            </a:r>
            <a:r>
              <a:rPr lang="hu-HU" sz="2000" dirty="0"/>
              <a:t> </a:t>
            </a:r>
            <a:r>
              <a:rPr lang="hu-HU" sz="2000" dirty="0" err="1"/>
              <a:t>Company</a:t>
            </a:r>
            <a:r>
              <a:rPr lang="hu-HU" sz="2000" dirty="0"/>
              <a:t> alapítója. Informatikai felújítással 6 éve foglalkozom, kitűnően pozitív visszajelzésekkel. Számomra a precizitás van előtérben, a munkámat sokszoros átvizsgálás után adom ki a kezeim közül. Három évet dolgoztam egy világmárkánál vezető pozícióban. Fontosnak tartom a családias légkört a munkahelyemen, illetve a becsületes, megbízható munkaerőt. </a:t>
            </a:r>
          </a:p>
          <a:p>
            <a:pPr>
              <a:spcBef>
                <a:spcPts val="1500"/>
              </a:spcBef>
            </a:pPr>
            <a:r>
              <a:rPr lang="hu-HU" sz="2000" b="1" dirty="0"/>
              <a:t>Szlávik Bence </a:t>
            </a:r>
            <a:r>
              <a:rPr lang="hu-HU" sz="2000" dirty="0"/>
              <a:t>vagyok a Red </a:t>
            </a:r>
            <a:r>
              <a:rPr lang="hu-HU" sz="2000" dirty="0" err="1"/>
              <a:t>Circle</a:t>
            </a:r>
            <a:r>
              <a:rPr lang="hu-HU" sz="2000" dirty="0"/>
              <a:t> </a:t>
            </a:r>
            <a:r>
              <a:rPr lang="hu-HU" sz="2000" dirty="0" err="1"/>
              <a:t>Company</a:t>
            </a:r>
            <a:r>
              <a:rPr lang="hu-HU" sz="2000" dirty="0"/>
              <a:t> dolgozója immáron 2 éve. Nagyon szeretek ennél a cégnél dolgozni hisz teljesen családias a légkör, mindenki jóba van mindenkivel és mindenki örömmel dolgozik együtt. Cégünk informatikai felújítással foglalkozik, ezen értendő, hogy különböző számítástechnikai eszközöket újítunk a felkérőink számára. Én tartom a kapcsolatot a partnereinkkel és megrendelőinkkel, ezt emailen és telefonos kapcsolaton is szintén. Bárkinek szívvel ajánlom ezt a céget ,mindenki megtalálja a magának megfelelő pozíciót, és könnyen betud illeszkedni.</a:t>
            </a:r>
          </a:p>
        </p:txBody>
      </p:sp>
    </p:spTree>
    <p:extLst>
      <p:ext uri="{BB962C8B-B14F-4D97-AF65-F5344CB8AC3E}">
        <p14:creationId xmlns:p14="http://schemas.microsoft.com/office/powerpoint/2010/main" val="68193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67CD56-666D-493D-A5A7-85AC7595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Lato Light" panose="020F0302020204030203" pitchFamily="34" charset="-18"/>
              </a:rPr>
              <a:t>Korszerüsítés</a:t>
            </a:r>
            <a:r>
              <a:rPr lang="hu-HU" dirty="0">
                <a:latin typeface="Lato Light" panose="020F0302020204030203" pitchFamily="34" charset="-18"/>
              </a:rPr>
              <a:t> előnyei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E9E09E-51FC-4B50-97EB-71F140854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Kényelmi érzet növekedik</a:t>
            </a:r>
          </a:p>
          <a:p>
            <a:r>
              <a:rPr lang="hu-HU" dirty="0"/>
              <a:t>Új ügyfelek a modernitás miatt</a:t>
            </a:r>
          </a:p>
          <a:p>
            <a:r>
              <a:rPr lang="hu-HU" dirty="0"/>
              <a:t>Gördülékeny munkavégzés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sz="1600" dirty="0"/>
              <a:t>Rövidebb nyomtatási idő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sz="1600" dirty="0"/>
              <a:t>Kevesebb kékfény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sz="1600" dirty="0"/>
              <a:t>Halkabb eszközök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sz="1600" dirty="0"/>
              <a:t>Hordozható eszközök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3792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2201F5-654C-4714-AEE8-9BB77BB5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Lato Light" panose="020F0302020204030203" pitchFamily="34" charset="-18"/>
              </a:rPr>
              <a:t>Windows vagy Linux?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A1FBC29-CC1D-421D-A756-B12AEDF20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490" y="1690688"/>
            <a:ext cx="3562884" cy="4486275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latin typeface="Lato Black" panose="020F0A02020204030203" pitchFamily="34" charset="-18"/>
              </a:rPr>
              <a:t>Linux (</a:t>
            </a:r>
            <a:r>
              <a:rPr lang="hu-HU" dirty="0" err="1">
                <a:latin typeface="Lato Black" panose="020F0A02020204030203" pitchFamily="34" charset="-18"/>
              </a:rPr>
              <a:t>ubuntu</a:t>
            </a:r>
            <a:r>
              <a:rPr lang="hu-HU" dirty="0">
                <a:latin typeface="Lato Black" panose="020F0A02020204030203" pitchFamily="34" charset="-18"/>
              </a:rPr>
              <a:t>)</a:t>
            </a:r>
          </a:p>
          <a:p>
            <a:r>
              <a:rPr lang="hu-HU" sz="2000" b="1" dirty="0">
                <a:solidFill>
                  <a:srgbClr val="00CC00"/>
                </a:solidFill>
              </a:rPr>
              <a:t>Gyorsabb</a:t>
            </a:r>
          </a:p>
          <a:p>
            <a:r>
              <a:rPr lang="hu-HU" sz="2000" b="1" dirty="0">
                <a:solidFill>
                  <a:srgbClr val="00CC00"/>
                </a:solidFill>
              </a:rPr>
              <a:t>Rengeteg változat elérhető</a:t>
            </a:r>
          </a:p>
          <a:p>
            <a:r>
              <a:rPr lang="hu-HU" sz="2000" b="1" dirty="0">
                <a:solidFill>
                  <a:srgbClr val="00CC00"/>
                </a:solidFill>
              </a:rPr>
              <a:t>Nyílt, szabad szoftver</a:t>
            </a:r>
          </a:p>
          <a:p>
            <a:r>
              <a:rPr lang="hu-HU" sz="2000" b="1" dirty="0">
                <a:solidFill>
                  <a:srgbClr val="EE3F01"/>
                </a:solidFill>
              </a:rPr>
              <a:t>Bonyolult felhasználói felület</a:t>
            </a:r>
          </a:p>
          <a:p>
            <a:r>
              <a:rPr lang="hu-HU" sz="2000" b="1" dirty="0">
                <a:solidFill>
                  <a:srgbClr val="EE3F01"/>
                </a:solidFill>
              </a:rPr>
              <a:t>Sok program nem kompatibilis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D531F89B-4757-42CD-96FD-1DB0A3B9F164}"/>
              </a:ext>
            </a:extLst>
          </p:cNvPr>
          <p:cNvSpPr txBox="1">
            <a:spLocks/>
          </p:cNvSpPr>
          <p:nvPr/>
        </p:nvSpPr>
        <p:spPr>
          <a:xfrm>
            <a:off x="7363626" y="1690688"/>
            <a:ext cx="3562884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Lato Light" panose="020F0302020204030203" pitchFamily="34" charset="-18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Lato Light" panose="020F0302020204030203" pitchFamily="34" charset="-1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Lato Light" panose="020F0302020204030203" pitchFamily="34" charset="-1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Lato Light" panose="020F0302020204030203" pitchFamily="34" charset="-1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Lato Light" panose="020F0302020204030203" pitchFamily="34" charset="-1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dirty="0">
                <a:latin typeface="Lato Black" panose="020F0A02020204030203" pitchFamily="34" charset="-18"/>
              </a:rPr>
              <a:t>Windows</a:t>
            </a:r>
          </a:p>
          <a:p>
            <a:r>
              <a:rPr lang="hu-HU" sz="2000" b="1" dirty="0">
                <a:solidFill>
                  <a:srgbClr val="EE3F01"/>
                </a:solidFill>
              </a:rPr>
              <a:t>Lassabb</a:t>
            </a:r>
          </a:p>
          <a:p>
            <a:r>
              <a:rPr lang="hu-HU" sz="2000" b="1" dirty="0">
                <a:solidFill>
                  <a:srgbClr val="00CC00"/>
                </a:solidFill>
              </a:rPr>
              <a:t>MS eszközök</a:t>
            </a:r>
          </a:p>
          <a:p>
            <a:r>
              <a:rPr lang="hu-HU" sz="2000" b="1" dirty="0">
                <a:solidFill>
                  <a:srgbClr val="00CC00"/>
                </a:solidFill>
              </a:rPr>
              <a:t>Felhasználó barát felület</a:t>
            </a:r>
          </a:p>
          <a:p>
            <a:r>
              <a:rPr lang="hu-HU" sz="2000" b="1" dirty="0">
                <a:solidFill>
                  <a:srgbClr val="00CC00"/>
                </a:solidFill>
              </a:rPr>
              <a:t>Szinte minden program kompatibilis</a:t>
            </a:r>
          </a:p>
        </p:txBody>
      </p:sp>
    </p:spTree>
    <p:extLst>
      <p:ext uri="{BB962C8B-B14F-4D97-AF65-F5344CB8AC3E}">
        <p14:creationId xmlns:p14="http://schemas.microsoft.com/office/powerpoint/2010/main" val="2263803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9AFE4E-6D95-44EE-913E-9C377DEA1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Lato Light" panose="020F0302020204030203" pitchFamily="34" charset="-18"/>
              </a:rPr>
              <a:t>Közvéleménykutatás</a:t>
            </a:r>
          </a:p>
        </p:txBody>
      </p:sp>
      <p:graphicFrame>
        <p:nvGraphicFramePr>
          <p:cNvPr id="6" name="Tartalom helye 5">
            <a:extLst>
              <a:ext uri="{FF2B5EF4-FFF2-40B4-BE49-F238E27FC236}">
                <a16:creationId xmlns:a16="http://schemas.microsoft.com/office/drawing/2014/main" id="{73A75058-65FB-4DFE-93FE-F2F0001112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1240191"/>
              </p:ext>
            </p:extLst>
          </p:nvPr>
        </p:nvGraphicFramePr>
        <p:xfrm>
          <a:off x="536542" y="1690688"/>
          <a:ext cx="3582971" cy="4219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96F3FD9-7D67-4F19-B528-F538FA77E8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9840385"/>
              </p:ext>
            </p:extLst>
          </p:nvPr>
        </p:nvGraphicFramePr>
        <p:xfrm>
          <a:off x="4119513" y="1690688"/>
          <a:ext cx="3582972" cy="4219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D30F104C-5949-400D-B4BC-C87A6A9934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3273164"/>
              </p:ext>
            </p:extLst>
          </p:nvPr>
        </p:nvGraphicFramePr>
        <p:xfrm>
          <a:off x="7702484" y="1690688"/>
          <a:ext cx="3582972" cy="4219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23755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9AFE4E-6D95-44EE-913E-9C377DEA1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Lato Light" panose="020F0302020204030203" pitchFamily="34" charset="-18"/>
              </a:rPr>
              <a:t>Közvéleménykutatás</a:t>
            </a:r>
          </a:p>
        </p:txBody>
      </p:sp>
      <p:pic>
        <p:nvPicPr>
          <p:cNvPr id="3074" name="Picture 2" descr="Űrlapok-válaszdiagram. Kérdés címe: Melyik megyében él?. Válaszok száma: 26 válasz.">
            <a:extLst>
              <a:ext uri="{FF2B5EF4-FFF2-40B4-BE49-F238E27FC236}">
                <a16:creationId xmlns:a16="http://schemas.microsoft.com/office/drawing/2014/main" id="{58542C52-A429-41FC-A9AC-EF3B2E37C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9"/>
            <a:ext cx="5176101" cy="246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Űrlapok-válaszdiagram. Kérdés címe: Miket újítana fel jelenlegi cége technikai részén?. Válaszok száma: 30 válasz.">
            <a:extLst>
              <a:ext uri="{FF2B5EF4-FFF2-40B4-BE49-F238E27FC236}">
                <a16:creationId xmlns:a16="http://schemas.microsoft.com/office/drawing/2014/main" id="{C73157FD-47B7-43A8-857D-E6B60A14B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699" y="1690688"/>
            <a:ext cx="5176101" cy="246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Űrlapok-válaszdiagram. Kérdés címe: Milyen programokat használnak a felhő alapú munkához? (Nem kötelező.). Válaszok száma: 25 válasz.">
            <a:extLst>
              <a:ext uri="{FF2B5EF4-FFF2-40B4-BE49-F238E27FC236}">
                <a16:creationId xmlns:a16="http://schemas.microsoft.com/office/drawing/2014/main" id="{35FC0C33-D5A0-40A1-8392-50C00D12A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949" y="4246586"/>
            <a:ext cx="5176101" cy="246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674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278</Words>
  <Application>Microsoft Office PowerPoint</Application>
  <PresentationFormat>Szélesvásznú</PresentationFormat>
  <Paragraphs>36</Paragraphs>
  <Slides>7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3" baseType="lpstr">
      <vt:lpstr>Arial</vt:lpstr>
      <vt:lpstr>Calibri</vt:lpstr>
      <vt:lpstr>Lato Black</vt:lpstr>
      <vt:lpstr>Lato Light</vt:lpstr>
      <vt:lpstr>Wingdings</vt:lpstr>
      <vt:lpstr>Office-téma</vt:lpstr>
      <vt:lpstr>Red Circle Company</vt:lpstr>
      <vt:lpstr>Cégünkről</vt:lpstr>
      <vt:lpstr>Munkatársainkról</vt:lpstr>
      <vt:lpstr>Korszerüsítés előnyei</vt:lpstr>
      <vt:lpstr>Windows vagy Linux?</vt:lpstr>
      <vt:lpstr>Közvéleménykutatás</vt:lpstr>
      <vt:lpstr>Közvéleménykutatás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Ħ€ภя๏cк Ħ€ภя๏cк</dc:creator>
  <cp:lastModifiedBy>Ħ€ภя๏cк Ħ€ภя๏cк</cp:lastModifiedBy>
  <cp:revision>22</cp:revision>
  <dcterms:created xsi:type="dcterms:W3CDTF">2021-12-12T13:38:16Z</dcterms:created>
  <dcterms:modified xsi:type="dcterms:W3CDTF">2021-12-15T19:51:33Z</dcterms:modified>
</cp:coreProperties>
</file>