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theme/theme1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</p:sldMasterIdLst>
  <p:notesMasterIdLst>
    <p:notesMasterId r:id="rId38"/>
  </p:notesMasterIdLst>
  <p:sldIdLst>
    <p:sldId id="256" r:id="rId15"/>
    <p:sldId id="257" r:id="rId16"/>
    <p:sldId id="258" r:id="rId17"/>
    <p:sldId id="262" r:id="rId18"/>
    <p:sldId id="259" r:id="rId19"/>
    <p:sldId id="260" r:id="rId20"/>
    <p:sldId id="261" r:id="rId21"/>
    <p:sldId id="263" r:id="rId22"/>
    <p:sldId id="264" r:id="rId23"/>
    <p:sldId id="265" r:id="rId24"/>
    <p:sldId id="266" r:id="rId25"/>
    <p:sldId id="267" r:id="rId26"/>
    <p:sldId id="270" r:id="rId27"/>
    <p:sldId id="271" r:id="rId28"/>
    <p:sldId id="272" r:id="rId29"/>
    <p:sldId id="273" r:id="rId30"/>
    <p:sldId id="275" r:id="rId31"/>
    <p:sldId id="274" r:id="rId32"/>
    <p:sldId id="276" r:id="rId33"/>
    <p:sldId id="277" r:id="rId34"/>
    <p:sldId id="278" r:id="rId35"/>
    <p:sldId id="279" r:id="rId36"/>
    <p:sldId id="280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97" autoAdjust="0"/>
  </p:normalViewPr>
  <p:slideViewPr>
    <p:cSldViewPr snapToGrid="0">
      <p:cViewPr>
        <p:scale>
          <a:sx n="100" d="100"/>
          <a:sy n="100" d="100"/>
        </p:scale>
        <p:origin x="95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presProps" Target="presProps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2.xml"/><Relationship Id="rId20" Type="http://schemas.openxmlformats.org/officeDocument/2006/relationships/slide" Target="slides/slide6.xml"/><Relationship Id="rId29" Type="http://schemas.openxmlformats.org/officeDocument/2006/relationships/slide" Target="slides/slide15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5.xml"/><Relationship Id="rId31" Type="http://schemas.openxmlformats.org/officeDocument/2006/relationships/slide" Target="slides/slide17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Click to edit the notes format</a:t>
            </a:r>
          </a:p>
        </p:txBody>
      </p:sp>
      <p:sp>
        <p:nvSpPr>
          <p:cNvPr id="10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&lt;header&gt;</a:t>
            </a:r>
          </a:p>
        </p:txBody>
      </p:sp>
      <p:sp>
        <p:nvSpPr>
          <p:cNvPr id="108" name="PlaceHolder 4"/>
          <p:cNvSpPr>
            <a:spLocks noGrp="1"/>
          </p:cNvSpPr>
          <p:nvPr>
            <p:ph type="dt" idx="49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109" name="PlaceHolder 5"/>
          <p:cNvSpPr>
            <a:spLocks noGrp="1"/>
          </p:cNvSpPr>
          <p:nvPr>
            <p:ph type="ftr" idx="50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0" name="PlaceHolder 6"/>
          <p:cNvSpPr>
            <a:spLocks noGrp="1"/>
          </p:cNvSpPr>
          <p:nvPr>
            <p:ph type="sldNum" idx="51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832D8467-AEA2-41E0-9231-28B23B03B299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813" cy="3084513"/>
          </a:xfrm>
          <a:prstGeom prst="rect">
            <a:avLst/>
          </a:prstGeom>
          <a:ln w="0">
            <a:noFill/>
          </a:ln>
        </p:spPr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3520" cy="3597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16000" indent="-216000">
              <a:buNone/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sldNum" idx="52"/>
          </p:nvPr>
        </p:nvSpPr>
        <p:spPr>
          <a:xfrm>
            <a:off x="3884760" y="8685360"/>
            <a:ext cx="2968920" cy="455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9D45F37-F7C5-4485-8895-20C989B3A781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D0738-A891-D446-E524-8787B4624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7F5E508-B209-815A-3D2F-58EE023066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EAB299-E021-3208-EDCC-7A65A8739E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3F604-E1DB-393A-9421-E2F50F9B155B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877002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1C2D1-1B04-40C2-5813-104CF31C59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DFE8DF-7C74-7C46-C461-B84D1AA3E3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A5421DC-CE55-116C-4DAD-CF41E4D1F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7EF77C-5C48-F9C5-DDDC-E695F1401962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3573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088E-FA2C-480C-17C0-CC8A007C7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D76FBF-7B59-B79D-382C-405C7077C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DAE3B4E-DA12-62E7-E796-D7465A2FDE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7DC9AA-E838-3C84-F906-E488679C0573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50327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45283-3E59-6DC6-C58C-99986920D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A1510F4-C894-F4C2-D9D8-34A3986C7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FB14B4F-684D-DC90-C74A-3B4B74FCCB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806D4-AC5D-7335-B500-E21CBBC62524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25055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9496-F7EF-959A-8807-70FEBD32A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F7A811-EE3B-DE85-00F4-3B08E69BC0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78F6C0-D33A-86E9-9E1C-B163B88391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75BCED-F466-74DE-495E-22D79DCA3603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651872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3DB67-B9B5-834E-157A-4721A99FE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AFD787-DDAA-30B2-9869-21F02B46DC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8F29E38-FBAB-CF52-6A6A-051495ACE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507B80-8463-BC63-5C47-44BD0FC456AC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02538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D80A9-EEAB-29F3-DF3E-49C28B0B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5FB59ED-D893-3BCB-7A9E-C8D2BCC31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D538EEF-C5A9-480D-9F1C-7D30EE9D4D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A182063-31A9-FEAD-8388-8237F9E4FB04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57751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5038A-865A-4FCE-85ED-234ED3E1C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6C4EA6-28CD-B5F9-BE4F-5CD503314F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C0A0EA-7773-A60C-CDCE-9F97E9619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0545E-4F00-62CE-536A-F75397800B85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86768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7078D-4A6E-7358-45E7-3FDEFE4EFC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6A27F77-5295-4B85-3995-59AA4525BC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BD807BC-5DAC-5573-FB69-D54B1729A5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C144BE8-AD10-F230-BCDE-B05444A1440D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951812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2BD239-F5C2-9AC3-A0A0-8FD6FD0F7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438092-6C94-A90B-99EB-5F18B229B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84D851-4F0D-6A26-3093-403611825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F2B72-1E7A-49C4-CDA5-67F24555DB82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19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2832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382084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5CC1-3F24-4AF6-B95E-06FA02DC3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9EFB90-EFAE-F19B-EBFA-CB9389BB17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32D3998-FB1B-9D3F-7161-5EDAC5FB60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7AB19E-19D4-B4D5-952F-A6D1EA7A1103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20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717620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088D-209E-AB06-152B-E0D919218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76B8C5-637B-1850-697C-AA1525FB97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EC0B7F4-A216-145E-D9DE-90DDF12479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8D279A-D517-8968-FF41-76227DC3086F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21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274949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6F0322-D2E2-3973-6B5A-76EC454AC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417B60-AFB4-4515-5B66-FD4EB5462E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1A0C8E-C091-5336-48D0-72E5E2C5CA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425130-2434-708E-2FCE-AC95AF72255A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22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628723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95704-699E-300E-387D-6E9192E94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AE8DACD-B7DC-A2AD-C4B3-8F2D90749C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4E69B5-3F80-6312-E56B-CF47220F9E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6C093B-D524-5376-24ED-80599536E672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23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58380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F3110-4468-B459-1DF1-3BAB5C289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C26E0CC-C510-FD97-C10D-B75F8DB2CE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343040-19D2-31FF-46EB-1A23CCF1A4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53B193-AEC9-46D0-CE17-35112AD1A4DB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3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41036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4955A-C922-4414-3539-0E3F31CC1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D4AEBC-AE31-122A-5ABD-C7BFB7B487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3E8266-BC55-A659-9CC8-3853E6061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7E6F62-6559-AA72-E61B-9AA92861A5CA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04109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47EEC-D49D-1A1A-165A-FEF4B0F9E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5BFB2B-A639-58B5-F727-2ADC08C3B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DE51F9-7038-17BA-CE00-B2CB72C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849320-97CF-BB20-CF41-972114B0A4A7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5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33439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1BA6F-5DC9-B6B5-1F7F-1AF561019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594A920-BAB2-5CE3-F495-4583E8090F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B7E88FB-09A2-454E-8903-D2D2FDB5EC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F58F58-3963-05DC-ED56-D54B4C757517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6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482535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5C6A5-E35F-D000-1E0F-1F4DCED05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47FAAE7-C773-62C6-3B27-C21146BCAD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921CDD-B497-0032-A33C-AAA7A50447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F9395DD-9ABF-A60F-9406-CBE0DF559E8A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7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45479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3BAAA-471D-97EB-6D3A-5D53739AD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53E6710-CE51-ADAA-08A5-BF3D0499F7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EBBADE3-3548-694C-C898-BAA5196A28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5483B4-6428-0F75-123F-A24ED8A7FC7F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571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1A104-66AB-734A-23C2-B5E4A67C0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B84412A-560D-EF53-961A-EC74410158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4700" cy="4008438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CCCD52C-9D39-E266-D090-069005DC4A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9AC243-8A44-8071-ED90-A9D98DDD7652}"/>
              </a:ext>
            </a:extLst>
          </p:cNvPr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pPr indent="0" algn="r">
              <a:buNone/>
            </a:pPr>
            <a:fld id="{832D8467-AEA2-41E0-9231-28B23B03B299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9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4242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1717684-0820-432A-B316-A9D1EB6BAF7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344880" y="-173160"/>
            <a:ext cx="117547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966600" y="1227960"/>
            <a:ext cx="512352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346800" y="1227960"/>
            <a:ext cx="512352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F8B06529-130F-4E66-B7CB-98C6F78D088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FB5C5FB0-2371-45BB-8670-3451577D6B22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344880" y="-173160"/>
            <a:ext cx="117547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4E2C1949-106A-4853-BBF4-EC779FBE7240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BCE2637F-278B-4F5B-B11F-4CD61EAAEFB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A808752B-4731-46EA-A227-0EBF1576ED33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5271C0CC-C9FF-4BC5-9DEE-EAD1F4B92B66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2FF87B8B-160E-4987-91E7-AA2A7476F70F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44880" y="-173160"/>
            <a:ext cx="117547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966600" y="1227960"/>
            <a:ext cx="1049904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B09DE5E2-1328-4E35-93ED-78167FBB8E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275D0CDD-EF31-4C82-86AE-1C40B077B5F9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03465FC7-B55E-4EFC-BC53-FA5F7A56063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CB1E025-7E7E-4122-8664-0FAA41FAD51D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8081532E-FA1A-4D50-9B1A-48E8B75DD57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2E265B88-F524-4761-8D06-D2A126B190DE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11"/>
          <p:cNvPicPr/>
          <p:nvPr/>
        </p:nvPicPr>
        <p:blipFill>
          <a:blip r:embed="rId3"/>
          <a:stretch/>
        </p:blipFill>
        <p:spPr>
          <a:xfrm>
            <a:off x="117720" y="164880"/>
            <a:ext cx="3595680" cy="589680"/>
          </a:xfrm>
          <a:prstGeom prst="rect">
            <a:avLst/>
          </a:prstGeom>
          <a:ln w="0">
            <a:noFill/>
          </a:ln>
        </p:spPr>
      </p:pic>
      <p:sp>
        <p:nvSpPr>
          <p:cNvPr id="7" name="PlaceHolder 1"/>
          <p:cNvSpPr>
            <a:spLocks noGrp="1"/>
          </p:cNvSpPr>
          <p:nvPr>
            <p:ph type="ftr" idx="1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93B9B6AB-4BAC-4018-80B1-DB6CAB30D3F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44880" y="-173160"/>
            <a:ext cx="117547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966600" y="1227960"/>
            <a:ext cx="512316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6346800" y="1227960"/>
            <a:ext cx="512316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61" name="PlaceHolder 4"/>
          <p:cNvSpPr>
            <a:spLocks noGrp="1"/>
          </p:cNvSpPr>
          <p:nvPr>
            <p:ph type="ftr" idx="28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2" name="PlaceHolder 5"/>
          <p:cNvSpPr>
            <a:spLocks noGrp="1"/>
          </p:cNvSpPr>
          <p:nvPr>
            <p:ph type="sldNum" idx="29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BA817AB3-E298-4803-8E02-87B95B50582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6"/>
          <p:cNvSpPr>
            <a:spLocks noGrp="1"/>
          </p:cNvSpPr>
          <p:nvPr>
            <p:ph type="dt" idx="30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ftr" idx="31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68" name="PlaceHolder 2"/>
          <p:cNvSpPr>
            <a:spLocks noGrp="1"/>
          </p:cNvSpPr>
          <p:nvPr>
            <p:ph type="sldNum" idx="32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16AF28B-99CC-4D47-97F9-F8961A0F821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3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44880" y="-173160"/>
            <a:ext cx="117547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ftr" idx="34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sldNum" idx="35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0B99FEDA-5E64-4874-9E11-E67973938902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36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37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sldNum" idx="38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5421462C-133D-4509-82BA-4887B50708D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9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ftr" idx="40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9" name="PlaceHolder 2"/>
          <p:cNvSpPr>
            <a:spLocks noGrp="1"/>
          </p:cNvSpPr>
          <p:nvPr>
            <p:ph type="sldNum" idx="41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3890BC34-E2E0-4730-8AAC-C976A098DFA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dt" idx="42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ftr" idx="4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7" name="PlaceHolder 2"/>
          <p:cNvSpPr>
            <a:spLocks noGrp="1"/>
          </p:cNvSpPr>
          <p:nvPr>
            <p:ph type="sldNum" idx="5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44BBDE0-8EB3-4793-A231-ED1A79532136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6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ftr" idx="7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sldNum" idx="8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49FCA54-3E30-46F4-BDDC-235493DC110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9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7"/>
          <p:cNvPicPr/>
          <p:nvPr/>
        </p:nvPicPr>
        <p:blipFill>
          <a:blip r:embed="rId3"/>
          <a:stretch/>
        </p:blipFill>
        <p:spPr>
          <a:xfrm>
            <a:off x="5424120" y="6368400"/>
            <a:ext cx="2214360" cy="362160"/>
          </a:xfrm>
          <a:prstGeom prst="rect">
            <a:avLst/>
          </a:prstGeom>
          <a:ln w="0">
            <a:noFill/>
          </a:ln>
        </p:spPr>
      </p:pic>
      <p:sp>
        <p:nvSpPr>
          <p:cNvPr id="13" name="직사각형 11"/>
          <p:cNvSpPr/>
          <p:nvPr/>
        </p:nvSpPr>
        <p:spPr>
          <a:xfrm>
            <a:off x="2129400" y="647640"/>
            <a:ext cx="9970200" cy="63720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14" name="그림 10"/>
          <p:cNvPicPr/>
          <p:nvPr/>
        </p:nvPicPr>
        <p:blipFill>
          <a:blip r:embed="rId4"/>
          <a:stretch/>
        </p:blipFill>
        <p:spPr>
          <a:xfrm>
            <a:off x="89640" y="161280"/>
            <a:ext cx="1840320" cy="646560"/>
          </a:xfrm>
          <a:prstGeom prst="rect">
            <a:avLst/>
          </a:prstGeom>
          <a:ln w="0">
            <a:noFill/>
          </a:ln>
        </p:spPr>
      </p:pic>
      <p:sp>
        <p:nvSpPr>
          <p:cNvPr id="15" name="자유형 1"/>
          <p:cNvSpPr/>
          <p:nvPr/>
        </p:nvSpPr>
        <p:spPr>
          <a:xfrm>
            <a:off x="0" y="879120"/>
            <a:ext cx="243720" cy="5486400"/>
          </a:xfrm>
          <a:custGeom>
            <a:avLst/>
            <a:gdLst>
              <a:gd name="textAreaLeft" fmla="*/ 0 w 243720"/>
              <a:gd name="textAreaRight" fmla="*/ 246600 w 243720"/>
              <a:gd name="textAreaTop" fmla="*/ 0 h 5486400"/>
              <a:gd name="textAreaBottom" fmla="*/ 5489280 h 5486400"/>
            </a:gdLst>
            <a:ahLst/>
            <a:cxnLst/>
            <a:rect l="textAreaLeft" t="textAreaTop" r="textAreaRight" b="textAreaBottom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6" name="이등변 삼각형 9"/>
          <p:cNvSpPr/>
          <p:nvPr/>
        </p:nvSpPr>
        <p:spPr>
          <a:xfrm>
            <a:off x="1932480" y="511560"/>
            <a:ext cx="515520" cy="364320"/>
          </a:xfrm>
          <a:prstGeom prst="triangle">
            <a:avLst>
              <a:gd name="adj" fmla="val 71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44880" y="-173160"/>
            <a:ext cx="11754720" cy="1143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966600" y="1227960"/>
            <a:ext cx="10499040" cy="5031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9" name="PlaceHolder 3"/>
          <p:cNvSpPr>
            <a:spLocks noGrp="1"/>
          </p:cNvSpPr>
          <p:nvPr>
            <p:ph type="ftr" idx="10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4"/>
          <p:cNvSpPr>
            <a:spLocks noGrp="1"/>
          </p:cNvSpPr>
          <p:nvPr>
            <p:ph type="sldNum" idx="11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63D15E5B-9A21-49D6-B410-47EF3453B35C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dt" idx="12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7"/>
          <p:cNvPicPr/>
          <p:nvPr/>
        </p:nvPicPr>
        <p:blipFill>
          <a:blip r:embed="rId3"/>
          <a:stretch/>
        </p:blipFill>
        <p:spPr>
          <a:xfrm>
            <a:off x="5424120" y="6368400"/>
            <a:ext cx="2214360" cy="362160"/>
          </a:xfrm>
          <a:prstGeom prst="rect">
            <a:avLst/>
          </a:prstGeom>
          <a:ln w="0">
            <a:noFill/>
          </a:ln>
        </p:spPr>
      </p:pic>
      <p:sp>
        <p:nvSpPr>
          <p:cNvPr id="25" name="직사각형 11"/>
          <p:cNvSpPr/>
          <p:nvPr/>
        </p:nvSpPr>
        <p:spPr>
          <a:xfrm>
            <a:off x="2129400" y="647640"/>
            <a:ext cx="9970200" cy="63720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26" name="그림 10"/>
          <p:cNvPicPr/>
          <p:nvPr/>
        </p:nvPicPr>
        <p:blipFill>
          <a:blip r:embed="rId4"/>
          <a:stretch/>
        </p:blipFill>
        <p:spPr>
          <a:xfrm>
            <a:off x="89640" y="161280"/>
            <a:ext cx="1840320" cy="646560"/>
          </a:xfrm>
          <a:prstGeom prst="rect">
            <a:avLst/>
          </a:prstGeom>
          <a:ln w="0">
            <a:noFill/>
          </a:ln>
        </p:spPr>
      </p:pic>
      <p:sp>
        <p:nvSpPr>
          <p:cNvPr id="27" name="자유형 1"/>
          <p:cNvSpPr/>
          <p:nvPr/>
        </p:nvSpPr>
        <p:spPr>
          <a:xfrm>
            <a:off x="0" y="879120"/>
            <a:ext cx="243720" cy="5486400"/>
          </a:xfrm>
          <a:custGeom>
            <a:avLst/>
            <a:gdLst>
              <a:gd name="textAreaLeft" fmla="*/ 0 w 243720"/>
              <a:gd name="textAreaRight" fmla="*/ 246600 w 243720"/>
              <a:gd name="textAreaTop" fmla="*/ 0 h 5486400"/>
              <a:gd name="textAreaBottom" fmla="*/ 5489280 h 5486400"/>
            </a:gdLst>
            <a:ahLst/>
            <a:cxnLst/>
            <a:rect l="textAreaLeft" t="textAreaTop" r="textAreaRight" b="textAreaBottom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8" name="이등변 삼각형 9"/>
          <p:cNvSpPr/>
          <p:nvPr/>
        </p:nvSpPr>
        <p:spPr>
          <a:xfrm>
            <a:off x="1932480" y="511560"/>
            <a:ext cx="515520" cy="364320"/>
          </a:xfrm>
          <a:prstGeom prst="triangle">
            <a:avLst>
              <a:gd name="adj" fmla="val 71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8151908C-0A26-4046-AF64-ACB3DF35878B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7"/>
          <p:cNvPicPr/>
          <p:nvPr/>
        </p:nvPicPr>
        <p:blipFill>
          <a:blip r:embed="rId3"/>
          <a:stretch/>
        </p:blipFill>
        <p:spPr>
          <a:xfrm>
            <a:off x="5424120" y="6368400"/>
            <a:ext cx="2214360" cy="362160"/>
          </a:xfrm>
          <a:prstGeom prst="rect">
            <a:avLst/>
          </a:prstGeom>
          <a:ln w="0">
            <a:noFill/>
          </a:ln>
        </p:spPr>
      </p:pic>
      <p:sp>
        <p:nvSpPr>
          <p:cNvPr id="33" name="직사각형 11"/>
          <p:cNvSpPr/>
          <p:nvPr/>
        </p:nvSpPr>
        <p:spPr>
          <a:xfrm>
            <a:off x="2129400" y="647640"/>
            <a:ext cx="9970200" cy="63720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34" name="그림 10"/>
          <p:cNvPicPr/>
          <p:nvPr/>
        </p:nvPicPr>
        <p:blipFill>
          <a:blip r:embed="rId4"/>
          <a:stretch/>
        </p:blipFill>
        <p:spPr>
          <a:xfrm>
            <a:off x="89640" y="161280"/>
            <a:ext cx="1840320" cy="646560"/>
          </a:xfrm>
          <a:prstGeom prst="rect">
            <a:avLst/>
          </a:prstGeom>
          <a:ln w="0">
            <a:noFill/>
          </a:ln>
        </p:spPr>
      </p:pic>
      <p:sp>
        <p:nvSpPr>
          <p:cNvPr id="35" name="자유형 1"/>
          <p:cNvSpPr/>
          <p:nvPr/>
        </p:nvSpPr>
        <p:spPr>
          <a:xfrm>
            <a:off x="0" y="879120"/>
            <a:ext cx="243720" cy="5486400"/>
          </a:xfrm>
          <a:custGeom>
            <a:avLst/>
            <a:gdLst>
              <a:gd name="textAreaLeft" fmla="*/ 0 w 243720"/>
              <a:gd name="textAreaRight" fmla="*/ 246600 w 243720"/>
              <a:gd name="textAreaTop" fmla="*/ 0 h 5486400"/>
              <a:gd name="textAreaBottom" fmla="*/ 5489280 h 5486400"/>
            </a:gdLst>
            <a:ahLst/>
            <a:cxnLst/>
            <a:rect l="textAreaLeft" t="textAreaTop" r="textAreaRight" b="textAreaBottom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6" name="이등변 삼각형 9"/>
          <p:cNvSpPr/>
          <p:nvPr/>
        </p:nvSpPr>
        <p:spPr>
          <a:xfrm>
            <a:off x="1932480" y="511560"/>
            <a:ext cx="515520" cy="364320"/>
          </a:xfrm>
          <a:prstGeom prst="triangle">
            <a:avLst>
              <a:gd name="adj" fmla="val 71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6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8" name="PlaceHolder 2"/>
          <p:cNvSpPr>
            <a:spLocks noGrp="1"/>
          </p:cNvSpPr>
          <p:nvPr>
            <p:ph type="sldNum" idx="17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FC626E74-E480-47E4-8346-6215F291E6CA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18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그림 7"/>
          <p:cNvPicPr/>
          <p:nvPr/>
        </p:nvPicPr>
        <p:blipFill>
          <a:blip r:embed="rId3"/>
          <a:stretch/>
        </p:blipFill>
        <p:spPr>
          <a:xfrm>
            <a:off x="5424120" y="6368400"/>
            <a:ext cx="2214360" cy="362160"/>
          </a:xfrm>
          <a:prstGeom prst="rect">
            <a:avLst/>
          </a:prstGeom>
          <a:ln w="0">
            <a:noFill/>
          </a:ln>
        </p:spPr>
      </p:pic>
      <p:sp>
        <p:nvSpPr>
          <p:cNvPr id="41" name="직사각형 11"/>
          <p:cNvSpPr/>
          <p:nvPr/>
        </p:nvSpPr>
        <p:spPr>
          <a:xfrm>
            <a:off x="2129400" y="647640"/>
            <a:ext cx="9970200" cy="63720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2" name="그림 10"/>
          <p:cNvPicPr/>
          <p:nvPr/>
        </p:nvPicPr>
        <p:blipFill>
          <a:blip r:embed="rId4"/>
          <a:stretch/>
        </p:blipFill>
        <p:spPr>
          <a:xfrm>
            <a:off x="89640" y="161280"/>
            <a:ext cx="1840320" cy="646560"/>
          </a:xfrm>
          <a:prstGeom prst="rect">
            <a:avLst/>
          </a:prstGeom>
          <a:ln w="0">
            <a:noFill/>
          </a:ln>
        </p:spPr>
      </p:pic>
      <p:sp>
        <p:nvSpPr>
          <p:cNvPr id="43" name="자유형 1"/>
          <p:cNvSpPr/>
          <p:nvPr/>
        </p:nvSpPr>
        <p:spPr>
          <a:xfrm>
            <a:off x="0" y="879120"/>
            <a:ext cx="243720" cy="5486400"/>
          </a:xfrm>
          <a:custGeom>
            <a:avLst/>
            <a:gdLst>
              <a:gd name="textAreaLeft" fmla="*/ 0 w 243720"/>
              <a:gd name="textAreaRight" fmla="*/ 246600 w 243720"/>
              <a:gd name="textAreaTop" fmla="*/ 0 h 5486400"/>
              <a:gd name="textAreaBottom" fmla="*/ 5489280 h 5486400"/>
            </a:gdLst>
            <a:ahLst/>
            <a:cxnLst/>
            <a:rect l="textAreaLeft" t="textAreaTop" r="textAreaRight" b="textAreaBottom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4" name="이등변 삼각형 9"/>
          <p:cNvSpPr/>
          <p:nvPr/>
        </p:nvSpPr>
        <p:spPr>
          <a:xfrm>
            <a:off x="1932480" y="511560"/>
            <a:ext cx="515520" cy="364320"/>
          </a:xfrm>
          <a:prstGeom prst="triangle">
            <a:avLst>
              <a:gd name="adj" fmla="val 71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19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46" name="PlaceHolder 2"/>
          <p:cNvSpPr>
            <a:spLocks noGrp="1"/>
          </p:cNvSpPr>
          <p:nvPr>
            <p:ph type="sldNum" idx="20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1F129A7E-A30C-4CDE-B8B6-98F2200121C7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1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11"/>
          <p:cNvSpPr/>
          <p:nvPr/>
        </p:nvSpPr>
        <p:spPr>
          <a:xfrm>
            <a:off x="2129400" y="647640"/>
            <a:ext cx="9970200" cy="63720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21600" rIns="90000" bIns="2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pic>
        <p:nvPicPr>
          <p:cNvPr id="49" name="그림 10"/>
          <p:cNvPicPr/>
          <p:nvPr/>
        </p:nvPicPr>
        <p:blipFill>
          <a:blip r:embed="rId3"/>
          <a:stretch/>
        </p:blipFill>
        <p:spPr>
          <a:xfrm>
            <a:off x="89640" y="161280"/>
            <a:ext cx="1840320" cy="646560"/>
          </a:xfrm>
          <a:prstGeom prst="rect">
            <a:avLst/>
          </a:prstGeom>
          <a:ln w="0">
            <a:noFill/>
          </a:ln>
        </p:spPr>
      </p:pic>
      <p:sp>
        <p:nvSpPr>
          <p:cNvPr id="50" name="자유형 1"/>
          <p:cNvSpPr/>
          <p:nvPr/>
        </p:nvSpPr>
        <p:spPr>
          <a:xfrm>
            <a:off x="0" y="879120"/>
            <a:ext cx="243720" cy="5486400"/>
          </a:xfrm>
          <a:custGeom>
            <a:avLst/>
            <a:gdLst>
              <a:gd name="textAreaLeft" fmla="*/ 0 w 243720"/>
              <a:gd name="textAreaRight" fmla="*/ 246600 w 243720"/>
              <a:gd name="textAreaTop" fmla="*/ 0 h 5486400"/>
              <a:gd name="textAreaBottom" fmla="*/ 5489280 h 5486400"/>
            </a:gdLst>
            <a:ahLst/>
            <a:cxnLst/>
            <a:rect l="textAreaLeft" t="textAreaTop" r="textAreaRight" b="textAreaBottom"/>
            <a:pathLst>
              <a:path w="371959" h="3797085">
                <a:moveTo>
                  <a:pt x="364210" y="0"/>
                </a:moveTo>
                <a:lnTo>
                  <a:pt x="0" y="0"/>
                </a:lnTo>
                <a:lnTo>
                  <a:pt x="0" y="3797085"/>
                </a:lnTo>
                <a:lnTo>
                  <a:pt x="371959" y="3719593"/>
                </a:lnTo>
                <a:lnTo>
                  <a:pt x="364210" y="0"/>
                </a:lnTo>
                <a:close/>
              </a:path>
            </a:pathLst>
          </a:cu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1" name="이등변 삼각형 9"/>
          <p:cNvSpPr/>
          <p:nvPr/>
        </p:nvSpPr>
        <p:spPr>
          <a:xfrm>
            <a:off x="1932480" y="511560"/>
            <a:ext cx="515520" cy="364320"/>
          </a:xfrm>
          <a:prstGeom prst="triangle">
            <a:avLst>
              <a:gd name="adj" fmla="val 7156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ftr" idx="22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sldNum" idx="23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A49358E5-6F11-4894-B22A-4A342D12A7B8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dt" idx="24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ftr" idx="25"/>
          </p:nvPr>
        </p:nvSpPr>
        <p:spPr>
          <a:xfrm>
            <a:off x="4038480" y="649296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56" name="PlaceHolder 2"/>
          <p:cNvSpPr>
            <a:spLocks noGrp="1"/>
          </p:cNvSpPr>
          <p:nvPr>
            <p:ph type="sldNum" idx="26"/>
          </p:nvPr>
        </p:nvSpPr>
        <p:spPr>
          <a:xfrm>
            <a:off x="9023400" y="649296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410E4C9-E8AB-4D1F-B40B-89F1AA159E51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Calibri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7"/>
          </p:nvPr>
        </p:nvSpPr>
        <p:spPr>
          <a:xfrm>
            <a:off x="246600" y="64717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laysia/STM32VSCode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subTitle"/>
          </p:nvPr>
        </p:nvSpPr>
        <p:spPr>
          <a:xfrm>
            <a:off x="339840" y="946800"/>
            <a:ext cx="11387520" cy="2273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0" indent="0" algn="ctr" defTabSz="914400">
              <a:lnSpc>
                <a:spcPct val="140000"/>
              </a:lnSpc>
              <a:spcBef>
                <a:spcPts val="1001"/>
              </a:spcBef>
              <a:buClr>
                <a:srgbClr val="000000"/>
              </a:buClr>
              <a:buNone/>
              <a:tabLst>
                <a:tab pos="0" algn="l"/>
              </a:tabLst>
            </a:pPr>
            <a:r>
              <a:rPr lang="en-US" sz="3200" spc="-1" dirty="0">
                <a:solidFill>
                  <a:schemeClr val="dk1"/>
                </a:solidFill>
                <a:latin typeface="서울남산체 EB"/>
                <a:ea typeface="서울남산체 EB"/>
              </a:rPr>
              <a:t>Applied Microprocessor Lab VS Code Env Setting</a:t>
            </a:r>
            <a:endParaRPr lang="en-US" sz="3200" b="0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2" name="Picture 7" descr="A city with trees and buildings&#10;&#10;Description automatically generated"/>
          <p:cNvPicPr/>
          <p:nvPr/>
        </p:nvPicPr>
        <p:blipFill>
          <a:blip r:embed="rId3"/>
          <a:stretch/>
        </p:blipFill>
        <p:spPr>
          <a:xfrm>
            <a:off x="0" y="2206080"/>
            <a:ext cx="12189240" cy="464904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57720" y="1722240"/>
            <a:ext cx="10512720" cy="149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ko-KR" altLang="en-US" sz="2400" b="0" strike="noStrike" spc="-1" dirty="0">
                <a:solidFill>
                  <a:schemeClr val="dk1"/>
                </a:solidFill>
                <a:latin typeface="서울남산체 L"/>
                <a:ea typeface="서울남산체 L"/>
              </a:rPr>
              <a:t>전력전자연구실</a:t>
            </a:r>
            <a:endParaRPr lang="en-US" sz="2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직사각형 11"/>
          <p:cNvSpPr/>
          <p:nvPr/>
        </p:nvSpPr>
        <p:spPr>
          <a:xfrm>
            <a:off x="0" y="2206080"/>
            <a:ext cx="12189240" cy="60480"/>
          </a:xfrm>
          <a:prstGeom prst="rect">
            <a:avLst/>
          </a:prstGeom>
          <a:solidFill>
            <a:srgbClr val="0068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18360" rIns="90000" bIns="1836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strike="noStrike" spc="-1">
              <a:solidFill>
                <a:schemeClr val="lt1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3CB2A-19B8-5D14-F62D-3C428C1EA2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4DCA9729-19D9-4992-596A-960C7744C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BACD5CB-18C5-CEA3-6BB4-28EA6BDA609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BAA0F-1DCA-DDDE-8A71-2B9FDF041819}"/>
              </a:ext>
            </a:extLst>
          </p:cNvPr>
          <p:cNvSpPr txBox="1"/>
          <p:nvPr/>
        </p:nvSpPr>
        <p:spPr>
          <a:xfrm>
            <a:off x="966600" y="1306565"/>
            <a:ext cx="750112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Make a new C Project with CubeMX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Use the exact path and select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Cmake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toolchain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Pinout and clock configuration will be covered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later 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A9174A9-5DC5-8B21-C50B-45473D34E1E9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72351D2-52DC-2ACE-8217-EDF2A4181570}"/>
              </a:ext>
            </a:extLst>
          </p:cNvPr>
          <p:cNvGrpSpPr/>
          <p:nvPr/>
        </p:nvGrpSpPr>
        <p:grpSpPr>
          <a:xfrm>
            <a:off x="6330342" y="948484"/>
            <a:ext cx="5769258" cy="4961032"/>
            <a:chOff x="6330342" y="948484"/>
            <a:chExt cx="5769258" cy="496103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1951FFA-369C-AD18-081D-D2326BA67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0342" y="948484"/>
              <a:ext cx="5769258" cy="4961032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1C62C3F-EEFD-FF1E-21DF-929AB911CABA}"/>
                </a:ext>
              </a:extLst>
            </p:cNvPr>
            <p:cNvSpPr/>
            <p:nvPr/>
          </p:nvSpPr>
          <p:spPr>
            <a:xfrm>
              <a:off x="9994106" y="2922393"/>
              <a:ext cx="507206" cy="10893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4929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F02AA-D50C-4B8E-ED29-2CCDAFF2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08C3C12E-5E01-600F-6CF7-A87E809C5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243844C-3361-A91B-846E-10ED8430E48E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001AC9-1D10-3723-BD30-49D6519A03AB}"/>
              </a:ext>
            </a:extLst>
          </p:cNvPr>
          <p:cNvSpPr txBox="1"/>
          <p:nvPr/>
        </p:nvSpPr>
        <p:spPr>
          <a:xfrm>
            <a:off x="966600" y="1306565"/>
            <a:ext cx="750112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Make a new C Project with CubeMX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This option increases the size of project (but ok)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CubeMX generates useful C code automatically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Enabling this option keep your codes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(Enabled by default)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Click this button to generate code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A26F4BC-8C91-DDFF-5F2A-C9B9C7481248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4795FDCD-69B1-E477-C13B-EF3F888D2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6050" y="1042871"/>
            <a:ext cx="5508698" cy="47722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593705E-2EA3-FB99-03A3-8FDDBE244B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64" y="5189485"/>
            <a:ext cx="5706271" cy="1047896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23E4B5-A04F-5924-EFBB-DC75EB107D6A}"/>
              </a:ext>
            </a:extLst>
          </p:cNvPr>
          <p:cNvCxnSpPr/>
          <p:nvPr/>
        </p:nvCxnSpPr>
        <p:spPr>
          <a:xfrm flipH="1">
            <a:off x="4486275" y="4495800"/>
            <a:ext cx="533400" cy="9048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88A83E8-A3B9-5C79-BA61-4AD36CB271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1467" y="2738341"/>
            <a:ext cx="9069066" cy="1381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6A0A62FC-41CB-DF6D-84BA-C763C82E81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471" y="2433498"/>
            <a:ext cx="3639058" cy="199100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E98AEBD8-F04E-9B45-020B-C7AD2645D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14417" y="1576129"/>
            <a:ext cx="4763165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635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72CF-CA3B-AF05-6885-51BC86F36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41A700A2-DC9A-E469-5DB5-358E6284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72B1109-1D56-12B5-ACDE-0AF6DD6FBB3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F4EB93-8F5B-A547-2548-4295AC24B2F4}"/>
              </a:ext>
            </a:extLst>
          </p:cNvPr>
          <p:cNvSpPr txBox="1"/>
          <p:nvPr/>
        </p:nvSpPr>
        <p:spPr>
          <a:xfrm>
            <a:off x="966600" y="1306565"/>
            <a:ext cx="750112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Make a new C Project with CubeMX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Press OK if no error occurs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FFE0FB8-83A2-33B9-981A-49B4E6F63AB8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EA2B42C9-05B3-3CB9-E8AB-226C35CF2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847" y="1982032"/>
            <a:ext cx="9069066" cy="138131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2792155A-A56D-90D0-55F5-893855983D4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5" t="1004"/>
          <a:stretch>
            <a:fillRect/>
          </a:stretch>
        </p:blipFill>
        <p:spPr>
          <a:xfrm>
            <a:off x="608189" y="3789500"/>
            <a:ext cx="3614485" cy="1971008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F63C004-69C6-D910-B5ED-62281F92318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707"/>
          <a:stretch>
            <a:fillRect/>
          </a:stretch>
        </p:blipFill>
        <p:spPr>
          <a:xfrm>
            <a:off x="4402584" y="3349333"/>
            <a:ext cx="3386832" cy="285134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D24AA4B-20A4-0795-BCD0-01FCDABBAB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9235" y="3480422"/>
            <a:ext cx="3614485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8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5F49E-77BA-34BD-0C2D-FBBD3B4E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D78F45C1-D0D5-F1E5-182F-815871173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5E5DBD46-6B05-AEE5-4F6E-1DC28ADF20F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35841-56FC-1A3B-181E-9E796BB5E384}"/>
              </a:ext>
            </a:extLst>
          </p:cNvPr>
          <p:cNvSpPr txBox="1"/>
          <p:nvPr/>
        </p:nvSpPr>
        <p:spPr>
          <a:xfrm>
            <a:off x="966600" y="1306565"/>
            <a:ext cx="7501126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Return to VS Code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Always reload VS Code when something new is installed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Type &gt;reload or press Ctrl + Shift + P and search for “reload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09D8C99-8D68-E873-9CCE-CE98538558E9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그룹 1">
            <a:extLst>
              <a:ext uri="{FF2B5EF4-FFF2-40B4-BE49-F238E27FC236}">
                <a16:creationId xmlns:a16="http://schemas.microsoft.com/office/drawing/2014/main" id="{223C7B2C-6D15-2792-2B0C-409A882D40F5}"/>
              </a:ext>
            </a:extLst>
          </p:cNvPr>
          <p:cNvGrpSpPr/>
          <p:nvPr/>
        </p:nvGrpSpPr>
        <p:grpSpPr>
          <a:xfrm>
            <a:off x="1276349" y="2870572"/>
            <a:ext cx="8633672" cy="3444820"/>
            <a:chOff x="1276349" y="2870572"/>
            <a:chExt cx="8633672" cy="3444820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163A26-B359-D1DD-E355-91FB10CD97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6349" y="2870572"/>
              <a:ext cx="8633672" cy="3444820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67F6F1E-03D3-D3AA-F22C-204C941EFFCA}"/>
                </a:ext>
              </a:extLst>
            </p:cNvPr>
            <p:cNvSpPr/>
            <p:nvPr/>
          </p:nvSpPr>
          <p:spPr>
            <a:xfrm>
              <a:off x="2307431" y="3457575"/>
              <a:ext cx="621506" cy="116681"/>
            </a:xfrm>
            <a:prstGeom prst="rect">
              <a:avLst/>
            </a:prstGeom>
            <a:solidFill>
              <a:srgbClr val="181818"/>
            </a:solidFill>
            <a:ln>
              <a:solidFill>
                <a:srgbClr val="18181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76059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F73B3-1F8D-ABA7-38BF-3EBC194BE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9A6C7328-C10F-436E-16FA-22F8F915E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75D2C312-66C9-92B6-E682-40CD7EA0411A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80C79-BFD4-F28E-13D0-D6E1164D1C75}"/>
              </a:ext>
            </a:extLst>
          </p:cNvPr>
          <p:cNvSpPr txBox="1"/>
          <p:nvPr/>
        </p:nvSpPr>
        <p:spPr>
          <a:xfrm>
            <a:off x="966600" y="1306565"/>
            <a:ext cx="75011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In VS Code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In menu “</a:t>
            </a:r>
            <a:r>
              <a:rPr lang="en-US" altLang="ko-KR" sz="1600" spc="-1" dirty="0">
                <a:solidFill>
                  <a:schemeClr val="dk1"/>
                </a:solidFill>
                <a:highlight>
                  <a:srgbClr val="FFFF00"/>
                </a:highlight>
                <a:latin typeface="서울남산체 L"/>
                <a:ea typeface="서울남산체 L"/>
              </a:rPr>
              <a:t>STM32 VS Code Extension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” Extension, we have to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import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CMake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project but sometimes it does not work at first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Similar to reload, search for &gt;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cubeclt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and configure the path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7C911B0-83EE-FF94-9B76-8D491EFB491B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EBF3D05F-5183-105B-47FC-96A1DD02F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2488" y="1056729"/>
            <a:ext cx="2953162" cy="391532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7E6CF49-2A91-E8BE-5B34-3F89FE1F91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2488" y="1056729"/>
            <a:ext cx="3353268" cy="220058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B028C604-9AA2-F3B0-536D-51C6839B84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6349" y="3041022"/>
            <a:ext cx="5718630" cy="3240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84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9F1E-5AC3-57A7-3427-CA27CDB00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071CDC35-8569-74DC-6C20-DA1171507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F5ABBF5-A25A-866C-BCFC-0DA170168497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C270D0-4504-4F87-2619-2AC9EF2B4505}"/>
              </a:ext>
            </a:extLst>
          </p:cNvPr>
          <p:cNvSpPr txBox="1"/>
          <p:nvPr/>
        </p:nvSpPr>
        <p:spPr>
          <a:xfrm>
            <a:off x="966600" y="1306565"/>
            <a:ext cx="750112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In VS Code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If you installed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CubeCLT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successfully,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you can select C:/ST/STM32CubeCLT_X.XX.X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(Linux/MacOS : auto-detected)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A5E210F-4706-97A6-9ACD-E3FA8A21025D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E61A4664-A7D5-B355-553A-6891FFF3B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240" y="1144803"/>
            <a:ext cx="5541480" cy="484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491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3A23B-07FA-07F3-0A20-B97F55E2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A39CB1B5-6D47-71D5-1DDE-020F88D2E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58F99CE-9E4E-5796-9685-59FBB48A233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14E323-5FA0-A3BF-A5CE-26ADF990A100}"/>
              </a:ext>
            </a:extLst>
          </p:cNvPr>
          <p:cNvSpPr txBox="1"/>
          <p:nvPr/>
        </p:nvSpPr>
        <p:spPr>
          <a:xfrm>
            <a:off x="966600" y="1306565"/>
            <a:ext cx="7501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</a:t>
            </a:r>
            <a:r>
              <a:rPr lang="en-US" altLang="ko-KR" sz="20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CubeCLT</a:t>
            </a: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Configured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Now you can import your project and VS Code will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complete the remaining setup that CubeMX did not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10380C5-4BBA-6880-2290-FD956B87B193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1D2ABE8-898E-42E5-5AF1-F1F6B43991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258" y="1150488"/>
            <a:ext cx="5008760" cy="491378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1A18956-36FC-835A-558F-29F2E3F5B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2816" y="3849402"/>
            <a:ext cx="808785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316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2BAE2-198C-4BF8-3B46-0797FE07A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2341B0EE-53B9-E4D5-5386-405307AB4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EB8BA0F7-C3E9-105F-F361-94A236DE6789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622C9-38E4-F3A5-87F9-5795784A105B}"/>
              </a:ext>
            </a:extLst>
          </p:cNvPr>
          <p:cNvSpPr txBox="1"/>
          <p:nvPr/>
        </p:nvSpPr>
        <p:spPr>
          <a:xfrm>
            <a:off x="966600" y="1306565"/>
            <a:ext cx="7501126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Import </a:t>
            </a:r>
            <a:r>
              <a:rPr lang="en-US" altLang="ko-KR" sz="20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CMake</a:t>
            </a: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Project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If “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cmake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--version”</a:t>
            </a:r>
            <a:r>
              <a:rPr lang="ko-KR" altLang="en-US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command</a:t>
            </a:r>
            <a:r>
              <a:rPr lang="ko-KR" altLang="en-US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not works,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quit and re-open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vscode</a:t>
            </a: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480F91-207D-F47A-7BF6-314FDEB4EE44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366D6877-B87A-5E95-F867-FD96EA6294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3370" y="1007196"/>
            <a:ext cx="5452057" cy="533849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09D1979-63B4-6122-3EE8-9F5A0C183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92" y="3137103"/>
            <a:ext cx="5296639" cy="2248214"/>
          </a:xfrm>
          <a:prstGeom prst="rect">
            <a:avLst/>
          </a:prstGeom>
        </p:spPr>
      </p:pic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59D846FA-E131-6EBD-4274-A8D4A50EE890}"/>
              </a:ext>
            </a:extLst>
          </p:cNvPr>
          <p:cNvSpPr/>
          <p:nvPr/>
        </p:nvSpPr>
        <p:spPr>
          <a:xfrm>
            <a:off x="5892800" y="3676444"/>
            <a:ext cx="449943" cy="5847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436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99851-92CF-90FB-3CB8-2BEBA558F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78C7FC1E-71C2-6E38-ADC0-18877266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Build and Download into MCU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F4BF5EE-A888-2A30-B0B5-FDF0C5963048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07056-2185-FBD6-2B92-77CDDB927C21}"/>
              </a:ext>
            </a:extLst>
          </p:cNvPr>
          <p:cNvSpPr txBox="1"/>
          <p:nvPr/>
        </p:nvSpPr>
        <p:spPr>
          <a:xfrm>
            <a:off x="966600" y="1306565"/>
            <a:ext cx="75011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</a:t>
            </a:r>
            <a:r>
              <a:rPr lang="en-US" altLang="ko-KR" sz="20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CMake</a:t>
            </a: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Project Imported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This is made by VS Code Ext 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- This is made by CubeMX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DCE6AE83-89EB-5CD5-9146-A4EEB7FC5300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그림 12">
            <a:extLst>
              <a:ext uri="{FF2B5EF4-FFF2-40B4-BE49-F238E27FC236}">
                <a16:creationId xmlns:a16="http://schemas.microsoft.com/office/drawing/2014/main" id="{25AD9F08-E5CE-BD07-E4CB-7B5F6B918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1600" y="709349"/>
            <a:ext cx="4042120" cy="5783611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5A722B5B-E627-88CC-0DAF-FD2AD6EEC0B1}"/>
              </a:ext>
            </a:extLst>
          </p:cNvPr>
          <p:cNvCxnSpPr/>
          <p:nvPr/>
        </p:nvCxnSpPr>
        <p:spPr>
          <a:xfrm flipV="1">
            <a:off x="4659086" y="1553029"/>
            <a:ext cx="3425371" cy="3338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6515D86C-9CC3-13C8-CF01-9564510B8088}"/>
              </a:ext>
            </a:extLst>
          </p:cNvPr>
          <p:cNvCxnSpPr/>
          <p:nvPr/>
        </p:nvCxnSpPr>
        <p:spPr>
          <a:xfrm>
            <a:off x="3924300" y="2571750"/>
            <a:ext cx="4160157" cy="3429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2955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8FFD2-0C3F-5E82-D95A-9316B966CB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700B71EF-0883-4859-650B-93C94482B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altLang="ko-KR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Build and Download into MCU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24754BBC-D006-DDF9-AAB0-EFA98780CF2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19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4F5DB7-9982-190E-A7E5-94ADBDAA7E55}"/>
              </a:ext>
            </a:extLst>
          </p:cNvPr>
          <p:cNvSpPr txBox="1"/>
          <p:nvPr/>
        </p:nvSpPr>
        <p:spPr>
          <a:xfrm>
            <a:off x="966600" y="1306565"/>
            <a:ext cx="7501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Build Test</a:t>
            </a: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Now you can compile whole .c source codes and get .elf binary</a:t>
            </a: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A04864D-8C13-E9BC-B2E6-AEED21CE7819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C31A03B2-20FC-4430-8B92-09C8AA9E5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437" y="2122173"/>
            <a:ext cx="7501125" cy="426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13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Index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966600" y="1227960"/>
            <a:ext cx="10499040" cy="503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352440" indent="-352440" defTabSz="914400"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CubeSTM32 into VS Code</a:t>
            </a:r>
          </a:p>
          <a:p>
            <a:pPr marL="352440" indent="-352440" defTabSz="914400"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</a:p>
          <a:p>
            <a:pPr marL="352440" indent="-352440" defTabSz="914400"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"/>
            </a:pPr>
            <a:r>
              <a:rPr lang="en-US" altLang="ko-KR" sz="2000" b="0" strike="noStrike" spc="-1" dirty="0">
                <a:solidFill>
                  <a:schemeClr val="dk1"/>
                </a:solidFill>
                <a:latin typeface="서울남산체 L"/>
                <a:ea typeface="서울남산체 L"/>
              </a:rPr>
              <a:t>Build and Download into MCU</a:t>
            </a:r>
          </a:p>
          <a:p>
            <a:pPr marL="352440" indent="-352440" defTabSz="914400">
              <a:lnSpc>
                <a:spcPct val="120000"/>
              </a:lnSpc>
              <a:spcBef>
                <a:spcPts val="1001"/>
              </a:spcBef>
              <a:spcAft>
                <a:spcPts val="499"/>
              </a:spcAft>
              <a:buClr>
                <a:srgbClr val="000000"/>
              </a:buClr>
              <a:buFont typeface="Wingdings" charset="2"/>
              <a:buChar char=""/>
            </a:pPr>
            <a:endParaRPr lang="en-US" sz="1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42336-1BFD-D061-B8D7-D7902892E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8785CFEC-C569-ECBD-D146-5D02857CE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altLang="ko-KR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Build and Download into MCU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58F0773-92EC-7C3E-108B-DA361683F4E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20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6E7CE7-C4E7-E25A-B685-36B02ADAEE89}"/>
              </a:ext>
            </a:extLst>
          </p:cNvPr>
          <p:cNvSpPr txBox="1"/>
          <p:nvPr/>
        </p:nvSpPr>
        <p:spPr>
          <a:xfrm>
            <a:off x="966600" y="1306565"/>
            <a:ext cx="75011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Build Test</a:t>
            </a: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(Compiling messages)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They</a:t>
            </a:r>
            <a:r>
              <a:rPr lang="ko-KR" altLang="en-US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want to disable something, let them do it</a:t>
            </a: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BC5E4F6-7407-94BD-8D4D-93A40A00567A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0CB08A1F-F5C8-6AD9-128E-CFADAE944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075" y="2670820"/>
            <a:ext cx="12192000" cy="319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1496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46800-B48F-2350-0F59-D82B80567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9F6C0F05-539E-1D85-DAB6-6E13A37EB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altLang="ko-KR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Build and Download into MCU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5983BEF-9817-76BA-42E2-7FBBC85ED945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21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013961-9BEC-7CDE-588E-9746387C90EF}"/>
              </a:ext>
            </a:extLst>
          </p:cNvPr>
          <p:cNvSpPr txBox="1"/>
          <p:nvPr/>
        </p:nvSpPr>
        <p:spPr>
          <a:xfrm>
            <a:off x="966600" y="1306565"/>
            <a:ext cx="750112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Build completed messages</a:t>
            </a: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Consolas" panose="020B0609020204030204" pitchFamily="49" charset="0"/>
                <a:ea typeface="서울남산체 L"/>
              </a:rPr>
              <a:t>[build] Build finished with exit code 0</a:t>
            </a: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- You can also check the compiled binary (.elf)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128584E-8439-A30E-2211-F4FF77C365BE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0BA13F84-94D7-4B27-0049-E6F5DA239E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437" y="903566"/>
            <a:ext cx="4658375" cy="371526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F7AA432-EC54-00DD-DBC2-63FD06431A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6349" y="2673552"/>
            <a:ext cx="5029199" cy="349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7443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FC35-F91C-E731-A1FE-54D53D3E0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39B0CD05-4B97-0409-09E8-B47B6BF38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altLang="ko-KR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Build and Download into MCU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DBB970DC-FDAF-AD20-4DA8-A6534648460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22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B4625C-D680-A9E8-294C-DEF01DF035CD}"/>
              </a:ext>
            </a:extLst>
          </p:cNvPr>
          <p:cNvSpPr txBox="1"/>
          <p:nvPr/>
        </p:nvSpPr>
        <p:spPr>
          <a:xfrm>
            <a:off x="966600" y="1306565"/>
            <a:ext cx="75011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Download .elf binary into your board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(</a:t>
            </a:r>
            <a:r>
              <a:rPr lang="ko-KR" altLang="en-US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사진추가예정</a:t>
            </a: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)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E30F0215-6063-7C75-036C-F223DD5A5EA2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047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801A-DBE7-30FA-0B08-FAC6AA691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95A81137-C53C-B6D2-449C-007B9D6D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altLang="ko-KR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Finish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456B263-F1D8-BF3D-AB9A-B03D016ED6E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23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497DB7-0891-E0A5-06B1-34A9D421EDD9}"/>
              </a:ext>
            </a:extLst>
          </p:cNvPr>
          <p:cNvSpPr txBox="1"/>
          <p:nvPr/>
        </p:nvSpPr>
        <p:spPr>
          <a:xfrm>
            <a:off x="966600" y="1306566"/>
            <a:ext cx="85584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You can find my source code and installation video on </a:t>
            </a:r>
            <a:r>
              <a:rPr lang="en-US" altLang="ko-KR" sz="2000" spc="-1">
                <a:solidFill>
                  <a:schemeClr val="dk1"/>
                </a:solidFill>
                <a:latin typeface="서울남산체 L"/>
                <a:ea typeface="서울남산체 L"/>
              </a:rPr>
              <a:t>his </a:t>
            </a:r>
            <a:r>
              <a:rPr lang="en-US" altLang="ko-KR" sz="2000" spc="-1">
                <a:solidFill>
                  <a:schemeClr val="dk1"/>
                </a:solidFill>
                <a:latin typeface="서울남산체 L"/>
                <a:ea typeface="서울남산체 L"/>
                <a:hlinkClick r:id="rId3"/>
              </a:rPr>
              <a:t>Github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7F1FC769-8592-02B1-6465-AD945D6B7497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784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8CFCA-56AB-1EE8-71EA-17BFCF2EB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5A4336B0-489F-8B9D-8251-A7FE20B09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CubeSTM32 into VS Code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FC912E45-879B-C8B9-E62B-92CE1EECEDF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3</a:t>
            </a:fld>
            <a:endParaRPr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4ECD8CF-3198-FBE3-D923-2F02E60F4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1561" y="1218600"/>
            <a:ext cx="3924848" cy="1305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E74D74-3799-C77A-D146-D116E5E9DA3C}"/>
              </a:ext>
            </a:extLst>
          </p:cNvPr>
          <p:cNvSpPr txBox="1"/>
          <p:nvPr/>
        </p:nvSpPr>
        <p:spPr>
          <a:xfrm>
            <a:off x="966599" y="1306565"/>
            <a:ext cx="1059721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Launch VS Code 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Do not use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Onedrive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/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Gdrive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/ </a:t>
            </a:r>
            <a:r>
              <a:rPr lang="ko-KR" altLang="en-US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한글 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in Project Path 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to avoid permission issues.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Turn off extensions you will not use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0D02D26-084E-391D-4ABD-47D02A85B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3875" y="2608210"/>
            <a:ext cx="3802534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535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A1409-E130-DF49-4C40-016EF0B59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FD1B9F3A-D60D-4B55-4FEC-2D562098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CubeSTM32 into VS Code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38E3C5A-3D33-C3B9-A376-529BF17B0683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8AA817-6A86-8393-5DB2-F8B5612ADEAC}"/>
              </a:ext>
            </a:extLst>
          </p:cNvPr>
          <p:cNvSpPr txBox="1"/>
          <p:nvPr/>
        </p:nvSpPr>
        <p:spPr>
          <a:xfrm>
            <a:off x="966599" y="1306565"/>
            <a:ext cx="1059721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Pros and Cons</a:t>
            </a:r>
          </a:p>
          <a:p>
            <a:pPr marL="800100" lvl="1" indent="-342900">
              <a:buFont typeface="서울남산체 L" panose="02020503020101020101" pitchFamily="18" charset="-127"/>
              <a:buChar char="-"/>
            </a:pPr>
            <a:endParaRPr lang="en-US" altLang="ko-KR" sz="20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Pros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Can use VS Code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Works on all OS (Windows / Mac / Linux)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Free to use / Opensource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ko-KR" sz="20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Cons</a:t>
            </a: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No official technical support or warranty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Many companies prefer paid tools with professional support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</p:spTree>
    <p:extLst>
      <p:ext uri="{BB962C8B-B14F-4D97-AF65-F5344CB8AC3E}">
        <p14:creationId xmlns:p14="http://schemas.microsoft.com/office/powerpoint/2010/main" val="299399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D3BAF-62A1-C4BA-2C69-EB9FB09E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28C750A0-7199-02B2-B29E-4E4B5C718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CubeSTM32 into VS Code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4251B369-7191-2DBE-2991-2581C53BC2A0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06AC97-318A-6DC9-E8A4-264F0218DAB0}"/>
              </a:ext>
            </a:extLst>
          </p:cNvPr>
          <p:cNvSpPr txBox="1"/>
          <p:nvPr/>
        </p:nvSpPr>
        <p:spPr>
          <a:xfrm>
            <a:off x="966600" y="1306565"/>
            <a:ext cx="7501126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Install extensions 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Search ‘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stm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’ in extension menu in VS Code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Install Prerequisites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B679361-33E5-3C45-B87E-A0034CE75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185" y="828674"/>
            <a:ext cx="4029390" cy="54668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83ACF8C-8B03-B24D-D656-71F3CECB7B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541" r="26818"/>
          <a:stretch>
            <a:fillRect/>
          </a:stretch>
        </p:blipFill>
        <p:spPr>
          <a:xfrm>
            <a:off x="1114425" y="2603856"/>
            <a:ext cx="5219700" cy="3756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770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C7A4C-3FE8-C757-614D-89C1432E3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6931F192-0911-6754-6E98-7BA16C34B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tabLst>
                <a:tab pos="0" algn="l"/>
              </a:tabLst>
            </a:pPr>
            <a:r>
              <a:rPr lang="en-US" altLang="ko-KR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CubeSTM32 into VS Code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38AA520A-CA95-08CC-353D-30A7EDE0506B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6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DDD9C2-8488-51F7-8D3D-A664F02BAE17}"/>
              </a:ext>
            </a:extLst>
          </p:cNvPr>
          <p:cNvSpPr txBox="1"/>
          <p:nvPr/>
        </p:nvSpPr>
        <p:spPr>
          <a:xfrm>
            <a:off x="966600" y="1306565"/>
            <a:ext cx="7501126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Install extensions 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STM32CubeCLT : ARM C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Compler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, Debugger, Library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STM32CubeMX : Help you make STM Projects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STMCUFinder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: Find and Download into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mcu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board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38C9569-1E89-F743-C173-C95903D271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5495"/>
          <a:stretch>
            <a:fillRect/>
          </a:stretch>
        </p:blipFill>
        <p:spPr>
          <a:xfrm>
            <a:off x="6970200" y="924639"/>
            <a:ext cx="4945575" cy="519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034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FC2A8-2A8D-6523-904C-ED0D2C5F5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ADC03342-CC55-92F2-BD2C-785CAE483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E3E6D5F-C2FD-84EC-2E24-445A53A0CE4C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C39AC6-9FFF-F2A9-98CA-B9A320B7894E}"/>
              </a:ext>
            </a:extLst>
          </p:cNvPr>
          <p:cNvSpPr txBox="1"/>
          <p:nvPr/>
        </p:nvSpPr>
        <p:spPr>
          <a:xfrm>
            <a:off x="966600" y="1306565"/>
            <a:ext cx="75011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Make a new C Project with CubeMX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Login first </a:t>
            </a: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myST</a:t>
            </a: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85B1F0-C5A0-B14C-D756-4293806FA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57" y="2260647"/>
            <a:ext cx="5968704" cy="382582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93B0AC5-DBED-DBC6-4308-9AF38814B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5304" y="1306565"/>
            <a:ext cx="4877017" cy="469648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7773E8-20B6-86C6-C863-CB4B322FC3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199" y="3402357"/>
            <a:ext cx="3305636" cy="504895"/>
          </a:xfrm>
          <a:prstGeom prst="rect">
            <a:avLst/>
          </a:prstGeom>
        </p:spPr>
      </p:pic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7C55A230-A91D-1739-422E-F20D74BA9CF0}"/>
              </a:ext>
            </a:extLst>
          </p:cNvPr>
          <p:cNvSpPr/>
          <p:nvPr/>
        </p:nvSpPr>
        <p:spPr>
          <a:xfrm>
            <a:off x="7458075" y="2952750"/>
            <a:ext cx="333375" cy="371475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513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44E60-4B12-17AD-76AA-B819243DB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7BEF4F91-30E0-F9B9-4D54-74BDE3E2C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B3CE0BE7-B2D8-6200-E60F-E2FB8DF5A5E1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8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3EF776-A5AA-992B-5BC9-8CAF65EE896C}"/>
              </a:ext>
            </a:extLst>
          </p:cNvPr>
          <p:cNvSpPr txBox="1"/>
          <p:nvPr/>
        </p:nvSpPr>
        <p:spPr>
          <a:xfrm>
            <a:off x="966600" y="1306565"/>
            <a:ext cx="7501126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Make a new C Project with CubeMX</a:t>
            </a:r>
          </a:p>
          <a:p>
            <a:pPr marL="742950" lvl="1" indent="-285750">
              <a:lnSpc>
                <a:spcPct val="200000"/>
              </a:lnSpc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Select the right board (check model number of your board)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3B4EF2-1D36-2EB9-FC17-1109082799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97" y="2060617"/>
            <a:ext cx="4561207" cy="424493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B5A10DF-F69A-BFE4-AF3E-21ABFEF0D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17749" y="1438274"/>
            <a:ext cx="4345971" cy="48672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D826E5A-BE45-C5DE-3397-BB99DE74AE02}"/>
              </a:ext>
            </a:extLst>
          </p:cNvPr>
          <p:cNvSpPr txBox="1"/>
          <p:nvPr/>
        </p:nvSpPr>
        <p:spPr>
          <a:xfrm>
            <a:off x="10135765" y="4905375"/>
            <a:ext cx="233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Double click here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CD0C732-8700-205D-2358-3E6B96994FFC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6D490439-F485-7078-C8FC-5AA8F9C246F7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10915650" y="4714875"/>
            <a:ext cx="388353" cy="1905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5F0627DE-C3BF-957D-D7AA-384EB7A8F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8024" y="2595446"/>
            <a:ext cx="2695951" cy="1667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15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686BC-D4D2-9419-F4A8-BBF32AF26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>
            <a:extLst>
              <a:ext uri="{FF2B5EF4-FFF2-40B4-BE49-F238E27FC236}">
                <a16:creationId xmlns:a16="http://schemas.microsoft.com/office/drawing/2014/main" id="{31B8CD7E-AEBC-FDAD-936C-E985A0FFE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880" y="75240"/>
            <a:ext cx="11754720" cy="646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 defTabSz="914400">
              <a:lnSpc>
                <a:spcPct val="90000"/>
              </a:lnSpc>
              <a:buNone/>
              <a:tabLst>
                <a:tab pos="0" algn="l"/>
              </a:tabLst>
            </a:pPr>
            <a:r>
              <a:rPr lang="en-US" sz="3600" b="1" spc="-1" dirty="0">
                <a:solidFill>
                  <a:schemeClr val="dk1"/>
                </a:solidFill>
                <a:latin typeface="서울남산체 L"/>
                <a:ea typeface="서울남산체 L"/>
              </a:rPr>
              <a:t>Make a Project with CubeMX</a:t>
            </a:r>
            <a:endParaRPr lang="en-US" sz="36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>
            <a:extLst>
              <a:ext uri="{FF2B5EF4-FFF2-40B4-BE49-F238E27FC236}">
                <a16:creationId xmlns:a16="http://schemas.microsoft.com/office/drawing/2014/main" id="{9C5764C6-0CD0-5CD4-1CB6-E8586C8C0FF4}"/>
              </a:ext>
            </a:extLst>
          </p:cNvPr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416B36AE-3957-478C-AF6C-4580DB942870}" type="slidenum">
              <a:rPr/>
              <a:t>9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951F33-23EA-E750-C1C5-9E601C9E5487}"/>
              </a:ext>
            </a:extLst>
          </p:cNvPr>
          <p:cNvSpPr txBox="1"/>
          <p:nvPr/>
        </p:nvSpPr>
        <p:spPr>
          <a:xfrm>
            <a:off x="966600" y="1306565"/>
            <a:ext cx="7501126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ko-KR" sz="20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Make a new C Project with CubeMX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 err="1">
                <a:solidFill>
                  <a:schemeClr val="dk1"/>
                </a:solidFill>
                <a:latin typeface="서울남산체 L"/>
                <a:ea typeface="서울남산체 L"/>
              </a:rPr>
              <a:t>TrustZone</a:t>
            </a: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 is not covered in this class (need for product-level security)</a:t>
            </a:r>
            <a:b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</a:b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(It may not appear depending on the board)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lvl="1"/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Press OK if no error occurs</a:t>
            </a: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r>
              <a:rPr lang="en-US" altLang="ko-KR" sz="1600" spc="-1" dirty="0">
                <a:solidFill>
                  <a:schemeClr val="dk1"/>
                </a:solidFill>
                <a:latin typeface="서울남산체 L"/>
                <a:ea typeface="서울남산체 L"/>
              </a:rPr>
              <a:t>LED and Button, useful for build testing</a:t>
            </a:r>
          </a:p>
          <a:p>
            <a:pPr marL="742950" lvl="1" indent="-285750">
              <a:lnSpc>
                <a:spcPct val="150000"/>
              </a:lnSpc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  <a:p>
            <a:pPr marL="742950" lvl="1" indent="-285750">
              <a:buFont typeface="서울남산체 L" panose="02020503020101020101" pitchFamily="18" charset="-127"/>
              <a:buChar char="-"/>
            </a:pPr>
            <a:endParaRPr lang="en-US" altLang="ko-KR" sz="1600" spc="-1" dirty="0">
              <a:solidFill>
                <a:schemeClr val="dk1"/>
              </a:solidFill>
              <a:latin typeface="서울남산체 L"/>
              <a:ea typeface="서울남산체 L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F5F4764F-6289-84B3-E857-C6442BEC8EBA}"/>
              </a:ext>
            </a:extLst>
          </p:cNvPr>
          <p:cNvCxnSpPr/>
          <p:nvPr/>
        </p:nvCxnSpPr>
        <p:spPr>
          <a:xfrm flipV="1">
            <a:off x="10915650" y="4800600"/>
            <a:ext cx="0" cy="171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그림 19">
            <a:extLst>
              <a:ext uri="{FF2B5EF4-FFF2-40B4-BE49-F238E27FC236}">
                <a16:creationId xmlns:a16="http://schemas.microsoft.com/office/drawing/2014/main" id="{D71F08DF-819F-4327-E17D-3A11E515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43" t="2578" r="2304" b="2578"/>
          <a:stretch>
            <a:fillRect/>
          </a:stretch>
        </p:blipFill>
        <p:spPr>
          <a:xfrm>
            <a:off x="8335671" y="1124445"/>
            <a:ext cx="2600325" cy="158115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F0669BE-5BF4-F0E1-E9E0-308173C33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0252" y="2905248"/>
            <a:ext cx="3128548" cy="3388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758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테마">
  <a:themeElements>
    <a:clrScheme name="시립대학교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3806</TotalTime>
  <Words>692</Words>
  <Application>Microsoft Office PowerPoint</Application>
  <PresentationFormat>와이드스크린</PresentationFormat>
  <Paragraphs>201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14</vt:i4>
      </vt:variant>
      <vt:variant>
        <vt:lpstr>슬라이드 제목</vt:lpstr>
      </vt:variant>
      <vt:variant>
        <vt:i4>23</vt:i4>
      </vt:variant>
    </vt:vector>
  </HeadingPairs>
  <TitlesOfParts>
    <vt:vector size="45" baseType="lpstr">
      <vt:lpstr>서울남산체 EB</vt:lpstr>
      <vt:lpstr>서울남산체 L</vt:lpstr>
      <vt:lpstr>Arial</vt:lpstr>
      <vt:lpstr>Calibri</vt:lpstr>
      <vt:lpstr>Consolas</vt:lpstr>
      <vt:lpstr>Symbol</vt:lpstr>
      <vt:lpstr>Times New Roman</vt:lpstr>
      <vt:lpstr>Wingdings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Office 테마</vt:lpstr>
      <vt:lpstr>PowerPoint 프레젠테이션</vt:lpstr>
      <vt:lpstr>Index</vt:lpstr>
      <vt:lpstr>CubeSTM32 into VS Code</vt:lpstr>
      <vt:lpstr>CubeSTM32 into VS Code</vt:lpstr>
      <vt:lpstr>CubeSTM32 into VS Code</vt:lpstr>
      <vt:lpstr>CubeSTM32 into VS Code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Make a Project with CubeMX</vt:lpstr>
      <vt:lpstr>Build and Download into MCU</vt:lpstr>
      <vt:lpstr>Build and Download into MCU</vt:lpstr>
      <vt:lpstr>Build and Download into MCU</vt:lpstr>
      <vt:lpstr>Build and Download into MCU</vt:lpstr>
      <vt:lpstr>Build and Download into MCU</vt:lpstr>
      <vt:lpstr>Finish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Polar</dc:creator>
  <dc:description/>
  <cp:lastModifiedBy>이해리</cp:lastModifiedBy>
  <cp:revision>558</cp:revision>
  <dcterms:created xsi:type="dcterms:W3CDTF">2018-09-29T07:36:15Z</dcterms:created>
  <dcterms:modified xsi:type="dcterms:W3CDTF">2025-09-02T17:03:45Z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0x010100F8F7FCEF6CB8CA488094E611415FC9D1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와이드스크린</vt:lpwstr>
  </property>
  <property fmtid="{D5CDD505-2E9C-101B-9397-08002B2CF9AE}" pid="6" name="Slides">
    <vt:i4>5</vt:i4>
  </property>
</Properties>
</file>