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  <p:embeddedFont>
      <p:font typeface="EB Garamon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44" Type="http://schemas.openxmlformats.org/officeDocument/2006/relationships/font" Target="fonts/EBGaramond-regular.fntdata"/><Relationship Id="rId21" Type="http://schemas.openxmlformats.org/officeDocument/2006/relationships/slide" Target="slides/slide16.xml"/><Relationship Id="rId43" Type="http://schemas.openxmlformats.org/officeDocument/2006/relationships/font" Target="fonts/MavenPro-bold.fntdata"/><Relationship Id="rId24" Type="http://schemas.openxmlformats.org/officeDocument/2006/relationships/slide" Target="slides/slide19.xml"/><Relationship Id="rId46" Type="http://schemas.openxmlformats.org/officeDocument/2006/relationships/font" Target="fonts/EBGaramond-italic.fntdata"/><Relationship Id="rId23" Type="http://schemas.openxmlformats.org/officeDocument/2006/relationships/slide" Target="slides/slide18.xml"/><Relationship Id="rId45" Type="http://schemas.openxmlformats.org/officeDocument/2006/relationships/font" Target="fonts/EB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EBGaramon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0f018c12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0f018c12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18c12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50f018c12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0f018c120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0f018c120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0f018c120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0f018c12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0f018c12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0f018c12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0f018c12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0f018c12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0f018c120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0f018c120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0f018c12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0f018c12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0f018c12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0f018c12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0f018c12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50f018c12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0f018c12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0f018c12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0f018c1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0f018c1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0f018c12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50f018c12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50f018c12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50f018c12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1ad7a23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1ad7a23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1ad7a23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1ad7a23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1ad7a23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1ad7a23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1ad7a23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1ad7a23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1ad7a23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1ad7a23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1ad7a2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1ad7a2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0f018c12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50f018c12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0f018c12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0f018c12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50f018c120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50f018c120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0f018c120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50f018c120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50f018c12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50f018c12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0f018c120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0f018c120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0f018c12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0f018c12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0f018c12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0f018c12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0f018c12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0f018c12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0f018c1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0f018c1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0f018c12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0f018c12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SAE P21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API Java ⇒ PlantUml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0" y="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B Garamond"/>
                <a:ea typeface="EB Garamond"/>
                <a:cs typeface="EB Garamond"/>
                <a:sym typeface="EB Garamond"/>
              </a:rPr>
              <a:t>Fernandes Samuel feat Marsault Samuel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49" y="1290000"/>
            <a:ext cx="6842102" cy="36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 lancement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73" y="1157025"/>
            <a:ext cx="4932701" cy="392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 Doclet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63" y="1361600"/>
            <a:ext cx="8502675" cy="37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diagrammes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 rotWithShape="1">
          <a:blip r:embed="rId3">
            <a:alphaModFix/>
          </a:blip>
          <a:srcRect b="0" l="0" r="1468" t="2808"/>
          <a:stretch/>
        </p:blipFill>
        <p:spPr>
          <a:xfrm>
            <a:off x="150400" y="1524300"/>
            <a:ext cx="8843200" cy="3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objets bruts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1" y="1424475"/>
            <a:ext cx="9018798" cy="3505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484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relations d’objets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150" y="1325750"/>
            <a:ext cx="3087700" cy="36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“</a:t>
            </a:r>
            <a:r>
              <a:rPr lang="fr"/>
              <a:t>éléments</a:t>
            </a:r>
            <a:r>
              <a:rPr lang="fr"/>
              <a:t> internes”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500" y="1256699"/>
            <a:ext cx="4256999" cy="314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“éléments internes” (2)</a:t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27" y="1597875"/>
            <a:ext cx="5508746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Java language model</a:t>
            </a:r>
            <a:endParaRPr/>
          </a:p>
        </p:txBody>
      </p:sp>
      <p:sp>
        <p:nvSpPr>
          <p:cNvPr id="396" name="Google Shape;396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“</a:t>
            </a:r>
            <a:r>
              <a:rPr lang="fr"/>
              <a:t>éléments</a:t>
            </a:r>
            <a:r>
              <a:rPr lang="fr"/>
              <a:t>” </a:t>
            </a:r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50" y="1182825"/>
            <a:ext cx="7790700" cy="387557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“types” </a:t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438" y="1276625"/>
            <a:ext cx="4835124" cy="3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les autres ?</a:t>
            </a:r>
            <a:endParaRPr/>
          </a:p>
        </p:txBody>
      </p:sp>
      <p:sp>
        <p:nvSpPr>
          <p:cNvPr id="416" name="Google Shape;416;p33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Pas d’utilisation de TreeDoc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Ni de ModuleElement ou RecordComponentElement </a:t>
            </a:r>
            <a:r>
              <a:rPr i="1" lang="fr" sz="2100"/>
              <a:t>(malgré que l’on se soit renseignés sur eux)</a:t>
            </a:r>
            <a:endParaRPr i="1" sz="2100"/>
          </a:p>
        </p:txBody>
      </p:sp>
      <p:sp>
        <p:nvSpPr>
          <p:cNvPr id="417" name="Google Shape;417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sur Western</a:t>
            </a:r>
            <a:endParaRPr/>
          </a:p>
        </p:txBody>
      </p:sp>
      <p:sp>
        <p:nvSpPr>
          <p:cNvPr id="423" name="Google Shape;423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Western généré</a:t>
            </a:r>
            <a:endParaRPr/>
          </a:p>
        </p:txBody>
      </p:sp>
      <p:pic>
        <p:nvPicPr>
          <p:cNvPr id="429" name="Google Shape;4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937" y="1305925"/>
            <a:ext cx="5294126" cy="34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Western généré</a:t>
            </a:r>
            <a:endParaRPr/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021" y="1372575"/>
            <a:ext cx="472995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Western généré</a:t>
            </a:r>
            <a:endParaRPr/>
          </a:p>
        </p:txBody>
      </p:sp>
      <p:pic>
        <p:nvPicPr>
          <p:cNvPr id="443" name="Google Shape;4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24" y="1439225"/>
            <a:ext cx="5071552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Western généré</a:t>
            </a:r>
            <a:endParaRPr/>
          </a:p>
        </p:txBody>
      </p:sp>
      <p:pic>
        <p:nvPicPr>
          <p:cNvPr id="450" name="Google Shape;4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06" y="1305925"/>
            <a:ext cx="4749187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Western généré</a:t>
            </a:r>
            <a:endParaRPr/>
          </a:p>
        </p:txBody>
      </p:sp>
      <p:pic>
        <p:nvPicPr>
          <p:cNvPr id="457" name="Google Shape;457;p39"/>
          <p:cNvPicPr preferRelativeResize="0"/>
          <p:nvPr/>
        </p:nvPicPr>
        <p:blipFill rotWithShape="1">
          <a:blip r:embed="rId3">
            <a:alphaModFix/>
          </a:blip>
          <a:srcRect b="0" l="19549" r="28012" t="0"/>
          <a:stretch/>
        </p:blipFill>
        <p:spPr>
          <a:xfrm>
            <a:off x="2352837" y="1220200"/>
            <a:ext cx="4438326" cy="36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 fonctionnement</a:t>
            </a:r>
            <a:endParaRPr/>
          </a:p>
        </p:txBody>
      </p:sp>
      <p:sp>
        <p:nvSpPr>
          <p:cNvPr id="464" name="Google Shape;464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qui marche..?</a:t>
            </a:r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TOUT ce qui a été demandé dans l’énoncé, à deux “exceptions” près 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les &lt;&lt;interface&gt;&gt;, &lt;&lt;enumeration&gt;&gt; et le paramètre “skinparam strictuml” </a:t>
            </a:r>
            <a:r>
              <a:rPr i="1" lang="fr" sz="2100"/>
              <a:t>(une simple ligne permet de le rajouter)</a:t>
            </a:r>
            <a:r>
              <a:rPr lang="fr" sz="2100"/>
              <a:t> ont été volontairement enlevés </a:t>
            </a:r>
            <a:r>
              <a:rPr i="1" lang="fr" sz="2100"/>
              <a:t>notamment </a:t>
            </a:r>
            <a:r>
              <a:rPr lang="fr" sz="2100"/>
              <a:t>pour des questions de design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l’exemple des collections infinie (gestion partielle)</a:t>
            </a:r>
            <a:endParaRPr sz="2100"/>
          </a:p>
        </p:txBody>
      </p:sp>
      <p:sp>
        <p:nvSpPr>
          <p:cNvPr id="471" name="Google Shape;471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Horaires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Fernandes Samuel : ~58 heures pour 60 % du projet final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Marsault </a:t>
            </a:r>
            <a:r>
              <a:rPr lang="fr" sz="2100"/>
              <a:t>Samuel : ~45 heures pour 40 % du projet final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de développement</a:t>
            </a:r>
            <a:endParaRPr/>
          </a:p>
        </p:txBody>
      </p:sp>
      <p:sp>
        <p:nvSpPr>
          <p:cNvPr id="477" name="Google Shape;477;p42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Les PumlObjects ne stockant pas une instance précise d’un élément, il fallait </a:t>
            </a:r>
            <a:r>
              <a:rPr lang="fr" sz="2100"/>
              <a:t>trouver</a:t>
            </a:r>
            <a:r>
              <a:rPr lang="fr" sz="2100"/>
              <a:t> un moyen de les différencier (ne pas mettre des &lt;&lt;Use&gt;&gt; plusieurs fois ou dans le cas d’une </a:t>
            </a:r>
            <a:r>
              <a:rPr lang="fr" sz="2100"/>
              <a:t>agrégation</a:t>
            </a:r>
            <a:r>
              <a:rPr lang="fr" sz="2100"/>
              <a:t>/composition)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78" name="Google Shape;478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</a:t>
            </a:r>
            <a:endParaRPr/>
          </a:p>
        </p:txBody>
      </p:sp>
      <p:sp>
        <p:nvSpPr>
          <p:cNvPr id="484" name="Google Shape;484;p43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Utiliser une variable globale dans les implémentations de RelationableObject, modifiée lors de l’analyse de ses champs et ses uses (liste incrémentée), puis réinitialisée avant d’analyser la suivante.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+"/>
            </a:pPr>
            <a:r>
              <a:rPr i="1" lang="fr" sz="2100"/>
              <a:t>(</a:t>
            </a:r>
            <a:r>
              <a:rPr i="1" lang="fr" sz="2100"/>
              <a:t>Éventuellement)</a:t>
            </a:r>
            <a:r>
              <a:rPr lang="fr" sz="2100"/>
              <a:t> </a:t>
            </a:r>
            <a:r>
              <a:rPr lang="fr" sz="2100"/>
              <a:t>reboucler sur </a:t>
            </a:r>
            <a:r>
              <a:rPr lang="fr" sz="2100"/>
              <a:t>tous</a:t>
            </a:r>
            <a:r>
              <a:rPr lang="fr" sz="2100"/>
              <a:t> les </a:t>
            </a:r>
            <a:r>
              <a:rPr lang="fr" sz="2100"/>
              <a:t>éléments</a:t>
            </a:r>
            <a:r>
              <a:rPr lang="fr" sz="2100"/>
              <a:t> de type CLASS de l’environnement durant la création du DCA/DCC pour les ajouter à la fin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85" name="Google Shape;485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>
            <p:ph type="title"/>
          </p:nvPr>
        </p:nvSpPr>
        <p:spPr>
          <a:xfrm>
            <a:off x="824000" y="1613825"/>
            <a:ext cx="6690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maintenant…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Place à la démonstration !</a:t>
            </a:r>
            <a:endParaRPr/>
          </a:p>
        </p:txBody>
      </p:sp>
      <p:sp>
        <p:nvSpPr>
          <p:cNvPr id="491" name="Google Shape;491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 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97875"/>
            <a:ext cx="7030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Fernandes Samuel : création des classes attribués à chaque </a:t>
            </a:r>
            <a:r>
              <a:rPr lang="fr" sz="2100"/>
              <a:t>Élément java pour leur traduction, et de quoi écrire dans un fichier, classe du manuel (+ remake de l’API)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Marsault Samuel : classes de création de DCC/DCA, des options, majorité du travail de documentation et ‘récursive’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API</a:t>
            </a:r>
            <a:endParaRPr/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Réduire </a:t>
            </a:r>
            <a:r>
              <a:rPr lang="fr" sz="2100"/>
              <a:t>le nombre d’instances créées ⇒ Optimiser la mémoire utilisées et augmenter la vitesse d'exécution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Privilégier les interfaces Default ?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Ouvrir les packages manuellement… ?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Faire un maximum de fonctions statiques… ?</a:t>
            </a:r>
            <a:endParaRPr sz="2100"/>
          </a:p>
        </p:txBody>
      </p:sp>
      <p:sp>
        <p:nvSpPr>
          <p:cNvPr id="313" name="Google Shape;31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 (après refonte)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Optimiser le nombre d’instances créées ⇒ Réduire la mémoire utilisées et augmenter la </a:t>
            </a:r>
            <a:r>
              <a:rPr lang="fr" sz="2100"/>
              <a:t>vitesse</a:t>
            </a:r>
            <a:r>
              <a:rPr lang="fr" sz="2100"/>
              <a:t> </a:t>
            </a:r>
            <a:r>
              <a:rPr lang="fr" sz="2100"/>
              <a:t>d'exécution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Créer un maximum d’abstraction, fortement spécialisée ⇒ aborder une structure logique de conception et faciliter le débogage </a:t>
            </a:r>
            <a:endParaRPr sz="2100"/>
          </a:p>
        </p:txBody>
      </p:sp>
      <p:sp>
        <p:nvSpPr>
          <p:cNvPr id="320" name="Google Shape;32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 (après refonte) (2)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Laisser les noms </a:t>
            </a:r>
            <a:r>
              <a:rPr lang="fr" sz="2100"/>
              <a:t>complets</a:t>
            </a:r>
            <a:r>
              <a:rPr lang="fr" sz="2100"/>
              <a:t> des </a:t>
            </a:r>
            <a:r>
              <a:rPr lang="fr" sz="2100"/>
              <a:t>éléments</a:t>
            </a:r>
            <a:r>
              <a:rPr lang="fr" sz="2100"/>
              <a:t> pour ne pas avoir à gérer les packages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Ne pas afficher ce qui vient du langage java ou du package jdk </a:t>
            </a:r>
            <a:br>
              <a:rPr lang="fr" sz="2100"/>
            </a:br>
            <a:r>
              <a:rPr i="1" lang="fr" sz="1800"/>
              <a:t>(Tout simplement pour éviter que vous ne confondiez vos class, enum ou interface avec celles du langage)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/>
              <a:t>Ça sent</a:t>
            </a:r>
            <a:r>
              <a:rPr i="1" lang="fr"/>
              <a:t> le vécu…</a:t>
            </a:r>
            <a:endParaRPr i="1"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DCA de l’API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99" y="1422350"/>
            <a:ext cx="6651402" cy="35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