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EB Garamon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BGaramond-italic.fntdata"/><Relationship Id="rId20" Type="http://schemas.openxmlformats.org/officeDocument/2006/relationships/slide" Target="slides/slide15.xml"/><Relationship Id="rId41" Type="http://schemas.openxmlformats.org/officeDocument/2006/relationships/font" Target="fonts/EBGaramon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39" Type="http://schemas.openxmlformats.org/officeDocument/2006/relationships/font" Target="fonts/EBGaramond-bold.fntdata"/><Relationship Id="rId16" Type="http://schemas.openxmlformats.org/officeDocument/2006/relationships/slide" Target="slides/slide11.xml"/><Relationship Id="rId38" Type="http://schemas.openxmlformats.org/officeDocument/2006/relationships/font" Target="fonts/EBGaramon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50f018c120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50f018c120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0f018c120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0f018c120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0f018c120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0f018c120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0f018c120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50f018c120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0f018c120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0f018c120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0f018c120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0f018c120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0f018c120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50f018c120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0f018c120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0f018c12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f018c12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0f018c12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50f018c12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50f018c12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0f018c120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0f018c120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50f018c12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50f018c12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50f018c12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50f018c12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50f018c120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50f018c120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0f018c120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0f018c120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50f018c120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50f018c120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0f018c120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50f018c120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50f018c120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50f018c120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0f018c120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0f018c120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0f018c120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0f018c120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0f018c120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0f018c120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0f018c120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0f018c120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0f018c120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50f018c120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0f018c1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0f018c1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50f018c120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50f018c120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SAE P21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d’une API Java ⇒ PlantUml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0" y="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EB Garamond"/>
                <a:ea typeface="EB Garamond"/>
                <a:cs typeface="EB Garamond"/>
                <a:sym typeface="EB Garamond"/>
              </a:rPr>
              <a:t>Fernandes Samuel feat Marsault Samuel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</a:t>
            </a:r>
            <a:endParaRPr/>
          </a:p>
        </p:txBody>
      </p:sp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949" y="1290000"/>
            <a:ext cx="6842102" cy="36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 lancement</a:t>
            </a:r>
            <a:endParaRPr/>
          </a:p>
        </p:txBody>
      </p:sp>
      <p:pic>
        <p:nvPicPr>
          <p:cNvPr id="337" name="Google Shape;3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673" y="1157025"/>
            <a:ext cx="4932701" cy="392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 Doclet</a:t>
            </a:r>
            <a:endParaRPr/>
          </a:p>
        </p:txBody>
      </p:sp>
      <p:pic>
        <p:nvPicPr>
          <p:cNvPr id="343" name="Google Shape;3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63" y="1361600"/>
            <a:ext cx="8502675" cy="37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les diagrammes</a:t>
            </a:r>
            <a:endParaRPr/>
          </a:p>
        </p:txBody>
      </p:sp>
      <p:pic>
        <p:nvPicPr>
          <p:cNvPr id="349" name="Google Shape;349;p25"/>
          <p:cNvPicPr preferRelativeResize="0"/>
          <p:nvPr/>
        </p:nvPicPr>
        <p:blipFill rotWithShape="1">
          <a:blip r:embed="rId3">
            <a:alphaModFix/>
          </a:blip>
          <a:srcRect b="0" l="0" r="1468" t="2808"/>
          <a:stretch/>
        </p:blipFill>
        <p:spPr>
          <a:xfrm>
            <a:off x="150400" y="1524300"/>
            <a:ext cx="8843200" cy="3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les objets bruts</a:t>
            </a:r>
            <a:endParaRPr/>
          </a:p>
        </p:txBody>
      </p:sp>
      <p:pic>
        <p:nvPicPr>
          <p:cNvPr id="355" name="Google Shape;3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1" y="1424475"/>
            <a:ext cx="9018798" cy="350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1303800" y="598575"/>
            <a:ext cx="7484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les relations d’objets</a:t>
            </a:r>
            <a:endParaRPr/>
          </a:p>
        </p:txBody>
      </p:sp>
      <p:pic>
        <p:nvPicPr>
          <p:cNvPr id="361" name="Google Shape;3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150" y="1325750"/>
            <a:ext cx="3087700" cy="361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les “</a:t>
            </a:r>
            <a:r>
              <a:rPr lang="fr"/>
              <a:t>éléments</a:t>
            </a:r>
            <a:r>
              <a:rPr lang="fr"/>
              <a:t> internes”</a:t>
            </a:r>
            <a:endParaRPr/>
          </a:p>
        </p:txBody>
      </p:sp>
      <p:pic>
        <p:nvPicPr>
          <p:cNvPr id="367" name="Google Shape;3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500" y="1256699"/>
            <a:ext cx="4256999" cy="314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DCC de l’API - Zoom sur les “éléments internes” (2)</a:t>
            </a:r>
            <a:endParaRPr/>
          </a:p>
        </p:txBody>
      </p:sp>
      <p:pic>
        <p:nvPicPr>
          <p:cNvPr id="373" name="Google Shape;3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627" y="1597875"/>
            <a:ext cx="550874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Java langage model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“</a:t>
            </a:r>
            <a:r>
              <a:rPr lang="fr"/>
              <a:t>éléments</a:t>
            </a:r>
            <a:r>
              <a:rPr lang="fr"/>
              <a:t>” </a:t>
            </a:r>
            <a:endParaRPr/>
          </a:p>
        </p:txBody>
      </p:sp>
      <p:pic>
        <p:nvPicPr>
          <p:cNvPr id="384" name="Google Shape;3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50" y="1182825"/>
            <a:ext cx="7790700" cy="3875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“types” </a:t>
            </a:r>
            <a:endParaRPr/>
          </a:p>
        </p:txBody>
      </p:sp>
      <p:pic>
        <p:nvPicPr>
          <p:cNvPr id="390" name="Google Shape;3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438" y="1276625"/>
            <a:ext cx="4835124" cy="37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les autres ?</a:t>
            </a:r>
            <a:endParaRPr/>
          </a:p>
        </p:txBody>
      </p:sp>
      <p:sp>
        <p:nvSpPr>
          <p:cNvPr id="396" name="Google Shape;396;p33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Pas d’utilisation de TreeDoc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Ni de ModuleElement ou RecordComponentElement </a:t>
            </a:r>
            <a:r>
              <a:rPr i="1" lang="fr" sz="2100"/>
              <a:t>(malgré que l’on se soit renseignés sur eux)</a:t>
            </a:r>
            <a:endParaRPr i="1"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de fonctionnement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qui marche..?</a:t>
            </a:r>
            <a:endParaRPr/>
          </a:p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TOUT ce qui a été demandé dans l’énoncé, à deux “exceptions” près 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les &lt;&lt;interface&gt;&gt;, &lt;&lt;enumeration&gt;&gt; et le paramètre “skinparam strictuml” </a:t>
            </a:r>
            <a:r>
              <a:rPr i="1" lang="fr" sz="2100"/>
              <a:t>(une simple ligne permet de le rajouter)</a:t>
            </a:r>
            <a:r>
              <a:rPr lang="fr" sz="2100"/>
              <a:t> ont été volontairement enlevés </a:t>
            </a:r>
            <a:r>
              <a:rPr i="1" lang="fr" sz="2100"/>
              <a:t>notamment </a:t>
            </a:r>
            <a:r>
              <a:rPr lang="fr" sz="2100"/>
              <a:t>pour des questions de design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l’exemple des collections infinie (gestion partielle)</a:t>
            </a:r>
            <a:endParaRPr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 de développement</a:t>
            </a:r>
            <a:endParaRPr/>
          </a:p>
        </p:txBody>
      </p:sp>
      <p:sp>
        <p:nvSpPr>
          <p:cNvPr id="413" name="Google Shape;413;p36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Les PumlObjects ne stockant pas une instance précise d’un élément, il fallait trouvé un moyen de les différencier (ne pas mettre des &lt;&lt;Use&gt;&gt; ou “implements” plusieurs fois, sur des elements sont aucun lien !).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/>
          <p:nvPr>
            <p:ph type="title"/>
          </p:nvPr>
        </p:nvSpPr>
        <p:spPr>
          <a:xfrm>
            <a:off x="1303800" y="598575"/>
            <a:ext cx="779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</a:t>
            </a:r>
            <a:endParaRPr/>
          </a:p>
        </p:txBody>
      </p:sp>
      <p:sp>
        <p:nvSpPr>
          <p:cNvPr id="419" name="Google Shape;419;p37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Utiliser une variable globale dans l’abstract PumlClasses, modifiée lors de l’analyse de ses héritages et ses uses (list incrémentée), puis réinitialisée avant d’analyser la suivante.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+"/>
            </a:pPr>
            <a:r>
              <a:rPr lang="fr" sz="2100"/>
              <a:t>Éventuellement</a:t>
            </a:r>
            <a:r>
              <a:rPr lang="fr" sz="2100"/>
              <a:t> rebouclé sur tout les element de type CLASS de l’environnement durant la création du DCA/DCC pour les ajouter à la fin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type="title"/>
          </p:nvPr>
        </p:nvSpPr>
        <p:spPr>
          <a:xfrm>
            <a:off x="824000" y="1613825"/>
            <a:ext cx="6690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maintenant…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Place à la démonstration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Horaires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Fernandes Samuel : ~59 heures pour 60 % du projet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0"/>
              <a:t>Marsault </a:t>
            </a:r>
            <a:r>
              <a:rPr lang="fr" sz="2100"/>
              <a:t>Samuel : ~44 heures pour 40 % du projet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tâches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Fernandes Samuel : création des classes attribués à chaque </a:t>
            </a:r>
            <a:r>
              <a:rPr lang="fr" sz="2100"/>
              <a:t>Élément java pour leur traduction, et de quoi écrire dans un fichier, classe du manuel (+ remake de l’API)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0"/>
              <a:t>Marsault Samuel : classes de création de DCC/DCA, des options, majorité du travail de documentation et recherche ‘récursive’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API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choix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Optimiser le nombre d’instances créées ⇒ Réduire la mémoire utilisées et augmenter la vitesse d'exécution</a:t>
            </a:r>
            <a:br>
              <a:rPr lang="fr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Faire un maximum de fonctions statiques… ?</a:t>
            </a:r>
            <a:br>
              <a:rPr lang="fr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Privilégier les interfaces Default ?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choix (après refonte)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Optimiser le nombre d’instances créées ⇒ Réduire la mémoire utilisées et augmenter la </a:t>
            </a:r>
            <a:r>
              <a:rPr lang="fr" sz="2100"/>
              <a:t>vitesse</a:t>
            </a:r>
            <a:r>
              <a:rPr lang="fr" sz="2100"/>
              <a:t> </a:t>
            </a:r>
            <a:r>
              <a:rPr lang="fr" sz="2100"/>
              <a:t>d'exécution</a:t>
            </a:r>
            <a:br>
              <a:rPr lang="fr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Créer un maximum d’abstraction, fortement spécialisée ⇒ aborder une structure logique de conception et faciliter le débogage 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choix (après refonte) (2)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597875"/>
            <a:ext cx="7030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Ne pas afficher ce qui vient du langage java ou du package jdk 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0"/>
              <a:t>(Tout simplement pour éviter que vous ne confondiez vos class, enum ou interface avec celles du langage)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/>
              <a:t>Ça sent</a:t>
            </a:r>
            <a:r>
              <a:rPr i="1" lang="fr"/>
              <a:t> le vécu…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DCA de l’API</a:t>
            </a:r>
            <a:endParaRPr/>
          </a:p>
        </p:txBody>
      </p:sp>
      <p:pic>
        <p:nvPicPr>
          <p:cNvPr id="325" name="Google Shape;3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299" y="1422350"/>
            <a:ext cx="6651402" cy="35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