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53"/>
  </p:notesMasterIdLst>
  <p:sldIdLst>
    <p:sldId id="256" r:id="rId3"/>
    <p:sldId id="380" r:id="rId4"/>
    <p:sldId id="374" r:id="rId5"/>
    <p:sldId id="323" r:id="rId6"/>
    <p:sldId id="317" r:id="rId7"/>
    <p:sldId id="324" r:id="rId8"/>
    <p:sldId id="377" r:id="rId9"/>
    <p:sldId id="378" r:id="rId10"/>
    <p:sldId id="379" r:id="rId11"/>
    <p:sldId id="325" r:id="rId12"/>
    <p:sldId id="326" r:id="rId13"/>
    <p:sldId id="290" r:id="rId14"/>
    <p:sldId id="294" r:id="rId15"/>
    <p:sldId id="280" r:id="rId16"/>
    <p:sldId id="287" r:id="rId17"/>
    <p:sldId id="331" r:id="rId18"/>
    <p:sldId id="314" r:id="rId19"/>
    <p:sldId id="322" r:id="rId20"/>
    <p:sldId id="327" r:id="rId21"/>
    <p:sldId id="328" r:id="rId22"/>
    <p:sldId id="329" r:id="rId23"/>
    <p:sldId id="399" r:id="rId24"/>
    <p:sldId id="268" r:id="rId25"/>
    <p:sldId id="271" r:id="rId26"/>
    <p:sldId id="332" r:id="rId27"/>
    <p:sldId id="276" r:id="rId28"/>
    <p:sldId id="320" r:id="rId29"/>
    <p:sldId id="321" r:id="rId30"/>
    <p:sldId id="333" r:id="rId31"/>
    <p:sldId id="278" r:id="rId32"/>
    <p:sldId id="319" r:id="rId33"/>
    <p:sldId id="33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7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2" autoAdjust="0"/>
    <p:restoredTop sz="94724"/>
  </p:normalViewPr>
  <p:slideViewPr>
    <p:cSldViewPr>
      <p:cViewPr varScale="1">
        <p:scale>
          <a:sx n="101" d="100"/>
          <a:sy n="101" d="100"/>
        </p:scale>
        <p:origin x="-16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___Work\Proj\DOE_OE_AdvGridModeling_AOP\Task%202_PSE\EventIntervals_need4PSE_rev_2014100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FY11prj\Look-ahead%20Dynamic%20simulation\Superdome%20speed_SS8-1-12%20-%208-1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/>
              <a:t>September 8, 2011 Pacific Southwest Blackout</a:t>
            </a:r>
          </a:p>
        </c:rich>
      </c:tx>
      <c:layout>
        <c:manualLayout>
          <c:xMode val="edge"/>
          <c:yMode val="edge"/>
          <c:x val="0.15324300087489101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2592519685039"/>
          <c:y val="0.12689814814814801"/>
          <c:w val="0.85685192475940497"/>
          <c:h val="0.70348789734616501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Sheet1!$F$6:$F$22</c:f>
              <c:numCache>
                <c:formatCode>General</c:formatCode>
                <c:ptCount val="17"/>
                <c:pt idx="0">
                  <c:v>10</c:v>
                </c:pt>
                <c:pt idx="1">
                  <c:v>27</c:v>
                </c:pt>
                <c:pt idx="2">
                  <c:v>234</c:v>
                </c:pt>
                <c:pt idx="3">
                  <c:v>3</c:v>
                </c:pt>
                <c:pt idx="4">
                  <c:v>2</c:v>
                </c:pt>
                <c:pt idx="5">
                  <c:v>205</c:v>
                </c:pt>
                <c:pt idx="6">
                  <c:v>60</c:v>
                </c:pt>
                <c:pt idx="7">
                  <c:v>0.1</c:v>
                </c:pt>
                <c:pt idx="8">
                  <c:v>0.1</c:v>
                </c:pt>
                <c:pt idx="9">
                  <c:v>61</c:v>
                </c:pt>
                <c:pt idx="10">
                  <c:v>14</c:v>
                </c:pt>
                <c:pt idx="11">
                  <c:v>0.1</c:v>
                </c:pt>
                <c:pt idx="12">
                  <c:v>3</c:v>
                </c:pt>
                <c:pt idx="13">
                  <c:v>4</c:v>
                </c:pt>
                <c:pt idx="14">
                  <c:v>19</c:v>
                </c:pt>
                <c:pt idx="15">
                  <c:v>0.1</c:v>
                </c:pt>
                <c:pt idx="16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8ED-4889-9E06-EA9078CA7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919424"/>
        <c:axId val="82921344"/>
      </c:barChart>
      <c:catAx>
        <c:axId val="829194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Sequence of Events</a:t>
                </a:r>
              </a:p>
            </c:rich>
          </c:tx>
          <c:layout>
            <c:manualLayout>
              <c:xMode val="edge"/>
              <c:yMode val="edge"/>
              <c:x val="0.41291426071741"/>
              <c:y val="0.91828703703703696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  <a:endParaRPr lang="en-US"/>
          </a:p>
        </c:txPr>
        <c:crossAx val="82921344"/>
        <c:crosses val="autoZero"/>
        <c:auto val="1"/>
        <c:lblAlgn val="ctr"/>
        <c:lblOffset val="100"/>
        <c:noMultiLvlLbl val="0"/>
      </c:catAx>
      <c:valAx>
        <c:axId val="82921344"/>
        <c:scaling>
          <c:orientation val="minMax"/>
          <c:max val="3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Event Interval</a:t>
                </a:r>
                <a:r>
                  <a:rPr lang="en-US" sz="1200" baseline="0"/>
                  <a:t> (sec)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0"/>
              <c:y val="0.182970618256050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  <a:endParaRPr lang="en-US"/>
          </a:p>
        </c:txPr>
        <c:crossAx val="82919424"/>
        <c:crosses val="autoZero"/>
        <c:crossBetween val="between"/>
        <c:majorUnit val="5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82893327704"/>
          <c:y val="4.6144410976585101E-2"/>
          <c:w val="0.82638872923976503"/>
          <c:h val="0.76160302755404097"/>
        </c:manualLayout>
      </c:layout>
      <c:lineChart>
        <c:grouping val="standard"/>
        <c:varyColors val="0"/>
        <c:ser>
          <c:idx val="2"/>
          <c:order val="0"/>
          <c:tx>
            <c:v>Total</c:v>
          </c:tx>
          <c:val>
            <c:numRef>
              <c:f>WECC!$H$6:$H$12</c:f>
              <c:numCache>
                <c:formatCode>General</c:formatCode>
                <c:ptCount val="7"/>
                <c:pt idx="0">
                  <c:v>1</c:v>
                </c:pt>
                <c:pt idx="1">
                  <c:v>1.919305498139726</c:v>
                </c:pt>
                <c:pt idx="2">
                  <c:v>3.629455909943696</c:v>
                </c:pt>
                <c:pt idx="3">
                  <c:v>6.6995670995670977</c:v>
                </c:pt>
                <c:pt idx="4">
                  <c:v>15.252299605781859</c:v>
                </c:pt>
                <c:pt idx="5">
                  <c:v>22.003791469194329</c:v>
                </c:pt>
                <c:pt idx="6">
                  <c:v>25.679203539822989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B42-4438-8D20-9517BBEFD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232320"/>
        <c:axId val="88234240"/>
      </c:lineChart>
      <c:catAx>
        <c:axId val="88232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en-US" sz="1600" baseline="0">
                    <a:latin typeface="Arial" panose="020B0604020202020204" pitchFamily="34" charset="0"/>
                    <a:cs typeface="Arial" panose="020B0604020202020204" pitchFamily="34" charset="0"/>
                  </a:rPr>
                  <a:t> of threads</a:t>
                </a: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31892961377747903"/>
              <c:y val="0.89619847444159595"/>
            </c:manualLayout>
          </c:layout>
          <c:overlay val="0"/>
        </c:title>
        <c:majorTickMark val="none"/>
        <c:minorTickMark val="none"/>
        <c:tickLblPos val="nextTo"/>
        <c:crossAx val="88234240"/>
        <c:crosses val="autoZero"/>
        <c:auto val="1"/>
        <c:lblAlgn val="ctr"/>
        <c:lblOffset val="100"/>
        <c:noMultiLvlLbl val="0"/>
      </c:catAx>
      <c:valAx>
        <c:axId val="882342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Speedup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882323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0.1125</cdr:x>
      <cdr:y>0.36459</cdr:y>
    </cdr:from>
    <cdr:to>
      <cdr:x>0.97708</cdr:x>
      <cdr:y>0.36459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xmlns="" id="{03277F58-E5B4-2B4F-B6F2-97267985E7A7}"/>
            </a:ext>
          </a:extLst>
        </cdr:cNvPr>
        <cdr:cNvCxnSpPr/>
      </cdr:nvCxnSpPr>
      <cdr:spPr>
        <a:xfrm xmlns:a="http://schemas.openxmlformats.org/drawingml/2006/main">
          <a:off x="514365" y="1000131"/>
          <a:ext cx="3952860" cy="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0.1125</cdr:x>
      <cdr:y>0.70834</cdr:y>
    </cdr:from>
    <cdr:to>
      <cdr:x>0.97708</cdr:x>
      <cdr:y>0.70834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xmlns="" id="{EECDE9C3-7057-CE43-B038-C4A2E344251E}"/>
            </a:ext>
          </a:extLst>
        </cdr:cNvPr>
        <cdr:cNvCxnSpPr/>
      </cdr:nvCxnSpPr>
      <cdr:spPr>
        <a:xfrm xmlns:a="http://schemas.openxmlformats.org/drawingml/2006/main">
          <a:off x="514365" y="1943106"/>
          <a:ext cx="3952860" cy="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92D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0.1125</cdr:x>
      <cdr:y>0.81597</cdr:y>
    </cdr:from>
    <cdr:to>
      <cdr:x>0.97708</cdr:x>
      <cdr:y>0.81597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xmlns="" id="{1969FFAE-C09B-DD4C-AED4-89FA8EE7F087}"/>
            </a:ext>
          </a:extLst>
        </cdr:cNvPr>
        <cdr:cNvCxnSpPr/>
      </cdr:nvCxnSpPr>
      <cdr:spPr>
        <a:xfrm xmlns:a="http://schemas.openxmlformats.org/drawingml/2006/main">
          <a:off x="514365" y="2238381"/>
          <a:ext cx="3952860" cy="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00B05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37E32-472F-4068-B73E-D2FFD73E416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FBC2C-E5AF-438A-9CA0-623DBE3A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0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Interaction among systems. </a:t>
            </a:r>
            <a:r>
              <a:rPr lang="en-US" dirty="0" err="1"/>
              <a:t>Multiscale</a:t>
            </a:r>
            <a:r>
              <a:rPr lang="en-US" dirty="0"/>
              <a:t>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F154-533A-4E04-937D-7A20A67EEC3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0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58" tIns="48280" rIns="96558" bIns="48280">
            <a:normAutofit/>
          </a:bodyPr>
          <a:lstStyle/>
          <a:p>
            <a:pPr>
              <a:buFont typeface="Wingdings" pitchFamily="-107" charset="2"/>
              <a:buNone/>
            </a:pPr>
            <a:endParaRPr lang="en-US" dirty="0">
              <a:latin typeface="+mn-lt"/>
              <a:ea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792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F154-533A-4E04-937D-7A20A67EEC3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673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BC2C-E5AF-438A-9CA0-623DBE3A26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5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tle_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Title_Foo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PNNL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Proudly_Operated_by_Battelle_Ony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900" y="1831975"/>
            <a:ext cx="8212138" cy="906463"/>
          </a:xfrm>
        </p:spPr>
        <p:txBody>
          <a:bodyPr lIns="91440" tIns="45720" rIns="91440" bIns="45720"/>
          <a:lstStyle>
            <a:lvl1pPr>
              <a:defRPr sz="4000">
                <a:solidFill>
                  <a:srgbClr val="C97A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488" y="2973388"/>
            <a:ext cx="8208962" cy="2279650"/>
          </a:xfrm>
        </p:spPr>
        <p:txBody>
          <a:bodyPr lIns="91440" tIns="45720" rIns="91440" bIns="45720"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9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4" name="Picture 9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088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4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8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21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7083"/>
            <a:ext cx="4040188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67083"/>
            <a:ext cx="4041775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30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SzPct val="60000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0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75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0135"/>
            <a:ext cx="4040188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0135"/>
            <a:ext cx="4041775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19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9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6" descr="PNNL_Logo_Reve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Proudly_Operated_by_Battelle_Reve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83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6" descr="PNNL_Logo_Reve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Proudly_Operated_by_Battelle_Reve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84440" y="1599559"/>
            <a:ext cx="4041648" cy="40789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7906" y="1598278"/>
            <a:ext cx="4041648" cy="40789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7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08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" name="Picture 6" descr="PNNL_Logo_Reve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Proudly_Operated_by_Battelle_Reve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69072" y="2306490"/>
            <a:ext cx="4033772" cy="32657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0222" y="2305209"/>
            <a:ext cx="4041648" cy="32657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61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6" descr="PNNL_Logo_Reve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Proudly_Operated_by_Battelle_Reve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41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6" descr="PNNL_Logo_Reve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Proudly_Operated_by_Battelle_Reve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61389" y="1607244"/>
            <a:ext cx="4041648" cy="3575050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4640223" y="1607244"/>
            <a:ext cx="4041648" cy="3575050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1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" name="Picture 6" descr="PNNL_Logo_Reve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Proudly_Operated_by_Battelle_Reve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61389" y="2321856"/>
            <a:ext cx="4041648" cy="3348961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0223" y="2321856"/>
            <a:ext cx="4041648" cy="3348961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546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369228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9209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1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152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82379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96650-9D1A-4A81-85F5-B9E4F1286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802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12830-022B-4E7E-ABC9-15458FF8A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81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DE2CC-5829-456F-A3C5-29C361AC8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9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63262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63262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01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7BA00-36E3-446B-963A-26A77590C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3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AD67E-5646-41AD-A099-F33EEEF5F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931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A7A45-EB4C-4F9D-B210-FCB6DADCE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385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D78AE-954B-4AF4-A8E1-28DA32B1B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927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0CAB7-6502-4E86-B105-F6AF00647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005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D96F9-B0DB-4FB2-82DB-E3B49BA5A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247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CA9EF-2663-4BD7-A495-48F0C013F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489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962F-AA3F-4B7D-BA72-9AB790040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497514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2434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9324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541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5997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3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9228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9209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5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" name="Picture 9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946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946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8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73038" y="6453188"/>
            <a:ext cx="509587" cy="268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fld id="{4BEE76F9-0C7D-474D-806C-ED04A6ABA5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98" r:id="rId26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ＭＳ Ｐゴシック" pitchFamily="-109" charset="-128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28"/>
        </a:buBlip>
        <a:defRPr sz="24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29"/>
        </a:buBlip>
        <a:defRPr sz="22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30"/>
        </a:buBlip>
        <a:defRPr sz="20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Blip>
          <a:blip r:embed="rId31"/>
        </a:buBlip>
        <a:defRPr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8"/>
        </a:buBlip>
        <a:defRPr sz="16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31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31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31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31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6E5141-AC87-40E8-8C9C-29E25F017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gridpack.account@pnnl.gov" TargetMode="External"/><Relationship Id="rId2" Type="http://schemas.openxmlformats.org/officeDocument/2006/relationships/hyperlink" Target="http://www.gridpack.org/" TargetMode="Externa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gridpack.accounts@pnnl.gov" TargetMode="External"/><Relationship Id="rId2" Type="http://schemas.openxmlformats.org/officeDocument/2006/relationships/hyperlink" Target="http://www.gridpack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10" Type="http://schemas.openxmlformats.org/officeDocument/2006/relationships/image" Target="../media/image19.png"/><Relationship Id="rId4" Type="http://schemas.openxmlformats.org/officeDocument/2006/relationships/image" Target="../media/image25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1604962"/>
            <a:ext cx="8212138" cy="1747838"/>
          </a:xfrm>
        </p:spPr>
        <p:txBody>
          <a:bodyPr/>
          <a:lstStyle/>
          <a:p>
            <a:r>
              <a:rPr lang="en-US" dirty="0" err="1"/>
              <a:t>GridPACK</a:t>
            </a:r>
            <a:r>
              <a:rPr lang="en-US" dirty="0"/>
              <a:t>™: Framework and Library for Accelerating HPC in Grid Applications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488" y="3892550"/>
            <a:ext cx="8208962" cy="2279650"/>
          </a:xfrm>
        </p:spPr>
        <p:txBody>
          <a:bodyPr/>
          <a:lstStyle/>
          <a:p>
            <a:r>
              <a:rPr lang="en-US" dirty="0"/>
              <a:t>Bruce Palmer, William Perkins, Yousu Chen, Renke Huang, Zhenyu (Henry) Huang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4B5A1B-7011-3447-8711-76F1E989B1C9}"/>
              </a:ext>
            </a:extLst>
          </p:cNvPr>
          <p:cNvSpPr txBox="1"/>
          <p:nvPr/>
        </p:nvSpPr>
        <p:spPr>
          <a:xfrm>
            <a:off x="469900" y="304800"/>
            <a:ext cx="3489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IEEE PES hpcGrid WG Webinar</a:t>
            </a:r>
          </a:p>
          <a:p>
            <a:r>
              <a:rPr lang="en-US" dirty="0">
                <a:solidFill>
                  <a:srgbClr val="0070C0"/>
                </a:solidFill>
              </a:rPr>
              <a:t>July 16, 2018</a:t>
            </a:r>
          </a:p>
        </p:txBody>
      </p:sp>
    </p:spTree>
    <p:extLst>
      <p:ext uri="{BB962C8B-B14F-4D97-AF65-F5344CB8AC3E}">
        <p14:creationId xmlns:p14="http://schemas.microsoft.com/office/powerpoint/2010/main" val="171627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GridPACK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143000"/>
            <a:ext cx="4430402" cy="4495800"/>
          </a:xfrm>
        </p:spPr>
        <p:txBody>
          <a:bodyPr>
            <a:normAutofit/>
          </a:bodyPr>
          <a:lstStyle/>
          <a:p>
            <a:r>
              <a:rPr lang="en-US" dirty="0"/>
              <a:t>Lower the threshold for development of HPC codes</a:t>
            </a:r>
          </a:p>
          <a:p>
            <a:r>
              <a:rPr lang="en-US" dirty="0"/>
              <a:t>Create high level abstractions for common programming motifs</a:t>
            </a:r>
          </a:p>
          <a:p>
            <a:r>
              <a:rPr lang="en-US" dirty="0"/>
              <a:t>Encapsulate high performance math libraries </a:t>
            </a:r>
          </a:p>
          <a:p>
            <a:r>
              <a:rPr lang="en-US" dirty="0"/>
              <a:t>Compartmentalize functionality and promote reuse of software components</a:t>
            </a:r>
          </a:p>
          <a:p>
            <a:r>
              <a:rPr lang="en-US" dirty="0"/>
              <a:t>Hide communication and indexing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527" y="962025"/>
            <a:ext cx="388786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9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GridPACK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066800"/>
            <a:ext cx="8186738" cy="3575050"/>
          </a:xfrm>
        </p:spPr>
        <p:txBody>
          <a:bodyPr/>
          <a:lstStyle/>
          <a:p>
            <a:r>
              <a:rPr lang="en-US" dirty="0"/>
              <a:t>GridPACK is written in C++ and is highly customizable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Software templates</a:t>
            </a:r>
          </a:p>
          <a:p>
            <a:r>
              <a:rPr lang="en-US" dirty="0"/>
              <a:t>Runs on Linux-based clusters and workstations.</a:t>
            </a:r>
          </a:p>
          <a:p>
            <a:r>
              <a:rPr lang="en-US" dirty="0"/>
              <a:t>Wide variety of solvers and parallel linear algebra available through </a:t>
            </a:r>
            <a:r>
              <a:rPr lang="en-US" dirty="0" err="1"/>
              <a:t>PETSc</a:t>
            </a:r>
            <a:r>
              <a:rPr lang="en-US" dirty="0"/>
              <a:t> suite of software.</a:t>
            </a:r>
          </a:p>
          <a:p>
            <a:r>
              <a:rPr lang="en-US" dirty="0"/>
              <a:t>Prebuilt modules</a:t>
            </a:r>
          </a:p>
          <a:p>
            <a:pPr lvl="1"/>
            <a:r>
              <a:rPr lang="en-US" dirty="0"/>
              <a:t>Power flow</a:t>
            </a:r>
          </a:p>
          <a:p>
            <a:pPr lvl="1"/>
            <a:r>
              <a:rPr lang="en-US" dirty="0"/>
              <a:t>State estimation</a:t>
            </a:r>
          </a:p>
          <a:p>
            <a:pPr lvl="1"/>
            <a:r>
              <a:rPr lang="en-US" dirty="0"/>
              <a:t>Dynamic simulation</a:t>
            </a:r>
          </a:p>
          <a:p>
            <a:pPr lvl="1"/>
            <a:r>
              <a:rPr lang="en-US" dirty="0"/>
              <a:t>Dynamic state estimation (</a:t>
            </a:r>
            <a:r>
              <a:rPr lang="en-US" dirty="0" err="1"/>
              <a:t>Kalman</a:t>
            </a:r>
            <a:r>
              <a:rPr lang="en-US" dirty="0"/>
              <a:t> filter)</a:t>
            </a:r>
          </a:p>
          <a:p>
            <a:r>
              <a:rPr lang="en-US" dirty="0"/>
              <a:t>Robust support for task-based execution.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/>
          <p:cNvSpPr>
            <a:spLocks noGrp="1"/>
          </p:cNvSpPr>
          <p:nvPr>
            <p:ph type="title"/>
          </p:nvPr>
        </p:nvSpPr>
        <p:spPr>
          <a:xfrm>
            <a:off x="474663" y="304800"/>
            <a:ext cx="8204200" cy="987425"/>
          </a:xfrm>
        </p:spPr>
        <p:txBody>
          <a:bodyPr/>
          <a:lstStyle/>
          <a:p>
            <a:r>
              <a:rPr lang="en-US" dirty="0"/>
              <a:t>GridPACK </a:t>
            </a:r>
            <a:r>
              <a:rPr lang="en-US" dirty="0" smtClean="0"/>
              <a:t>Core Framework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99706" y="1161022"/>
            <a:ext cx="7553694" cy="5239778"/>
            <a:chOff x="218706" y="797951"/>
            <a:chExt cx="7553694" cy="5239778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18706" y="4884117"/>
              <a:ext cx="75536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6805" y="4877469"/>
              <a:ext cx="23759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Core Data Objects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4485906" y="5246067"/>
              <a:ext cx="2438400" cy="79166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Power Grid Network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523506" y="5246067"/>
              <a:ext cx="2438400" cy="79166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Matrices and Vectors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4906" y="1941981"/>
              <a:ext cx="1524000" cy="4942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Application Driver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81700" y="797951"/>
              <a:ext cx="1790700" cy="914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Base Network Components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Neighbor Lists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Matrix Elements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9901" y="4045917"/>
              <a:ext cx="1524000" cy="69641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Math and Solver Module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400" dirty="0" err="1"/>
                <a:t>PETSc</a:t>
              </a:r>
              <a:endParaRPr lang="en-US" sz="1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57306" y="4026184"/>
              <a:ext cx="1524000" cy="71614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Mapper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76106" y="3102942"/>
              <a:ext cx="1524000" cy="75356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Network Module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/>
                <a:t>Exchanges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/>
                <a:t>Partitioning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4906" y="4045917"/>
              <a:ext cx="1524000" cy="69641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Task Manager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4906" y="3102942"/>
              <a:ext cx="1524000" cy="75356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Import Module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/>
                <a:t>PTI Formats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/>
                <a:t>Dictionary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238506" y="3102942"/>
              <a:ext cx="1524000" cy="75356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Export Module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/>
                <a:t>Serial IO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18706" y="2569542"/>
              <a:ext cx="75536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2374" y="2657410"/>
              <a:ext cx="23380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err="1"/>
                <a:t>GridPACK</a:t>
              </a:r>
              <a:r>
                <a:rPr lang="en-US" sz="1800" dirty="0"/>
                <a:t>™ Framework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57306" y="3102942"/>
              <a:ext cx="1524000" cy="75356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Configure Module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/>
                <a:t>XML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8203" y="1350341"/>
              <a:ext cx="24286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GridPACK™ Applications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38506" y="4045917"/>
              <a:ext cx="1524000" cy="69641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Utilities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/>
                <a:t>Errors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/>
                <a:t>Profiling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14700" y="797951"/>
              <a:ext cx="1790700" cy="914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Base Factory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Network-wide Operations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24225" y="1941980"/>
              <a:ext cx="1771650" cy="49421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Application Factory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91225" y="1941980"/>
              <a:ext cx="1771650" cy="49421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Application Components</a:t>
              </a:r>
            </a:p>
          </p:txBody>
        </p:sp>
        <p:cxnSp>
          <p:nvCxnSpPr>
            <p:cNvPr id="49" name="Straight Arrow Connector 48"/>
            <p:cNvCxnSpPr>
              <a:stCxn id="47" idx="0"/>
              <a:endCxn id="46" idx="2"/>
            </p:cNvCxnSpPr>
            <p:nvPr/>
          </p:nvCxnSpPr>
          <p:spPr>
            <a:xfrm flipV="1">
              <a:off x="4210050" y="1712351"/>
              <a:ext cx="0" cy="2296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8" idx="0"/>
              <a:endCxn id="34" idx="2"/>
            </p:cNvCxnSpPr>
            <p:nvPr/>
          </p:nvCxnSpPr>
          <p:spPr>
            <a:xfrm flipV="1">
              <a:off x="6877050" y="1712351"/>
              <a:ext cx="0" cy="2296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8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GridPACK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650" y="1301151"/>
            <a:ext cx="465894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Network: manages the topology, neighbor lists, parallel distribution and indexing</a:t>
            </a:r>
          </a:p>
          <a:p>
            <a:r>
              <a:rPr lang="en-US" dirty="0"/>
              <a:t>Components: define the behavior and properties of bus and branch</a:t>
            </a:r>
          </a:p>
          <a:p>
            <a:r>
              <a:rPr lang="en-US" dirty="0" smtClean="0"/>
              <a:t>Mapper</a:t>
            </a:r>
            <a:r>
              <a:rPr lang="en-US" dirty="0"/>
              <a:t>: Creates distributed matrices and vectors from network </a:t>
            </a:r>
            <a:r>
              <a:rPr lang="en-US" dirty="0" smtClean="0"/>
              <a:t>components</a:t>
            </a:r>
          </a:p>
          <a:p>
            <a:r>
              <a:rPr lang="en-US" dirty="0"/>
              <a:t>Factory: manages interactions between network and the </a:t>
            </a:r>
            <a:r>
              <a:rPr lang="en-US" dirty="0" smtClean="0"/>
              <a:t>components</a:t>
            </a:r>
            <a:endParaRPr lang="en-US" dirty="0"/>
          </a:p>
          <a:p>
            <a:r>
              <a:rPr lang="en-US" dirty="0"/>
              <a:t>Math: generic wrapper on top of parallel math libraries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74119" y="4175188"/>
            <a:ext cx="1917481" cy="554149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Components</a:t>
            </a:r>
          </a:p>
        </p:txBody>
      </p:sp>
      <p:sp>
        <p:nvSpPr>
          <p:cNvPr id="6" name="Oval 5"/>
          <p:cNvSpPr/>
          <p:nvPr/>
        </p:nvSpPr>
        <p:spPr>
          <a:xfrm>
            <a:off x="4833638" y="4177589"/>
            <a:ext cx="1546437" cy="565484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7" name="Oval 6"/>
          <p:cNvSpPr/>
          <p:nvPr/>
        </p:nvSpPr>
        <p:spPr>
          <a:xfrm>
            <a:off x="5957207" y="2742628"/>
            <a:ext cx="1627414" cy="565484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Mappers</a:t>
            </a:r>
          </a:p>
        </p:txBody>
      </p:sp>
      <p:sp>
        <p:nvSpPr>
          <p:cNvPr id="8" name="Oval 7"/>
          <p:cNvSpPr/>
          <p:nvPr/>
        </p:nvSpPr>
        <p:spPr>
          <a:xfrm>
            <a:off x="5949369" y="1295400"/>
            <a:ext cx="1627414" cy="565484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58398" y="4452262"/>
            <a:ext cx="715722" cy="8069"/>
          </a:xfrm>
          <a:prstGeom prst="straightConnector1">
            <a:avLst/>
          </a:prstGeom>
          <a:ln w="76200">
            <a:solidFill>
              <a:srgbClr val="00B0F0"/>
            </a:solidFill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266974" y="3253315"/>
            <a:ext cx="471488" cy="931138"/>
          </a:xfrm>
          <a:prstGeom prst="straightConnector1">
            <a:avLst/>
          </a:prstGeom>
          <a:ln w="76200">
            <a:solidFill>
              <a:srgbClr val="00B0F0"/>
            </a:solidFill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968643" y="3289929"/>
            <a:ext cx="471488" cy="931138"/>
          </a:xfrm>
          <a:prstGeom prst="straightConnector1">
            <a:avLst/>
          </a:prstGeom>
          <a:ln w="76200">
            <a:solidFill>
              <a:srgbClr val="00B0F0"/>
            </a:solidFill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4"/>
            <a:endCxn id="7" idx="0"/>
          </p:cNvCxnSpPr>
          <p:nvPr/>
        </p:nvCxnSpPr>
        <p:spPr>
          <a:xfrm>
            <a:off x="6763076" y="1860884"/>
            <a:ext cx="7838" cy="881744"/>
          </a:xfrm>
          <a:prstGeom prst="line">
            <a:avLst/>
          </a:prstGeom>
          <a:ln w="76200">
            <a:solidFill>
              <a:srgbClr val="00B0F0"/>
            </a:solidFill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932201" y="4920916"/>
            <a:ext cx="1627414" cy="565484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</a:t>
            </a:r>
          </a:p>
        </p:txBody>
      </p:sp>
    </p:spTree>
    <p:extLst>
      <p:ext uri="{BB962C8B-B14F-4D97-AF65-F5344CB8AC3E}">
        <p14:creationId xmlns:p14="http://schemas.microsoft.com/office/powerpoint/2010/main" val="65476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GridPACK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What you supply</a:t>
            </a:r>
          </a:p>
          <a:p>
            <a:pPr lvl="1"/>
            <a:r>
              <a:rPr lang="en-US" dirty="0"/>
              <a:t>Bus and branch classes that define your power system application</a:t>
            </a:r>
          </a:p>
          <a:p>
            <a:pPr lvl="1"/>
            <a:r>
              <a:rPr lang="en-US" dirty="0"/>
              <a:t>High level application driver describing solution procedure</a:t>
            </a:r>
          </a:p>
          <a:p>
            <a:r>
              <a:rPr lang="en-US" dirty="0"/>
              <a:t>What you get</a:t>
            </a:r>
          </a:p>
          <a:p>
            <a:pPr lvl="1"/>
            <a:r>
              <a:rPr lang="en-US" dirty="0"/>
              <a:t>Parallel network distribution and setup</a:t>
            </a:r>
          </a:p>
          <a:p>
            <a:pPr lvl="1"/>
            <a:r>
              <a:rPr lang="en-US" dirty="0"/>
              <a:t>Data exchanges between processors</a:t>
            </a:r>
          </a:p>
          <a:p>
            <a:pPr lvl="1"/>
            <a:r>
              <a:rPr lang="en-US" dirty="0"/>
              <a:t>Parallel matrix builds and projections</a:t>
            </a:r>
          </a:p>
          <a:p>
            <a:pPr lvl="1"/>
            <a:r>
              <a:rPr lang="en-US" dirty="0"/>
              <a:t>I/O of distributed data</a:t>
            </a:r>
          </a:p>
          <a:p>
            <a:pPr lvl="1"/>
            <a:r>
              <a:rPr lang="en-US" dirty="0"/>
              <a:t>Parallel solvers and linear algebra operations</a:t>
            </a:r>
          </a:p>
          <a:p>
            <a:pPr lvl="1"/>
            <a:r>
              <a:rPr lang="en-US" dirty="0"/>
              <a:t>Distributed task management</a:t>
            </a:r>
          </a:p>
          <a:p>
            <a:pPr lvl="1"/>
            <a:r>
              <a:rPr lang="en-US" dirty="0"/>
              <a:t>Application modules for use in more complex workflows</a:t>
            </a:r>
          </a:p>
        </p:txBody>
      </p:sp>
    </p:spTree>
    <p:extLst>
      <p:ext uri="{BB962C8B-B14F-4D97-AF65-F5344CB8AC3E}">
        <p14:creationId xmlns:p14="http://schemas.microsoft.com/office/powerpoint/2010/main" val="359092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GridPACK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676400"/>
            <a:ext cx="4648200" cy="2895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GridPACK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209800"/>
            <a:ext cx="1295400" cy="457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2209800"/>
            <a:ext cx="152400" cy="152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2667000"/>
            <a:ext cx="152400" cy="152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2057400"/>
            <a:ext cx="152400" cy="152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3276600"/>
            <a:ext cx="10668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 Class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1200" y="3886200"/>
            <a:ext cx="152400" cy="152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3581400"/>
            <a:ext cx="152400" cy="152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81200" y="3276600"/>
            <a:ext cx="152400" cy="152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67400" y="1676400"/>
            <a:ext cx="12954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Algebraic Equations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67400" y="2667000"/>
            <a:ext cx="1295400" cy="1066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62600" y="3886200"/>
            <a:ext cx="2438400" cy="685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 Operations and Solvers</a:t>
            </a:r>
          </a:p>
        </p:txBody>
      </p:sp>
      <p:cxnSp>
        <p:nvCxnSpPr>
          <p:cNvPr id="16" name="Straight Arrow Connector 15"/>
          <p:cNvCxnSpPr>
            <a:endCxn id="12" idx="1"/>
          </p:cNvCxnSpPr>
          <p:nvPr/>
        </p:nvCxnSpPr>
        <p:spPr>
          <a:xfrm>
            <a:off x="5562600" y="2057400"/>
            <a:ext cx="3048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15100" y="2401824"/>
            <a:ext cx="0" cy="304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515100" y="36850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62600" y="4724400"/>
            <a:ext cx="2438400" cy="685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PETSc</a:t>
            </a:r>
            <a:r>
              <a:rPr lang="en-US" dirty="0"/>
              <a:t> HPC Math Library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29326" y="4724400"/>
            <a:ext cx="1143000" cy="685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09800" y="4724400"/>
            <a:ext cx="1143000" cy="685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Arrays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81400" y="4724400"/>
            <a:ext cx="1295400" cy="685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ParMetis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95600" y="1066800"/>
            <a:ext cx="3301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Power Grid Application</a:t>
            </a:r>
          </a:p>
        </p:txBody>
      </p:sp>
    </p:spTree>
    <p:extLst>
      <p:ext uri="{BB962C8B-B14F-4D97-AF65-F5344CB8AC3E}">
        <p14:creationId xmlns:p14="http://schemas.microsoft.com/office/powerpoint/2010/main" val="28850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Reuse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2800" y="3962400"/>
            <a:ext cx="2133600" cy="990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GridPACK Component or Module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324600" y="4648200"/>
            <a:ext cx="2133600" cy="3048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3657600"/>
            <a:ext cx="2133600" cy="990600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Component or Module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3962400"/>
            <a:ext cx="2133600" cy="990600"/>
          </a:xfrm>
          <a:prstGeom prst="rect">
            <a:avLst/>
          </a:prstGeom>
          <a:solidFill>
            <a:srgbClr val="7030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Component or Module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599" y="1646872"/>
            <a:ext cx="2514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Inherit from GridPACK component or module to create a new application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1695271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Rename and modify existing GridPACK component or module to create a new application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95600" y="44577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15000" y="44577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343400" y="3429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5200" y="1695271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GridPACK components and/or modules as is</a:t>
            </a:r>
          </a:p>
        </p:txBody>
      </p:sp>
    </p:spTree>
    <p:extLst>
      <p:ext uri="{BB962C8B-B14F-4D97-AF65-F5344CB8AC3E}">
        <p14:creationId xmlns:p14="http://schemas.microsoft.com/office/powerpoint/2010/main" val="376886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Distributed Power Flow Jacobian from Mapper</a:t>
            </a:r>
            <a:br>
              <a:rPr lang="en-US" sz="3200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1581150"/>
            <a:ext cx="4705350" cy="40005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609850" y="2667000"/>
            <a:ext cx="3276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19375" y="3467100"/>
            <a:ext cx="3276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19375" y="4333875"/>
            <a:ext cx="3276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0" y="22098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16351 bus WECC system</a:t>
            </a:r>
          </a:p>
        </p:txBody>
      </p:sp>
    </p:spTree>
    <p:extLst>
      <p:ext uri="{BB962C8B-B14F-4D97-AF65-F5344CB8AC3E}">
        <p14:creationId xmlns:p14="http://schemas.microsoft.com/office/powerpoint/2010/main" val="338940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Flow Code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61938" y="1366838"/>
            <a:ext cx="47404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altLang="en-US" sz="1200" b="1" dirty="0" err="1">
                <a:latin typeface="Courier New" pitchFamily="49" charset="0"/>
                <a:cs typeface="Courier New" pitchFamily="49" charset="0"/>
              </a:rPr>
              <a:t>typdef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2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BaseNetwork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PFBus</a:t>
            </a:r>
            <a:r>
              <a:rPr lang="en-US" altLang="en-US" sz="12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PFBranch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PFNetwork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 2  </a:t>
            </a:r>
            <a:r>
              <a:rPr lang="en-US" altLang="en-US" sz="1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Communicator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 world;</a:t>
            </a:r>
          </a:p>
          <a:p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 3  </a:t>
            </a:r>
            <a:r>
              <a:rPr lang="en-US" altLang="en-US" sz="12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PFNetwork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 4      network(new </a:t>
            </a:r>
            <a:r>
              <a:rPr lang="en-US" alt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PFNetwork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(world));</a:t>
            </a:r>
          </a:p>
          <a:p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altLang="en-US" sz="1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PTI23_parser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PFNetwork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&gt; parser(network);</a:t>
            </a:r>
          </a:p>
          <a:p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 7  </a:t>
            </a:r>
            <a:r>
              <a:rPr lang="en-US" altLang="en-US" sz="1200" b="1" dirty="0" err="1">
                <a:latin typeface="Courier New" pitchFamily="49" charset="0"/>
                <a:cs typeface="Courier New" pitchFamily="49" charset="0"/>
              </a:rPr>
              <a:t>parser.</a:t>
            </a:r>
            <a:r>
              <a:rPr lang="en-US" altLang="en-US" sz="12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parse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en-US" sz="1200" b="1" dirty="0" err="1">
                <a:latin typeface="Courier New" pitchFamily="49" charset="0"/>
                <a:cs typeface="Courier New" pitchFamily="49" charset="0"/>
              </a:rPr>
              <a:t>network.raw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 8  network-&gt;</a:t>
            </a:r>
            <a:r>
              <a:rPr lang="en-US" altLang="en-US" sz="1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partition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altLang="en-US" sz="12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2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BaseFactory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PFNetwork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PFFactory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10  </a:t>
            </a:r>
            <a:r>
              <a:rPr lang="en-US" alt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PFFactory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 factory(network);</a:t>
            </a:r>
          </a:p>
          <a:p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11  </a:t>
            </a:r>
            <a:r>
              <a:rPr lang="en-US" altLang="en-US" sz="1200" b="1" dirty="0" err="1">
                <a:latin typeface="Courier New" pitchFamily="49" charset="0"/>
                <a:cs typeface="Courier New" pitchFamily="49" charset="0"/>
              </a:rPr>
              <a:t>factory.</a:t>
            </a:r>
            <a:r>
              <a:rPr lang="en-US" altLang="en-US" sz="12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12  </a:t>
            </a:r>
            <a:r>
              <a:rPr lang="en-US" altLang="en-US" sz="1200" b="1" dirty="0" err="1">
                <a:latin typeface="Courier New" pitchFamily="49" charset="0"/>
                <a:cs typeface="Courier New" pitchFamily="49" charset="0"/>
              </a:rPr>
              <a:t>factory.</a:t>
            </a:r>
            <a:r>
              <a:rPr lang="en-US" altLang="en-US" sz="12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setComponents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13  </a:t>
            </a:r>
            <a:r>
              <a:rPr lang="en-US" altLang="en-US" sz="1200" b="1" dirty="0" err="1">
                <a:latin typeface="Courier New" pitchFamily="49" charset="0"/>
                <a:cs typeface="Courier New" pitchFamily="49" charset="0"/>
              </a:rPr>
              <a:t>factory.</a:t>
            </a:r>
            <a:r>
              <a:rPr lang="en-US" altLang="en-US" sz="12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setExchange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14 </a:t>
            </a:r>
          </a:p>
          <a:p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15  network-&gt;</a:t>
            </a:r>
            <a:r>
              <a:rPr lang="en-US" altLang="en-US" sz="12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initBusUpdate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16  </a:t>
            </a:r>
            <a:r>
              <a:rPr lang="en-US" altLang="en-US" sz="1200" b="1" dirty="0" err="1">
                <a:latin typeface="Courier New" pitchFamily="49" charset="0"/>
                <a:cs typeface="Courier New" pitchFamily="49" charset="0"/>
              </a:rPr>
              <a:t>factory.</a:t>
            </a:r>
            <a:r>
              <a:rPr lang="en-US" alt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setYBus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18  </a:t>
            </a:r>
            <a:r>
              <a:rPr lang="en-US" altLang="en-US" sz="1200" b="1" dirty="0" err="1">
                <a:latin typeface="Courier New" pitchFamily="49" charset="0"/>
                <a:cs typeface="Courier New" pitchFamily="49" charset="0"/>
              </a:rPr>
              <a:t>factory.</a:t>
            </a:r>
            <a:r>
              <a:rPr lang="en-US" alt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setSBus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19  </a:t>
            </a:r>
            <a:r>
              <a:rPr lang="en-US" altLang="en-US" sz="1200" b="1" dirty="0" err="1">
                <a:latin typeface="Courier New" pitchFamily="49" charset="0"/>
                <a:cs typeface="Courier New" pitchFamily="49" charset="0"/>
              </a:rPr>
              <a:t>factory.</a:t>
            </a:r>
            <a:r>
              <a:rPr lang="en-US" altLang="en-US" sz="12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setMode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(RHS);</a:t>
            </a:r>
          </a:p>
          <a:p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20  </a:t>
            </a:r>
            <a:r>
              <a:rPr lang="en-US" altLang="en-US" sz="12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BusVectorMap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PFNetwork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en-US" sz="1200" b="1" dirty="0" err="1">
                <a:latin typeface="Courier New" pitchFamily="49" charset="0"/>
                <a:cs typeface="Courier New" pitchFamily="49" charset="0"/>
              </a:rPr>
              <a:t>vMap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(network);</a:t>
            </a:r>
          </a:p>
          <a:p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21  </a:t>
            </a:r>
            <a:r>
              <a:rPr lang="en-US" altLang="en-US" sz="12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en-US" sz="1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&gt; PQ = </a:t>
            </a:r>
            <a:r>
              <a:rPr lang="en-US" altLang="en-US" sz="1200" b="1" dirty="0" err="1">
                <a:latin typeface="Courier New" pitchFamily="49" charset="0"/>
                <a:cs typeface="Courier New" pitchFamily="49" charset="0"/>
              </a:rPr>
              <a:t>vMap.</a:t>
            </a:r>
            <a:r>
              <a:rPr lang="en-US" altLang="en-US" sz="12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mapToVector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22  </a:t>
            </a:r>
            <a:r>
              <a:rPr lang="en-US" altLang="en-US" sz="1200" b="1" dirty="0" err="1">
                <a:latin typeface="Courier New" pitchFamily="49" charset="0"/>
                <a:cs typeface="Courier New" pitchFamily="49" charset="0"/>
              </a:rPr>
              <a:t>factory.</a:t>
            </a:r>
            <a:r>
              <a:rPr lang="en-US" altLang="en-US" sz="12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setMode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(Jacobian);</a:t>
            </a:r>
          </a:p>
          <a:p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23  </a:t>
            </a:r>
            <a:r>
              <a:rPr lang="en-US" altLang="en-US" sz="12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FullMatrixMap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PFNetwork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en-US" sz="1200" b="1" dirty="0" err="1">
                <a:latin typeface="Courier New" pitchFamily="49" charset="0"/>
                <a:cs typeface="Courier New" pitchFamily="49" charset="0"/>
              </a:rPr>
              <a:t>jMap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(network);</a:t>
            </a:r>
          </a:p>
          <a:p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24  </a:t>
            </a:r>
            <a:r>
              <a:rPr lang="en-US" altLang="en-US" sz="12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en-US" sz="1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Matrix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&gt; J = </a:t>
            </a:r>
            <a:r>
              <a:rPr lang="en-US" altLang="en-US" sz="1200" b="1" dirty="0" err="1">
                <a:latin typeface="Courier New" pitchFamily="49" charset="0"/>
                <a:cs typeface="Courier New" pitchFamily="49" charset="0"/>
              </a:rPr>
              <a:t>jMap.</a:t>
            </a:r>
            <a:r>
              <a:rPr lang="en-US" altLang="en-US" sz="12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mapToMatrix</a:t>
            </a:r>
            <a:r>
              <a:rPr lang="en-US" altLang="en-US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alt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4938" y="1376363"/>
            <a:ext cx="3624710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X(PQ-&gt;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27 double tolerance = 1.0e-6;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28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max_iteration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29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2.0*tolerance;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LinearSolver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solver(*J);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32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34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Solve matrix equation J*X = PQ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35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solver.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(*PQ, *X);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36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X-&gt;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normInfinity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38 while (real(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&gt; tolerance &amp;&amp;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39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max_iteration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40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factory.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setMode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(RHS);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41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vMap.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mapToBus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42   network-&gt;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updateBuses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43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vMap.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mapToVector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(PQ);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44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factory.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setMode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Jacobian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45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jMap.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mapToMatrix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46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solver.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(*PQ, *X);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47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X-&gt;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normInfinity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48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49 }</a:t>
            </a:r>
          </a:p>
        </p:txBody>
      </p:sp>
    </p:spTree>
    <p:extLst>
      <p:ext uri="{BB962C8B-B14F-4D97-AF65-F5344CB8AC3E}">
        <p14:creationId xmlns:p14="http://schemas.microsoft.com/office/powerpoint/2010/main" val="12549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GridPACK Task Manager Support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0" y="2526268"/>
            <a:ext cx="3048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38400" y="2526268"/>
            <a:ext cx="3048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526268"/>
            <a:ext cx="3048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2526268"/>
            <a:ext cx="3048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2526268"/>
            <a:ext cx="3048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2526268"/>
            <a:ext cx="3048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62400" y="2526268"/>
            <a:ext cx="3048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67200" y="2526268"/>
            <a:ext cx="3048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526268"/>
            <a:ext cx="3048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76800" y="2526268"/>
            <a:ext cx="3048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81600" y="2526268"/>
            <a:ext cx="3048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2526268"/>
            <a:ext cx="3048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0" y="2526268"/>
            <a:ext cx="3048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0" y="2526268"/>
            <a:ext cx="3048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00800" y="2526268"/>
            <a:ext cx="3048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05600" y="2526268"/>
            <a:ext cx="304800" cy="3048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10000" y="1840468"/>
            <a:ext cx="139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World Group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47800" y="4355068"/>
            <a:ext cx="304800" cy="3048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752600" y="4355068"/>
            <a:ext cx="304800" cy="3048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057400" y="4355068"/>
            <a:ext cx="304800" cy="3048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362200" y="4355068"/>
            <a:ext cx="304800" cy="3048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24200" y="4355068"/>
            <a:ext cx="304800" cy="304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429000" y="4355068"/>
            <a:ext cx="304800" cy="304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33800" y="4355068"/>
            <a:ext cx="304800" cy="304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038600" y="4355068"/>
            <a:ext cx="304800" cy="304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00600" y="4355068"/>
            <a:ext cx="304800" cy="3048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05400" y="4355068"/>
            <a:ext cx="304800" cy="3048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10200" y="4355068"/>
            <a:ext cx="304800" cy="3048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715000" y="4355068"/>
            <a:ext cx="304800" cy="3048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477000" y="4355068"/>
            <a:ext cx="304800" cy="3048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81800" y="4355068"/>
            <a:ext cx="304800" cy="3048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086600" y="4355068"/>
            <a:ext cx="304800" cy="3048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391400" y="4355068"/>
            <a:ext cx="304800" cy="3048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57400" y="2907268"/>
            <a:ext cx="685800" cy="13716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733800" y="2907268"/>
            <a:ext cx="228600" cy="1371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81600" y="2907268"/>
            <a:ext cx="228600" cy="1371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400800" y="2907268"/>
            <a:ext cx="685800" cy="1371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43200" y="5117068"/>
            <a:ext cx="349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tasks running on subgroups</a:t>
            </a:r>
          </a:p>
        </p:txBody>
      </p:sp>
    </p:spTree>
    <p:extLst>
      <p:ext uri="{BB962C8B-B14F-4D97-AF65-F5344CB8AC3E}">
        <p14:creationId xmlns:p14="http://schemas.microsoft.com/office/powerpoint/2010/main" val="29935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7D4861-E21F-3A44-BCF1-395857E6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5B5981-F1A1-6642-B113-FEE58CD77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143000"/>
            <a:ext cx="8186738" cy="5334000"/>
          </a:xfrm>
        </p:spPr>
        <p:txBody>
          <a:bodyPr/>
          <a:lstStyle/>
          <a:p>
            <a:r>
              <a:rPr lang="en-US" dirty="0"/>
              <a:t>Webinar Sponsor: </a:t>
            </a:r>
          </a:p>
          <a:p>
            <a:pPr lvl="1"/>
            <a:r>
              <a:rPr lang="en-US" sz="2000" dirty="0"/>
              <a:t>IEEE Power and Energy Society Working Group on High Performance computing for Grid Applications (hpcGrid WG)</a:t>
            </a:r>
          </a:p>
          <a:p>
            <a:r>
              <a:rPr lang="en-US" dirty="0"/>
              <a:t>Funding Sponsors:</a:t>
            </a:r>
          </a:p>
          <a:p>
            <a:pPr lvl="1"/>
            <a:r>
              <a:rPr lang="en-US" sz="2000" dirty="0"/>
              <a:t>US Department of Energy (DOE) Office of </a:t>
            </a:r>
            <a:r>
              <a:rPr lang="en-US" sz="2000" dirty="0" smtClean="0"/>
              <a:t>Electricity </a:t>
            </a:r>
            <a:r>
              <a:rPr lang="en-US" sz="2000" dirty="0"/>
              <a:t>(OE) Advanced Grid Modeling (AGM) Program</a:t>
            </a:r>
          </a:p>
          <a:p>
            <a:pPr lvl="1"/>
            <a:r>
              <a:rPr lang="en-US" sz="2000" dirty="0"/>
              <a:t>US Department of Energy (DOE) Grid Modernization Laboratory Consortium (GMLC) </a:t>
            </a:r>
          </a:p>
          <a:p>
            <a:pPr lvl="1"/>
            <a:r>
              <a:rPr lang="en-US" sz="2000" dirty="0"/>
              <a:t>US Department of Energy (DOE) Office of Advanced computing Scientific Research (ASCR)</a:t>
            </a:r>
          </a:p>
          <a:p>
            <a:pPr lvl="1"/>
            <a:r>
              <a:rPr lang="en-US" sz="2000" dirty="0"/>
              <a:t>US Department of Energy (DOE) Advanced Research Program Agency – Energy (ARPA-E)</a:t>
            </a:r>
          </a:p>
          <a:p>
            <a:pPr lvl="1"/>
            <a:r>
              <a:rPr lang="en-US" sz="2000" dirty="0"/>
              <a:t>Bonneville Power Administration (BPA) Technology Innovation Program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1282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Levels of Parallelism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2085201"/>
            <a:ext cx="3048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390001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0" y="2085201"/>
            <a:ext cx="3048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0" y="2390001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2085201"/>
            <a:ext cx="3048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2390001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86400" y="2085201"/>
            <a:ext cx="3048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86400" y="2390001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4400" y="3609201"/>
            <a:ext cx="3048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28800" y="3609201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43200" y="3609201"/>
            <a:ext cx="3048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57600" y="3609201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2000" y="3609201"/>
            <a:ext cx="3048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3609201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00800" y="3609201"/>
            <a:ext cx="3048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315200" y="3609201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62000" y="4828401"/>
            <a:ext cx="3048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66800" y="4828401"/>
            <a:ext cx="3048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676400" y="4828401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981200" y="4828401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590800" y="4828401"/>
            <a:ext cx="3048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895600" y="4828401"/>
            <a:ext cx="3048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505200" y="4828401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810000" y="4828401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419600" y="4828401"/>
            <a:ext cx="3048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24400" y="4828401"/>
            <a:ext cx="3048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34000" y="4828401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638800" y="4828401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248400" y="4828401"/>
            <a:ext cx="3048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553200" y="4828401"/>
            <a:ext cx="3048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62800" y="4828401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467600" y="4828401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/>
          <p:cNvCxnSpPr>
            <a:stCxn id="5" idx="2"/>
            <a:endCxn id="12" idx="0"/>
          </p:cNvCxnSpPr>
          <p:nvPr/>
        </p:nvCxnSpPr>
        <p:spPr>
          <a:xfrm flipH="1">
            <a:off x="1066800" y="2694801"/>
            <a:ext cx="1828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3" idx="0"/>
          </p:cNvCxnSpPr>
          <p:nvPr/>
        </p:nvCxnSpPr>
        <p:spPr>
          <a:xfrm flipH="1">
            <a:off x="1981200" y="2694801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14" idx="0"/>
          </p:cNvCxnSpPr>
          <p:nvPr/>
        </p:nvCxnSpPr>
        <p:spPr>
          <a:xfrm flipH="1">
            <a:off x="2895600" y="2694801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15" idx="0"/>
          </p:cNvCxnSpPr>
          <p:nvPr/>
        </p:nvCxnSpPr>
        <p:spPr>
          <a:xfrm>
            <a:off x="3810000" y="2694801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2"/>
            <a:endCxn id="16" idx="0"/>
          </p:cNvCxnSpPr>
          <p:nvPr/>
        </p:nvCxnSpPr>
        <p:spPr>
          <a:xfrm>
            <a:off x="4724400" y="2694801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17" idx="0"/>
          </p:cNvCxnSpPr>
          <p:nvPr/>
        </p:nvCxnSpPr>
        <p:spPr>
          <a:xfrm>
            <a:off x="4724400" y="2694801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18" idx="0"/>
          </p:cNvCxnSpPr>
          <p:nvPr/>
        </p:nvCxnSpPr>
        <p:spPr>
          <a:xfrm>
            <a:off x="5638800" y="2694801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2"/>
            <a:endCxn id="19" idx="0"/>
          </p:cNvCxnSpPr>
          <p:nvPr/>
        </p:nvCxnSpPr>
        <p:spPr>
          <a:xfrm>
            <a:off x="5638800" y="2694801"/>
            <a:ext cx="1828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</p:cNvCxnSpPr>
          <p:nvPr/>
        </p:nvCxnSpPr>
        <p:spPr>
          <a:xfrm>
            <a:off x="1066800" y="3914001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2"/>
          </p:cNvCxnSpPr>
          <p:nvPr/>
        </p:nvCxnSpPr>
        <p:spPr>
          <a:xfrm>
            <a:off x="1981200" y="3914001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95600" y="3914001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810000" y="3914001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724400" y="3914001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638800" y="3914001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553200" y="3914001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467600" y="3914001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00800" y="2237601"/>
            <a:ext cx="210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tasks, 4 processors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96200" y="3620869"/>
            <a:ext cx="135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processors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48400" y="529726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processors (2 levels of parallelism)</a:t>
            </a:r>
          </a:p>
        </p:txBody>
      </p:sp>
    </p:spTree>
    <p:extLst>
      <p:ext uri="{BB962C8B-B14F-4D97-AF65-F5344CB8AC3E}">
        <p14:creationId xmlns:p14="http://schemas.microsoft.com/office/powerpoint/2010/main" val="27256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Contingency Analysis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62050" y="238125"/>
          <a:ext cx="617220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KGPlot" r:id="rId3" imgW="6860282" imgH="6845068" progId="KGraph_Plot">
                  <p:embed/>
                </p:oleObj>
              </mc:Choice>
              <mc:Fallback>
                <p:oleObj name="KGPlot" r:id="rId3" imgW="6860282" imgH="6845068" progId="KGraph_Plo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238125"/>
                        <a:ext cx="6172200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924675" y="2476500"/>
            <a:ext cx="1914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Simulation of 16 contingencies on 16351 bus WECC network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33800" y="25908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Two-level parallelism starts here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38600" y="3505200"/>
            <a:ext cx="0" cy="22860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GridPACK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71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Simulation Mini-Framework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73914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Dynamic Simulation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905000"/>
            <a:ext cx="5562600" cy="2743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DS Bus Component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0" y="1905000"/>
            <a:ext cx="1676400" cy="2743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DS Branch Component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2362200"/>
            <a:ext cx="1676400" cy="762000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 Generator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2362200"/>
            <a:ext cx="1600200" cy="3810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 Exciter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2743200"/>
            <a:ext cx="1600200" cy="381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 Governor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7926" y="3886200"/>
            <a:ext cx="295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b="0" dirty="0">
                <a:solidFill>
                  <a:prstClr val="black"/>
                </a:solidFill>
                <a:latin typeface="Calibri"/>
                <a:ea typeface="+mn-ea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6800" y="3200400"/>
            <a:ext cx="1676400" cy="762000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 Generator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43200" y="3200400"/>
            <a:ext cx="1600200" cy="3810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 Exciter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43200" y="3581400"/>
            <a:ext cx="1600200" cy="381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 Governor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24400" y="2362200"/>
            <a:ext cx="1219200" cy="381000"/>
          </a:xfrm>
          <a:prstGeom prst="rect">
            <a:avLst/>
          </a:prstGeom>
          <a:solidFill>
            <a:srgbClr val="9BBB59">
              <a:lumMod val="75000"/>
            </a:srgbClr>
          </a:solidFill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 Relay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4400" y="2819400"/>
            <a:ext cx="1219200" cy="381000"/>
          </a:xfrm>
          <a:prstGeom prst="rect">
            <a:avLst/>
          </a:prstGeom>
          <a:solidFill>
            <a:srgbClr val="9BBB59">
              <a:lumMod val="75000"/>
            </a:srgbClr>
          </a:solidFill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 Relay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4400" y="3276600"/>
            <a:ext cx="1219200" cy="381000"/>
          </a:xfrm>
          <a:prstGeom prst="rect">
            <a:avLst/>
          </a:prstGeom>
          <a:solidFill>
            <a:srgbClr val="9BBB59">
              <a:lumMod val="75000"/>
            </a:srgbClr>
          </a:solidFill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 Relay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91126" y="3505200"/>
            <a:ext cx="295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b="0" dirty="0">
                <a:solidFill>
                  <a:prstClr val="black"/>
                </a:solidFill>
                <a:latin typeface="Calibri"/>
                <a:ea typeface="+mn-ea"/>
              </a:rPr>
              <a:t>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05600" y="2743200"/>
            <a:ext cx="1219200" cy="381000"/>
          </a:xfrm>
          <a:prstGeom prst="rect">
            <a:avLst/>
          </a:prstGeom>
          <a:solidFill>
            <a:srgbClr val="9BBB59">
              <a:lumMod val="75000"/>
            </a:srgbClr>
          </a:solidFill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 Relay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5600" y="3200400"/>
            <a:ext cx="1219200" cy="381000"/>
          </a:xfrm>
          <a:prstGeom prst="rect">
            <a:avLst/>
          </a:prstGeom>
          <a:solidFill>
            <a:srgbClr val="9BBB59">
              <a:lumMod val="75000"/>
            </a:srgbClr>
          </a:solidFill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 Relay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05600" y="3657600"/>
            <a:ext cx="12192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 Relay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72326" y="3886200"/>
            <a:ext cx="295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b="0" dirty="0">
                <a:solidFill>
                  <a:prstClr val="black"/>
                </a:solidFill>
                <a:latin typeface="Calibri"/>
                <a:ea typeface="+mn-ea"/>
              </a:rPr>
              <a:t>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0" y="4800600"/>
            <a:ext cx="1676400" cy="381000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GENCLS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2000" y="5334000"/>
            <a:ext cx="1676400" cy="381000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GENROU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5867400"/>
            <a:ext cx="1676400" cy="381000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GENSAL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19400" y="4800600"/>
            <a:ext cx="1524000" cy="3810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EXDC1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24400" y="4800600"/>
            <a:ext cx="1524000" cy="381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WSIEG1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19400" y="5334000"/>
            <a:ext cx="1524000" cy="3810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ESST1A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19400" y="5867400"/>
            <a:ext cx="1524000" cy="3810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ESST4B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4400" y="5334000"/>
            <a:ext cx="1524000" cy="381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WSHYGP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24400" y="5867400"/>
            <a:ext cx="1524000" cy="381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GGOV1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29400" y="4800600"/>
            <a:ext cx="15240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LVSHBL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629400" y="5334000"/>
            <a:ext cx="15240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FRQTPAT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629400" y="5867400"/>
            <a:ext cx="15240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91126" y="3810000"/>
            <a:ext cx="295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b="0" dirty="0">
                <a:solidFill>
                  <a:prstClr val="black"/>
                </a:solidFill>
                <a:latin typeface="Calibri"/>
                <a:ea typeface="+mn-ea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062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simulation of WECC system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1524000"/>
          </a:xfrm>
        </p:spPr>
        <p:txBody>
          <a:bodyPr>
            <a:normAutofit/>
          </a:bodyPr>
          <a:lstStyle/>
          <a:p>
            <a:pPr>
              <a:spcAft>
                <a:spcPts val="5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WECC system of 17,000 buses with detailed dynamic models, 20 seconds simulation, results compared with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PowerWorld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Achieve Faster-than-real-time simulation with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16 cores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5600"/>
            <a:ext cx="5181600" cy="3200400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610670"/>
              </p:ext>
            </p:extLst>
          </p:nvPr>
        </p:nvGraphicFramePr>
        <p:xfrm>
          <a:off x="5791200" y="3200400"/>
          <a:ext cx="2968831" cy="2514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08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473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 of Cores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Solution Time (seconds)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6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72.92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6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55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22.95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89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19.57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58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Module-Based Simulations</a:t>
            </a:r>
            <a:endParaRPr lang="en-US" dirty="0"/>
          </a:p>
        </p:txBody>
      </p:sp>
      <p:cxnSp>
        <p:nvCxnSpPr>
          <p:cNvPr id="7" name="Straight Arrow Connector 6"/>
          <p:cNvCxnSpPr>
            <a:stCxn id="18" idx="0"/>
            <a:endCxn id="21" idx="2"/>
          </p:cNvCxnSpPr>
          <p:nvPr/>
        </p:nvCxnSpPr>
        <p:spPr>
          <a:xfrm flipV="1">
            <a:off x="1524000" y="3581400"/>
            <a:ext cx="0" cy="45720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9" idx="0"/>
            <a:endCxn id="22" idx="2"/>
          </p:cNvCxnSpPr>
          <p:nvPr/>
        </p:nvCxnSpPr>
        <p:spPr>
          <a:xfrm flipV="1">
            <a:off x="3886200" y="3581400"/>
            <a:ext cx="0" cy="45720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0" idx="0"/>
            <a:endCxn id="23" idx="2"/>
          </p:cNvCxnSpPr>
          <p:nvPr/>
        </p:nvCxnSpPr>
        <p:spPr>
          <a:xfrm flipV="1">
            <a:off x="6248400" y="3581400"/>
            <a:ext cx="0" cy="45720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7" idx="0"/>
            <a:endCxn id="18" idx="2"/>
          </p:cNvCxnSpPr>
          <p:nvPr/>
        </p:nvCxnSpPr>
        <p:spPr>
          <a:xfrm flipH="1" flipV="1">
            <a:off x="1524000" y="4419600"/>
            <a:ext cx="2362200" cy="38100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0"/>
            <a:endCxn id="19" idx="2"/>
          </p:cNvCxnSpPr>
          <p:nvPr/>
        </p:nvCxnSpPr>
        <p:spPr>
          <a:xfrm flipV="1">
            <a:off x="3886200" y="4419600"/>
            <a:ext cx="0" cy="38100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7" idx="0"/>
            <a:endCxn id="20" idx="2"/>
          </p:cNvCxnSpPr>
          <p:nvPr/>
        </p:nvCxnSpPr>
        <p:spPr>
          <a:xfrm flipV="1">
            <a:off x="3886200" y="4419600"/>
            <a:ext cx="2362200" cy="38100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9600" y="2362200"/>
            <a:ext cx="6553200" cy="3810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Contingency Analysis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9600" y="1752600"/>
            <a:ext cx="6553200" cy="3810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Real-Time Path Rating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" y="1143000"/>
            <a:ext cx="6553200" cy="3810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Security Assessment under Uncertainty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553200" cy="381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GridPACK™ Framework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" y="4800600"/>
            <a:ext cx="6553200" cy="381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Y-Matrix Components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9600" y="4038600"/>
            <a:ext cx="1828800" cy="381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PF-Matrix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1800" y="4038600"/>
            <a:ext cx="1828800" cy="381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DS-Matrix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34000" y="4038600"/>
            <a:ext cx="1828800" cy="381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SE-Matrix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9600" y="3200400"/>
            <a:ext cx="1828800" cy="381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PF-Module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71800" y="3200400"/>
            <a:ext cx="1828800" cy="381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DS-Module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34000" y="3200400"/>
            <a:ext cx="1828800" cy="381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SE-Module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0" y="397329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Applications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239000" y="33909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39000" y="4191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239000" y="49911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239000" y="5791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6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Task Simulations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600200" y="1861066"/>
            <a:ext cx="5867400" cy="381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Manager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98263" y="107846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123031" y="1480066"/>
            <a:ext cx="0" cy="346710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447800" y="6019800"/>
            <a:ext cx="118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Processors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667000" y="6204466"/>
            <a:ext cx="4191000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00200" y="1263134"/>
            <a:ext cx="5867400" cy="41326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Setup and Task Initialization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00200" y="2394466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362200" y="2394466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124200" y="2394466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T3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886200" y="2394466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T4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648200" y="2394466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T5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410200" y="2394466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T6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172200" y="2394466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T7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934200" y="2394466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T8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00200" y="3004066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T9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362200" y="3004066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T10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124200" y="3004066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T11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86200" y="3004066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T11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00200" y="3537466"/>
            <a:ext cx="5867400" cy="609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Collection and Second Stage Task Initialization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600200" y="4876800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362200" y="4876800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24200" y="4876800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T3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886200" y="4876800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T4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648200" y="4876800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410200" y="4876800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172200" y="4876800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T7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934200" y="4876800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T8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600200" y="5486400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T9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362200" y="5486400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T10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124200" y="5486400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T11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886200" y="5486400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T12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648200" y="5486400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T13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410200" y="5486400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T14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6172200" y="5486400"/>
            <a:ext cx="5334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T15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600200" y="4299466"/>
            <a:ext cx="5867400" cy="381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Manager</a:t>
            </a:r>
          </a:p>
        </p:txBody>
      </p:sp>
    </p:spTree>
    <p:extLst>
      <p:ext uri="{BB962C8B-B14F-4D97-AF65-F5344CB8AC3E}">
        <p14:creationId xmlns:p14="http://schemas.microsoft.com/office/powerpoint/2010/main" val="311659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(1): Contingency Analysis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484772"/>
              </p:ext>
            </p:extLst>
          </p:nvPr>
        </p:nvGraphicFramePr>
        <p:xfrm>
          <a:off x="4191000" y="960888"/>
          <a:ext cx="51054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KGPlot" r:id="rId3" imgW="6858000" imgH="6858000" progId="KGraph_Plot">
                  <p:embed/>
                </p:oleObj>
              </mc:Choice>
              <mc:Fallback>
                <p:oleObj name="KGPlot" r:id="rId3" imgW="6858000" imgH="6858000" progId="KGraph_Plo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000" y="960888"/>
                        <a:ext cx="5105400" cy="510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79235" y="2026825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Contingency Analysis of WECC system using 1 processor per contingency for 3638 contingencies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90802" y="2675388"/>
            <a:ext cx="0" cy="45720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1000" y="1676400"/>
            <a:ext cx="3962400" cy="3810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Contingency Analysis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" y="4876800"/>
            <a:ext cx="3962400" cy="381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GridPACK™ Framework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76402" y="3132588"/>
            <a:ext cx="1828800" cy="381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PF-Matrix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76402" y="2280487"/>
            <a:ext cx="1828800" cy="381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PF-Module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524000" y="2057400"/>
            <a:ext cx="0" cy="281940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1000" y="4114800"/>
            <a:ext cx="3962400" cy="381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Y-Matrix Components</a:t>
            </a:r>
          </a:p>
        </p:txBody>
      </p:sp>
      <p:sp>
        <p:nvSpPr>
          <p:cNvPr id="28" name="Rectangle 27"/>
          <p:cNvSpPr/>
          <p:nvPr/>
        </p:nvSpPr>
        <p:spPr>
          <a:xfrm rot="16200000">
            <a:off x="342901" y="2895600"/>
            <a:ext cx="18288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Manager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590800" y="3581400"/>
            <a:ext cx="0" cy="45720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77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(2): Dynamic Contingency Analysis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995317"/>
              </p:ext>
            </p:extLst>
          </p:nvPr>
        </p:nvGraphicFramePr>
        <p:xfrm>
          <a:off x="3505200" y="152400"/>
          <a:ext cx="617220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KGPlot" r:id="rId3" imgW="6860282" imgH="6845068" progId="KGraph_Plot">
                  <p:embed/>
                </p:oleObj>
              </mc:Choice>
              <mc:Fallback>
                <p:oleObj name="KGPlot" r:id="rId3" imgW="6860282" imgH="6845068" progId="KGraph_Plo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2400"/>
                        <a:ext cx="6172200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34000" y="1371600"/>
            <a:ext cx="33448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Simulation of 16 contingencies on 16351 bus WECC network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00800" y="3160712"/>
            <a:ext cx="0" cy="38100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867400" y="2514600"/>
            <a:ext cx="1752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2 levels of parallelism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447800" y="2778187"/>
            <a:ext cx="0" cy="45720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6688" y="1714500"/>
            <a:ext cx="3962400" cy="3810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Contingency Analysis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66688" y="4914900"/>
            <a:ext cx="3962400" cy="381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GridPACK™ Framework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5802" y="3208788"/>
            <a:ext cx="1371598" cy="381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PF-Matrix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5802" y="2356687"/>
            <a:ext cx="1371598" cy="381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PF-Module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09600" y="2095500"/>
            <a:ext cx="0" cy="281940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2400" y="4191000"/>
            <a:ext cx="3962400" cy="381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Y-Matrix Components</a:t>
            </a:r>
          </a:p>
        </p:txBody>
      </p:sp>
      <p:sp>
        <p:nvSpPr>
          <p:cNvPr id="32" name="Rectangle 31"/>
          <p:cNvSpPr/>
          <p:nvPr/>
        </p:nvSpPr>
        <p:spPr>
          <a:xfrm rot="16200000">
            <a:off x="-647699" y="2971800"/>
            <a:ext cx="18288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Manager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447798" y="3684199"/>
            <a:ext cx="0" cy="45720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6" idx="0"/>
            <a:endCxn id="37" idx="2"/>
          </p:cNvCxnSpPr>
          <p:nvPr/>
        </p:nvCxnSpPr>
        <p:spPr>
          <a:xfrm flipV="1">
            <a:off x="3071813" y="2743200"/>
            <a:ext cx="1438" cy="492187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333626" y="3235387"/>
            <a:ext cx="1476374" cy="381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DS-Matrix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336501" y="2362200"/>
            <a:ext cx="1473499" cy="381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DS-Module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071813" y="3684199"/>
            <a:ext cx="0" cy="45720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7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(3):  Dynamic Security Assessment (DSA) under Uncertainty</a:t>
            </a:r>
          </a:p>
        </p:txBody>
      </p:sp>
      <p:cxnSp>
        <p:nvCxnSpPr>
          <p:cNvPr id="7" name="Straight Arrow Connector 6"/>
          <p:cNvCxnSpPr>
            <a:stCxn id="18" idx="0"/>
            <a:endCxn id="21" idx="2"/>
          </p:cNvCxnSpPr>
          <p:nvPr/>
        </p:nvCxnSpPr>
        <p:spPr>
          <a:xfrm flipV="1">
            <a:off x="1524000" y="2933700"/>
            <a:ext cx="0" cy="45720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9" idx="0"/>
            <a:endCxn id="22" idx="2"/>
          </p:cNvCxnSpPr>
          <p:nvPr/>
        </p:nvCxnSpPr>
        <p:spPr>
          <a:xfrm flipV="1">
            <a:off x="3886200" y="2933700"/>
            <a:ext cx="0" cy="45720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0" idx="0"/>
            <a:endCxn id="23" idx="2"/>
          </p:cNvCxnSpPr>
          <p:nvPr/>
        </p:nvCxnSpPr>
        <p:spPr>
          <a:xfrm flipV="1">
            <a:off x="6248400" y="2933700"/>
            <a:ext cx="0" cy="45720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8" idx="2"/>
          </p:cNvCxnSpPr>
          <p:nvPr/>
        </p:nvCxnSpPr>
        <p:spPr>
          <a:xfrm flipH="1" flipV="1">
            <a:off x="1524000" y="3771900"/>
            <a:ext cx="2362200" cy="57150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2"/>
          </p:cNvCxnSpPr>
          <p:nvPr/>
        </p:nvCxnSpPr>
        <p:spPr>
          <a:xfrm flipV="1">
            <a:off x="3886200" y="3771900"/>
            <a:ext cx="0" cy="57150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20" idx="2"/>
          </p:cNvCxnSpPr>
          <p:nvPr/>
        </p:nvCxnSpPr>
        <p:spPr>
          <a:xfrm flipV="1">
            <a:off x="3886200" y="3771900"/>
            <a:ext cx="2362200" cy="57150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2044" y="1943100"/>
            <a:ext cx="6553200" cy="3810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Security Assessment under Uncertainty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553200" cy="381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GridPACK™ Framework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" y="5029200"/>
            <a:ext cx="6553200" cy="381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Y-Matrix Components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9600" y="3390900"/>
            <a:ext cx="1828800" cy="381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PF-Matrix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1800" y="3390900"/>
            <a:ext cx="1828800" cy="381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DS-Matrix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34000" y="3390900"/>
            <a:ext cx="1828800" cy="381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SE-Matrix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9600" y="2552700"/>
            <a:ext cx="1828800" cy="381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PF-Module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71800" y="2552700"/>
            <a:ext cx="1828800" cy="381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DS-Module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34000" y="2552700"/>
            <a:ext cx="1828800" cy="381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SE-Module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0" y="397329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Applications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239000" y="2743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39000" y="35433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239000" y="4343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239000" y="5791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09600" y="4191000"/>
            <a:ext cx="6553200" cy="6477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Updated bus components based on realizations that covers forecast errors</a:t>
            </a:r>
          </a:p>
        </p:txBody>
      </p:sp>
    </p:spTree>
    <p:extLst>
      <p:ext uri="{BB962C8B-B14F-4D97-AF65-F5344CB8AC3E}">
        <p14:creationId xmlns:p14="http://schemas.microsoft.com/office/powerpoint/2010/main" val="16630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583036" y="4549856"/>
            <a:ext cx="8305800" cy="1986041"/>
            <a:chOff x="685800" y="4876800"/>
            <a:chExt cx="8305800" cy="1986041"/>
          </a:xfrm>
        </p:grpSpPr>
        <p:grpSp>
          <p:nvGrpSpPr>
            <p:cNvPr id="107" name="Group 106"/>
            <p:cNvGrpSpPr/>
            <p:nvPr/>
          </p:nvGrpSpPr>
          <p:grpSpPr>
            <a:xfrm>
              <a:off x="685800" y="5029200"/>
              <a:ext cx="8220834" cy="1833641"/>
              <a:chOff x="276225" y="1036638"/>
              <a:chExt cx="8941117" cy="1994300"/>
            </a:xfrm>
          </p:grpSpPr>
          <p:pic>
            <p:nvPicPr>
              <p:cNvPr id="87" name="Picture 4" descr="fig3-3 copy.jp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76225" y="1036638"/>
                <a:ext cx="8686800" cy="15255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88" name="Group 87"/>
              <p:cNvGrpSpPr/>
              <p:nvPr/>
            </p:nvGrpSpPr>
            <p:grpSpPr>
              <a:xfrm flipH="1">
                <a:off x="1867405" y="2206444"/>
                <a:ext cx="6193758" cy="222958"/>
                <a:chOff x="1178087" y="2134929"/>
                <a:chExt cx="6193758" cy="294473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89" name="Left Arrow 88"/>
                <p:cNvSpPr/>
                <p:nvPr/>
              </p:nvSpPr>
              <p:spPr>
                <a:xfrm>
                  <a:off x="6792422" y="2134929"/>
                  <a:ext cx="579423" cy="294473"/>
                </a:xfrm>
                <a:prstGeom prst="leftArrow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" name="Left Arrow 89"/>
                <p:cNvSpPr/>
                <p:nvPr/>
              </p:nvSpPr>
              <p:spPr>
                <a:xfrm>
                  <a:off x="5338215" y="2134929"/>
                  <a:ext cx="835450" cy="294473"/>
                </a:xfrm>
                <a:prstGeom prst="leftArrow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" name="Left Arrow 90"/>
                <p:cNvSpPr/>
                <p:nvPr/>
              </p:nvSpPr>
              <p:spPr>
                <a:xfrm>
                  <a:off x="3699934" y="2134929"/>
                  <a:ext cx="808018" cy="294473"/>
                </a:xfrm>
                <a:prstGeom prst="leftArrow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Left Arrow 91"/>
                <p:cNvSpPr/>
                <p:nvPr/>
              </p:nvSpPr>
              <p:spPr>
                <a:xfrm>
                  <a:off x="2503437" y="2134929"/>
                  <a:ext cx="661714" cy="294473"/>
                </a:xfrm>
                <a:prstGeom prst="leftArrow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3" name="Left Arrow 92"/>
                <p:cNvSpPr/>
                <p:nvPr/>
              </p:nvSpPr>
              <p:spPr>
                <a:xfrm>
                  <a:off x="1178087" y="2134929"/>
                  <a:ext cx="359961" cy="294473"/>
                </a:xfrm>
                <a:prstGeom prst="leftArrow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 flipH="1">
                <a:off x="1793175" y="2188725"/>
                <a:ext cx="6264514" cy="222692"/>
                <a:chOff x="1181561" y="2134931"/>
                <a:chExt cx="6264514" cy="294122"/>
              </a:xfrm>
            </p:grpSpPr>
            <p:sp>
              <p:nvSpPr>
                <p:cNvPr id="95" name="Left-Right Arrow 94"/>
                <p:cNvSpPr/>
                <p:nvPr/>
              </p:nvSpPr>
              <p:spPr>
                <a:xfrm>
                  <a:off x="6792424" y="2134931"/>
                  <a:ext cx="653651" cy="294122"/>
                </a:xfrm>
                <a:prstGeom prst="leftRightArrow">
                  <a:avLst/>
                </a:prstGeom>
                <a:solidFill>
                  <a:srgbClr val="CB7023"/>
                </a:solidFill>
                <a:ln>
                  <a:solidFill>
                    <a:srgbClr val="CB702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6" name="Left-Right Arrow 95"/>
                <p:cNvSpPr/>
                <p:nvPr/>
              </p:nvSpPr>
              <p:spPr>
                <a:xfrm>
                  <a:off x="5338217" y="2134931"/>
                  <a:ext cx="909677" cy="294122"/>
                </a:xfrm>
                <a:prstGeom prst="leftRightArrow">
                  <a:avLst/>
                </a:prstGeom>
                <a:solidFill>
                  <a:srgbClr val="CB7023"/>
                </a:solidFill>
                <a:ln>
                  <a:solidFill>
                    <a:srgbClr val="CB702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Left-Right Arrow 96"/>
                <p:cNvSpPr/>
                <p:nvPr/>
              </p:nvSpPr>
              <p:spPr>
                <a:xfrm>
                  <a:off x="3696081" y="2134931"/>
                  <a:ext cx="891389" cy="294122"/>
                </a:xfrm>
                <a:prstGeom prst="leftRightArrow">
                  <a:avLst/>
                </a:prstGeom>
                <a:solidFill>
                  <a:srgbClr val="CB7023"/>
                </a:solidFill>
                <a:ln>
                  <a:solidFill>
                    <a:srgbClr val="CB702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" name="Left-Right Arrow 97"/>
                <p:cNvSpPr/>
                <p:nvPr/>
              </p:nvSpPr>
              <p:spPr>
                <a:xfrm>
                  <a:off x="2502967" y="2134931"/>
                  <a:ext cx="735941" cy="294122"/>
                </a:xfrm>
                <a:prstGeom prst="leftRightArrow">
                  <a:avLst/>
                </a:prstGeom>
                <a:solidFill>
                  <a:srgbClr val="CB7023"/>
                </a:solidFill>
                <a:ln>
                  <a:solidFill>
                    <a:srgbClr val="CB702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Left-Right Arrow 98"/>
                <p:cNvSpPr/>
                <p:nvPr/>
              </p:nvSpPr>
              <p:spPr>
                <a:xfrm>
                  <a:off x="1181561" y="2134931"/>
                  <a:ext cx="443333" cy="294122"/>
                </a:xfrm>
                <a:prstGeom prst="leftRightArrow">
                  <a:avLst/>
                </a:prstGeom>
                <a:solidFill>
                  <a:srgbClr val="CB7023"/>
                </a:solidFill>
                <a:ln>
                  <a:solidFill>
                    <a:srgbClr val="CB702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5" name="TextBox 8"/>
              <p:cNvSpPr txBox="1">
                <a:spLocks noChangeArrowheads="1"/>
              </p:cNvSpPr>
              <p:nvPr/>
            </p:nvSpPr>
            <p:spPr bwMode="auto">
              <a:xfrm>
                <a:off x="1022113" y="2436438"/>
                <a:ext cx="7956136" cy="301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sz="1200" baseline="30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                                       </a:t>
                </a:r>
                <a:r>
                  <a:rPr lang="en-U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sz="1200" baseline="30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                                        </a:t>
                </a:r>
                <a:r>
                  <a:rPr lang="en-U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sz="1200" baseline="30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                                          </a:t>
                </a:r>
                <a:r>
                  <a:rPr lang="en-U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sz="1200" baseline="30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                                  </a:t>
                </a:r>
                <a:r>
                  <a:rPr lang="en-U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sz="1200" baseline="30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                                   </a:t>
                </a:r>
                <a:r>
                  <a:rPr lang="en-US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sz="1200" baseline="30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83016" y="2638786"/>
                <a:ext cx="8434326" cy="392152"/>
              </a:xfrm>
              <a:prstGeom prst="rect">
                <a:avLst/>
              </a:prstGeom>
              <a:noFill/>
              <a:ln>
                <a:noFill/>
              </a:ln>
              <a:effectLst>
                <a:outerShdw dir="5400000" sx="0" sy="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bIns="0" rtlCol="0" anchor="ctr"/>
              <a:lstStyle/>
              <a:p>
                <a:r>
                  <a:rPr 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Generation        Transmission         Substation            Transformer          Site                  Load</a:t>
                </a:r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990600" y="4876800"/>
              <a:ext cx="80010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54025"/>
          </a:xfrm>
        </p:spPr>
        <p:txBody>
          <a:bodyPr/>
          <a:lstStyle/>
          <a:p>
            <a:r>
              <a:rPr lang="en-US" dirty="0">
                <a:solidFill>
                  <a:srgbClr val="CB7023"/>
                </a:solidFill>
              </a:rPr>
              <a:t>Math and computing challenges in modeling and simulation of the future grid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123658"/>
          </a:xfrm>
        </p:spPr>
        <p:txBody>
          <a:bodyPr/>
          <a:lstStyle/>
          <a:p>
            <a:r>
              <a:rPr lang="en-US" sz="1800" dirty="0"/>
              <a:t>Multi-scale </a:t>
            </a:r>
            <a:r>
              <a:rPr lang="en-US" sz="1800" dirty="0" err="1"/>
              <a:t>spatio</a:t>
            </a:r>
            <a:r>
              <a:rPr lang="en-US" sz="1800" dirty="0"/>
              <a:t>-temporal modeling and simulation with </a:t>
            </a:r>
            <a:r>
              <a:rPr lang="en-US" sz="1800" dirty="0" err="1"/>
              <a:t>stochasticity</a:t>
            </a:r>
            <a:endParaRPr lang="en-US" sz="1800" dirty="0"/>
          </a:p>
          <a:p>
            <a:pPr lvl="1"/>
            <a:r>
              <a:rPr lang="en-US" sz="1600" dirty="0"/>
              <a:t>From micro-second to decades</a:t>
            </a:r>
          </a:p>
          <a:p>
            <a:pPr lvl="1"/>
            <a:r>
              <a:rPr lang="en-US" sz="1600" dirty="0"/>
              <a:t>From 10</a:t>
            </a:r>
            <a:r>
              <a:rPr lang="en-US" sz="1600" baseline="30000" dirty="0"/>
              <a:t>3</a:t>
            </a:r>
            <a:r>
              <a:rPr lang="en-US" sz="1600" dirty="0"/>
              <a:t> generators nodes to 10</a:t>
            </a:r>
            <a:r>
              <a:rPr lang="en-US" sz="1600" baseline="30000" dirty="0"/>
              <a:t>9</a:t>
            </a:r>
            <a:r>
              <a:rPr lang="en-US" sz="1600" dirty="0"/>
              <a:t> end-use devices</a:t>
            </a:r>
          </a:p>
          <a:p>
            <a:r>
              <a:rPr lang="en-US" sz="1800" dirty="0"/>
              <a:t>Large-scale data assimilation for state and parameter calibration</a:t>
            </a:r>
          </a:p>
          <a:p>
            <a:pPr lvl="1"/>
            <a:r>
              <a:rPr lang="en-US" sz="1600" dirty="0"/>
              <a:t>Petabyte data/year from high-speed sensors and smart meters.  </a:t>
            </a:r>
          </a:p>
          <a:p>
            <a:r>
              <a:rPr lang="en-US" sz="1800" dirty="0"/>
              <a:t>Modeling of multi-system dynamics and dependency </a:t>
            </a:r>
          </a:p>
          <a:p>
            <a:pPr lvl="1"/>
            <a:r>
              <a:rPr lang="en-US" sz="1600" dirty="0"/>
              <a:t>Grid, buildings, communication, gas pipelines, weather/wind/solar, water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902734" y="3419219"/>
            <a:ext cx="7658769" cy="1697165"/>
            <a:chOff x="1135364" y="3505200"/>
            <a:chExt cx="7658769" cy="1697165"/>
          </a:xfrm>
        </p:grpSpPr>
        <p:grpSp>
          <p:nvGrpSpPr>
            <p:cNvPr id="8" name="Group 7"/>
            <p:cNvGrpSpPr/>
            <p:nvPr/>
          </p:nvGrpSpPr>
          <p:grpSpPr>
            <a:xfrm>
              <a:off x="1135364" y="3505200"/>
              <a:ext cx="7391400" cy="1607832"/>
              <a:chOff x="-457200" y="2667000"/>
              <a:chExt cx="9144000" cy="356208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57200" y="2667000"/>
                <a:ext cx="9144000" cy="3257917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57200" y="5943600"/>
                <a:ext cx="9144000" cy="285488"/>
              </a:xfrm>
              <a:prstGeom prst="rect">
                <a:avLst/>
              </a:prstGeom>
            </p:spPr>
          </p:pic>
        </p:grpSp>
        <p:sp>
          <p:nvSpPr>
            <p:cNvPr id="86" name="TextBox 85"/>
            <p:cNvSpPr txBox="1"/>
            <p:nvPr/>
          </p:nvSpPr>
          <p:spPr>
            <a:xfrm>
              <a:off x="1143000" y="4986921"/>
              <a:ext cx="7651133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 years   10 years      5 years        1 year      1 month      1 week     1 day   5 minutes  μ-seconds</a:t>
              </a:r>
            </a:p>
          </p:txBody>
        </p:sp>
      </p:grpSp>
      <p:sp>
        <p:nvSpPr>
          <p:cNvPr id="111" name="TextBox 110"/>
          <p:cNvSpPr txBox="1"/>
          <p:nvPr/>
        </p:nvSpPr>
        <p:spPr>
          <a:xfrm rot="16200000">
            <a:off x="-552024" y="4704259"/>
            <a:ext cx="254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        Temporal </a:t>
            </a:r>
          </a:p>
        </p:txBody>
      </p:sp>
    </p:spTree>
    <p:extLst>
      <p:ext uri="{BB962C8B-B14F-4D97-AF65-F5344CB8AC3E}">
        <p14:creationId xmlns:p14="http://schemas.microsoft.com/office/powerpoint/2010/main" val="40166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(3) DSA under Uncertainty</a:t>
            </a:r>
          </a:p>
        </p:txBody>
      </p:sp>
      <p:sp>
        <p:nvSpPr>
          <p:cNvPr id="10" name="Content Placeholder 34"/>
          <p:cNvSpPr>
            <a:spLocks noGrp="1"/>
          </p:cNvSpPr>
          <p:nvPr>
            <p:ph idx="1"/>
          </p:nvPr>
        </p:nvSpPr>
        <p:spPr>
          <a:xfrm>
            <a:off x="457200" y="5552420"/>
            <a:ext cx="8229600" cy="1000780"/>
          </a:xfrm>
        </p:spPr>
        <p:txBody>
          <a:bodyPr>
            <a:normAutofit/>
          </a:bodyPr>
          <a:lstStyle/>
          <a:p>
            <a:r>
              <a:rPr lang="en-US" sz="1800" dirty="0"/>
              <a:t>The quantiles of all the contingencies for each generator are used to represent the statistical characteristics at each time stamp. </a:t>
            </a:r>
          </a:p>
          <a:p>
            <a:r>
              <a:rPr lang="en-US" sz="1800" dirty="0"/>
              <a:t>The lower/upper bounds use 1.5 interquartile range (IQR).</a:t>
            </a:r>
          </a:p>
        </p:txBody>
      </p:sp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0" y="1447800"/>
            <a:ext cx="4754880" cy="35661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81600" y="50292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flow under different contingencies with different quantiles and IQR</a:t>
            </a:r>
          </a:p>
        </p:txBody>
      </p:sp>
      <p:pic>
        <p:nvPicPr>
          <p:cNvPr id="13" name="Picture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447800"/>
            <a:ext cx="4130040" cy="35661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228600" y="4963180"/>
            <a:ext cx="3947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Rotor speed under different contingencies with different quantiles and IQR</a:t>
            </a:r>
            <a:endParaRPr lang="en-US" sz="140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3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GridPACK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066800"/>
            <a:ext cx="8186738" cy="3575050"/>
          </a:xfrm>
        </p:spPr>
        <p:txBody>
          <a:bodyPr/>
          <a:lstStyle/>
          <a:p>
            <a:r>
              <a:rPr lang="en-US" dirty="0"/>
              <a:t>Open source software for running HPC power grid simulations</a:t>
            </a:r>
          </a:p>
          <a:p>
            <a:r>
              <a:rPr lang="en-US" dirty="0"/>
              <a:t>Written in C++ and designed to run on Linux platforms with MPI</a:t>
            </a:r>
          </a:p>
          <a:p>
            <a:r>
              <a:rPr lang="en-US" dirty="0"/>
              <a:t>Many applications already available</a:t>
            </a:r>
          </a:p>
          <a:p>
            <a:pPr lvl="1"/>
            <a:r>
              <a:rPr lang="en-US" dirty="0"/>
              <a:t>Power flow</a:t>
            </a:r>
          </a:p>
          <a:p>
            <a:pPr lvl="1"/>
            <a:r>
              <a:rPr lang="en-US" dirty="0"/>
              <a:t>Dynamic simulation</a:t>
            </a:r>
          </a:p>
          <a:p>
            <a:pPr lvl="1"/>
            <a:r>
              <a:rPr lang="en-US" dirty="0"/>
              <a:t>State estimation</a:t>
            </a:r>
          </a:p>
          <a:p>
            <a:pPr lvl="1"/>
            <a:r>
              <a:rPr lang="en-US" dirty="0" err="1"/>
              <a:t>Kalman</a:t>
            </a:r>
            <a:r>
              <a:rPr lang="en-US" dirty="0"/>
              <a:t> Filters</a:t>
            </a:r>
          </a:p>
          <a:p>
            <a:r>
              <a:rPr lang="en-US" dirty="0"/>
              <a:t>Can be reused to develop own applications</a:t>
            </a:r>
          </a:p>
          <a:p>
            <a:r>
              <a:rPr lang="en-US" dirty="0"/>
              <a:t>Download and documentation at </a:t>
            </a:r>
            <a:r>
              <a:rPr lang="en-US" dirty="0">
                <a:hlinkClick r:id="rId2"/>
              </a:rPr>
              <a:t>www.gridpack.org</a:t>
            </a:r>
            <a:endParaRPr lang="en-US" dirty="0"/>
          </a:p>
          <a:p>
            <a:r>
              <a:rPr lang="en-US" dirty="0"/>
              <a:t>Contact us at </a:t>
            </a:r>
            <a:r>
              <a:rPr lang="en-US" dirty="0">
                <a:hlinkClick r:id="rId3"/>
              </a:rPr>
              <a:t>gridpack.account@pnnl.gov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GridPACK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www.gridpack.org</a:t>
            </a:r>
            <a:endParaRPr lang="en-US" dirty="0"/>
          </a:p>
          <a:p>
            <a:r>
              <a:rPr lang="en-US" dirty="0"/>
              <a:t>Extensive documentation in GridPACK user manual</a:t>
            </a:r>
          </a:p>
          <a:p>
            <a:r>
              <a:rPr lang="en-US" dirty="0"/>
              <a:t>Documentation on building GridPACK on numerous different platforms. If you run into problems, we can help</a:t>
            </a:r>
          </a:p>
          <a:p>
            <a:r>
              <a:rPr lang="en-US" dirty="0"/>
              <a:t>Contact us at </a:t>
            </a:r>
            <a:r>
              <a:rPr lang="en-US" dirty="0">
                <a:hlinkClick r:id="rId3"/>
              </a:rPr>
              <a:t>gridpack.account@pnnl.gov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20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Networks using the </a:t>
            </a:r>
            <a:r>
              <a:rPr lang="en-US" dirty="0" err="1" smtClean="0"/>
              <a:t>BaseNetwork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class that can be created with arbitrary user-defined types for the buses and branches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BaseNetwork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MyBus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MyBranch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Communicator &amp;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Implements partitioning of network between processors</a:t>
            </a:r>
          </a:p>
          <a:p>
            <a:pPr lvl="1"/>
            <a:r>
              <a:rPr lang="en-US" dirty="0" smtClean="0"/>
              <a:t>Create highly connected sub-networks on each processor with minimal connections between processors</a:t>
            </a:r>
          </a:p>
          <a:p>
            <a:r>
              <a:rPr lang="en-US" dirty="0"/>
              <a:t>Implements data exchanges between buses and branches on different processors</a:t>
            </a:r>
          </a:p>
          <a:p>
            <a:r>
              <a:rPr lang="en-US" dirty="0" smtClean="0"/>
              <a:t>Manages indexing of network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Through Templates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91640" y="1905000"/>
            <a:ext cx="762000" cy="304800"/>
            <a:chOff x="2743200" y="2971800"/>
            <a:chExt cx="762000" cy="304800"/>
          </a:xfrm>
          <a:solidFill>
            <a:srgbClr val="7030A0"/>
          </a:solidFill>
        </p:grpSpPr>
        <p:sp>
          <p:nvSpPr>
            <p:cNvPr id="6" name="Rectangle 5"/>
            <p:cNvSpPr/>
            <p:nvPr/>
          </p:nvSpPr>
          <p:spPr>
            <a:xfrm>
              <a:off x="2743200" y="2971800"/>
              <a:ext cx="1524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8000" y="2971800"/>
              <a:ext cx="1524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2800" y="2971800"/>
              <a:ext cx="1524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3200" y="3124200"/>
              <a:ext cx="7620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91640" y="1752600"/>
            <a:ext cx="762000" cy="304800"/>
            <a:chOff x="2743200" y="2667000"/>
            <a:chExt cx="762000" cy="304800"/>
          </a:xfrm>
          <a:solidFill>
            <a:srgbClr val="00B0F0"/>
          </a:solidFill>
        </p:grpSpPr>
        <p:sp>
          <p:nvSpPr>
            <p:cNvPr id="10" name="Rectangle 9"/>
            <p:cNvSpPr/>
            <p:nvPr/>
          </p:nvSpPr>
          <p:spPr>
            <a:xfrm>
              <a:off x="2895600" y="2819400"/>
              <a:ext cx="152400" cy="1524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00400" y="2819400"/>
              <a:ext cx="152400" cy="1524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43200" y="2667000"/>
              <a:ext cx="762000" cy="1524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91640" y="3505200"/>
            <a:ext cx="762000" cy="304800"/>
            <a:chOff x="2743200" y="2971800"/>
            <a:chExt cx="762000" cy="304800"/>
          </a:xfrm>
          <a:solidFill>
            <a:srgbClr val="7030A0"/>
          </a:solidFill>
        </p:grpSpPr>
        <p:sp>
          <p:nvSpPr>
            <p:cNvPr id="27" name="Rectangle 26"/>
            <p:cNvSpPr/>
            <p:nvPr/>
          </p:nvSpPr>
          <p:spPr>
            <a:xfrm>
              <a:off x="2743200" y="2971800"/>
              <a:ext cx="1524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48000" y="2971800"/>
              <a:ext cx="1524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52800" y="2971800"/>
              <a:ext cx="1524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43200" y="3124200"/>
              <a:ext cx="7620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1640" y="3352800"/>
            <a:ext cx="762000" cy="304800"/>
            <a:chOff x="2743200" y="2667000"/>
            <a:chExt cx="762000" cy="304800"/>
          </a:xfrm>
          <a:solidFill>
            <a:srgbClr val="00B0F0"/>
          </a:solidFill>
        </p:grpSpPr>
        <p:sp>
          <p:nvSpPr>
            <p:cNvPr id="32" name="Rectangle 31"/>
            <p:cNvSpPr/>
            <p:nvPr/>
          </p:nvSpPr>
          <p:spPr>
            <a:xfrm>
              <a:off x="2895600" y="2819400"/>
              <a:ext cx="152400" cy="1524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0400" y="2819400"/>
              <a:ext cx="152400" cy="1524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43200" y="2667000"/>
              <a:ext cx="762000" cy="1524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691640" y="5105400"/>
            <a:ext cx="762000" cy="304800"/>
            <a:chOff x="2743200" y="2971800"/>
            <a:chExt cx="762000" cy="304800"/>
          </a:xfrm>
          <a:solidFill>
            <a:srgbClr val="7030A0"/>
          </a:solidFill>
        </p:grpSpPr>
        <p:sp>
          <p:nvSpPr>
            <p:cNvPr id="36" name="Rectangle 35"/>
            <p:cNvSpPr/>
            <p:nvPr/>
          </p:nvSpPr>
          <p:spPr>
            <a:xfrm>
              <a:off x="2743200" y="2971800"/>
              <a:ext cx="1524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48000" y="2971800"/>
              <a:ext cx="1524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52800" y="2971800"/>
              <a:ext cx="1524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43200" y="3124200"/>
              <a:ext cx="7620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691640" y="4953000"/>
            <a:ext cx="762000" cy="304800"/>
            <a:chOff x="2743200" y="2667000"/>
            <a:chExt cx="762000" cy="304800"/>
          </a:xfrm>
          <a:solidFill>
            <a:srgbClr val="00B0F0"/>
          </a:solidFill>
        </p:grpSpPr>
        <p:sp>
          <p:nvSpPr>
            <p:cNvPr id="41" name="Rectangle 40"/>
            <p:cNvSpPr/>
            <p:nvPr/>
          </p:nvSpPr>
          <p:spPr>
            <a:xfrm>
              <a:off x="2895600" y="2819400"/>
              <a:ext cx="152400" cy="1524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00400" y="2819400"/>
              <a:ext cx="152400" cy="1524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743200" y="2667000"/>
              <a:ext cx="762000" cy="1524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672840" y="2743200"/>
            <a:ext cx="762000" cy="304800"/>
            <a:chOff x="2743200" y="2971800"/>
            <a:chExt cx="762000" cy="304800"/>
          </a:xfrm>
          <a:solidFill>
            <a:srgbClr val="7030A0"/>
          </a:solidFill>
        </p:grpSpPr>
        <p:sp>
          <p:nvSpPr>
            <p:cNvPr id="45" name="Rectangle 44"/>
            <p:cNvSpPr/>
            <p:nvPr/>
          </p:nvSpPr>
          <p:spPr>
            <a:xfrm>
              <a:off x="2743200" y="2971800"/>
              <a:ext cx="1524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048000" y="2971800"/>
              <a:ext cx="1524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52800" y="2971800"/>
              <a:ext cx="1524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743200" y="3124200"/>
              <a:ext cx="7620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672840" y="2590800"/>
            <a:ext cx="762000" cy="304800"/>
            <a:chOff x="2743200" y="2667000"/>
            <a:chExt cx="762000" cy="304800"/>
          </a:xfrm>
          <a:solidFill>
            <a:srgbClr val="00B0F0"/>
          </a:solidFill>
        </p:grpSpPr>
        <p:sp>
          <p:nvSpPr>
            <p:cNvPr id="50" name="Rectangle 49"/>
            <p:cNvSpPr/>
            <p:nvPr/>
          </p:nvSpPr>
          <p:spPr>
            <a:xfrm>
              <a:off x="2895600" y="2819400"/>
              <a:ext cx="152400" cy="1524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00400" y="2819400"/>
              <a:ext cx="152400" cy="1524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43200" y="2667000"/>
              <a:ext cx="762000" cy="1524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495800" y="4572000"/>
            <a:ext cx="762000" cy="304800"/>
            <a:chOff x="2743200" y="2971800"/>
            <a:chExt cx="762000" cy="304800"/>
          </a:xfrm>
          <a:solidFill>
            <a:srgbClr val="7030A0"/>
          </a:solidFill>
        </p:grpSpPr>
        <p:sp>
          <p:nvSpPr>
            <p:cNvPr id="54" name="Rectangle 53"/>
            <p:cNvSpPr/>
            <p:nvPr/>
          </p:nvSpPr>
          <p:spPr>
            <a:xfrm>
              <a:off x="2743200" y="2971800"/>
              <a:ext cx="1524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48000" y="2971800"/>
              <a:ext cx="1524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352800" y="2971800"/>
              <a:ext cx="1524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43200" y="3124200"/>
              <a:ext cx="7620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95800" y="4419600"/>
            <a:ext cx="762000" cy="304800"/>
            <a:chOff x="2743200" y="2667000"/>
            <a:chExt cx="762000" cy="304800"/>
          </a:xfrm>
          <a:solidFill>
            <a:srgbClr val="00B0F0"/>
          </a:solidFill>
        </p:grpSpPr>
        <p:sp>
          <p:nvSpPr>
            <p:cNvPr id="59" name="Rectangle 58"/>
            <p:cNvSpPr/>
            <p:nvPr/>
          </p:nvSpPr>
          <p:spPr>
            <a:xfrm>
              <a:off x="2895600" y="2819400"/>
              <a:ext cx="152400" cy="1524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200400" y="2819400"/>
              <a:ext cx="152400" cy="1524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743200" y="2667000"/>
              <a:ext cx="762000" cy="1524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654040" y="3429000"/>
            <a:ext cx="762000" cy="304800"/>
            <a:chOff x="2743200" y="2971800"/>
            <a:chExt cx="762000" cy="304800"/>
          </a:xfrm>
          <a:solidFill>
            <a:srgbClr val="7030A0"/>
          </a:solidFill>
        </p:grpSpPr>
        <p:sp>
          <p:nvSpPr>
            <p:cNvPr id="63" name="Rectangle 62"/>
            <p:cNvSpPr/>
            <p:nvPr/>
          </p:nvSpPr>
          <p:spPr>
            <a:xfrm>
              <a:off x="2743200" y="2971800"/>
              <a:ext cx="1524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48000" y="2971800"/>
              <a:ext cx="1524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352800" y="2971800"/>
              <a:ext cx="1524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743200" y="3124200"/>
              <a:ext cx="7620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654040" y="3276600"/>
            <a:ext cx="762000" cy="304800"/>
            <a:chOff x="2743200" y="2667000"/>
            <a:chExt cx="762000" cy="304800"/>
          </a:xfrm>
          <a:solidFill>
            <a:srgbClr val="00B0F0"/>
          </a:solidFill>
        </p:grpSpPr>
        <p:sp>
          <p:nvSpPr>
            <p:cNvPr id="68" name="Rectangle 67"/>
            <p:cNvSpPr/>
            <p:nvPr/>
          </p:nvSpPr>
          <p:spPr>
            <a:xfrm>
              <a:off x="2895600" y="2819400"/>
              <a:ext cx="152400" cy="1524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00400" y="2819400"/>
              <a:ext cx="152400" cy="1524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43200" y="2667000"/>
              <a:ext cx="762000" cy="1524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620000" y="2286000"/>
            <a:ext cx="762000" cy="304800"/>
            <a:chOff x="2743200" y="2971800"/>
            <a:chExt cx="762000" cy="304800"/>
          </a:xfrm>
          <a:solidFill>
            <a:srgbClr val="7030A0"/>
          </a:solidFill>
        </p:grpSpPr>
        <p:sp>
          <p:nvSpPr>
            <p:cNvPr id="72" name="Rectangle 71"/>
            <p:cNvSpPr/>
            <p:nvPr/>
          </p:nvSpPr>
          <p:spPr>
            <a:xfrm>
              <a:off x="2743200" y="2971800"/>
              <a:ext cx="1524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048000" y="2971800"/>
              <a:ext cx="1524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352800" y="2971800"/>
              <a:ext cx="1524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743200" y="3124200"/>
              <a:ext cx="7620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620000" y="2133600"/>
            <a:ext cx="762000" cy="304800"/>
            <a:chOff x="2743200" y="2667000"/>
            <a:chExt cx="762000" cy="304800"/>
          </a:xfrm>
          <a:solidFill>
            <a:srgbClr val="00B0F0"/>
          </a:solidFill>
        </p:grpSpPr>
        <p:sp>
          <p:nvSpPr>
            <p:cNvPr id="77" name="Rectangle 76"/>
            <p:cNvSpPr/>
            <p:nvPr/>
          </p:nvSpPr>
          <p:spPr>
            <a:xfrm>
              <a:off x="2895600" y="2819400"/>
              <a:ext cx="152400" cy="1524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00400" y="2819400"/>
              <a:ext cx="152400" cy="1524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43200" y="2667000"/>
              <a:ext cx="762000" cy="1524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620000" y="4724400"/>
            <a:ext cx="762000" cy="304800"/>
            <a:chOff x="2743200" y="2971800"/>
            <a:chExt cx="762000" cy="304800"/>
          </a:xfrm>
          <a:solidFill>
            <a:srgbClr val="7030A0"/>
          </a:solidFill>
        </p:grpSpPr>
        <p:sp>
          <p:nvSpPr>
            <p:cNvPr id="81" name="Rectangle 80"/>
            <p:cNvSpPr/>
            <p:nvPr/>
          </p:nvSpPr>
          <p:spPr>
            <a:xfrm>
              <a:off x="2743200" y="2971800"/>
              <a:ext cx="1524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048000" y="2971800"/>
              <a:ext cx="1524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352800" y="2971800"/>
              <a:ext cx="1524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743200" y="3124200"/>
              <a:ext cx="7620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620000" y="4572000"/>
            <a:ext cx="762000" cy="304800"/>
            <a:chOff x="2743200" y="2667000"/>
            <a:chExt cx="762000" cy="304800"/>
          </a:xfrm>
          <a:solidFill>
            <a:srgbClr val="00B0F0"/>
          </a:solidFill>
        </p:grpSpPr>
        <p:sp>
          <p:nvSpPr>
            <p:cNvPr id="86" name="Rectangle 85"/>
            <p:cNvSpPr/>
            <p:nvPr/>
          </p:nvSpPr>
          <p:spPr>
            <a:xfrm>
              <a:off x="2895600" y="2819400"/>
              <a:ext cx="152400" cy="1524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200400" y="2819400"/>
              <a:ext cx="152400" cy="1524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743200" y="2667000"/>
              <a:ext cx="762000" cy="1524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" name="Straight Connector 89"/>
          <p:cNvCxnSpPr>
            <a:stCxn id="9" idx="3"/>
            <a:endCxn id="48" idx="1"/>
          </p:cNvCxnSpPr>
          <p:nvPr/>
        </p:nvCxnSpPr>
        <p:spPr>
          <a:xfrm>
            <a:off x="2453640" y="2133600"/>
            <a:ext cx="1219200" cy="83820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9" idx="3"/>
            <a:endCxn id="48" idx="1"/>
          </p:cNvCxnSpPr>
          <p:nvPr/>
        </p:nvCxnSpPr>
        <p:spPr>
          <a:xfrm flipV="1">
            <a:off x="2453640" y="2971800"/>
            <a:ext cx="1219200" cy="60960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39" idx="3"/>
            <a:endCxn id="48" idx="1"/>
          </p:cNvCxnSpPr>
          <p:nvPr/>
        </p:nvCxnSpPr>
        <p:spPr>
          <a:xfrm flipV="1">
            <a:off x="2453640" y="2971800"/>
            <a:ext cx="1219200" cy="236220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8" idx="2"/>
            <a:endCxn id="54" idx="1"/>
          </p:cNvCxnSpPr>
          <p:nvPr/>
        </p:nvCxnSpPr>
        <p:spPr>
          <a:xfrm>
            <a:off x="4053840" y="3048000"/>
            <a:ext cx="441960" cy="160020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8" idx="3"/>
            <a:endCxn id="66" idx="1"/>
          </p:cNvCxnSpPr>
          <p:nvPr/>
        </p:nvCxnSpPr>
        <p:spPr>
          <a:xfrm>
            <a:off x="4434840" y="2971800"/>
            <a:ext cx="1219200" cy="68580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56" idx="3"/>
            <a:endCxn id="66" idx="1"/>
          </p:cNvCxnSpPr>
          <p:nvPr/>
        </p:nvCxnSpPr>
        <p:spPr>
          <a:xfrm flipV="1">
            <a:off x="5257800" y="3657600"/>
            <a:ext cx="396240" cy="99060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5" idx="3"/>
            <a:endCxn id="75" idx="1"/>
          </p:cNvCxnSpPr>
          <p:nvPr/>
        </p:nvCxnSpPr>
        <p:spPr>
          <a:xfrm flipV="1">
            <a:off x="6416040" y="2514600"/>
            <a:ext cx="1203960" cy="99060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65" idx="3"/>
            <a:endCxn id="84" idx="1"/>
          </p:cNvCxnSpPr>
          <p:nvPr/>
        </p:nvCxnSpPr>
        <p:spPr>
          <a:xfrm>
            <a:off x="6416040" y="3505200"/>
            <a:ext cx="1203960" cy="144780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787015" y="2295525"/>
            <a:ext cx="457200" cy="381000"/>
            <a:chOff x="4572000" y="2514600"/>
            <a:chExt cx="457200" cy="381000"/>
          </a:xfrm>
        </p:grpSpPr>
        <p:sp>
          <p:nvSpPr>
            <p:cNvPr id="15" name="Rectangle 14"/>
            <p:cNvSpPr/>
            <p:nvPr/>
          </p:nvSpPr>
          <p:spPr>
            <a:xfrm>
              <a:off x="4572000" y="2514600"/>
              <a:ext cx="152400" cy="1524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76800" y="2514600"/>
              <a:ext cx="152400" cy="1524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Manual Operation 20"/>
            <p:cNvSpPr/>
            <p:nvPr/>
          </p:nvSpPr>
          <p:spPr>
            <a:xfrm>
              <a:off x="4572000" y="2667000"/>
              <a:ext cx="457200" cy="228600"/>
            </a:xfrm>
            <a:prstGeom prst="flowChartManualOperation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87015" y="2143125"/>
            <a:ext cx="457200" cy="304800"/>
            <a:chOff x="4572000" y="2362200"/>
            <a:chExt cx="457200" cy="304800"/>
          </a:xfrm>
        </p:grpSpPr>
        <p:sp>
          <p:nvSpPr>
            <p:cNvPr id="22" name="Rectangle 21"/>
            <p:cNvSpPr/>
            <p:nvPr/>
          </p:nvSpPr>
          <p:spPr>
            <a:xfrm>
              <a:off x="4724400" y="2514600"/>
              <a:ext cx="1524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72000" y="2362200"/>
              <a:ext cx="4572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720840" y="2743200"/>
            <a:ext cx="457200" cy="381000"/>
            <a:chOff x="4572000" y="2514600"/>
            <a:chExt cx="457200" cy="381000"/>
          </a:xfrm>
        </p:grpSpPr>
        <p:sp>
          <p:nvSpPr>
            <p:cNvPr id="107" name="Rectangle 106"/>
            <p:cNvSpPr/>
            <p:nvPr/>
          </p:nvSpPr>
          <p:spPr>
            <a:xfrm>
              <a:off x="4572000" y="2514600"/>
              <a:ext cx="152400" cy="1524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876800" y="2514600"/>
              <a:ext cx="152400" cy="1524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lowchart: Manual Operation 108"/>
            <p:cNvSpPr/>
            <p:nvPr/>
          </p:nvSpPr>
          <p:spPr>
            <a:xfrm>
              <a:off x="4572000" y="2667000"/>
              <a:ext cx="457200" cy="228600"/>
            </a:xfrm>
            <a:prstGeom prst="flowChartManualOperation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720840" y="2590800"/>
            <a:ext cx="457200" cy="304800"/>
            <a:chOff x="4572000" y="2362200"/>
            <a:chExt cx="457200" cy="304800"/>
          </a:xfrm>
        </p:grpSpPr>
        <p:sp>
          <p:nvSpPr>
            <p:cNvPr id="111" name="Rectangle 110"/>
            <p:cNvSpPr/>
            <p:nvPr/>
          </p:nvSpPr>
          <p:spPr>
            <a:xfrm>
              <a:off x="4724400" y="2514600"/>
              <a:ext cx="1524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572000" y="2362200"/>
              <a:ext cx="4572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858000" y="4038600"/>
            <a:ext cx="457200" cy="381000"/>
            <a:chOff x="4572000" y="2514600"/>
            <a:chExt cx="457200" cy="381000"/>
          </a:xfrm>
        </p:grpSpPr>
        <p:sp>
          <p:nvSpPr>
            <p:cNvPr id="114" name="Rectangle 113"/>
            <p:cNvSpPr/>
            <p:nvPr/>
          </p:nvSpPr>
          <p:spPr>
            <a:xfrm>
              <a:off x="4572000" y="2514600"/>
              <a:ext cx="152400" cy="1524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876800" y="2514600"/>
              <a:ext cx="152400" cy="1524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lowchart: Manual Operation 115"/>
            <p:cNvSpPr/>
            <p:nvPr/>
          </p:nvSpPr>
          <p:spPr>
            <a:xfrm>
              <a:off x="4572000" y="2667000"/>
              <a:ext cx="457200" cy="228600"/>
            </a:xfrm>
            <a:prstGeom prst="flowChartManualOperation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858000" y="3886200"/>
            <a:ext cx="457200" cy="304800"/>
            <a:chOff x="4572000" y="2362200"/>
            <a:chExt cx="457200" cy="304800"/>
          </a:xfrm>
        </p:grpSpPr>
        <p:sp>
          <p:nvSpPr>
            <p:cNvPr id="118" name="Rectangle 117"/>
            <p:cNvSpPr/>
            <p:nvPr/>
          </p:nvSpPr>
          <p:spPr>
            <a:xfrm>
              <a:off x="4724400" y="2514600"/>
              <a:ext cx="1524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572000" y="2362200"/>
              <a:ext cx="4572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815840" y="3086100"/>
            <a:ext cx="457200" cy="381000"/>
            <a:chOff x="4572000" y="2514600"/>
            <a:chExt cx="457200" cy="381000"/>
          </a:xfrm>
        </p:grpSpPr>
        <p:sp>
          <p:nvSpPr>
            <p:cNvPr id="121" name="Rectangle 120"/>
            <p:cNvSpPr/>
            <p:nvPr/>
          </p:nvSpPr>
          <p:spPr>
            <a:xfrm>
              <a:off x="4572000" y="2514600"/>
              <a:ext cx="152400" cy="1524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876800" y="2514600"/>
              <a:ext cx="152400" cy="1524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lowchart: Manual Operation 122"/>
            <p:cNvSpPr/>
            <p:nvPr/>
          </p:nvSpPr>
          <p:spPr>
            <a:xfrm>
              <a:off x="4572000" y="2667000"/>
              <a:ext cx="457200" cy="228600"/>
            </a:xfrm>
            <a:prstGeom prst="flowChartManualOperation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815840" y="2933700"/>
            <a:ext cx="457200" cy="304800"/>
            <a:chOff x="4572000" y="2362200"/>
            <a:chExt cx="457200" cy="304800"/>
          </a:xfrm>
        </p:grpSpPr>
        <p:sp>
          <p:nvSpPr>
            <p:cNvPr id="125" name="Rectangle 124"/>
            <p:cNvSpPr/>
            <p:nvPr/>
          </p:nvSpPr>
          <p:spPr>
            <a:xfrm>
              <a:off x="4724400" y="2514600"/>
              <a:ext cx="1524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572000" y="2362200"/>
              <a:ext cx="4572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177665" y="3733800"/>
            <a:ext cx="457200" cy="381000"/>
            <a:chOff x="4572000" y="2514600"/>
            <a:chExt cx="457200" cy="381000"/>
          </a:xfrm>
        </p:grpSpPr>
        <p:sp>
          <p:nvSpPr>
            <p:cNvPr id="128" name="Rectangle 127"/>
            <p:cNvSpPr/>
            <p:nvPr/>
          </p:nvSpPr>
          <p:spPr>
            <a:xfrm>
              <a:off x="4572000" y="2514600"/>
              <a:ext cx="152400" cy="1524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876800" y="2514600"/>
              <a:ext cx="152400" cy="1524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Manual Operation 129"/>
            <p:cNvSpPr/>
            <p:nvPr/>
          </p:nvSpPr>
          <p:spPr>
            <a:xfrm>
              <a:off x="4572000" y="2667000"/>
              <a:ext cx="457200" cy="228600"/>
            </a:xfrm>
            <a:prstGeom prst="flowChartManualOperation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177665" y="3581400"/>
            <a:ext cx="457200" cy="304800"/>
            <a:chOff x="4572000" y="2362200"/>
            <a:chExt cx="457200" cy="304800"/>
          </a:xfrm>
        </p:grpSpPr>
        <p:sp>
          <p:nvSpPr>
            <p:cNvPr id="132" name="Rectangle 131"/>
            <p:cNvSpPr/>
            <p:nvPr/>
          </p:nvSpPr>
          <p:spPr>
            <a:xfrm>
              <a:off x="4724400" y="2514600"/>
              <a:ext cx="1524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572000" y="2362200"/>
              <a:ext cx="4572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672715" y="4038600"/>
            <a:ext cx="457200" cy="381000"/>
            <a:chOff x="4572000" y="2514600"/>
            <a:chExt cx="457200" cy="381000"/>
          </a:xfrm>
        </p:grpSpPr>
        <p:sp>
          <p:nvSpPr>
            <p:cNvPr id="135" name="Rectangle 134"/>
            <p:cNvSpPr/>
            <p:nvPr/>
          </p:nvSpPr>
          <p:spPr>
            <a:xfrm>
              <a:off x="4572000" y="2514600"/>
              <a:ext cx="152400" cy="1524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876800" y="2514600"/>
              <a:ext cx="152400" cy="1524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lowchart: Manual Operation 136"/>
            <p:cNvSpPr/>
            <p:nvPr/>
          </p:nvSpPr>
          <p:spPr>
            <a:xfrm>
              <a:off x="4572000" y="2667000"/>
              <a:ext cx="457200" cy="228600"/>
            </a:xfrm>
            <a:prstGeom prst="flowChartManualOperation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672715" y="3886200"/>
            <a:ext cx="457200" cy="304800"/>
            <a:chOff x="4572000" y="2362200"/>
            <a:chExt cx="457200" cy="304800"/>
          </a:xfrm>
        </p:grpSpPr>
        <p:sp>
          <p:nvSpPr>
            <p:cNvPr id="139" name="Rectangle 138"/>
            <p:cNvSpPr/>
            <p:nvPr/>
          </p:nvSpPr>
          <p:spPr>
            <a:xfrm>
              <a:off x="4724400" y="2514600"/>
              <a:ext cx="1524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572000" y="2362200"/>
              <a:ext cx="4572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834640" y="3019425"/>
            <a:ext cx="457200" cy="381000"/>
            <a:chOff x="4572000" y="2514600"/>
            <a:chExt cx="457200" cy="381000"/>
          </a:xfrm>
        </p:grpSpPr>
        <p:sp>
          <p:nvSpPr>
            <p:cNvPr id="142" name="Rectangle 141"/>
            <p:cNvSpPr/>
            <p:nvPr/>
          </p:nvSpPr>
          <p:spPr>
            <a:xfrm>
              <a:off x="4572000" y="2514600"/>
              <a:ext cx="152400" cy="1524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876800" y="2514600"/>
              <a:ext cx="152400" cy="1524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lowchart: Manual Operation 143"/>
            <p:cNvSpPr/>
            <p:nvPr/>
          </p:nvSpPr>
          <p:spPr>
            <a:xfrm>
              <a:off x="4572000" y="2667000"/>
              <a:ext cx="457200" cy="228600"/>
            </a:xfrm>
            <a:prstGeom prst="flowChartManualOperation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834640" y="2867025"/>
            <a:ext cx="457200" cy="304800"/>
            <a:chOff x="4572000" y="2362200"/>
            <a:chExt cx="457200" cy="304800"/>
          </a:xfrm>
        </p:grpSpPr>
        <p:sp>
          <p:nvSpPr>
            <p:cNvPr id="146" name="Rectangle 145"/>
            <p:cNvSpPr/>
            <p:nvPr/>
          </p:nvSpPr>
          <p:spPr>
            <a:xfrm>
              <a:off x="4724400" y="2514600"/>
              <a:ext cx="1524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572000" y="2362200"/>
              <a:ext cx="4572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4378630" y="5421868"/>
            <a:ext cx="24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GridPACK Framework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943120" y="16002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User Code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51" name="Straight Arrow Connector 150"/>
          <p:cNvCxnSpPr>
            <a:stCxn id="149" idx="2"/>
            <a:endCxn id="52" idx="0"/>
          </p:cNvCxnSpPr>
          <p:nvPr/>
        </p:nvCxnSpPr>
        <p:spPr>
          <a:xfrm flipH="1">
            <a:off x="4053840" y="1969532"/>
            <a:ext cx="1533046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9" idx="2"/>
            <a:endCxn id="126" idx="0"/>
          </p:cNvCxnSpPr>
          <p:nvPr/>
        </p:nvCxnSpPr>
        <p:spPr>
          <a:xfrm flipH="1">
            <a:off x="5044440" y="1969532"/>
            <a:ext cx="542446" cy="964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5101590" y="3962400"/>
            <a:ext cx="457200" cy="381000"/>
            <a:chOff x="4572000" y="2514600"/>
            <a:chExt cx="457200" cy="381000"/>
          </a:xfrm>
        </p:grpSpPr>
        <p:sp>
          <p:nvSpPr>
            <p:cNvPr id="155" name="Rectangle 154"/>
            <p:cNvSpPr/>
            <p:nvPr/>
          </p:nvSpPr>
          <p:spPr>
            <a:xfrm>
              <a:off x="4572000" y="2514600"/>
              <a:ext cx="152400" cy="1524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876800" y="2514600"/>
              <a:ext cx="152400" cy="1524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Manual Operation 156"/>
            <p:cNvSpPr/>
            <p:nvPr/>
          </p:nvSpPr>
          <p:spPr>
            <a:xfrm>
              <a:off x="4572000" y="2667000"/>
              <a:ext cx="457200" cy="228600"/>
            </a:xfrm>
            <a:prstGeom prst="flowChartManualOperation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101590" y="3810000"/>
            <a:ext cx="457200" cy="304800"/>
            <a:chOff x="4572000" y="2362200"/>
            <a:chExt cx="457200" cy="304800"/>
          </a:xfrm>
        </p:grpSpPr>
        <p:sp>
          <p:nvSpPr>
            <p:cNvPr id="159" name="Rectangle 158"/>
            <p:cNvSpPr/>
            <p:nvPr/>
          </p:nvSpPr>
          <p:spPr>
            <a:xfrm>
              <a:off x="4724400" y="2514600"/>
              <a:ext cx="1524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572000" y="2362200"/>
              <a:ext cx="457200" cy="1524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Arrow Connector 161"/>
          <p:cNvCxnSpPr>
            <a:stCxn id="148" idx="0"/>
            <a:endCxn id="57" idx="2"/>
          </p:cNvCxnSpPr>
          <p:nvPr/>
        </p:nvCxnSpPr>
        <p:spPr>
          <a:xfrm flipH="1" flipV="1">
            <a:off x="4876800" y="4876800"/>
            <a:ext cx="726942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48" idx="0"/>
            <a:endCxn id="116" idx="1"/>
          </p:cNvCxnSpPr>
          <p:nvPr/>
        </p:nvCxnSpPr>
        <p:spPr>
          <a:xfrm flipV="1">
            <a:off x="5603742" y="4305300"/>
            <a:ext cx="1299978" cy="1116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8600" y="3352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Buses</a:t>
            </a:r>
            <a:endParaRPr lang="en-US" dirty="0"/>
          </a:p>
        </p:txBody>
      </p:sp>
      <p:cxnSp>
        <p:nvCxnSpPr>
          <p:cNvPr id="5" name="Straight Arrow Connector 4"/>
          <p:cNvCxnSpPr>
            <a:stCxn id="2" idx="3"/>
            <a:endCxn id="6" idx="1"/>
          </p:cNvCxnSpPr>
          <p:nvPr/>
        </p:nvCxnSpPr>
        <p:spPr>
          <a:xfrm flipV="1">
            <a:off x="1054467" y="1981200"/>
            <a:ext cx="637173" cy="1556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27" idx="1"/>
          </p:cNvCxnSpPr>
          <p:nvPr/>
        </p:nvCxnSpPr>
        <p:spPr>
          <a:xfrm>
            <a:off x="1054467" y="3537466"/>
            <a:ext cx="637173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3"/>
            <a:endCxn id="36" idx="1"/>
          </p:cNvCxnSpPr>
          <p:nvPr/>
        </p:nvCxnSpPr>
        <p:spPr>
          <a:xfrm>
            <a:off x="1054467" y="3537466"/>
            <a:ext cx="637173" cy="1644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124200" y="49530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cxnSp>
        <p:nvCxnSpPr>
          <p:cNvPr id="93" name="Straight Arrow Connector 92"/>
          <p:cNvCxnSpPr>
            <a:stCxn id="89" idx="0"/>
            <a:endCxn id="130" idx="1"/>
          </p:cNvCxnSpPr>
          <p:nvPr/>
        </p:nvCxnSpPr>
        <p:spPr>
          <a:xfrm flipV="1">
            <a:off x="3703846" y="4000500"/>
            <a:ext cx="519539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9" idx="0"/>
            <a:endCxn id="137" idx="3"/>
          </p:cNvCxnSpPr>
          <p:nvPr/>
        </p:nvCxnSpPr>
        <p:spPr>
          <a:xfrm flipH="1" flipV="1">
            <a:off x="3084195" y="4305300"/>
            <a:ext cx="619651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2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Topology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24000" y="1752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19400" y="1752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10200" y="1752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0" y="2743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43400" y="3048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38600" y="4191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71800" y="41148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05000" y="4572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5029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57400" y="5867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4400" y="5334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86400" y="4267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53200" y="37338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20000" y="3200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0000" y="44958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4" idx="4"/>
            <a:endCxn id="6" idx="1"/>
          </p:cNvCxnSpPr>
          <p:nvPr/>
        </p:nvCxnSpPr>
        <p:spPr>
          <a:xfrm>
            <a:off x="2895600" y="1905000"/>
            <a:ext cx="174718" cy="8605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6" idx="1"/>
          </p:cNvCxnSpPr>
          <p:nvPr/>
        </p:nvCxnSpPr>
        <p:spPr>
          <a:xfrm>
            <a:off x="1654082" y="1882682"/>
            <a:ext cx="1416236" cy="8828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5"/>
            <a:endCxn id="7" idx="2"/>
          </p:cNvCxnSpPr>
          <p:nvPr/>
        </p:nvCxnSpPr>
        <p:spPr>
          <a:xfrm>
            <a:off x="3178082" y="2873282"/>
            <a:ext cx="1165318" cy="2509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4"/>
            <a:endCxn id="9" idx="0"/>
          </p:cNvCxnSpPr>
          <p:nvPr/>
        </p:nvCxnSpPr>
        <p:spPr>
          <a:xfrm flipH="1">
            <a:off x="3048000" y="2895600"/>
            <a:ext cx="76200" cy="12192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4"/>
            <a:endCxn id="8" idx="7"/>
          </p:cNvCxnSpPr>
          <p:nvPr/>
        </p:nvCxnSpPr>
        <p:spPr>
          <a:xfrm flipH="1">
            <a:off x="4168682" y="3200400"/>
            <a:ext cx="250918" cy="10129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6"/>
            <a:endCxn id="8" idx="2"/>
          </p:cNvCxnSpPr>
          <p:nvPr/>
        </p:nvCxnSpPr>
        <p:spPr>
          <a:xfrm>
            <a:off x="3124200" y="4191000"/>
            <a:ext cx="914400" cy="762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7"/>
            <a:endCxn id="5" idx="3"/>
          </p:cNvCxnSpPr>
          <p:nvPr/>
        </p:nvCxnSpPr>
        <p:spPr>
          <a:xfrm flipV="1">
            <a:off x="4473482" y="1882682"/>
            <a:ext cx="959036" cy="11876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13" idx="1"/>
          </p:cNvCxnSpPr>
          <p:nvPr/>
        </p:nvCxnSpPr>
        <p:spPr>
          <a:xfrm>
            <a:off x="4168682" y="4321082"/>
            <a:ext cx="578036" cy="10352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5"/>
            <a:endCxn id="14" idx="2"/>
          </p:cNvCxnSpPr>
          <p:nvPr/>
        </p:nvCxnSpPr>
        <p:spPr>
          <a:xfrm>
            <a:off x="4168682" y="4321082"/>
            <a:ext cx="1317718" cy="223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4" idx="6"/>
          </p:cNvCxnSpPr>
          <p:nvPr/>
        </p:nvCxnSpPr>
        <p:spPr>
          <a:xfrm flipV="1">
            <a:off x="5638800" y="3868271"/>
            <a:ext cx="918882" cy="47512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5" idx="6"/>
            <a:endCxn id="16" idx="2"/>
          </p:cNvCxnSpPr>
          <p:nvPr/>
        </p:nvCxnSpPr>
        <p:spPr>
          <a:xfrm flipV="1">
            <a:off x="6705600" y="3276600"/>
            <a:ext cx="914400" cy="533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5"/>
            <a:endCxn id="17" idx="1"/>
          </p:cNvCxnSpPr>
          <p:nvPr/>
        </p:nvCxnSpPr>
        <p:spPr>
          <a:xfrm>
            <a:off x="6683282" y="3863882"/>
            <a:ext cx="959036" cy="6542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9" idx="3"/>
            <a:endCxn id="10" idx="7"/>
          </p:cNvCxnSpPr>
          <p:nvPr/>
        </p:nvCxnSpPr>
        <p:spPr>
          <a:xfrm flipH="1">
            <a:off x="2035082" y="4244882"/>
            <a:ext cx="959036" cy="3494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3"/>
            <a:endCxn id="11" idx="7"/>
          </p:cNvCxnSpPr>
          <p:nvPr/>
        </p:nvCxnSpPr>
        <p:spPr>
          <a:xfrm flipH="1">
            <a:off x="968282" y="4702082"/>
            <a:ext cx="959036" cy="3494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5"/>
            <a:endCxn id="12" idx="0"/>
          </p:cNvCxnSpPr>
          <p:nvPr/>
        </p:nvCxnSpPr>
        <p:spPr>
          <a:xfrm>
            <a:off x="2035082" y="4702082"/>
            <a:ext cx="98518" cy="11653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400800" y="1676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6172200" y="2209800"/>
            <a:ext cx="63191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934200" y="15240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934200" y="2069068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Network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24000" y="1752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19400" y="1752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10200" y="1752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0" y="2743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43400" y="3048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38600" y="4191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71800" y="41148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05000" y="4572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5029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57400" y="5867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4400" y="5334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86400" y="4267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53200" y="37338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20000" y="3200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0000" y="44958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4" idx="4"/>
            <a:endCxn id="6" idx="1"/>
          </p:cNvCxnSpPr>
          <p:nvPr/>
        </p:nvCxnSpPr>
        <p:spPr>
          <a:xfrm>
            <a:off x="2895600" y="1905000"/>
            <a:ext cx="174718" cy="8605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6" idx="1"/>
          </p:cNvCxnSpPr>
          <p:nvPr/>
        </p:nvCxnSpPr>
        <p:spPr>
          <a:xfrm>
            <a:off x="1654082" y="1882682"/>
            <a:ext cx="1416236" cy="8828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5"/>
            <a:endCxn id="7" idx="2"/>
          </p:cNvCxnSpPr>
          <p:nvPr/>
        </p:nvCxnSpPr>
        <p:spPr>
          <a:xfrm>
            <a:off x="3178082" y="2873282"/>
            <a:ext cx="1165318" cy="2509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4"/>
            <a:endCxn id="9" idx="0"/>
          </p:cNvCxnSpPr>
          <p:nvPr/>
        </p:nvCxnSpPr>
        <p:spPr>
          <a:xfrm flipH="1">
            <a:off x="3048000" y="2895600"/>
            <a:ext cx="76200" cy="12192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4"/>
            <a:endCxn id="8" idx="7"/>
          </p:cNvCxnSpPr>
          <p:nvPr/>
        </p:nvCxnSpPr>
        <p:spPr>
          <a:xfrm flipH="1">
            <a:off x="4168682" y="3200400"/>
            <a:ext cx="250918" cy="10129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6"/>
            <a:endCxn id="8" idx="2"/>
          </p:cNvCxnSpPr>
          <p:nvPr/>
        </p:nvCxnSpPr>
        <p:spPr>
          <a:xfrm>
            <a:off x="3124200" y="4191000"/>
            <a:ext cx="914400" cy="762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7"/>
            <a:endCxn id="5" idx="3"/>
          </p:cNvCxnSpPr>
          <p:nvPr/>
        </p:nvCxnSpPr>
        <p:spPr>
          <a:xfrm flipV="1">
            <a:off x="4473482" y="1882682"/>
            <a:ext cx="959036" cy="11876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13" idx="1"/>
          </p:cNvCxnSpPr>
          <p:nvPr/>
        </p:nvCxnSpPr>
        <p:spPr>
          <a:xfrm>
            <a:off x="4168682" y="4321082"/>
            <a:ext cx="578036" cy="10352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5"/>
            <a:endCxn id="14" idx="2"/>
          </p:cNvCxnSpPr>
          <p:nvPr/>
        </p:nvCxnSpPr>
        <p:spPr>
          <a:xfrm>
            <a:off x="4168682" y="4321082"/>
            <a:ext cx="1317718" cy="223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4" idx="6"/>
          </p:cNvCxnSpPr>
          <p:nvPr/>
        </p:nvCxnSpPr>
        <p:spPr>
          <a:xfrm flipV="1">
            <a:off x="5638800" y="3868271"/>
            <a:ext cx="918882" cy="47512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5" idx="6"/>
            <a:endCxn id="16" idx="2"/>
          </p:cNvCxnSpPr>
          <p:nvPr/>
        </p:nvCxnSpPr>
        <p:spPr>
          <a:xfrm flipV="1">
            <a:off x="6705600" y="3276600"/>
            <a:ext cx="914400" cy="533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5"/>
            <a:endCxn id="17" idx="1"/>
          </p:cNvCxnSpPr>
          <p:nvPr/>
        </p:nvCxnSpPr>
        <p:spPr>
          <a:xfrm>
            <a:off x="6683282" y="3863882"/>
            <a:ext cx="959036" cy="6542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9" idx="3"/>
            <a:endCxn id="10" idx="7"/>
          </p:cNvCxnSpPr>
          <p:nvPr/>
        </p:nvCxnSpPr>
        <p:spPr>
          <a:xfrm flipH="1">
            <a:off x="2035082" y="4244882"/>
            <a:ext cx="959036" cy="3494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3"/>
            <a:endCxn id="11" idx="7"/>
          </p:cNvCxnSpPr>
          <p:nvPr/>
        </p:nvCxnSpPr>
        <p:spPr>
          <a:xfrm flipH="1">
            <a:off x="968282" y="4702082"/>
            <a:ext cx="959036" cy="3494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5"/>
            <a:endCxn id="12" idx="0"/>
          </p:cNvCxnSpPr>
          <p:nvPr/>
        </p:nvCxnSpPr>
        <p:spPr>
          <a:xfrm>
            <a:off x="2035082" y="4702082"/>
            <a:ext cx="98518" cy="11653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10000" y="1600200"/>
            <a:ext cx="0" cy="4114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5598" y="2895600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62600" y="2895600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5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of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89" y="1394874"/>
            <a:ext cx="4869411" cy="4784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674674"/>
            <a:ext cx="213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WECC (Western Electricity Coordinating Council) network partitioned between 16 processors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2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Networks</a:t>
            </a:r>
            <a:endParaRPr lang="en-US" dirty="0"/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609600" y="2209800"/>
            <a:ext cx="3467099" cy="2133600"/>
            <a:chOff x="838200" y="1752600"/>
            <a:chExt cx="6934200" cy="4267200"/>
          </a:xfrm>
        </p:grpSpPr>
        <p:sp>
          <p:nvSpPr>
            <p:cNvPr id="4" name="Oval 3"/>
            <p:cNvSpPr/>
            <p:nvPr/>
          </p:nvSpPr>
          <p:spPr>
            <a:xfrm>
              <a:off x="1524000" y="17526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819400" y="17526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10200" y="17526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048000" y="27432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434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0386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71800" y="41148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905000" y="4572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38200" y="50292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057400" y="58674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724400" y="5334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486400" y="42672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53200" y="37338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620000" y="32004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5" idx="4"/>
              <a:endCxn id="7" idx="1"/>
            </p:cNvCxnSpPr>
            <p:nvPr/>
          </p:nvCxnSpPr>
          <p:spPr>
            <a:xfrm>
              <a:off x="2895600" y="1905000"/>
              <a:ext cx="174718" cy="86051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5"/>
              <a:endCxn id="7" idx="1"/>
            </p:cNvCxnSpPr>
            <p:nvPr/>
          </p:nvCxnSpPr>
          <p:spPr>
            <a:xfrm>
              <a:off x="1654082" y="1882682"/>
              <a:ext cx="1416236" cy="8828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5"/>
              <a:endCxn id="8" idx="2"/>
            </p:cNvCxnSpPr>
            <p:nvPr/>
          </p:nvCxnSpPr>
          <p:spPr>
            <a:xfrm>
              <a:off x="3178082" y="2873282"/>
              <a:ext cx="1165318" cy="25091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4"/>
              <a:endCxn id="10" idx="0"/>
            </p:cNvCxnSpPr>
            <p:nvPr/>
          </p:nvCxnSpPr>
          <p:spPr>
            <a:xfrm flipH="1">
              <a:off x="3048000" y="2895600"/>
              <a:ext cx="76200" cy="12192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4"/>
              <a:endCxn id="9" idx="7"/>
            </p:cNvCxnSpPr>
            <p:nvPr/>
          </p:nvCxnSpPr>
          <p:spPr>
            <a:xfrm flipH="1">
              <a:off x="4168682" y="3200400"/>
              <a:ext cx="250918" cy="101291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9" idx="2"/>
            </p:cNvCxnSpPr>
            <p:nvPr/>
          </p:nvCxnSpPr>
          <p:spPr>
            <a:xfrm>
              <a:off x="3124200" y="4191000"/>
              <a:ext cx="914400" cy="762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7"/>
              <a:endCxn id="6" idx="3"/>
            </p:cNvCxnSpPr>
            <p:nvPr/>
          </p:nvCxnSpPr>
          <p:spPr>
            <a:xfrm flipV="1">
              <a:off x="4473482" y="1882682"/>
              <a:ext cx="959036" cy="11876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5"/>
              <a:endCxn id="14" idx="1"/>
            </p:cNvCxnSpPr>
            <p:nvPr/>
          </p:nvCxnSpPr>
          <p:spPr>
            <a:xfrm>
              <a:off x="4168682" y="4321082"/>
              <a:ext cx="578036" cy="10352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9" idx="5"/>
              <a:endCxn id="15" idx="2"/>
            </p:cNvCxnSpPr>
            <p:nvPr/>
          </p:nvCxnSpPr>
          <p:spPr>
            <a:xfrm>
              <a:off x="4168682" y="4321082"/>
              <a:ext cx="1317718" cy="2231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5" idx="6"/>
            </p:cNvCxnSpPr>
            <p:nvPr/>
          </p:nvCxnSpPr>
          <p:spPr>
            <a:xfrm flipV="1">
              <a:off x="5638800" y="3868271"/>
              <a:ext cx="918882" cy="475129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6" idx="6"/>
              <a:endCxn id="17" idx="2"/>
            </p:cNvCxnSpPr>
            <p:nvPr/>
          </p:nvCxnSpPr>
          <p:spPr>
            <a:xfrm flipV="1">
              <a:off x="6705600" y="3276600"/>
              <a:ext cx="914400" cy="5334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6" idx="5"/>
            </p:cNvCxnSpPr>
            <p:nvPr/>
          </p:nvCxnSpPr>
          <p:spPr>
            <a:xfrm>
              <a:off x="6683282" y="3863882"/>
              <a:ext cx="959036" cy="6542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3"/>
              <a:endCxn id="11" idx="7"/>
            </p:cNvCxnSpPr>
            <p:nvPr/>
          </p:nvCxnSpPr>
          <p:spPr>
            <a:xfrm flipH="1">
              <a:off x="2035082" y="4244882"/>
              <a:ext cx="959036" cy="3494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1" idx="3"/>
              <a:endCxn id="12" idx="7"/>
            </p:cNvCxnSpPr>
            <p:nvPr/>
          </p:nvCxnSpPr>
          <p:spPr>
            <a:xfrm flipH="1">
              <a:off x="968282" y="4702082"/>
              <a:ext cx="959036" cy="3494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1" idx="5"/>
              <a:endCxn id="13" idx="0"/>
            </p:cNvCxnSpPr>
            <p:nvPr/>
          </p:nvCxnSpPr>
          <p:spPr>
            <a:xfrm>
              <a:off x="2035082" y="4702082"/>
              <a:ext cx="98518" cy="116531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76200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4914901" y="2209800"/>
            <a:ext cx="3467099" cy="2133600"/>
            <a:chOff x="838200" y="1752600"/>
            <a:chExt cx="6934200" cy="4267200"/>
          </a:xfrm>
        </p:grpSpPr>
        <p:sp>
          <p:nvSpPr>
            <p:cNvPr id="36" name="Oval 35"/>
            <p:cNvSpPr/>
            <p:nvPr/>
          </p:nvSpPr>
          <p:spPr>
            <a:xfrm>
              <a:off x="1524000" y="17526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819400" y="17526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410200" y="17526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048000" y="27432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3434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0386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971800" y="41148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905000" y="4572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838200" y="50292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057400" y="58674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724400" y="5334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486400" y="42672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553200" y="37338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620000" y="32004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37" idx="4"/>
              <a:endCxn id="39" idx="1"/>
            </p:cNvCxnSpPr>
            <p:nvPr/>
          </p:nvCxnSpPr>
          <p:spPr>
            <a:xfrm>
              <a:off x="2895600" y="1905000"/>
              <a:ext cx="174718" cy="86051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6" idx="5"/>
              <a:endCxn id="39" idx="1"/>
            </p:cNvCxnSpPr>
            <p:nvPr/>
          </p:nvCxnSpPr>
          <p:spPr>
            <a:xfrm>
              <a:off x="1654082" y="1882682"/>
              <a:ext cx="1416236" cy="8828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9" idx="5"/>
              <a:endCxn id="40" idx="2"/>
            </p:cNvCxnSpPr>
            <p:nvPr/>
          </p:nvCxnSpPr>
          <p:spPr>
            <a:xfrm>
              <a:off x="3178082" y="2873282"/>
              <a:ext cx="1165318" cy="25091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9" idx="4"/>
              <a:endCxn id="42" idx="0"/>
            </p:cNvCxnSpPr>
            <p:nvPr/>
          </p:nvCxnSpPr>
          <p:spPr>
            <a:xfrm flipH="1">
              <a:off x="3048000" y="2895600"/>
              <a:ext cx="76200" cy="12192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0" idx="4"/>
              <a:endCxn id="41" idx="7"/>
            </p:cNvCxnSpPr>
            <p:nvPr/>
          </p:nvCxnSpPr>
          <p:spPr>
            <a:xfrm flipH="1">
              <a:off x="4168682" y="3200400"/>
              <a:ext cx="250918" cy="101291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2" idx="6"/>
              <a:endCxn id="41" idx="2"/>
            </p:cNvCxnSpPr>
            <p:nvPr/>
          </p:nvCxnSpPr>
          <p:spPr>
            <a:xfrm>
              <a:off x="3124200" y="4191000"/>
              <a:ext cx="914400" cy="762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0" idx="7"/>
              <a:endCxn id="38" idx="3"/>
            </p:cNvCxnSpPr>
            <p:nvPr/>
          </p:nvCxnSpPr>
          <p:spPr>
            <a:xfrm flipV="1">
              <a:off x="4473482" y="1882682"/>
              <a:ext cx="959036" cy="11876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5"/>
              <a:endCxn id="46" idx="1"/>
            </p:cNvCxnSpPr>
            <p:nvPr/>
          </p:nvCxnSpPr>
          <p:spPr>
            <a:xfrm>
              <a:off x="4168682" y="4321082"/>
              <a:ext cx="578036" cy="10352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1" idx="5"/>
              <a:endCxn id="47" idx="2"/>
            </p:cNvCxnSpPr>
            <p:nvPr/>
          </p:nvCxnSpPr>
          <p:spPr>
            <a:xfrm>
              <a:off x="4168682" y="4321082"/>
              <a:ext cx="1317718" cy="2231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7" idx="6"/>
            </p:cNvCxnSpPr>
            <p:nvPr/>
          </p:nvCxnSpPr>
          <p:spPr>
            <a:xfrm flipV="1">
              <a:off x="5638800" y="3868271"/>
              <a:ext cx="918882" cy="475129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8" idx="6"/>
              <a:endCxn id="49" idx="2"/>
            </p:cNvCxnSpPr>
            <p:nvPr/>
          </p:nvCxnSpPr>
          <p:spPr>
            <a:xfrm flipV="1">
              <a:off x="6705600" y="3276600"/>
              <a:ext cx="914400" cy="5334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8" idx="5"/>
            </p:cNvCxnSpPr>
            <p:nvPr/>
          </p:nvCxnSpPr>
          <p:spPr>
            <a:xfrm>
              <a:off x="6683282" y="3863882"/>
              <a:ext cx="959036" cy="6542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2" idx="3"/>
              <a:endCxn id="43" idx="7"/>
            </p:cNvCxnSpPr>
            <p:nvPr/>
          </p:nvCxnSpPr>
          <p:spPr>
            <a:xfrm flipH="1">
              <a:off x="2035082" y="4244882"/>
              <a:ext cx="959036" cy="3494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3" idx="3"/>
              <a:endCxn id="44" idx="7"/>
            </p:cNvCxnSpPr>
            <p:nvPr/>
          </p:nvCxnSpPr>
          <p:spPr>
            <a:xfrm flipH="1">
              <a:off x="968282" y="4702082"/>
              <a:ext cx="959036" cy="3494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3" idx="5"/>
              <a:endCxn id="45" idx="0"/>
            </p:cNvCxnSpPr>
            <p:nvPr/>
          </p:nvCxnSpPr>
          <p:spPr>
            <a:xfrm>
              <a:off x="2035082" y="4702082"/>
              <a:ext cx="98518" cy="116531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76200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447800" y="13716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019800" y="13716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High Performance Computing (HPC) for the Power Grid?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524000"/>
            <a:ext cx="8186738" cy="4267200"/>
          </a:xfrm>
        </p:spPr>
        <p:txBody>
          <a:bodyPr>
            <a:normAutofit/>
          </a:bodyPr>
          <a:lstStyle/>
          <a:p>
            <a:r>
              <a:rPr lang="en-US" dirty="0"/>
              <a:t>The power grid is growing more complex </a:t>
            </a:r>
          </a:p>
          <a:p>
            <a:pPr lvl="1"/>
            <a:r>
              <a:rPr lang="en-US" dirty="0"/>
              <a:t>More renewables</a:t>
            </a:r>
          </a:p>
          <a:p>
            <a:pPr lvl="1"/>
            <a:r>
              <a:rPr lang="en-US" dirty="0"/>
              <a:t>Smart grid technology</a:t>
            </a:r>
          </a:p>
          <a:p>
            <a:r>
              <a:rPr lang="en-US" dirty="0"/>
              <a:t>Serial codes are no longer enough</a:t>
            </a:r>
          </a:p>
          <a:p>
            <a:pPr lvl="1"/>
            <a:r>
              <a:rPr lang="en-US" dirty="0"/>
              <a:t>Simulation of larger and more complex models</a:t>
            </a:r>
          </a:p>
          <a:p>
            <a:pPr lvl="1"/>
            <a:r>
              <a:rPr lang="en-US" dirty="0"/>
              <a:t>Reduced time to </a:t>
            </a:r>
            <a:r>
              <a:rPr lang="en-US" dirty="0" smtClean="0"/>
              <a:t>solution for operations</a:t>
            </a:r>
            <a:endParaRPr lang="en-US" dirty="0"/>
          </a:p>
          <a:p>
            <a:pPr lvl="1"/>
            <a:r>
              <a:rPr lang="en-US" dirty="0"/>
              <a:t>Evaluation of thousands (N-1) or millions (N-2) of contingencies</a:t>
            </a:r>
          </a:p>
          <a:p>
            <a:pPr lvl="1"/>
            <a:r>
              <a:rPr lang="en-US" dirty="0"/>
              <a:t>Large scale optimization</a:t>
            </a:r>
          </a:p>
        </p:txBody>
      </p:sp>
    </p:spTree>
    <p:extLst>
      <p:ext uri="{BB962C8B-B14F-4D97-AF65-F5344CB8AC3E}">
        <p14:creationId xmlns:p14="http://schemas.microsoft.com/office/powerpoint/2010/main" val="15834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Distributed Networks</a:t>
            </a:r>
            <a:endParaRPr lang="en-US" dirty="0"/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609600" y="2209800"/>
            <a:ext cx="3467099" cy="2133600"/>
            <a:chOff x="838200" y="1752600"/>
            <a:chExt cx="6934200" cy="4267200"/>
          </a:xfrm>
        </p:grpSpPr>
        <p:sp>
          <p:nvSpPr>
            <p:cNvPr id="4" name="Oval 3"/>
            <p:cNvSpPr/>
            <p:nvPr/>
          </p:nvSpPr>
          <p:spPr>
            <a:xfrm>
              <a:off x="1524000" y="17526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819400" y="17526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10200" y="17526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048000" y="27432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434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0386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71800" y="41148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905000" y="4572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38200" y="50292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057400" y="58674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724400" y="5334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486400" y="42672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53200" y="37338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620000" y="32004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5" idx="4"/>
              <a:endCxn id="7" idx="1"/>
            </p:cNvCxnSpPr>
            <p:nvPr/>
          </p:nvCxnSpPr>
          <p:spPr>
            <a:xfrm>
              <a:off x="2895600" y="1905000"/>
              <a:ext cx="174718" cy="86051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5"/>
              <a:endCxn id="7" idx="1"/>
            </p:cNvCxnSpPr>
            <p:nvPr/>
          </p:nvCxnSpPr>
          <p:spPr>
            <a:xfrm>
              <a:off x="1654082" y="1882682"/>
              <a:ext cx="1416236" cy="8828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5"/>
              <a:endCxn id="8" idx="2"/>
            </p:cNvCxnSpPr>
            <p:nvPr/>
          </p:nvCxnSpPr>
          <p:spPr>
            <a:xfrm>
              <a:off x="3178082" y="2873282"/>
              <a:ext cx="1165318" cy="25091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4"/>
              <a:endCxn id="10" idx="0"/>
            </p:cNvCxnSpPr>
            <p:nvPr/>
          </p:nvCxnSpPr>
          <p:spPr>
            <a:xfrm flipH="1">
              <a:off x="3048000" y="2895600"/>
              <a:ext cx="76200" cy="12192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4"/>
              <a:endCxn id="9" idx="7"/>
            </p:cNvCxnSpPr>
            <p:nvPr/>
          </p:nvCxnSpPr>
          <p:spPr>
            <a:xfrm flipH="1">
              <a:off x="4168682" y="3200400"/>
              <a:ext cx="250918" cy="101291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9" idx="2"/>
            </p:cNvCxnSpPr>
            <p:nvPr/>
          </p:nvCxnSpPr>
          <p:spPr>
            <a:xfrm>
              <a:off x="3124200" y="4191000"/>
              <a:ext cx="914400" cy="762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7"/>
              <a:endCxn id="6" idx="3"/>
            </p:cNvCxnSpPr>
            <p:nvPr/>
          </p:nvCxnSpPr>
          <p:spPr>
            <a:xfrm flipV="1">
              <a:off x="4473482" y="1882682"/>
              <a:ext cx="959036" cy="11876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5"/>
              <a:endCxn id="14" idx="1"/>
            </p:cNvCxnSpPr>
            <p:nvPr/>
          </p:nvCxnSpPr>
          <p:spPr>
            <a:xfrm>
              <a:off x="4168682" y="4321082"/>
              <a:ext cx="578036" cy="10352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9" idx="5"/>
              <a:endCxn id="15" idx="2"/>
            </p:cNvCxnSpPr>
            <p:nvPr/>
          </p:nvCxnSpPr>
          <p:spPr>
            <a:xfrm>
              <a:off x="4168682" y="4321082"/>
              <a:ext cx="1317718" cy="2231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5" idx="6"/>
            </p:cNvCxnSpPr>
            <p:nvPr/>
          </p:nvCxnSpPr>
          <p:spPr>
            <a:xfrm flipV="1">
              <a:off x="5638800" y="3868271"/>
              <a:ext cx="918882" cy="475129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6" idx="6"/>
              <a:endCxn id="17" idx="2"/>
            </p:cNvCxnSpPr>
            <p:nvPr/>
          </p:nvCxnSpPr>
          <p:spPr>
            <a:xfrm flipV="1">
              <a:off x="6705600" y="3276600"/>
              <a:ext cx="914400" cy="5334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6" idx="5"/>
            </p:cNvCxnSpPr>
            <p:nvPr/>
          </p:nvCxnSpPr>
          <p:spPr>
            <a:xfrm>
              <a:off x="6683282" y="3863882"/>
              <a:ext cx="959036" cy="6542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3"/>
              <a:endCxn id="11" idx="7"/>
            </p:cNvCxnSpPr>
            <p:nvPr/>
          </p:nvCxnSpPr>
          <p:spPr>
            <a:xfrm flipH="1">
              <a:off x="2035082" y="4244882"/>
              <a:ext cx="959036" cy="3494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1" idx="3"/>
              <a:endCxn id="12" idx="7"/>
            </p:cNvCxnSpPr>
            <p:nvPr/>
          </p:nvCxnSpPr>
          <p:spPr>
            <a:xfrm flipH="1">
              <a:off x="968282" y="4702082"/>
              <a:ext cx="959036" cy="3494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1" idx="5"/>
              <a:endCxn id="13" idx="0"/>
            </p:cNvCxnSpPr>
            <p:nvPr/>
          </p:nvCxnSpPr>
          <p:spPr>
            <a:xfrm>
              <a:off x="2035082" y="4702082"/>
              <a:ext cx="98518" cy="116531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76200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4914901" y="2209800"/>
            <a:ext cx="3467099" cy="2133600"/>
            <a:chOff x="838200" y="1752600"/>
            <a:chExt cx="6934200" cy="4267200"/>
          </a:xfrm>
        </p:grpSpPr>
        <p:sp>
          <p:nvSpPr>
            <p:cNvPr id="36" name="Oval 35"/>
            <p:cNvSpPr/>
            <p:nvPr/>
          </p:nvSpPr>
          <p:spPr>
            <a:xfrm>
              <a:off x="1524000" y="17526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819400" y="17526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410200" y="17526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048000" y="27432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3434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0386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971800" y="41148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905000" y="4572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838200" y="50292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057400" y="58674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724400" y="53340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486400" y="42672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553200" y="37338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620000" y="32004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37" idx="4"/>
              <a:endCxn id="39" idx="1"/>
            </p:cNvCxnSpPr>
            <p:nvPr/>
          </p:nvCxnSpPr>
          <p:spPr>
            <a:xfrm>
              <a:off x="2895600" y="1905000"/>
              <a:ext cx="174718" cy="86051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6" idx="5"/>
              <a:endCxn id="39" idx="1"/>
            </p:cNvCxnSpPr>
            <p:nvPr/>
          </p:nvCxnSpPr>
          <p:spPr>
            <a:xfrm>
              <a:off x="1654082" y="1882682"/>
              <a:ext cx="1416236" cy="8828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9" idx="5"/>
              <a:endCxn id="40" idx="2"/>
            </p:cNvCxnSpPr>
            <p:nvPr/>
          </p:nvCxnSpPr>
          <p:spPr>
            <a:xfrm>
              <a:off x="3178082" y="2873282"/>
              <a:ext cx="1165318" cy="25091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9" idx="4"/>
              <a:endCxn id="42" idx="0"/>
            </p:cNvCxnSpPr>
            <p:nvPr/>
          </p:nvCxnSpPr>
          <p:spPr>
            <a:xfrm flipH="1">
              <a:off x="3048000" y="2895600"/>
              <a:ext cx="76200" cy="12192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0" idx="4"/>
              <a:endCxn id="41" idx="7"/>
            </p:cNvCxnSpPr>
            <p:nvPr/>
          </p:nvCxnSpPr>
          <p:spPr>
            <a:xfrm flipH="1">
              <a:off x="4168682" y="3200400"/>
              <a:ext cx="250918" cy="101291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2" idx="6"/>
              <a:endCxn id="41" idx="2"/>
            </p:cNvCxnSpPr>
            <p:nvPr/>
          </p:nvCxnSpPr>
          <p:spPr>
            <a:xfrm>
              <a:off x="3124200" y="4191000"/>
              <a:ext cx="914400" cy="762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0" idx="7"/>
              <a:endCxn id="38" idx="3"/>
            </p:cNvCxnSpPr>
            <p:nvPr/>
          </p:nvCxnSpPr>
          <p:spPr>
            <a:xfrm flipV="1">
              <a:off x="4473482" y="1882682"/>
              <a:ext cx="959036" cy="11876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5"/>
              <a:endCxn id="46" idx="1"/>
            </p:cNvCxnSpPr>
            <p:nvPr/>
          </p:nvCxnSpPr>
          <p:spPr>
            <a:xfrm>
              <a:off x="4168682" y="4321082"/>
              <a:ext cx="578036" cy="10352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1" idx="5"/>
              <a:endCxn id="47" idx="2"/>
            </p:cNvCxnSpPr>
            <p:nvPr/>
          </p:nvCxnSpPr>
          <p:spPr>
            <a:xfrm>
              <a:off x="4168682" y="4321082"/>
              <a:ext cx="1317718" cy="2231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7" idx="6"/>
            </p:cNvCxnSpPr>
            <p:nvPr/>
          </p:nvCxnSpPr>
          <p:spPr>
            <a:xfrm flipV="1">
              <a:off x="5638800" y="3868271"/>
              <a:ext cx="918882" cy="475129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8" idx="6"/>
              <a:endCxn id="49" idx="2"/>
            </p:cNvCxnSpPr>
            <p:nvPr/>
          </p:nvCxnSpPr>
          <p:spPr>
            <a:xfrm flipV="1">
              <a:off x="6705600" y="3276600"/>
              <a:ext cx="914400" cy="5334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8" idx="5"/>
            </p:cNvCxnSpPr>
            <p:nvPr/>
          </p:nvCxnSpPr>
          <p:spPr>
            <a:xfrm>
              <a:off x="6683282" y="3863882"/>
              <a:ext cx="959036" cy="6542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2" idx="3"/>
              <a:endCxn id="43" idx="7"/>
            </p:cNvCxnSpPr>
            <p:nvPr/>
          </p:nvCxnSpPr>
          <p:spPr>
            <a:xfrm flipH="1">
              <a:off x="2035082" y="4244882"/>
              <a:ext cx="959036" cy="3494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3" idx="3"/>
              <a:endCxn id="44" idx="7"/>
            </p:cNvCxnSpPr>
            <p:nvPr/>
          </p:nvCxnSpPr>
          <p:spPr>
            <a:xfrm flipH="1">
              <a:off x="968282" y="4702082"/>
              <a:ext cx="959036" cy="34943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3" idx="5"/>
              <a:endCxn id="45" idx="0"/>
            </p:cNvCxnSpPr>
            <p:nvPr/>
          </p:nvCxnSpPr>
          <p:spPr>
            <a:xfrm>
              <a:off x="2035082" y="4702082"/>
              <a:ext cx="98518" cy="116531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76200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81000" y="13716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667000" y="13716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2070870" y="1556266"/>
            <a:ext cx="0" cy="27871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400800" y="1556266"/>
            <a:ext cx="0" cy="27871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24400" y="13716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858000" y="13716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bus and branch in the network has an associated bus or branch object. They also have an associated </a:t>
            </a:r>
            <a:r>
              <a:rPr lang="en-US" dirty="0" err="1" smtClean="0"/>
              <a:t>DataCollection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The bus and branch classes are written by the user. Access to other functionality in GridPACK is through functions defined in the bus and branch interfaces</a:t>
            </a:r>
          </a:p>
          <a:p>
            <a:pPr lvl="1"/>
            <a:r>
              <a:rPr lang="en-US" dirty="0" smtClean="0"/>
              <a:t>Creation of matrices and vectors</a:t>
            </a:r>
          </a:p>
          <a:p>
            <a:pPr lvl="1"/>
            <a:r>
              <a:rPr lang="en-US" dirty="0" smtClean="0"/>
              <a:t>IO</a:t>
            </a:r>
          </a:p>
          <a:p>
            <a:pPr lvl="1"/>
            <a:r>
              <a:rPr lang="en-US" dirty="0" smtClean="0"/>
              <a:t>Data exchange between processors</a:t>
            </a:r>
          </a:p>
          <a:p>
            <a:pPr lvl="1"/>
            <a:r>
              <a:rPr lang="en-US" dirty="0" smtClean="0"/>
              <a:t>Creation of optimization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Programming to Evaluate </a:t>
            </a:r>
            <a:r>
              <a:rPr lang="en-US" dirty="0" err="1" smtClean="0"/>
              <a:t>Y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611257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nteger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nbus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nteger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attached_branch_start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(nbus+1)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nteger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attached_branch_nghbrs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nbus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attached_branch_start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attached_branch_start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(ibus+1)-1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ydiag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j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iend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ibranch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attached_branch_nghbrs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(j)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x = reactance(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ibranch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 = resistance(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ibranch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cmplx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r,x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ydiag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ydiag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)+1.0/c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0" y="3399472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Properties are in large lists with auxiliary data structures maintaining relationships between different pieces of data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11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Programming to Evaluate </a:t>
            </a:r>
            <a:r>
              <a:rPr lang="en-US" dirty="0" err="1" smtClean="0"/>
              <a:t>Y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95400"/>
            <a:ext cx="859401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network-&gt;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numBuses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 *bus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network-&gt;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getBus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::vector&lt;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getNeighborBranches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DoubleComplex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y(0.0,0.0);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(j=0; j&lt;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branches.size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 *branch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branches[j];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r =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getResistance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 =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getReactance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DoubleComplex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r,x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+= 1.0/c;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bus-&gt;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setYdiag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3420070"/>
            <a:ext cx="305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Data is tied to individual objects instead of being associated with large. global lists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0231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04200" cy="987425"/>
          </a:xfrm>
        </p:spPr>
        <p:txBody>
          <a:bodyPr/>
          <a:lstStyle/>
          <a:p>
            <a:r>
              <a:rPr lang="en-US" dirty="0" smtClean="0"/>
              <a:t>Component Class Hierarchy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00200" y="1219200"/>
            <a:ext cx="26670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MatVecInterface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00400" y="2362200"/>
            <a:ext cx="26670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BaseComponent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200" y="4114800"/>
            <a:ext cx="26670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BaseBusComponent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24400" y="4114800"/>
            <a:ext cx="26670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BaseBranchComponent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6" idx="0"/>
            <a:endCxn id="14" idx="2"/>
          </p:cNvCxnSpPr>
          <p:nvPr/>
        </p:nvCxnSpPr>
        <p:spPr>
          <a:xfrm flipH="1" flipV="1">
            <a:off x="2933700" y="1676400"/>
            <a:ext cx="1600200" cy="6858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0"/>
            <a:endCxn id="16" idx="2"/>
          </p:cNvCxnSpPr>
          <p:nvPr/>
        </p:nvCxnSpPr>
        <p:spPr>
          <a:xfrm flipV="1">
            <a:off x="2933700" y="2819400"/>
            <a:ext cx="1600200" cy="12954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0"/>
            <a:endCxn id="16" idx="2"/>
          </p:cNvCxnSpPr>
          <p:nvPr/>
        </p:nvCxnSpPr>
        <p:spPr>
          <a:xfrm flipH="1" flipV="1">
            <a:off x="4533900" y="2819400"/>
            <a:ext cx="1524000" cy="12954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00200" y="5181600"/>
            <a:ext cx="26670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AppBusComponent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24400" y="5181600"/>
            <a:ext cx="26670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AppBranchComponent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6" idx="0"/>
            <a:endCxn id="17" idx="2"/>
          </p:cNvCxnSpPr>
          <p:nvPr/>
        </p:nvCxnSpPr>
        <p:spPr>
          <a:xfrm flipV="1">
            <a:off x="2933700" y="4572000"/>
            <a:ext cx="0" cy="6096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0"/>
            <a:endCxn id="21" idx="2"/>
          </p:cNvCxnSpPr>
          <p:nvPr/>
        </p:nvCxnSpPr>
        <p:spPr>
          <a:xfrm flipV="1">
            <a:off x="6057900" y="4572000"/>
            <a:ext cx="0" cy="6096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876800" y="1219200"/>
            <a:ext cx="26670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GenMatVecInterface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16" idx="0"/>
            <a:endCxn id="30" idx="2"/>
          </p:cNvCxnSpPr>
          <p:nvPr/>
        </p:nvCxnSpPr>
        <p:spPr>
          <a:xfrm flipV="1">
            <a:off x="4533900" y="1676400"/>
            <a:ext cx="1676400" cy="6858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40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Reuse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1905000"/>
            <a:ext cx="26670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BaseBusComponent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1905000"/>
            <a:ext cx="26670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BaseBranchComponent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71600" y="2743200"/>
            <a:ext cx="26670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Y-Matrix Bus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5800" y="2743200"/>
            <a:ext cx="26670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Y-Matrix Branch 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0"/>
            <a:endCxn id="6" idx="2"/>
          </p:cNvCxnSpPr>
          <p:nvPr/>
        </p:nvCxnSpPr>
        <p:spPr>
          <a:xfrm flipV="1">
            <a:off x="2705100" y="2362200"/>
            <a:ext cx="0" cy="381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0"/>
            <a:endCxn id="7" idx="2"/>
          </p:cNvCxnSpPr>
          <p:nvPr/>
        </p:nvCxnSpPr>
        <p:spPr>
          <a:xfrm flipV="1">
            <a:off x="5829300" y="2362200"/>
            <a:ext cx="0" cy="381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71600" y="3733800"/>
            <a:ext cx="26670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Powerflow</a:t>
            </a:r>
            <a:r>
              <a:rPr lang="en-US" dirty="0" smtClean="0">
                <a:solidFill>
                  <a:schemeClr val="tx1"/>
                </a:solidFill>
              </a:rPr>
              <a:t> Bus 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7" idx="0"/>
            <a:endCxn id="11" idx="2"/>
          </p:cNvCxnSpPr>
          <p:nvPr/>
        </p:nvCxnSpPr>
        <p:spPr>
          <a:xfrm flipV="1">
            <a:off x="2705100" y="3276600"/>
            <a:ext cx="0" cy="457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95800" y="3733800"/>
            <a:ext cx="26670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Powerflow</a:t>
            </a:r>
            <a:r>
              <a:rPr lang="en-US" dirty="0" smtClean="0">
                <a:solidFill>
                  <a:schemeClr val="tx1"/>
                </a:solidFill>
              </a:rPr>
              <a:t> Branch 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12" idx="2"/>
          </p:cNvCxnSpPr>
          <p:nvPr/>
        </p:nvCxnSpPr>
        <p:spPr>
          <a:xfrm flipV="1">
            <a:off x="5829300" y="3276600"/>
            <a:ext cx="0" cy="457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a flexible framework for constructing matrices and vectors representing power grid equations</a:t>
            </a:r>
          </a:p>
          <a:p>
            <a:r>
              <a:rPr lang="en-US" dirty="0" smtClean="0"/>
              <a:t>Hide the index transformations and partitioning required to create distributed matrices and vectors from application developers</a:t>
            </a:r>
          </a:p>
          <a:p>
            <a:r>
              <a:rPr lang="en-US" dirty="0" smtClean="0"/>
              <a:t>Developers can focus on the contributions to matrices and vectors coming from individual network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62200" y="1752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57600" y="1752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48400" y="1752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86200" y="2743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3048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76800" y="4191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0000" y="41148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43200" y="4572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76400" y="5029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95600" y="5867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62600" y="5334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24600" y="4267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6" idx="4"/>
            <a:endCxn id="8" idx="1"/>
          </p:cNvCxnSpPr>
          <p:nvPr/>
        </p:nvCxnSpPr>
        <p:spPr>
          <a:xfrm>
            <a:off x="3733800" y="1905000"/>
            <a:ext cx="174718" cy="8605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5"/>
            <a:endCxn id="8" idx="1"/>
          </p:cNvCxnSpPr>
          <p:nvPr/>
        </p:nvCxnSpPr>
        <p:spPr>
          <a:xfrm>
            <a:off x="2492282" y="1882682"/>
            <a:ext cx="1416236" cy="8828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5"/>
            <a:endCxn id="9" idx="2"/>
          </p:cNvCxnSpPr>
          <p:nvPr/>
        </p:nvCxnSpPr>
        <p:spPr>
          <a:xfrm>
            <a:off x="4016282" y="2873282"/>
            <a:ext cx="1165318" cy="2509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4"/>
            <a:endCxn id="11" idx="0"/>
          </p:cNvCxnSpPr>
          <p:nvPr/>
        </p:nvCxnSpPr>
        <p:spPr>
          <a:xfrm flipH="1">
            <a:off x="3886200" y="2895600"/>
            <a:ext cx="76200" cy="12192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4"/>
            <a:endCxn id="10" idx="7"/>
          </p:cNvCxnSpPr>
          <p:nvPr/>
        </p:nvCxnSpPr>
        <p:spPr>
          <a:xfrm flipH="1">
            <a:off x="5006882" y="3200400"/>
            <a:ext cx="250918" cy="10129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6"/>
            <a:endCxn id="10" idx="2"/>
          </p:cNvCxnSpPr>
          <p:nvPr/>
        </p:nvCxnSpPr>
        <p:spPr>
          <a:xfrm>
            <a:off x="3962400" y="4191000"/>
            <a:ext cx="914400" cy="762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7"/>
            <a:endCxn id="7" idx="3"/>
          </p:cNvCxnSpPr>
          <p:nvPr/>
        </p:nvCxnSpPr>
        <p:spPr>
          <a:xfrm flipV="1">
            <a:off x="5311682" y="1882682"/>
            <a:ext cx="959036" cy="11876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5"/>
            <a:endCxn id="15" idx="1"/>
          </p:cNvCxnSpPr>
          <p:nvPr/>
        </p:nvCxnSpPr>
        <p:spPr>
          <a:xfrm>
            <a:off x="5006882" y="4321082"/>
            <a:ext cx="578036" cy="10352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5"/>
            <a:endCxn id="16" idx="2"/>
          </p:cNvCxnSpPr>
          <p:nvPr/>
        </p:nvCxnSpPr>
        <p:spPr>
          <a:xfrm>
            <a:off x="5006882" y="4321082"/>
            <a:ext cx="1317718" cy="223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3"/>
            <a:endCxn id="12" idx="7"/>
          </p:cNvCxnSpPr>
          <p:nvPr/>
        </p:nvCxnSpPr>
        <p:spPr>
          <a:xfrm flipH="1">
            <a:off x="2873282" y="4244882"/>
            <a:ext cx="959036" cy="3494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3"/>
            <a:endCxn id="13" idx="7"/>
          </p:cNvCxnSpPr>
          <p:nvPr/>
        </p:nvCxnSpPr>
        <p:spPr>
          <a:xfrm flipH="1">
            <a:off x="1806482" y="4702082"/>
            <a:ext cx="959036" cy="3494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5"/>
            <a:endCxn id="14" idx="0"/>
          </p:cNvCxnSpPr>
          <p:nvPr/>
        </p:nvCxnSpPr>
        <p:spPr>
          <a:xfrm>
            <a:off x="2873282" y="4702082"/>
            <a:ext cx="98518" cy="11653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7400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55914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46714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84514" y="267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76800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74714" y="4964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90800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083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4714" y="5269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14600" y="580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019800" y="3974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5114" y="3897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4320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Matrix Contributions from Components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676400" y="5029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24600" y="42672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3" idx="2"/>
            <a:endCxn id="51" idx="0"/>
          </p:cNvCxnSpPr>
          <p:nvPr/>
        </p:nvCxnSpPr>
        <p:spPr>
          <a:xfrm>
            <a:off x="3771900" y="1905000"/>
            <a:ext cx="152400" cy="8382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4" idx="2"/>
            <a:endCxn id="51" idx="0"/>
          </p:cNvCxnSpPr>
          <p:nvPr/>
        </p:nvCxnSpPr>
        <p:spPr>
          <a:xfrm>
            <a:off x="2476500" y="1905000"/>
            <a:ext cx="1447800" cy="8382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1" idx="3"/>
            <a:endCxn id="2" idx="1"/>
          </p:cNvCxnSpPr>
          <p:nvPr/>
        </p:nvCxnSpPr>
        <p:spPr>
          <a:xfrm>
            <a:off x="4038600" y="2857500"/>
            <a:ext cx="1143000" cy="2286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1" idx="2"/>
            <a:endCxn id="57" idx="0"/>
          </p:cNvCxnSpPr>
          <p:nvPr/>
        </p:nvCxnSpPr>
        <p:spPr>
          <a:xfrm flipH="1">
            <a:off x="3872753" y="2971800"/>
            <a:ext cx="51547" cy="113184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" idx="2"/>
            <a:endCxn id="65" idx="0"/>
          </p:cNvCxnSpPr>
          <p:nvPr/>
        </p:nvCxnSpPr>
        <p:spPr>
          <a:xfrm flipH="1">
            <a:off x="4991100" y="3200400"/>
            <a:ext cx="304800" cy="10063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7" idx="3"/>
            <a:endCxn id="65" idx="1"/>
          </p:cNvCxnSpPr>
          <p:nvPr/>
        </p:nvCxnSpPr>
        <p:spPr>
          <a:xfrm>
            <a:off x="3987053" y="4217941"/>
            <a:ext cx="889747" cy="10314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" idx="0"/>
            <a:endCxn id="52" idx="2"/>
          </p:cNvCxnSpPr>
          <p:nvPr/>
        </p:nvCxnSpPr>
        <p:spPr>
          <a:xfrm flipV="1">
            <a:off x="5295900" y="1905000"/>
            <a:ext cx="1104900" cy="1066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5" idx="2"/>
            <a:endCxn id="64" idx="0"/>
          </p:cNvCxnSpPr>
          <p:nvPr/>
        </p:nvCxnSpPr>
        <p:spPr>
          <a:xfrm>
            <a:off x="4991100" y="4435382"/>
            <a:ext cx="685800" cy="9748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5" idx="3"/>
            <a:endCxn id="16" idx="2"/>
          </p:cNvCxnSpPr>
          <p:nvPr/>
        </p:nvCxnSpPr>
        <p:spPr>
          <a:xfrm>
            <a:off x="5105400" y="4321082"/>
            <a:ext cx="1219200" cy="223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7" idx="1"/>
            <a:endCxn id="56" idx="3"/>
          </p:cNvCxnSpPr>
          <p:nvPr/>
        </p:nvCxnSpPr>
        <p:spPr>
          <a:xfrm flipH="1">
            <a:off x="2971800" y="4217941"/>
            <a:ext cx="786653" cy="3921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6" idx="1"/>
            <a:endCxn id="13" idx="7"/>
          </p:cNvCxnSpPr>
          <p:nvPr/>
        </p:nvCxnSpPr>
        <p:spPr>
          <a:xfrm flipH="1">
            <a:off x="1806482" y="4610100"/>
            <a:ext cx="936718" cy="4414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6" idx="2"/>
            <a:endCxn id="55" idx="0"/>
          </p:cNvCxnSpPr>
          <p:nvPr/>
        </p:nvCxnSpPr>
        <p:spPr>
          <a:xfrm>
            <a:off x="2857500" y="4724400"/>
            <a:ext cx="152400" cy="11430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7400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55914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46714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84514" y="267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76800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74714" y="4964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90800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083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4714" y="5269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14600" y="580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019800" y="3974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5114" y="3897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" name="Rectangle 1"/>
          <p:cNvSpPr/>
          <p:nvPr/>
        </p:nvSpPr>
        <p:spPr>
          <a:xfrm>
            <a:off x="5181600" y="2971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810000" y="27432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172200" y="14478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657600" y="16764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362200" y="16764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95600" y="58674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743200" y="4495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758453" y="4103641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562600" y="54102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876800" y="4206782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638800" y="2286000"/>
            <a:ext cx="4572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810000" y="34290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895600" y="21336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733800" y="22098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029200" y="35814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257800" y="48006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343400" y="41910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276600" y="42672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819400" y="51816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4114800" y="22860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matrix contribution</a:t>
            </a:r>
            <a:endParaRPr lang="en-US" sz="1400" dirty="0"/>
          </a:p>
        </p:txBody>
      </p:sp>
      <p:cxnSp>
        <p:nvCxnSpPr>
          <p:cNvPr id="83" name="Straight Connector 82"/>
          <p:cNvCxnSpPr>
            <a:stCxn id="81" idx="2"/>
          </p:cNvCxnSpPr>
          <p:nvPr/>
        </p:nvCxnSpPr>
        <p:spPr>
          <a:xfrm>
            <a:off x="4686300" y="2809220"/>
            <a:ext cx="39657" cy="16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019800" y="33528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matrix contribution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84" idx="2"/>
          </p:cNvCxnSpPr>
          <p:nvPr/>
        </p:nvCxnSpPr>
        <p:spPr>
          <a:xfrm flipH="1">
            <a:off x="6477000" y="3876020"/>
            <a:ext cx="114300" cy="341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66800" y="4011659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matrix contribution</a:t>
            </a:r>
            <a:endParaRPr lang="en-US" sz="1400" dirty="0"/>
          </a:p>
        </p:txBody>
      </p:sp>
      <p:cxnSp>
        <p:nvCxnSpPr>
          <p:cNvPr id="88" name="Straight Connector 87"/>
          <p:cNvCxnSpPr>
            <a:stCxn id="87" idx="2"/>
          </p:cNvCxnSpPr>
          <p:nvPr/>
        </p:nvCxnSpPr>
        <p:spPr>
          <a:xfrm>
            <a:off x="1638300" y="4534879"/>
            <a:ext cx="38100" cy="380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7" idx="2"/>
          </p:cNvCxnSpPr>
          <p:nvPr/>
        </p:nvCxnSpPr>
        <p:spPr>
          <a:xfrm>
            <a:off x="1638300" y="4534879"/>
            <a:ext cx="571500" cy="19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4" idx="2"/>
          </p:cNvCxnSpPr>
          <p:nvPr/>
        </p:nvCxnSpPr>
        <p:spPr>
          <a:xfrm flipH="1">
            <a:off x="5562600" y="3876020"/>
            <a:ext cx="1028700" cy="341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9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MatVecInterface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475" y="1715868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Implemented on buses</a:t>
            </a:r>
          </a:p>
          <a:p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virtual bool 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matrixDiagSize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isize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jsize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const</a:t>
            </a:r>
            <a:endParaRPr lang="en-US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virtual bool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matrixDiagValues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ComplexType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*values)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Implemented on branches</a:t>
            </a:r>
          </a:p>
          <a:p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virtual bool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matrixForwardSize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isize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jsize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const</a:t>
            </a:r>
            <a:endParaRPr lang="en-US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virtual bool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matrixReverseSize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isize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jsize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const</a:t>
            </a:r>
            <a:endParaRPr lang="en-US" b="1" dirty="0" smtClean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virtual bool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matrixForwardValues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ComplexType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*values)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virtual bool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matrixReverseValues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ComplexType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*values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Parallel Computing Help?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1600200"/>
            <a:ext cx="0" cy="32004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14400" y="4800600"/>
            <a:ext cx="6324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279731" y="2823616"/>
            <a:ext cx="184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Solution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0" y="488846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Processors</a:t>
            </a:r>
          </a:p>
        </p:txBody>
      </p:sp>
      <p:sp>
        <p:nvSpPr>
          <p:cNvPr id="11" name="Freeform 10"/>
          <p:cNvSpPr/>
          <p:nvPr/>
        </p:nvSpPr>
        <p:spPr>
          <a:xfrm>
            <a:off x="1036320" y="1813560"/>
            <a:ext cx="6126480" cy="2870992"/>
          </a:xfrm>
          <a:custGeom>
            <a:avLst/>
            <a:gdLst>
              <a:gd name="connsiteX0" fmla="*/ 0 w 6126480"/>
              <a:gd name="connsiteY0" fmla="*/ 0 h 2530145"/>
              <a:gd name="connsiteX1" fmla="*/ 2636520 w 6126480"/>
              <a:gd name="connsiteY1" fmla="*/ 2004060 h 2530145"/>
              <a:gd name="connsiteX2" fmla="*/ 4411980 w 6126480"/>
              <a:gd name="connsiteY2" fmla="*/ 2514600 h 2530145"/>
              <a:gd name="connsiteX3" fmla="*/ 5425440 w 6126480"/>
              <a:gd name="connsiteY3" fmla="*/ 2255520 h 2530145"/>
              <a:gd name="connsiteX4" fmla="*/ 6126480 w 6126480"/>
              <a:gd name="connsiteY4" fmla="*/ 883920 h 253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6480" h="2530145">
                <a:moveTo>
                  <a:pt x="0" y="0"/>
                </a:moveTo>
                <a:cubicBezTo>
                  <a:pt x="950595" y="792480"/>
                  <a:pt x="1901190" y="1584960"/>
                  <a:pt x="2636520" y="2004060"/>
                </a:cubicBezTo>
                <a:cubicBezTo>
                  <a:pt x="3371850" y="2423160"/>
                  <a:pt x="3947160" y="2472690"/>
                  <a:pt x="4411980" y="2514600"/>
                </a:cubicBezTo>
                <a:cubicBezTo>
                  <a:pt x="4876800" y="2556510"/>
                  <a:pt x="5139690" y="2527300"/>
                  <a:pt x="5425440" y="2255520"/>
                </a:cubicBezTo>
                <a:cubicBezTo>
                  <a:pt x="5711190" y="1983740"/>
                  <a:pt x="5918835" y="1433830"/>
                  <a:pt x="6126480" y="88392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59180" y="1619694"/>
            <a:ext cx="6103620" cy="1961706"/>
          </a:xfrm>
          <a:custGeom>
            <a:avLst/>
            <a:gdLst>
              <a:gd name="connsiteX0" fmla="*/ 0 w 5567770"/>
              <a:gd name="connsiteY0" fmla="*/ 79566 h 3064858"/>
              <a:gd name="connsiteX1" fmla="*/ 518160 w 5567770"/>
              <a:gd name="connsiteY1" fmla="*/ 2571306 h 3064858"/>
              <a:gd name="connsiteX2" fmla="*/ 1607820 w 5567770"/>
              <a:gd name="connsiteY2" fmla="*/ 2975166 h 3064858"/>
              <a:gd name="connsiteX3" fmla="*/ 4053840 w 5567770"/>
              <a:gd name="connsiteY3" fmla="*/ 1405446 h 3064858"/>
              <a:gd name="connsiteX4" fmla="*/ 5417820 w 5567770"/>
              <a:gd name="connsiteY4" fmla="*/ 140526 h 3064858"/>
              <a:gd name="connsiteX5" fmla="*/ 5471160 w 5567770"/>
              <a:gd name="connsiteY5" fmla="*/ 87186 h 306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67770" h="3064858">
                <a:moveTo>
                  <a:pt x="0" y="79566"/>
                </a:moveTo>
                <a:cubicBezTo>
                  <a:pt x="125095" y="1084136"/>
                  <a:pt x="250190" y="2088706"/>
                  <a:pt x="518160" y="2571306"/>
                </a:cubicBezTo>
                <a:cubicBezTo>
                  <a:pt x="786130" y="3053906"/>
                  <a:pt x="1018540" y="3169476"/>
                  <a:pt x="1607820" y="2975166"/>
                </a:cubicBezTo>
                <a:cubicBezTo>
                  <a:pt x="2197100" y="2780856"/>
                  <a:pt x="3418840" y="1877886"/>
                  <a:pt x="4053840" y="1405446"/>
                </a:cubicBezTo>
                <a:cubicBezTo>
                  <a:pt x="4688840" y="933006"/>
                  <a:pt x="5181600" y="360236"/>
                  <a:pt x="5417820" y="140526"/>
                </a:cubicBezTo>
                <a:cubicBezTo>
                  <a:pt x="5654040" y="-79184"/>
                  <a:pt x="5562600" y="4001"/>
                  <a:pt x="5471160" y="8718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0" y="1752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Computation Bound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95800" y="1752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Bound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2800" y="245006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Big Problem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62800" y="16764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Small Problem</a:t>
            </a:r>
          </a:p>
        </p:txBody>
      </p:sp>
    </p:spTree>
    <p:extLst>
      <p:ext uri="{BB962C8B-B14F-4D97-AF65-F5344CB8AC3E}">
        <p14:creationId xmlns:p14="http://schemas.microsoft.com/office/powerpoint/2010/main" val="9299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 Component Contributions and Eliminate Gaps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981200"/>
            <a:ext cx="2971800" cy="29718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9812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2209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24384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28956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57400" y="31242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3352800"/>
            <a:ext cx="228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14600" y="35814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43200" y="38100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71800" y="40386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00400" y="4267200"/>
            <a:ext cx="228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29000" y="4495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57600" y="47244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28800" y="19812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4400" y="28956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28800" y="22098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3000" y="28956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28800" y="3124200"/>
            <a:ext cx="228600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57400" y="2895600"/>
            <a:ext cx="228600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57400" y="2438400"/>
            <a:ext cx="228600" cy="457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71600" y="3124200"/>
            <a:ext cx="4572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28800" y="38100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743200" y="28956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057400" y="40386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1800" y="31242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43200" y="40386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971800" y="38100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00400" y="4038600"/>
            <a:ext cx="228600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971800" y="4267200"/>
            <a:ext cx="228600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514600" y="3352800"/>
            <a:ext cx="228600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86000" y="3581400"/>
            <a:ext cx="228600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14600" y="38100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743200" y="35814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71800" y="47244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57600" y="40386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514600" y="44958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29000" y="35814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410200" y="2209800"/>
            <a:ext cx="2514600" cy="25146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410200" y="2209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638800" y="24384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67400" y="2667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324600" y="31242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53200" y="3352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781800" y="35814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010400" y="38100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39000" y="40386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467600" y="42672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696200" y="44958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324600" y="22098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410200" y="31242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324600" y="24384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638800" y="31242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553200" y="2667000"/>
            <a:ext cx="228600" cy="457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867400" y="3352800"/>
            <a:ext cx="4572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96000" y="38100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010400" y="28956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324600" y="40386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239000" y="31242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010400" y="40386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239000" y="38100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781800" y="38100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010400" y="35814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239000" y="44958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696200" y="40386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781800" y="42672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467600" y="3581400"/>
            <a:ext cx="228600" cy="228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4038600" y="3429000"/>
            <a:ext cx="1295400" cy="0"/>
          </a:xfrm>
          <a:prstGeom prst="straightConnector1">
            <a:avLst/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20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Grid Computing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066800"/>
            <a:ext cx="8186738" cy="4184650"/>
          </a:xfrm>
        </p:spPr>
        <p:txBody>
          <a:bodyPr/>
          <a:lstStyle/>
          <a:p>
            <a:r>
              <a:rPr lang="en-US" dirty="0"/>
              <a:t>Faster time to solution for operations</a:t>
            </a:r>
          </a:p>
          <a:p>
            <a:r>
              <a:rPr lang="en-US" dirty="0"/>
              <a:t>Large number of scenarios to account for uncertainties and increasing variability</a:t>
            </a:r>
          </a:p>
          <a:p>
            <a:r>
              <a:rPr lang="en-US" dirty="0"/>
              <a:t>More complicated algorithms and more detailed models</a:t>
            </a:r>
          </a:p>
          <a:p>
            <a:r>
              <a:rPr lang="en-US" dirty="0"/>
              <a:t>Optimization problems are increasing in size and complexity</a:t>
            </a:r>
          </a:p>
          <a:p>
            <a:r>
              <a:rPr lang="en-US" dirty="0"/>
              <a:t>Significant gap in program complexity in going from serial to parallel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60" y="3886200"/>
            <a:ext cx="3291840" cy="21156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" y="3986928"/>
            <a:ext cx="3840480" cy="191423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928110" y="4591758"/>
            <a:ext cx="978408" cy="48463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94179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Example Success: </a:t>
            </a:r>
            <a:r>
              <a:rPr lang="en-US" sz="2400" dirty="0">
                <a:solidFill>
                  <a:srgbClr val="CB7023"/>
                </a:solidFill>
              </a:rPr>
              <a:t>Fast State Estimation captures the changes and offers an opportunity to stop cascading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245"/>
            <a:ext cx="8229600" cy="4343400"/>
          </a:xfrm>
        </p:spPr>
        <p:txBody>
          <a:bodyPr/>
          <a:lstStyle/>
          <a:p>
            <a:r>
              <a:rPr lang="en-US" dirty="0"/>
              <a:t>For the first time, the core function in control rooms – State Estimation – can run at a unprecedented 0.5s speed (&gt;40x faster).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83227" y="2406842"/>
            <a:ext cx="7377545" cy="3226951"/>
            <a:chOff x="1068795" y="2356246"/>
            <a:chExt cx="7377545" cy="3226951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07325194"/>
                </p:ext>
              </p:extLst>
            </p:nvPr>
          </p:nvGraphicFramePr>
          <p:xfrm>
            <a:off x="1068795" y="28399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5564596" y="3645931"/>
              <a:ext cx="1966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prstClr val="black"/>
                  </a:solidFill>
                </a:rPr>
                <a:t>Traditional view, &gt;20 sec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42262" y="3982997"/>
              <a:ext cx="13142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0000"/>
                  </a:solidFill>
                </a:rPr>
                <a:t>Need for speed </a:t>
              </a:r>
            </a:p>
            <a:p>
              <a:r>
                <a:rPr lang="en-US" sz="1400" i="1" dirty="0">
                  <a:solidFill>
                    <a:srgbClr val="FF0000"/>
                  </a:solidFill>
                </a:rPr>
                <a:t>improvement</a:t>
              </a:r>
            </a:p>
          </p:txBody>
        </p:sp>
        <p:sp>
          <p:nvSpPr>
            <p:cNvPr id="8" name="Down Arrow 7"/>
            <p:cNvSpPr/>
            <p:nvPr/>
          </p:nvSpPr>
          <p:spPr>
            <a:xfrm>
              <a:off x="5564596" y="4015263"/>
              <a:ext cx="457199" cy="490954"/>
            </a:xfrm>
            <a:prstGeom prst="downArrow">
              <a:avLst/>
            </a:prstGeom>
            <a:solidFill>
              <a:srgbClr val="FF0000"/>
            </a:solidFill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59267" y="2356246"/>
              <a:ext cx="2787073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solidFill>
                    <a:prstClr val="black"/>
                  </a:solidFill>
                </a:rPr>
                <a:t>When the event interval is less than the ability to respond, there is a cascading effect. This means that the region of impact from the disturbance is expanding.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64596" y="4589620"/>
              <a:ext cx="18085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prstClr val="black"/>
                  </a:solidFill>
                </a:rPr>
                <a:t>SCADA interval, ~5 sec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4596" y="4897397"/>
              <a:ext cx="14593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prstClr val="black"/>
                  </a:solidFill>
                </a:rPr>
                <a:t>New, 0.5 sec view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040595" y="3297197"/>
              <a:ext cx="1524001" cy="8382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78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6614"/>
            <a:ext cx="6629400" cy="9810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Success: </a:t>
            </a:r>
            <a:r>
              <a:rPr lang="en-US" dirty="0">
                <a:solidFill>
                  <a:srgbClr val="CB7023"/>
                </a:solidFill>
                <a:ea typeface="ＭＳ Ｐゴシック" pitchFamily="-107" charset="-128"/>
              </a:rPr>
              <a:t>Visual analytics of massive contingency analyses for real-time decision support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64303" y="3581519"/>
            <a:ext cx="6203497" cy="2789056"/>
            <a:chOff x="431250" y="3213279"/>
            <a:chExt cx="7991199" cy="35928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785" y="3780119"/>
              <a:ext cx="3502193" cy="2292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31250" y="3213279"/>
              <a:ext cx="3836896" cy="618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Current tabular format presents data, not information </a:t>
              </a:r>
            </a:p>
          </p:txBody>
        </p:sp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463" y="3778664"/>
              <a:ext cx="3383831" cy="229523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754401" y="3213279"/>
              <a:ext cx="3668048" cy="618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 visualization tool converts data to actionable info</a:t>
              </a:r>
            </a:p>
          </p:txBody>
        </p:sp>
        <p:pic>
          <p:nvPicPr>
            <p:cNvPr id="11" name="Picture 2" descr="C:\Documents and Settings\d3g361\My Documents\I4\Huang LDRD\IMG_310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7986" y="4510343"/>
              <a:ext cx="3060979" cy="229573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4018614"/>
            <a:ext cx="2251494" cy="19555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8"/>
              </a:buBlip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9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10"/>
              </a:buBlip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</a:rPr>
              <a:t>Easy-to-interpret visualization with prioritized concerns &amp; recommendations</a:t>
            </a:r>
          </a:p>
          <a:p>
            <a:r>
              <a:rPr lang="en-US" sz="1600" dirty="0">
                <a:solidFill>
                  <a:prstClr val="black"/>
                </a:solidFill>
              </a:rPr>
              <a:t>Operators reported 30% improvement in emergency response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57202" y="1433349"/>
          <a:ext cx="8229598" cy="215283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99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952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927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Contingency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scenarios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Serial on 1 core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Parallel on 512</a:t>
                      </a:r>
                      <a:r>
                        <a:rPr lang="en-US" sz="1200" spc="-5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cores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Parallel on 10,240 cores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93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WECC N-1 (full)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20,000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 minutes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 seconds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WECC N-2 (partial)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1,000,000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68.5 hours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minutes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-5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(511x speedup)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 seconds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(9871x speedup)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ERCOT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1,000,000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~4 hours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(estimated)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~0.5 minute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(estimated)</a:t>
                      </a:r>
                      <a:endParaRPr lang="en-US" sz="1200" kern="1200" spc="-5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&lt;2 seconds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(estimated)</a:t>
                      </a:r>
                      <a:endParaRPr lang="en-US" sz="1200" kern="1200" spc="-5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9610067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Eastern Interconnect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1,000,000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~1100 hours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(estimated)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-5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~128 minutes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-5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(estimated)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-5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~400 seconds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-5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(estimated)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696537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3650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7391400" cy="9810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Success: </a:t>
            </a:r>
            <a:r>
              <a:rPr lang="en-US" dirty="0">
                <a:solidFill>
                  <a:srgbClr val="CB7023"/>
                </a:solidFill>
              </a:rPr>
              <a:t>Real-time path rating through fast computation to manage transmission congestion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799" y="1615079"/>
            <a:ext cx="4561305" cy="20239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/>
            <a:r>
              <a:rPr lang="en-US" sz="1800" dirty="0">
                <a:solidFill>
                  <a:prstClr val="black"/>
                </a:solidFill>
                <a:ea typeface="ＭＳ Ｐゴシック"/>
                <a:cs typeface="ＭＳ Ｐゴシック"/>
              </a:rPr>
              <a:t>Look-Ahead Dynamic Simulation</a:t>
            </a:r>
          </a:p>
          <a:p>
            <a:pPr marL="636588" lvl="1" indent="-236538"/>
            <a:r>
              <a:rPr lang="en-US" sz="1600" dirty="0">
                <a:solidFill>
                  <a:prstClr val="black"/>
                </a:solidFill>
                <a:ea typeface="ＭＳ Ｐゴシック"/>
                <a:cs typeface="ＭＳ Ｐゴシック"/>
              </a:rPr>
              <a:t>16,000-bus w/ simplification</a:t>
            </a:r>
          </a:p>
          <a:p>
            <a:pPr marL="636588" lvl="1" indent="-236538">
              <a:spcBef>
                <a:spcPts val="600"/>
              </a:spcBef>
            </a:pPr>
            <a:r>
              <a:rPr lang="en-US" sz="1600" dirty="0">
                <a:solidFill>
                  <a:prstClr val="black"/>
                </a:solidFill>
                <a:ea typeface="ＭＳ Ｐゴシック"/>
                <a:cs typeface="ＭＳ Ｐゴシック"/>
              </a:rPr>
              <a:t>9 sec for 30-sec simulation</a:t>
            </a:r>
          </a:p>
          <a:p>
            <a:pPr marL="636588" lvl="1" indent="-236538">
              <a:spcBef>
                <a:spcPts val="600"/>
              </a:spcBef>
            </a:pPr>
            <a:r>
              <a:rPr lang="en-US" sz="1600" dirty="0">
                <a:solidFill>
                  <a:prstClr val="black"/>
                </a:solidFill>
                <a:ea typeface="ＭＳ Ｐゴシック"/>
                <a:cs typeface="ＭＳ Ｐゴシック"/>
              </a:rPr>
              <a:t>13X faster than today’s commercial tools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4692316" y="1615080"/>
            <a:ext cx="4375484" cy="168856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prstClr val="black"/>
                </a:solidFill>
              </a:rPr>
              <a:t>Real-Time Path Rating in 10 min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Significant congestion cost: NYISO $1.1B/2010; PJM $1.4B/2012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Transmission expansion? 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Realistic ratings: +1000 MW = +$240M/year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Avoid renewable curtailment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5992" y="3006657"/>
            <a:ext cx="4062218" cy="2824077"/>
            <a:chOff x="322624" y="3301993"/>
            <a:chExt cx="4393315" cy="3054257"/>
          </a:xfrm>
        </p:grpSpPr>
        <p:graphicFrame>
          <p:nvGraphicFramePr>
            <p:cNvPr id="13" name="Chart 12"/>
            <p:cNvGraphicFramePr>
              <a:graphicFrameLocks/>
            </p:cNvGraphicFramePr>
            <p:nvPr>
              <p:extLst/>
            </p:nvPr>
          </p:nvGraphicFramePr>
          <p:xfrm>
            <a:off x="322624" y="3301993"/>
            <a:ext cx="4393315" cy="30542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1042735" y="5788527"/>
              <a:ext cx="3489158" cy="249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1             2             4             8           16           32          64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3754650" y="305863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26X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2579" y="5432869"/>
            <a:ext cx="2762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tap into unused capacities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8141" y="3792331"/>
            <a:ext cx="3405346" cy="17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"/>
  <p:tag name="BSN" val="2"/>
  <p:tag name="SVT" val="FALSE"/>
  <p:tag name="NBP" val="1"/>
  <p:tag name="CVB" val="2"/>
  <p:tag name="SPT" val="FALSE"/>
  <p:tag name="CII" val="2"/>
</p:tagLst>
</file>

<file path=ppt/theme/theme1.xml><?xml version="1.0" encoding="utf-8"?>
<a:theme xmlns:a="http://schemas.openxmlformats.org/drawingml/2006/main" name="PN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NNL_Presentatio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NNL_Presentatio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NL_Presentatio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</Template>
  <TotalTime>47926</TotalTime>
  <Words>2303</Words>
  <Application>Microsoft Office PowerPoint</Application>
  <PresentationFormat>On-screen Show (4:3)</PresentationFormat>
  <Paragraphs>555</Paragraphs>
  <Slides>50</Slides>
  <Notes>4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PNNL</vt:lpstr>
      <vt:lpstr>Office Theme</vt:lpstr>
      <vt:lpstr>KGPlot</vt:lpstr>
      <vt:lpstr>GridPACK™: Framework and Library for Accelerating HPC in Grid Applications </vt:lpstr>
      <vt:lpstr>Acknowledgement </vt:lpstr>
      <vt:lpstr>Math and computing challenges in modeling and simulation of the future grid </vt:lpstr>
      <vt:lpstr>Why use High Performance Computing (HPC) for the Power Grid?</vt:lpstr>
      <vt:lpstr>Does Parallel Computing Help?</vt:lpstr>
      <vt:lpstr>Power Grid Computing Challenges</vt:lpstr>
      <vt:lpstr>Example Success: Fast State Estimation captures the changes and offers an opportunity to stop cascading</vt:lpstr>
      <vt:lpstr>Example Success: Visual analytics of massive contingency analyses for real-time decision support</vt:lpstr>
      <vt:lpstr>Example Success: Real-time path rating through fast computation to manage transmission congestion</vt:lpstr>
      <vt:lpstr>GridPACK Approach</vt:lpstr>
      <vt:lpstr>GridPACK Framework</vt:lpstr>
      <vt:lpstr>GridPACK Core Framework</vt:lpstr>
      <vt:lpstr>Major GridPACK Modules</vt:lpstr>
      <vt:lpstr>GridPACK Functionality</vt:lpstr>
      <vt:lpstr>GridPACK Application</vt:lpstr>
      <vt:lpstr>Software Reuse</vt:lpstr>
      <vt:lpstr>Distributed Power Flow Jacobian from Mapper </vt:lpstr>
      <vt:lpstr>Power Flow Code</vt:lpstr>
      <vt:lpstr>GridPACK Task Manager Support</vt:lpstr>
      <vt:lpstr>Multiple Levels of Parallelism</vt:lpstr>
      <vt:lpstr>Dynamic Contingency Analysis</vt:lpstr>
      <vt:lpstr>GridPACK Examples</vt:lpstr>
      <vt:lpstr>Dynamic Simulation Mini-Framework</vt:lpstr>
      <vt:lpstr>Dynamic simulation of WECC system</vt:lpstr>
      <vt:lpstr>Module-Based Simulations</vt:lpstr>
      <vt:lpstr>Many Task Simulations</vt:lpstr>
      <vt:lpstr>Application (1): Contingency Analysis</vt:lpstr>
      <vt:lpstr>Example (2): Dynamic Contingency Analysis</vt:lpstr>
      <vt:lpstr>Application (3):  Dynamic Security Assessment (DSA) under Uncertainty</vt:lpstr>
      <vt:lpstr>Application (3) DSA under Uncertainty</vt:lpstr>
      <vt:lpstr>GridPACK Summary</vt:lpstr>
      <vt:lpstr>Accessing GridPACK</vt:lpstr>
      <vt:lpstr>Extra Slides</vt:lpstr>
      <vt:lpstr>Customizing Networks using the BaseNetwork Class</vt:lpstr>
      <vt:lpstr>Customization Through Templates</vt:lpstr>
      <vt:lpstr>Network Topology</vt:lpstr>
      <vt:lpstr>Partitioning the Network</vt:lpstr>
      <vt:lpstr>Partitioning of Network</vt:lpstr>
      <vt:lpstr>Multiple Networks</vt:lpstr>
      <vt:lpstr>Multiple Distributed Networks</vt:lpstr>
      <vt:lpstr>Component Classes</vt:lpstr>
      <vt:lpstr>Traditional Programming to Evaluate Yii</vt:lpstr>
      <vt:lpstr>C++ Programming to Evaluate Yii</vt:lpstr>
      <vt:lpstr>Component Class Hierarchy</vt:lpstr>
      <vt:lpstr>Component Reuse</vt:lpstr>
      <vt:lpstr>Mapper</vt:lpstr>
      <vt:lpstr>Mapper</vt:lpstr>
      <vt:lpstr>Matrix Contributions from Components</vt:lpstr>
      <vt:lpstr>MatVecInterface</vt:lpstr>
      <vt:lpstr>Distribute Component Contributions and Eliminate Gaps</vt:lpstr>
    </vt:vector>
  </TitlesOfParts>
  <Company>Battelle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GridPACK</dc:title>
  <dc:creator>Palmer, Bruce J</dc:creator>
  <cp:lastModifiedBy>Palmer, Bruce J</cp:lastModifiedBy>
  <cp:revision>160</cp:revision>
  <dcterms:created xsi:type="dcterms:W3CDTF">2017-08-02T23:17:11Z</dcterms:created>
  <dcterms:modified xsi:type="dcterms:W3CDTF">2018-07-16T15:18:11Z</dcterms:modified>
</cp:coreProperties>
</file>