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43094b9ac0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43094b9ac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43094b9ac0_0_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43094b9ac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43959d7e66_0_2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43959d7e6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42dcac4d39_0_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42dcac4d3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43959d7e66_0_2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43959d7e6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43094b9ac0_0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43094b9ac0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3f97418513_0_4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3f9741851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3f97418513_0_10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3f97418513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3f97418513_0_4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3f9741851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1e2c3a53b5a_0_1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1e2c3a53b5a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4427d41af6_0_3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4427d41af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3f97418513_0_6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3f9741851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41d2aa3df2_0_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41d2aa3df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3f97418513_0_11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3f9741851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43959d7e66_0_3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43959d7e6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4427d41af6_0_5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4427d41af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4427d41af6_0_4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4427d41af6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4427d41af6_0_2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4427d41af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3f97418513_0_2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3f9741851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3f97418513_0_7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3f97418513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42dcac4d39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42dcac4d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43094b9ac0_0_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43094b9ac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43959d7e66_0_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43959d7e6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43959d7e66_0_1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43959d7e6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0" y="2008974"/>
            <a:ext cx="8520600" cy="2377800"/>
          </a:xfrm>
          <a:prstGeom prst="rect">
            <a:avLst/>
          </a:prstGeom>
        </p:spPr>
        <p:txBody>
          <a:bodyPr anchorCtr="0" anchor="ctr" bIns="91425" lIns="91425" spcFirstLastPara="1" rIns="91425" wrap="square" tIns="91425">
            <a:noAutofit/>
          </a:bodyPr>
          <a:lstStyle>
            <a:lvl1pPr lvl="0">
              <a:lnSpc>
                <a:spcPct val="115000"/>
              </a:lnSpc>
              <a:spcBef>
                <a:spcPts val="0"/>
              </a:spcBef>
              <a:spcAft>
                <a:spcPts val="0"/>
              </a:spcAft>
              <a:buSzPts val="5000"/>
              <a:buFont typeface="Times New Roman"/>
              <a:buNone/>
              <a:defRPr b="0" sz="5000">
                <a:latin typeface="Times New Roman"/>
                <a:ea typeface="Times New Roman"/>
                <a:cs typeface="Times New Roman"/>
                <a:sym typeface="Times New Roma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4485058"/>
            <a:ext cx="8520600" cy="1056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rgbClr val="0099FF"/>
              </a:buClr>
              <a:buSzPts val="3200"/>
              <a:buNone/>
              <a:defRPr sz="3200">
                <a:solidFill>
                  <a:srgbClr val="0099FF"/>
                </a:solidFill>
              </a:defRPr>
            </a:lvl1pPr>
            <a:lvl2pPr lvl="1">
              <a:lnSpc>
                <a:spcPct val="100000"/>
              </a:lnSpc>
              <a:spcBef>
                <a:spcPts val="0"/>
              </a:spcBef>
              <a:spcAft>
                <a:spcPts val="0"/>
              </a:spcAft>
              <a:buSzPts val="3200"/>
              <a:buNone/>
              <a:defRPr sz="3200"/>
            </a:lvl2pPr>
            <a:lvl3pPr lvl="2">
              <a:lnSpc>
                <a:spcPct val="100000"/>
              </a:lnSpc>
              <a:spcBef>
                <a:spcPts val="0"/>
              </a:spcBef>
              <a:spcAft>
                <a:spcPts val="0"/>
              </a:spcAft>
              <a:buSzPts val="3200"/>
              <a:buNone/>
              <a:defRPr sz="3200"/>
            </a:lvl3pPr>
            <a:lvl4pPr lvl="3">
              <a:lnSpc>
                <a:spcPct val="100000"/>
              </a:lnSpc>
              <a:spcBef>
                <a:spcPts val="0"/>
              </a:spcBef>
              <a:spcAft>
                <a:spcPts val="0"/>
              </a:spcAft>
              <a:buSzPts val="3200"/>
              <a:buNone/>
              <a:defRPr sz="3200"/>
            </a:lvl4pPr>
            <a:lvl5pPr lvl="4">
              <a:lnSpc>
                <a:spcPct val="100000"/>
              </a:lnSpc>
              <a:spcBef>
                <a:spcPts val="0"/>
              </a:spcBef>
              <a:spcAft>
                <a:spcPts val="0"/>
              </a:spcAft>
              <a:buSzPts val="3200"/>
              <a:buNone/>
              <a:defRPr sz="3200"/>
            </a:lvl5pPr>
            <a:lvl6pPr lvl="5">
              <a:lnSpc>
                <a:spcPct val="100000"/>
              </a:lnSpc>
              <a:spcBef>
                <a:spcPts val="0"/>
              </a:spcBef>
              <a:spcAft>
                <a:spcPts val="0"/>
              </a:spcAft>
              <a:buSzPts val="3200"/>
              <a:buNone/>
              <a:defRPr sz="3200"/>
            </a:lvl6pPr>
            <a:lvl7pPr lvl="6">
              <a:lnSpc>
                <a:spcPct val="100000"/>
              </a:lnSpc>
              <a:spcBef>
                <a:spcPts val="0"/>
              </a:spcBef>
              <a:spcAft>
                <a:spcPts val="0"/>
              </a:spcAft>
              <a:buSzPts val="3200"/>
              <a:buNone/>
              <a:defRPr sz="3200"/>
            </a:lvl7pPr>
            <a:lvl8pPr lvl="7">
              <a:lnSpc>
                <a:spcPct val="100000"/>
              </a:lnSpc>
              <a:spcBef>
                <a:spcPts val="0"/>
              </a:spcBef>
              <a:spcAft>
                <a:spcPts val="0"/>
              </a:spcAft>
              <a:buSzPts val="3200"/>
              <a:buNone/>
              <a:defRPr sz="3200"/>
            </a:lvl8pPr>
            <a:lvl9pPr lvl="8">
              <a:lnSpc>
                <a:spcPct val="100000"/>
              </a:lnSpc>
              <a:spcBef>
                <a:spcPts val="0"/>
              </a:spcBef>
              <a:spcAft>
                <a:spcPts val="0"/>
              </a:spcAft>
              <a:buSzPts val="3200"/>
              <a:buNone/>
              <a:defRPr sz="3200"/>
            </a:lvl9pPr>
          </a:lstStyle>
          <a:p/>
        </p:txBody>
      </p:sp>
      <p:sp>
        <p:nvSpPr>
          <p:cNvPr id="13" name="Google Shape;13;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9" name="Google Shape;49;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nSpc>
                <a:spcPct val="115000"/>
              </a:lnSpc>
              <a:spcBef>
                <a:spcPts val="0"/>
              </a:spcBef>
              <a:spcAft>
                <a:spcPts val="0"/>
              </a:spcAft>
              <a:buClr>
                <a:srgbClr val="FF0000"/>
              </a:buClr>
              <a:buSzPts val="6000"/>
              <a:buFont typeface="Times New Roman"/>
              <a:buNone/>
              <a:defRPr sz="6000">
                <a:solidFill>
                  <a:srgbClr val="FF0000"/>
                </a:solidFill>
                <a:latin typeface="Times New Roman"/>
                <a:ea typeface="Times New Roman"/>
                <a:cs typeface="Times New Roman"/>
                <a:sym typeface="Times New Roman"/>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17" name="Google Shape;17;p3"/>
          <p:cNvSpPr txBox="1"/>
          <p:nvPr>
            <p:ph idx="1" type="subTitle"/>
          </p:nvPr>
        </p:nvSpPr>
        <p:spPr>
          <a:xfrm>
            <a:off x="311700" y="4485058"/>
            <a:ext cx="8520600" cy="1056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rgbClr val="0099FF"/>
              </a:buClr>
              <a:buSzPts val="3200"/>
              <a:buNone/>
              <a:defRPr sz="3200">
                <a:solidFill>
                  <a:srgbClr val="0099FF"/>
                </a:solidFill>
              </a:defRPr>
            </a:lvl1pPr>
            <a:lvl2pPr lvl="1" rtl="0">
              <a:lnSpc>
                <a:spcPct val="100000"/>
              </a:lnSpc>
              <a:spcBef>
                <a:spcPts val="0"/>
              </a:spcBef>
              <a:spcAft>
                <a:spcPts val="0"/>
              </a:spcAft>
              <a:buSzPts val="3200"/>
              <a:buNone/>
              <a:defRPr sz="3200"/>
            </a:lvl2pPr>
            <a:lvl3pPr lvl="2" rtl="0">
              <a:lnSpc>
                <a:spcPct val="100000"/>
              </a:lnSpc>
              <a:spcBef>
                <a:spcPts val="0"/>
              </a:spcBef>
              <a:spcAft>
                <a:spcPts val="0"/>
              </a:spcAft>
              <a:buSzPts val="3200"/>
              <a:buNone/>
              <a:defRPr sz="3200"/>
            </a:lvl3pPr>
            <a:lvl4pPr lvl="3" rtl="0">
              <a:lnSpc>
                <a:spcPct val="100000"/>
              </a:lnSpc>
              <a:spcBef>
                <a:spcPts val="0"/>
              </a:spcBef>
              <a:spcAft>
                <a:spcPts val="0"/>
              </a:spcAft>
              <a:buSzPts val="3200"/>
              <a:buNone/>
              <a:defRPr sz="3200"/>
            </a:lvl4pPr>
            <a:lvl5pPr lvl="4" rtl="0">
              <a:lnSpc>
                <a:spcPct val="100000"/>
              </a:lnSpc>
              <a:spcBef>
                <a:spcPts val="0"/>
              </a:spcBef>
              <a:spcAft>
                <a:spcPts val="0"/>
              </a:spcAft>
              <a:buSzPts val="3200"/>
              <a:buNone/>
              <a:defRPr sz="3200"/>
            </a:lvl5pPr>
            <a:lvl6pPr lvl="5" rtl="0">
              <a:lnSpc>
                <a:spcPct val="100000"/>
              </a:lnSpc>
              <a:spcBef>
                <a:spcPts val="0"/>
              </a:spcBef>
              <a:spcAft>
                <a:spcPts val="0"/>
              </a:spcAft>
              <a:buSzPts val="3200"/>
              <a:buNone/>
              <a:defRPr sz="3200"/>
            </a:lvl6pPr>
            <a:lvl7pPr lvl="6" rtl="0">
              <a:lnSpc>
                <a:spcPct val="100000"/>
              </a:lnSpc>
              <a:spcBef>
                <a:spcPts val="0"/>
              </a:spcBef>
              <a:spcAft>
                <a:spcPts val="0"/>
              </a:spcAft>
              <a:buSzPts val="3200"/>
              <a:buNone/>
              <a:defRPr sz="3200"/>
            </a:lvl7pPr>
            <a:lvl8pPr lvl="7" rtl="0">
              <a:lnSpc>
                <a:spcPct val="100000"/>
              </a:lnSpc>
              <a:spcBef>
                <a:spcPts val="0"/>
              </a:spcBef>
              <a:spcAft>
                <a:spcPts val="0"/>
              </a:spcAft>
              <a:buSzPts val="3200"/>
              <a:buNone/>
              <a:defRPr sz="3200"/>
            </a:lvl8pPr>
            <a:lvl9pPr lvl="8" rtl="0">
              <a:lnSpc>
                <a:spcPct val="100000"/>
              </a:lnSpc>
              <a:spcBef>
                <a:spcPts val="0"/>
              </a:spcBef>
              <a:spcAft>
                <a:spcPts val="0"/>
              </a:spcAft>
              <a:buSzPts val="3200"/>
              <a:buNone/>
              <a:defRPr sz="32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2840075" y="212375"/>
            <a:ext cx="59922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2840075" y="212375"/>
            <a:ext cx="59922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2840075" y="212375"/>
            <a:ext cx="59922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2" name="Google Shape;42;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5.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840075" y="212375"/>
            <a:ext cx="59922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rgbClr val="2A196F"/>
              </a:buClr>
              <a:buSzPts val="2800"/>
              <a:buNone/>
              <a:defRPr b="1" sz="2800">
                <a:solidFill>
                  <a:srgbClr val="2A196F"/>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rgbClr val="2A196F"/>
              </a:buClr>
              <a:buSzPts val="1800"/>
              <a:buChar char="●"/>
              <a:defRPr sz="1800">
                <a:solidFill>
                  <a:srgbClr val="2A196F"/>
                </a:solidFill>
              </a:defRPr>
            </a:lvl1pPr>
            <a:lvl2pPr indent="-317500" lvl="1" marL="914400">
              <a:lnSpc>
                <a:spcPct val="115000"/>
              </a:lnSpc>
              <a:spcBef>
                <a:spcPts val="1600"/>
              </a:spcBef>
              <a:spcAft>
                <a:spcPts val="0"/>
              </a:spcAft>
              <a:buClr>
                <a:srgbClr val="2A196F"/>
              </a:buClr>
              <a:buSzPts val="1400"/>
              <a:buChar char="○"/>
              <a:defRPr>
                <a:solidFill>
                  <a:srgbClr val="2A196F"/>
                </a:solidFill>
              </a:defRPr>
            </a:lvl2pPr>
            <a:lvl3pPr indent="-317500" lvl="2" marL="1371600">
              <a:lnSpc>
                <a:spcPct val="115000"/>
              </a:lnSpc>
              <a:spcBef>
                <a:spcPts val="1600"/>
              </a:spcBef>
              <a:spcAft>
                <a:spcPts val="0"/>
              </a:spcAft>
              <a:buClr>
                <a:srgbClr val="2A196F"/>
              </a:buClr>
              <a:buSzPts val="1400"/>
              <a:buChar char="■"/>
              <a:defRPr>
                <a:solidFill>
                  <a:srgbClr val="2A196F"/>
                </a:solidFill>
              </a:defRPr>
            </a:lvl3pPr>
            <a:lvl4pPr indent="-317500" lvl="3" marL="1828800">
              <a:lnSpc>
                <a:spcPct val="115000"/>
              </a:lnSpc>
              <a:spcBef>
                <a:spcPts val="1600"/>
              </a:spcBef>
              <a:spcAft>
                <a:spcPts val="0"/>
              </a:spcAft>
              <a:buClr>
                <a:srgbClr val="2A196F"/>
              </a:buClr>
              <a:buSzPts val="1400"/>
              <a:buChar char="●"/>
              <a:defRPr>
                <a:solidFill>
                  <a:srgbClr val="2A196F"/>
                </a:solidFill>
              </a:defRPr>
            </a:lvl4pPr>
            <a:lvl5pPr indent="-317500" lvl="4" marL="2286000">
              <a:lnSpc>
                <a:spcPct val="115000"/>
              </a:lnSpc>
              <a:spcBef>
                <a:spcPts val="1600"/>
              </a:spcBef>
              <a:spcAft>
                <a:spcPts val="0"/>
              </a:spcAft>
              <a:buClr>
                <a:srgbClr val="2A196F"/>
              </a:buClr>
              <a:buSzPts val="1400"/>
              <a:buChar char="○"/>
              <a:defRPr>
                <a:solidFill>
                  <a:srgbClr val="2A196F"/>
                </a:solidFill>
              </a:defRPr>
            </a:lvl5pPr>
            <a:lvl6pPr indent="-317500" lvl="5" marL="2743200">
              <a:lnSpc>
                <a:spcPct val="115000"/>
              </a:lnSpc>
              <a:spcBef>
                <a:spcPts val="1600"/>
              </a:spcBef>
              <a:spcAft>
                <a:spcPts val="0"/>
              </a:spcAft>
              <a:buClr>
                <a:srgbClr val="2A196F"/>
              </a:buClr>
              <a:buSzPts val="1400"/>
              <a:buChar char="■"/>
              <a:defRPr>
                <a:solidFill>
                  <a:srgbClr val="2A196F"/>
                </a:solidFill>
              </a:defRPr>
            </a:lvl6pPr>
            <a:lvl7pPr indent="-317500" lvl="6" marL="3200400">
              <a:lnSpc>
                <a:spcPct val="115000"/>
              </a:lnSpc>
              <a:spcBef>
                <a:spcPts val="1600"/>
              </a:spcBef>
              <a:spcAft>
                <a:spcPts val="0"/>
              </a:spcAft>
              <a:buClr>
                <a:srgbClr val="2A196F"/>
              </a:buClr>
              <a:buSzPts val="1400"/>
              <a:buChar char="●"/>
              <a:defRPr>
                <a:solidFill>
                  <a:srgbClr val="2A196F"/>
                </a:solidFill>
              </a:defRPr>
            </a:lvl7pPr>
            <a:lvl8pPr indent="-317500" lvl="7" marL="3657600">
              <a:lnSpc>
                <a:spcPct val="115000"/>
              </a:lnSpc>
              <a:spcBef>
                <a:spcPts val="1600"/>
              </a:spcBef>
              <a:spcAft>
                <a:spcPts val="0"/>
              </a:spcAft>
              <a:buClr>
                <a:srgbClr val="2A196F"/>
              </a:buClr>
              <a:buSzPts val="1400"/>
              <a:buChar char="○"/>
              <a:defRPr>
                <a:solidFill>
                  <a:srgbClr val="2A196F"/>
                </a:solidFill>
              </a:defRPr>
            </a:lvl8pPr>
            <a:lvl9pPr indent="-317500" lvl="8" marL="4114800">
              <a:lnSpc>
                <a:spcPct val="115000"/>
              </a:lnSpc>
              <a:spcBef>
                <a:spcPts val="1600"/>
              </a:spcBef>
              <a:spcAft>
                <a:spcPts val="1600"/>
              </a:spcAft>
              <a:buClr>
                <a:srgbClr val="2A196F"/>
              </a:buClr>
              <a:buSzPts val="1400"/>
              <a:buChar char="■"/>
              <a:defRPr>
                <a:solidFill>
                  <a:srgbClr val="2A196F"/>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
            <a:alphaModFix/>
          </a:blip>
          <a:stretch>
            <a:fillRect/>
          </a:stretch>
        </p:blipFill>
        <p:spPr>
          <a:xfrm>
            <a:off x="248328" y="219275"/>
            <a:ext cx="1889800" cy="763499"/>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aclanthology.org/2022.emnlp-main.802.pdf" TargetMode="Externa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www2.hawaii.edu/~donnab/lis670/hjorland_relevance_2010.pdf" TargetMode="External"/><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essay.utwente.nl/93273/3/He_MA_EEMCS.pdf" TargetMode="External"/><Relationship Id="rId4" Type="http://schemas.openxmlformats.org/officeDocument/2006/relationships/hyperlink" Target="https://arxiv.org/abs/1903.06464"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arxiv.org/abs/2002.06961" TargetMode="Externa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arxiv.org/abs/2002.06961" TargetMode="Externa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hyperlink" Target="https://towardsdatascience.com/breaking-down-mean-average-precision-map-ae462f623a52"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2008974"/>
            <a:ext cx="8520600" cy="2377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Better Together:</a:t>
            </a:r>
            <a:endParaRPr/>
          </a:p>
          <a:p>
            <a:pPr indent="0" lvl="0" marL="0" rtl="0" algn="l">
              <a:spcBef>
                <a:spcPts val="0"/>
              </a:spcBef>
              <a:spcAft>
                <a:spcPts val="0"/>
              </a:spcAft>
              <a:buNone/>
            </a:pPr>
            <a:r>
              <a:rPr lang="en-GB"/>
              <a:t>Citation </a:t>
            </a:r>
            <a:r>
              <a:rPr lang="en-GB"/>
              <a:t>Recommendation</a:t>
            </a:r>
            <a:r>
              <a:rPr lang="en-GB"/>
              <a:t> Proposal</a:t>
            </a:r>
            <a:endParaRPr/>
          </a:p>
        </p:txBody>
      </p:sp>
      <p:sp>
        <p:nvSpPr>
          <p:cNvPr id="57" name="Google Shape;57;p13"/>
          <p:cNvSpPr txBox="1"/>
          <p:nvPr>
            <p:ph idx="1" type="subTitle"/>
          </p:nvPr>
        </p:nvSpPr>
        <p:spPr>
          <a:xfrm>
            <a:off x="311700" y="4485058"/>
            <a:ext cx="8520600" cy="1056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700"/>
              <a:t>Peter Vickers (University of Sheffield)</a:t>
            </a:r>
            <a:endParaRPr sz="2700"/>
          </a:p>
          <a:p>
            <a:pPr indent="0" lvl="0" marL="0" rtl="0" algn="l">
              <a:spcBef>
                <a:spcPts val="0"/>
              </a:spcBef>
              <a:spcAft>
                <a:spcPts val="0"/>
              </a:spcAft>
              <a:buNone/>
            </a:pPr>
            <a:r>
              <a:t/>
            </a:r>
            <a:endParaRPr sz="2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2840075" y="212375"/>
            <a:ext cx="59922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Citation Recommendation</a:t>
            </a:r>
            <a:endParaRPr/>
          </a:p>
        </p:txBody>
      </p:sp>
      <p:sp>
        <p:nvSpPr>
          <p:cNvPr id="114" name="Google Shape;114;p22"/>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How to handle valid candidates y_hat which aren’t present in the paper and are related to true paper y? “Relaxed citation re-prediction”</a:t>
            </a:r>
            <a:endParaRPr/>
          </a:p>
          <a:p>
            <a:pPr indent="0" lvl="0" marL="0" rtl="0" algn="l">
              <a:spcBef>
                <a:spcPts val="1600"/>
              </a:spcBef>
              <a:spcAft>
                <a:spcPts val="0"/>
              </a:spcAft>
              <a:buClr>
                <a:schemeClr val="dk1"/>
              </a:buClr>
              <a:buSzPts val="1100"/>
              <a:buFont typeface="Arial"/>
              <a:buNone/>
            </a:pPr>
            <a:r>
              <a:rPr lang="en-GB"/>
              <a:t>Relative Co-citated Probability: replace a score of 1 with some discounted score (e.g. 0.5) if a Co-citated paper is recommended instead. Can we use cociation rate as a better signal?</a:t>
            </a:r>
            <a:endParaRPr/>
          </a:p>
          <a:p>
            <a:pPr indent="0" lvl="0" marL="0" rtl="0" algn="l">
              <a:spcBef>
                <a:spcPts val="1600"/>
              </a:spcBef>
              <a:spcAft>
                <a:spcPts val="0"/>
              </a:spcAft>
              <a:buClr>
                <a:schemeClr val="dk1"/>
              </a:buClr>
              <a:buSzPts val="1100"/>
              <a:buFont typeface="Arial"/>
              <a:buNone/>
            </a:pPr>
            <a:r>
              <a:rPr lang="en-GB"/>
              <a:t>Use cocitations to smooth the reward (White 1981):</a:t>
            </a:r>
            <a:endParaRPr/>
          </a:p>
          <a:p>
            <a:pPr indent="0" lvl="0" marL="0" rtl="0" algn="l">
              <a:spcBef>
                <a:spcPts val="1600"/>
              </a:spcBef>
              <a:spcAft>
                <a:spcPts val="0"/>
              </a:spcAft>
              <a:buClr>
                <a:schemeClr val="dk1"/>
              </a:buClr>
              <a:buSzPts val="1100"/>
              <a:buFont typeface="Arial"/>
              <a:buNone/>
            </a:pPr>
            <a:r>
              <a:rPr lang="en-GB" sz="1500">
                <a:latin typeface="Courier New"/>
                <a:ea typeface="Courier New"/>
                <a:cs typeface="Courier New"/>
                <a:sym typeface="Courier New"/>
              </a:rPr>
              <a:t>Cociation score(x_1, x_2)  = </a:t>
            </a:r>
            <a:endParaRPr sz="1500">
              <a:latin typeface="Courier New"/>
              <a:ea typeface="Courier New"/>
              <a:cs typeface="Courier New"/>
              <a:sym typeface="Courier New"/>
            </a:endParaRPr>
          </a:p>
          <a:p>
            <a:pPr indent="0" lvl="0" marL="0" rtl="0" algn="l">
              <a:spcBef>
                <a:spcPts val="1600"/>
              </a:spcBef>
              <a:spcAft>
                <a:spcPts val="0"/>
              </a:spcAft>
              <a:buClr>
                <a:schemeClr val="dk1"/>
              </a:buClr>
              <a:buSzPts val="1100"/>
              <a:buFont typeface="Arial"/>
              <a:buNone/>
            </a:pPr>
            <a:r>
              <a:rPr lang="en-GB" sz="1500">
                <a:latin typeface="Courier New"/>
                <a:ea typeface="Courier New"/>
                <a:cs typeface="Courier New"/>
                <a:sym typeface="Courier New"/>
              </a:rPr>
              <a:t>           sum(papers which cite both(x_1, x_2))</a:t>
            </a:r>
            <a:endParaRPr sz="1500">
              <a:latin typeface="Courier New"/>
              <a:ea typeface="Courier New"/>
              <a:cs typeface="Courier New"/>
              <a:sym typeface="Courier New"/>
            </a:endParaRPr>
          </a:p>
          <a:p>
            <a:pPr indent="0" lvl="0" marL="0" rtl="0" algn="l">
              <a:spcBef>
                <a:spcPts val="1600"/>
              </a:spcBef>
              <a:spcAft>
                <a:spcPts val="0"/>
              </a:spcAft>
              <a:buClr>
                <a:schemeClr val="dk1"/>
              </a:buClr>
              <a:buSzPts val="1100"/>
              <a:buFont typeface="Arial"/>
              <a:buNone/>
            </a:pPr>
            <a:r>
              <a:rPr b="1" lang="en-GB"/>
              <a:t>How to normalize the score?</a:t>
            </a:r>
            <a:endParaRPr b="1"/>
          </a:p>
          <a:p>
            <a:pPr indent="0" lvl="0" marL="0" rtl="0" algn="l">
              <a:spcBef>
                <a:spcPts val="1600"/>
              </a:spcBef>
              <a:spcAft>
                <a:spcPts val="0"/>
              </a:spcAft>
              <a:buClr>
                <a:schemeClr val="dk1"/>
              </a:buClr>
              <a:buSzPts val="1100"/>
              <a:buFont typeface="Arial"/>
              <a:buNone/>
            </a:pPr>
            <a:r>
              <a:rPr b="1" lang="en-GB" sz="1500">
                <a:latin typeface="Courier New"/>
                <a:ea typeface="Courier New"/>
                <a:cs typeface="Courier New"/>
                <a:sym typeface="Courier New"/>
              </a:rPr>
              <a:t>Cocitation_normed</a:t>
            </a:r>
            <a:r>
              <a:rPr lang="en-GB" sz="1500">
                <a:latin typeface="Courier New"/>
                <a:ea typeface="Courier New"/>
                <a:cs typeface="Courier New"/>
                <a:sym typeface="Courier New"/>
              </a:rPr>
              <a:t>(x_1, x_2)</a:t>
            </a:r>
            <a:r>
              <a:rPr b="1" lang="en-GB" sz="1500">
                <a:latin typeface="Courier New"/>
                <a:ea typeface="Courier New"/>
                <a:cs typeface="Courier New"/>
                <a:sym typeface="Courier New"/>
              </a:rPr>
              <a:t> </a:t>
            </a:r>
            <a:r>
              <a:rPr lang="en-GB" sz="1500">
                <a:latin typeface="Courier New"/>
                <a:ea typeface="Courier New"/>
                <a:cs typeface="Courier New"/>
                <a:sym typeface="Courier New"/>
              </a:rPr>
              <a:t>= </a:t>
            </a:r>
            <a:endParaRPr sz="1500">
              <a:latin typeface="Courier New"/>
              <a:ea typeface="Courier New"/>
              <a:cs typeface="Courier New"/>
              <a:sym typeface="Courier New"/>
            </a:endParaRPr>
          </a:p>
          <a:p>
            <a:pPr indent="0" lvl="0" marL="0" rtl="0" algn="l">
              <a:spcBef>
                <a:spcPts val="1600"/>
              </a:spcBef>
              <a:spcAft>
                <a:spcPts val="0"/>
              </a:spcAft>
              <a:buClr>
                <a:schemeClr val="dk1"/>
              </a:buClr>
              <a:buSzPts val="1100"/>
              <a:buFont typeface="Arial"/>
              <a:buNone/>
            </a:pPr>
            <a:r>
              <a:rPr lang="en-GB" sz="1500">
                <a:latin typeface="Courier New"/>
                <a:ea typeface="Courier New"/>
                <a:cs typeface="Courier New"/>
                <a:sym typeface="Courier New"/>
              </a:rPr>
              <a:t>           sum(papers which cite both(x_1, x_2)) /                                                       </a:t>
            </a:r>
            <a:endParaRPr sz="1500">
              <a:latin typeface="Courier New"/>
              <a:ea typeface="Courier New"/>
              <a:cs typeface="Courier New"/>
              <a:sym typeface="Courier New"/>
            </a:endParaRPr>
          </a:p>
          <a:p>
            <a:pPr indent="0" lvl="0" marL="0" rtl="0" algn="l">
              <a:spcBef>
                <a:spcPts val="1600"/>
              </a:spcBef>
              <a:spcAft>
                <a:spcPts val="0"/>
              </a:spcAft>
              <a:buClr>
                <a:schemeClr val="dk1"/>
              </a:buClr>
              <a:buSzPts val="1100"/>
              <a:buFont typeface="Arial"/>
              <a:buNone/>
            </a:pPr>
            <a:r>
              <a:rPr lang="en-GB" sz="1500">
                <a:latin typeface="Courier New"/>
                <a:ea typeface="Courier New"/>
                <a:cs typeface="Courier New"/>
                <a:sym typeface="Courier New"/>
              </a:rPr>
              <a:t>           sum(papers which cite(x_1)) </a:t>
            </a:r>
            <a:endParaRPr sz="1500">
              <a:latin typeface="Courier New"/>
              <a:ea typeface="Courier New"/>
              <a:cs typeface="Courier New"/>
              <a:sym typeface="Courier New"/>
            </a:endParaRPr>
          </a:p>
          <a:p>
            <a:pPr indent="0" lvl="0" marL="0" rtl="0" algn="l">
              <a:spcBef>
                <a:spcPts val="1600"/>
              </a:spcBef>
              <a:spcAft>
                <a:spcPts val="1600"/>
              </a:spcAft>
              <a:buClr>
                <a:schemeClr val="dk1"/>
              </a:buClr>
              <a:buSzPts val="1100"/>
              <a:buFont typeface="Arial"/>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2840075" y="212375"/>
            <a:ext cx="59922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Full Citation Recommendation</a:t>
            </a:r>
            <a:endParaRPr/>
          </a:p>
          <a:p>
            <a:pPr indent="0" lvl="0" marL="0" rtl="0" algn="l">
              <a:spcBef>
                <a:spcPts val="0"/>
              </a:spcBef>
              <a:spcAft>
                <a:spcPts val="0"/>
              </a:spcAft>
              <a:buNone/>
            </a:pPr>
            <a:r>
              <a:t/>
            </a:r>
            <a:endParaRPr/>
          </a:p>
        </p:txBody>
      </p:sp>
      <p:sp>
        <p:nvSpPr>
          <p:cNvPr id="120" name="Google Shape;120;p23"/>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Push the idea further: Can we recommend all citations for a paper?</a:t>
            </a:r>
            <a:endParaRPr sz="1700"/>
          </a:p>
          <a:p>
            <a:pPr indent="0" lvl="0" marL="0" rtl="0" algn="l">
              <a:spcBef>
                <a:spcPts val="1600"/>
              </a:spcBef>
              <a:spcAft>
                <a:spcPts val="0"/>
              </a:spcAft>
              <a:buClr>
                <a:schemeClr val="dk1"/>
              </a:buClr>
              <a:buSzPts val="1100"/>
              <a:buFont typeface="Arial"/>
              <a:buNone/>
            </a:pPr>
            <a:r>
              <a:rPr lang="en-GB" sz="1700"/>
              <a:t>Same assumptions as before (all cited papers in collection)</a:t>
            </a:r>
            <a:endParaRPr sz="1700"/>
          </a:p>
          <a:p>
            <a:pPr indent="0" lvl="0" marL="0" rtl="0" algn="l">
              <a:spcBef>
                <a:spcPts val="1600"/>
              </a:spcBef>
              <a:spcAft>
                <a:spcPts val="0"/>
              </a:spcAft>
              <a:buClr>
                <a:schemeClr val="dk1"/>
              </a:buClr>
              <a:buSzPts val="1100"/>
              <a:buFont typeface="Arial"/>
              <a:buNone/>
            </a:pPr>
            <a:r>
              <a:rPr lang="en-GB" sz="1700"/>
              <a:t>“Generative citation prediction task provides document identifiers with titles, abstracts, and </a:t>
            </a:r>
            <a:r>
              <a:rPr b="1" lang="en-GB" sz="1700"/>
              <a:t>all citations masked</a:t>
            </a:r>
            <a:r>
              <a:rPr lang="en-GB" sz="1700"/>
              <a:t>. The model is asked to find the missing papers”</a:t>
            </a:r>
            <a:endParaRPr sz="1700"/>
          </a:p>
          <a:p>
            <a:pPr indent="0" lvl="0" marL="0" rtl="0" algn="l">
              <a:spcBef>
                <a:spcPts val="1600"/>
              </a:spcBef>
              <a:spcAft>
                <a:spcPts val="0"/>
              </a:spcAft>
              <a:buNone/>
            </a:pPr>
            <a:r>
              <a:rPr lang="en-GB" sz="1700"/>
              <a:t>New issues: </a:t>
            </a:r>
            <a:endParaRPr sz="1700"/>
          </a:p>
          <a:p>
            <a:pPr indent="-336550" lvl="0" marL="457200" rtl="0" algn="l">
              <a:spcBef>
                <a:spcPts val="1600"/>
              </a:spcBef>
              <a:spcAft>
                <a:spcPts val="0"/>
              </a:spcAft>
              <a:buSzPts val="1700"/>
              <a:buChar char="-"/>
            </a:pPr>
            <a:r>
              <a:rPr lang="en-GB" sz="1700"/>
              <a:t>With graph-based embeddings, we’ll want to update the embedding as we predict new citations</a:t>
            </a:r>
            <a:endParaRPr sz="1700"/>
          </a:p>
          <a:p>
            <a:pPr indent="-336550" lvl="0" marL="457200" rtl="0" algn="l">
              <a:spcBef>
                <a:spcPts val="0"/>
              </a:spcBef>
              <a:spcAft>
                <a:spcPts val="0"/>
              </a:spcAft>
              <a:buSzPts val="1700"/>
              <a:buChar char="-"/>
            </a:pPr>
            <a:r>
              <a:rPr lang="en-GB" sz="1700"/>
              <a:t>However, low numbers of citations may give unstable graph embeddings. </a:t>
            </a:r>
            <a:endParaRPr sz="1700"/>
          </a:p>
          <a:p>
            <a:pPr indent="-336550" lvl="0" marL="457200" rtl="0" algn="l">
              <a:spcBef>
                <a:spcPts val="0"/>
              </a:spcBef>
              <a:spcAft>
                <a:spcPts val="0"/>
              </a:spcAft>
              <a:buSzPts val="1700"/>
              <a:buChar char="-"/>
            </a:pPr>
            <a:r>
              <a:rPr lang="en-GB" sz="1700"/>
              <a:t>How to know when to stop adding citations? (Unfair to expect model to know how many citations)</a:t>
            </a:r>
            <a:endParaRPr sz="1700"/>
          </a:p>
          <a:p>
            <a:pPr indent="0" lvl="0" marL="0" rtl="0" algn="l">
              <a:spcBef>
                <a:spcPts val="1600"/>
              </a:spcBef>
              <a:spcAft>
                <a:spcPts val="1600"/>
              </a:spcAft>
              <a:buNone/>
            </a:pPr>
            <a:r>
              <a:t/>
            </a:r>
            <a:endParaRPr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2840075" y="212375"/>
            <a:ext cx="59922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Full Citation Recommendation</a:t>
            </a:r>
            <a:endParaRPr/>
          </a:p>
          <a:p>
            <a:pPr indent="0" lvl="0" marL="0" rtl="0" algn="l">
              <a:spcBef>
                <a:spcPts val="0"/>
              </a:spcBef>
              <a:spcAft>
                <a:spcPts val="0"/>
              </a:spcAft>
              <a:buNone/>
            </a:pPr>
            <a:r>
              <a:t/>
            </a:r>
            <a:endParaRPr/>
          </a:p>
        </p:txBody>
      </p:sp>
      <p:sp>
        <p:nvSpPr>
          <p:cNvPr id="126" name="Google Shape;126;p2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Solutions:</a:t>
            </a:r>
            <a:endParaRPr sz="1300"/>
          </a:p>
          <a:p>
            <a:pPr indent="-336550" lvl="0" marL="457200" rtl="0" algn="l">
              <a:spcBef>
                <a:spcPts val="1600"/>
              </a:spcBef>
              <a:spcAft>
                <a:spcPts val="0"/>
              </a:spcAft>
              <a:buSzPts val="1700"/>
              <a:buChar char="-"/>
            </a:pPr>
            <a:r>
              <a:rPr lang="en-GB" sz="1700"/>
              <a:t>Predict papers 1-by-1 and add them to the graph embedding</a:t>
            </a:r>
            <a:endParaRPr sz="1700"/>
          </a:p>
          <a:p>
            <a:pPr indent="-336550" lvl="0" marL="457200" rtl="0" algn="l">
              <a:spcBef>
                <a:spcPts val="0"/>
              </a:spcBef>
              <a:spcAft>
                <a:spcPts val="0"/>
              </a:spcAft>
              <a:buSzPts val="1700"/>
              <a:buChar char="-"/>
            </a:pPr>
            <a:r>
              <a:rPr lang="en-GB" sz="1700"/>
              <a:t>Learn dummy embeddings before we have enough citations </a:t>
            </a:r>
            <a:endParaRPr sz="1700"/>
          </a:p>
          <a:p>
            <a:pPr indent="0" lvl="0" marL="0" rtl="0" algn="l">
              <a:spcBef>
                <a:spcPts val="1600"/>
              </a:spcBef>
              <a:spcAft>
                <a:spcPts val="0"/>
              </a:spcAft>
              <a:buNone/>
            </a:pPr>
            <a:r>
              <a:t/>
            </a:r>
            <a:endParaRPr sz="1700"/>
          </a:p>
          <a:p>
            <a:pPr indent="0" lvl="0" marL="0" rtl="0" algn="l">
              <a:spcBef>
                <a:spcPts val="1600"/>
              </a:spcBef>
              <a:spcAft>
                <a:spcPts val="0"/>
              </a:spcAft>
              <a:buNone/>
            </a:pPr>
            <a:r>
              <a:rPr lang="en-GB" sz="1700"/>
              <a:t>Decoding paper recommendations</a:t>
            </a:r>
            <a:endParaRPr sz="1700"/>
          </a:p>
          <a:p>
            <a:pPr indent="0" lvl="0" marL="0" rtl="0" algn="l">
              <a:spcBef>
                <a:spcPts val="1600"/>
              </a:spcBef>
              <a:spcAft>
                <a:spcPts val="0"/>
              </a:spcAft>
              <a:buNone/>
            </a:pPr>
            <a:r>
              <a:rPr lang="en-GB" sz="1700"/>
              <a:t>Treat paper recommendation as a decoding task. </a:t>
            </a:r>
            <a:endParaRPr sz="1700"/>
          </a:p>
          <a:p>
            <a:pPr indent="-336550" lvl="0" marL="457200" rtl="0" algn="l">
              <a:spcBef>
                <a:spcPts val="1600"/>
              </a:spcBef>
              <a:spcAft>
                <a:spcPts val="0"/>
              </a:spcAft>
              <a:buSzPts val="1700"/>
              <a:buChar char="-"/>
            </a:pPr>
            <a:r>
              <a:rPr lang="en-GB" sz="1700"/>
              <a:t>From 0 citations, predict the most likely citation, then add that to the paper representation.</a:t>
            </a:r>
            <a:endParaRPr sz="1700"/>
          </a:p>
          <a:p>
            <a:pPr indent="-336550" lvl="0" marL="457200" rtl="0" algn="l">
              <a:spcBef>
                <a:spcPts val="0"/>
              </a:spcBef>
              <a:spcAft>
                <a:spcPts val="0"/>
              </a:spcAft>
              <a:buSzPts val="1700"/>
              <a:buChar char="-"/>
            </a:pPr>
            <a:r>
              <a:rPr lang="en-GB" sz="1700"/>
              <a:t>Then repeat previous step until some criteria met</a:t>
            </a:r>
            <a:endParaRPr sz="1700"/>
          </a:p>
          <a:p>
            <a:pPr indent="-336550" lvl="0" marL="457200" rtl="0" algn="l">
              <a:spcBef>
                <a:spcPts val="0"/>
              </a:spcBef>
              <a:spcAft>
                <a:spcPts val="0"/>
              </a:spcAft>
              <a:buSzPts val="1700"/>
              <a:buChar char="-"/>
            </a:pPr>
            <a:r>
              <a:rPr lang="en-GB" sz="1700"/>
              <a:t>Beam search will probably help</a:t>
            </a:r>
            <a:endParaRPr sz="1700"/>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2840075" y="212375"/>
            <a:ext cx="59922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Handling Low Citation Count</a:t>
            </a:r>
            <a:endParaRPr/>
          </a:p>
        </p:txBody>
      </p:sp>
      <p:sp>
        <p:nvSpPr>
          <p:cNvPr id="132" name="Google Shape;132;p25"/>
          <p:cNvSpPr txBox="1"/>
          <p:nvPr>
            <p:ph idx="1" type="body"/>
          </p:nvPr>
        </p:nvSpPr>
        <p:spPr>
          <a:xfrm>
            <a:off x="311700" y="1536629"/>
            <a:ext cx="8520600" cy="2395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Generalise: Can we start </a:t>
            </a:r>
            <a:r>
              <a:rPr lang="en-GB"/>
              <a:t>GCNN(Other_Citations) with very few citations?</a:t>
            </a:r>
            <a:endParaRPr/>
          </a:p>
          <a:p>
            <a:pPr indent="0" lvl="0" marL="0" rtl="0" algn="l">
              <a:spcBef>
                <a:spcPts val="1600"/>
              </a:spcBef>
              <a:spcAft>
                <a:spcPts val="0"/>
              </a:spcAft>
              <a:buNone/>
            </a:pPr>
            <a:r>
              <a:rPr lang="en-GB"/>
              <a:t>We would expect to see out-of-distribution effects with &gt;10 citations</a:t>
            </a:r>
            <a:endParaRPr/>
          </a:p>
          <a:p>
            <a:pPr indent="0" lvl="0" marL="0" rtl="0" algn="l">
              <a:spcBef>
                <a:spcPts val="1600"/>
              </a:spcBef>
              <a:spcAft>
                <a:spcPts val="0"/>
              </a:spcAft>
              <a:buNone/>
            </a:pPr>
            <a:r>
              <a:rPr lang="en-GB"/>
              <a:t>Idea - ‘Prompt learn’ dummy citations to fill in the first 10 citations when generating embeddings. </a:t>
            </a:r>
            <a:r>
              <a:rPr i="1" lang="en-GB"/>
              <a:t>S</a:t>
            </a:r>
            <a:r>
              <a:rPr lang="en-GB"/>
              <a:t>imilar to</a:t>
            </a:r>
            <a:r>
              <a:rPr i="1" lang="en-GB"/>
              <a:t> Factual Probing Is [MASK]: Learning vs. Learning to Recall</a:t>
            </a:r>
            <a:r>
              <a:rPr lang="en-GB"/>
              <a:t> [Zhong 2021] tor </a:t>
            </a:r>
            <a:r>
              <a:rPr i="1" lang="en-GB"/>
              <a:t>Learning to Prompt for Vision-Language Models </a:t>
            </a:r>
            <a:r>
              <a:rPr lang="en-GB"/>
              <a:t>[Zhou 2021].</a:t>
            </a:r>
            <a:endParaRPr/>
          </a:p>
          <a:p>
            <a:pPr indent="0" lvl="0" marL="0" rtl="0" algn="l">
              <a:spcBef>
                <a:spcPts val="1600"/>
              </a:spcBef>
              <a:spcAft>
                <a:spcPts val="1600"/>
              </a:spcAft>
              <a:buNone/>
            </a:pPr>
            <a:r>
              <a:t/>
            </a:r>
            <a:endParaRPr/>
          </a:p>
        </p:txBody>
      </p:sp>
      <p:pic>
        <p:nvPicPr>
          <p:cNvPr id="133" name="Google Shape;133;p25"/>
          <p:cNvPicPr preferRelativeResize="0"/>
          <p:nvPr/>
        </p:nvPicPr>
        <p:blipFill>
          <a:blip r:embed="rId3">
            <a:alphaModFix/>
          </a:blip>
          <a:stretch>
            <a:fillRect/>
          </a:stretch>
        </p:blipFill>
        <p:spPr>
          <a:xfrm>
            <a:off x="5477213" y="3664488"/>
            <a:ext cx="3495675" cy="2581275"/>
          </a:xfrm>
          <a:prstGeom prst="rect">
            <a:avLst/>
          </a:prstGeom>
          <a:noFill/>
          <a:ln>
            <a:noFill/>
          </a:ln>
        </p:spPr>
      </p:pic>
      <p:sp>
        <p:nvSpPr>
          <p:cNvPr id="134" name="Google Shape;134;p25"/>
          <p:cNvSpPr txBox="1"/>
          <p:nvPr/>
        </p:nvSpPr>
        <p:spPr>
          <a:xfrm>
            <a:off x="337000" y="3983875"/>
            <a:ext cx="5140200" cy="3041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800">
                <a:solidFill>
                  <a:srgbClr val="2A196F"/>
                </a:solidFill>
              </a:rPr>
              <a:t>For papers w</a:t>
            </a:r>
            <a:r>
              <a:rPr lang="en-GB" sz="1800">
                <a:solidFill>
                  <a:srgbClr val="2A196F"/>
                </a:solidFill>
              </a:rPr>
              <a:t>ith fewer than (say) 10 citations, artificially insert 10-num_citations dummy citations into the graph with citation edges from the paper</a:t>
            </a:r>
            <a:endParaRPr sz="1800">
              <a:solidFill>
                <a:srgbClr val="2A196F"/>
              </a:solidFill>
            </a:endParaRPr>
          </a:p>
          <a:p>
            <a:pPr indent="0" lvl="0" marL="0" rtl="0" algn="l">
              <a:lnSpc>
                <a:spcPct val="115000"/>
              </a:lnSpc>
              <a:spcBef>
                <a:spcPts val="1600"/>
              </a:spcBef>
              <a:spcAft>
                <a:spcPts val="0"/>
              </a:spcAft>
              <a:buClr>
                <a:schemeClr val="dk1"/>
              </a:buClr>
              <a:buSzPts val="1100"/>
              <a:buFont typeface="Arial"/>
              <a:buNone/>
            </a:pPr>
            <a:r>
              <a:rPr lang="en-GB" sz="1800">
                <a:solidFill>
                  <a:srgbClr val="2A196F"/>
                </a:solidFill>
              </a:rPr>
              <a:t>These embeddings are updated with the Local citation prediction task and the value is shared across all papers.</a:t>
            </a:r>
            <a:endParaRPr sz="1800">
              <a:solidFill>
                <a:srgbClr val="2A196F"/>
              </a:solidFill>
            </a:endParaRPr>
          </a:p>
          <a:p>
            <a:pPr indent="0" lvl="0" marL="0" rtl="0" algn="l">
              <a:spcBef>
                <a:spcPts val="16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6"/>
          <p:cNvSpPr txBox="1"/>
          <p:nvPr>
            <p:ph type="title"/>
          </p:nvPr>
        </p:nvSpPr>
        <p:spPr>
          <a:xfrm>
            <a:off x="2840075" y="212375"/>
            <a:ext cx="59922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Local Citation Recommendation</a:t>
            </a:r>
            <a:endParaRPr/>
          </a:p>
        </p:txBody>
      </p:sp>
      <p:sp>
        <p:nvSpPr>
          <p:cNvPr id="140" name="Google Shape;140;p26"/>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“Generative citation prediction task provides document identifiers with titles, abstracts, local text, masked citations from within the local text and all citations from outside the local text. The model is asked to recover the masked citation links”</a:t>
            </a:r>
            <a:endParaRPr/>
          </a:p>
          <a:p>
            <a:pPr indent="0" lvl="0" marL="0" rtl="0" algn="l">
              <a:spcBef>
                <a:spcPts val="1600"/>
              </a:spcBef>
              <a:spcAft>
                <a:spcPts val="0"/>
              </a:spcAft>
              <a:buNone/>
            </a:pPr>
            <a:r>
              <a:rPr lang="en-GB"/>
              <a:t>Simulates adding a new section to a complete paper. Allows almost-complete citation context to play against local text context.</a:t>
            </a:r>
            <a:endParaRPr/>
          </a:p>
          <a:p>
            <a:pPr indent="0" lvl="0" marL="0" rtl="0" algn="l">
              <a:spcBef>
                <a:spcPts val="1600"/>
              </a:spcBef>
              <a:spcAft>
                <a:spcPts val="0"/>
              </a:spcAft>
              <a:buNone/>
            </a:pPr>
            <a:r>
              <a:rPr lang="en-GB"/>
              <a:t>Can also become a </a:t>
            </a:r>
            <a:r>
              <a:rPr b="1" lang="en-GB"/>
              <a:t>text-query paper recommendation system </a:t>
            </a:r>
            <a:r>
              <a:rPr lang="en-GB"/>
              <a:t>-&gt; just pass the model a sentence description for a paper you’d want to read. Perhaps citations could be a medelely collection.</a:t>
            </a:r>
            <a:endParaRPr/>
          </a:p>
          <a:p>
            <a:pPr indent="0" lvl="0" marL="0" rtl="0" algn="l">
              <a:spcBef>
                <a:spcPts val="1600"/>
              </a:spcBef>
              <a:spcAft>
                <a:spcPts val="0"/>
              </a:spcAft>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7"/>
          <p:cNvSpPr txBox="1"/>
          <p:nvPr>
            <p:ph type="title"/>
          </p:nvPr>
        </p:nvSpPr>
        <p:spPr>
          <a:xfrm>
            <a:off x="2840075" y="212375"/>
            <a:ext cx="59922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Proposed Local Citation Model</a:t>
            </a:r>
            <a:endParaRPr/>
          </a:p>
        </p:txBody>
      </p:sp>
      <p:sp>
        <p:nvSpPr>
          <p:cNvPr id="146" name="Google Shape;146;p27"/>
          <p:cNvSpPr txBox="1"/>
          <p:nvPr>
            <p:ph idx="1" type="body"/>
          </p:nvPr>
        </p:nvSpPr>
        <p:spPr>
          <a:xfrm>
            <a:off x="311700" y="15099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Inspired by </a:t>
            </a:r>
            <a:r>
              <a:rPr i="1" lang="en-GB"/>
              <a:t>A LSTM Based Model for Personalized Context-Aware Citation Recommendation</a:t>
            </a:r>
            <a:r>
              <a:rPr lang="en-GB"/>
              <a:t> (Yang et al 2018):</a:t>
            </a:r>
            <a:endParaRPr/>
          </a:p>
          <a:p>
            <a:pPr indent="0" lvl="0" marL="0" rtl="0" algn="l">
              <a:spcBef>
                <a:spcPts val="1600"/>
              </a:spcBef>
              <a:spcAft>
                <a:spcPts val="0"/>
              </a:spcAft>
              <a:buNone/>
            </a:pPr>
            <a:r>
              <a:rPr lang="en-GB" sz="1500">
                <a:latin typeface="Courier New"/>
                <a:ea typeface="Courier New"/>
                <a:cs typeface="Courier New"/>
                <a:sym typeface="Courier New"/>
              </a:rPr>
              <a:t>Local_Text_emb = MLP_t(Spectre(Title, Abstract)+BERT(Citing Paragraph))</a:t>
            </a:r>
            <a:endParaRPr sz="1500">
              <a:latin typeface="Courier New"/>
              <a:ea typeface="Courier New"/>
              <a:cs typeface="Courier New"/>
              <a:sym typeface="Courier New"/>
            </a:endParaRPr>
          </a:p>
          <a:p>
            <a:pPr indent="0" lvl="0" marL="0" rtl="0" algn="l">
              <a:spcBef>
                <a:spcPts val="1600"/>
              </a:spcBef>
              <a:spcAft>
                <a:spcPts val="0"/>
              </a:spcAft>
              <a:buNone/>
            </a:pPr>
            <a:r>
              <a:rPr lang="en-GB" sz="1500">
                <a:latin typeface="Courier New"/>
                <a:ea typeface="Courier New"/>
                <a:cs typeface="Courier New"/>
                <a:sym typeface="Courier New"/>
              </a:rPr>
              <a:t>Citation_emb = MLP_c(GCNN(Other_Citations)+</a:t>
            </a:r>
            <a:r>
              <a:rPr lang="en-GB" sz="1500">
                <a:latin typeface="Courier New"/>
                <a:ea typeface="Courier New"/>
                <a:cs typeface="Courier New"/>
                <a:sym typeface="Courier New"/>
              </a:rPr>
              <a:t>BERT(Citing Paragraph))</a:t>
            </a:r>
            <a:endParaRPr sz="1500">
              <a:latin typeface="Courier New"/>
              <a:ea typeface="Courier New"/>
              <a:cs typeface="Courier New"/>
              <a:sym typeface="Courier New"/>
            </a:endParaRPr>
          </a:p>
          <a:p>
            <a:pPr indent="0" lvl="0" marL="0" rtl="0" algn="l">
              <a:spcBef>
                <a:spcPts val="1600"/>
              </a:spcBef>
              <a:spcAft>
                <a:spcPts val="0"/>
              </a:spcAft>
              <a:buNone/>
            </a:pPr>
            <a:r>
              <a:rPr lang="en-GB"/>
              <a:t>Predict Citation:</a:t>
            </a:r>
            <a:endParaRPr/>
          </a:p>
          <a:p>
            <a:pPr indent="0" lvl="0" marL="0" rtl="0" algn="l">
              <a:spcBef>
                <a:spcPts val="1600"/>
              </a:spcBef>
              <a:spcAft>
                <a:spcPts val="0"/>
              </a:spcAft>
              <a:buNone/>
            </a:pPr>
            <a:r>
              <a:rPr lang="en-GB" sz="1500">
                <a:latin typeface="Courier New"/>
                <a:ea typeface="Courier New"/>
                <a:cs typeface="Courier New"/>
                <a:sym typeface="Courier New"/>
              </a:rPr>
              <a:t>argmax_i( </a:t>
            </a:r>
            <a:endParaRPr sz="1500">
              <a:latin typeface="Courier New"/>
              <a:ea typeface="Courier New"/>
              <a:cs typeface="Courier New"/>
              <a:sym typeface="Courier New"/>
            </a:endParaRPr>
          </a:p>
          <a:p>
            <a:pPr indent="0" lvl="0" marL="0" rtl="0" algn="l">
              <a:spcBef>
                <a:spcPts val="1600"/>
              </a:spcBef>
              <a:spcAft>
                <a:spcPts val="0"/>
              </a:spcAft>
              <a:buNone/>
            </a:pPr>
            <a:r>
              <a:rPr lang="en-GB" sz="1500">
                <a:latin typeface="Courier New"/>
                <a:ea typeface="Courier New"/>
                <a:cs typeface="Courier New"/>
                <a:sym typeface="Courier New"/>
              </a:rPr>
              <a:t>cosine_sim ( Local_Text_emb, Spectre(Title_i, Abstract_i) ) +</a:t>
            </a:r>
            <a:endParaRPr sz="1500">
              <a:latin typeface="Courier New"/>
              <a:ea typeface="Courier New"/>
              <a:cs typeface="Courier New"/>
              <a:sym typeface="Courier New"/>
            </a:endParaRPr>
          </a:p>
          <a:p>
            <a:pPr indent="0" lvl="0" marL="0" rtl="0" algn="l">
              <a:spcBef>
                <a:spcPts val="1600"/>
              </a:spcBef>
              <a:spcAft>
                <a:spcPts val="0"/>
              </a:spcAft>
              <a:buNone/>
            </a:pPr>
            <a:r>
              <a:rPr lang="en-GB" sz="1500">
                <a:latin typeface="Courier New"/>
                <a:ea typeface="Courier New"/>
                <a:cs typeface="Courier New"/>
                <a:sym typeface="Courier New"/>
              </a:rPr>
              <a:t>cosine_sim (      Citation_emb, GCNN(Citations_i)              )</a:t>
            </a:r>
            <a:endParaRPr sz="1500">
              <a:latin typeface="Courier New"/>
              <a:ea typeface="Courier New"/>
              <a:cs typeface="Courier New"/>
              <a:sym typeface="Courier New"/>
            </a:endParaRPr>
          </a:p>
          <a:p>
            <a:pPr indent="0" lvl="0" marL="0" rtl="0" algn="l">
              <a:spcBef>
                <a:spcPts val="1600"/>
              </a:spcBef>
              <a:spcAft>
                <a:spcPts val="0"/>
              </a:spcAft>
              <a:buNone/>
            </a:pPr>
            <a:r>
              <a:rPr lang="en-GB"/>
              <a:t>I.e. Learn MLP_t, MLP_c to transform Text and Citation Embeddings within their respective spaces to attend to the local text</a:t>
            </a:r>
            <a:endParaRPr/>
          </a:p>
          <a:p>
            <a:pPr indent="0" lvl="0" marL="0" rtl="0" algn="l">
              <a:spcBef>
                <a:spcPts val="1600"/>
              </a:spcBef>
              <a:spcAft>
                <a:spcPts val="1600"/>
              </a:spcAft>
              <a:buNone/>
            </a:pPr>
            <a:r>
              <a:rPr lang="en-GB"/>
              <a:t>Train on labelled examples with Metric loss, use soft positives (cocited papers) to smooth loss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2840075" y="212375"/>
            <a:ext cx="59922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Leveraging </a:t>
            </a:r>
            <a:r>
              <a:rPr i="1" lang="en-GB"/>
              <a:t>Better Together </a:t>
            </a:r>
            <a:endParaRPr i="1"/>
          </a:p>
        </p:txBody>
      </p:sp>
      <p:sp>
        <p:nvSpPr>
          <p:cNvPr id="152" name="Google Shape;152;p28"/>
          <p:cNvSpPr txBox="1"/>
          <p:nvPr>
            <p:ph idx="1" type="body"/>
          </p:nvPr>
        </p:nvSpPr>
        <p:spPr>
          <a:xfrm>
            <a:off x="311700" y="1536625"/>
            <a:ext cx="55749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do high quality document embeddings let us learn better?</a:t>
            </a:r>
            <a:endParaRPr/>
          </a:p>
          <a:p>
            <a:pPr indent="-342900" lvl="0" marL="457200" rtl="0" algn="l">
              <a:spcBef>
                <a:spcPts val="1600"/>
              </a:spcBef>
              <a:spcAft>
                <a:spcPts val="0"/>
              </a:spcAft>
              <a:buSzPts val="1800"/>
              <a:buChar char="-"/>
            </a:pPr>
            <a:r>
              <a:rPr lang="en-GB"/>
              <a:t>Massive collection of documents embedded into the same space</a:t>
            </a:r>
            <a:endParaRPr/>
          </a:p>
          <a:p>
            <a:pPr indent="-342900" lvl="0" marL="457200" rtl="0" algn="l">
              <a:spcBef>
                <a:spcPts val="0"/>
              </a:spcBef>
              <a:spcAft>
                <a:spcPts val="0"/>
              </a:spcAft>
              <a:buSzPts val="1800"/>
              <a:buChar char="-"/>
            </a:pPr>
            <a:r>
              <a:rPr lang="en-GB"/>
              <a:t>Smooth signal when learning to predicting, e.g. loss of predicting wrong doc is cosine-</a:t>
            </a:r>
            <a:r>
              <a:rPr lang="en-GB"/>
              <a:t>distance</a:t>
            </a:r>
            <a:r>
              <a:rPr lang="en-GB"/>
              <a:t>(y, y_pred) in the embedding space (</a:t>
            </a:r>
            <a:r>
              <a:rPr i="1" lang="en-GB" sz="1700" u="sng">
                <a:solidFill>
                  <a:schemeClr val="accent5"/>
                </a:solidFill>
                <a:hlinkClick r:id="rId3">
                  <a:extLst>
                    <a:ext uri="{A12FA001-AC4F-418D-AE19-62706E023703}">
                      <ahyp:hlinkClr val="tx"/>
                    </a:ext>
                  </a:extLst>
                </a:hlinkClick>
              </a:rPr>
              <a:t>Neighborhood Contrastive Learning for Scientific Document Representations with Citation Embeddings</a:t>
            </a:r>
            <a:r>
              <a:rPr lang="en-GB"/>
              <a:t>, </a:t>
            </a:r>
            <a:r>
              <a:rPr lang="en-GB"/>
              <a:t>Ostendorff 2022) shows soft representations help with learning)</a:t>
            </a:r>
            <a:endParaRPr/>
          </a:p>
          <a:p>
            <a:pPr indent="0" lvl="0" marL="0" rtl="0" algn="l">
              <a:spcBef>
                <a:spcPts val="1600"/>
              </a:spcBef>
              <a:spcAft>
                <a:spcPts val="0"/>
              </a:spcAft>
              <a:buNone/>
            </a:pPr>
            <a:r>
              <a:rPr lang="en-GB"/>
              <a:t>Assume better together gives us high(est) quality paper embeddings on a unit-hypersphere, can beat other models already</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pic>
        <p:nvPicPr>
          <p:cNvPr id="153" name="Google Shape;153;p28"/>
          <p:cNvPicPr preferRelativeResize="0"/>
          <p:nvPr/>
        </p:nvPicPr>
        <p:blipFill>
          <a:blip r:embed="rId4">
            <a:alphaModFix/>
          </a:blip>
          <a:stretch>
            <a:fillRect/>
          </a:stretch>
        </p:blipFill>
        <p:spPr>
          <a:xfrm>
            <a:off x="5886600" y="1536625"/>
            <a:ext cx="2945701" cy="374731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9"/>
          <p:cNvSpPr txBox="1"/>
          <p:nvPr>
            <p:ph type="title"/>
          </p:nvPr>
        </p:nvSpPr>
        <p:spPr>
          <a:xfrm>
            <a:off x="2840075" y="212375"/>
            <a:ext cx="59922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Soft citations</a:t>
            </a:r>
            <a:endParaRPr/>
          </a:p>
        </p:txBody>
      </p:sp>
      <p:sp>
        <p:nvSpPr>
          <p:cNvPr id="159" name="Google Shape;159;p29"/>
          <p:cNvSpPr txBox="1"/>
          <p:nvPr>
            <p:ph idx="1" type="body"/>
          </p:nvPr>
        </p:nvSpPr>
        <p:spPr>
          <a:xfrm>
            <a:off x="311700" y="1536625"/>
            <a:ext cx="54015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Philosophical Aside: Are we sure that the citations a paper uses are the correct ones?</a:t>
            </a:r>
            <a:endParaRPr/>
          </a:p>
          <a:p>
            <a:pPr indent="0" lvl="0" marL="0" rtl="0" algn="l">
              <a:spcBef>
                <a:spcPts val="1600"/>
              </a:spcBef>
              <a:spcAft>
                <a:spcPts val="0"/>
              </a:spcAft>
              <a:buNone/>
            </a:pPr>
            <a:r>
              <a:rPr i="1" lang="en-GB" u="sng">
                <a:solidFill>
                  <a:schemeClr val="hlink"/>
                </a:solidFill>
                <a:hlinkClick r:id="rId3"/>
              </a:rPr>
              <a:t>The Foundation of the Concept of Relevance</a:t>
            </a:r>
            <a:r>
              <a:rPr lang="en-GB"/>
              <a:t>, (Hjørland 2010) </a:t>
            </a:r>
            <a:endParaRPr/>
          </a:p>
          <a:p>
            <a:pPr indent="-330200" lvl="0" marL="457200" rtl="0" algn="l">
              <a:spcBef>
                <a:spcPts val="1600"/>
              </a:spcBef>
              <a:spcAft>
                <a:spcPts val="0"/>
              </a:spcAft>
              <a:buSzPts val="1600"/>
              <a:buChar char="●"/>
            </a:pPr>
            <a:r>
              <a:rPr lang="en-GB" sz="1600"/>
              <a:t>S</a:t>
            </a:r>
            <a:r>
              <a:rPr lang="en-GB" sz="1600"/>
              <a:t>ystem’s view - What a model reports as relevant</a:t>
            </a:r>
            <a:endParaRPr sz="1600"/>
          </a:p>
          <a:p>
            <a:pPr indent="-330200" lvl="0" marL="457200" rtl="0" algn="l">
              <a:spcBef>
                <a:spcPts val="0"/>
              </a:spcBef>
              <a:spcAft>
                <a:spcPts val="0"/>
              </a:spcAft>
              <a:buSzPts val="1600"/>
              <a:buChar char="●"/>
            </a:pPr>
            <a:r>
              <a:rPr lang="en-GB" sz="1600"/>
              <a:t>U</a:t>
            </a:r>
            <a:r>
              <a:rPr lang="en-GB" sz="1600"/>
              <a:t>ser’s view - “Only the user themself may judge relevance”</a:t>
            </a:r>
            <a:endParaRPr sz="1600"/>
          </a:p>
          <a:p>
            <a:pPr indent="-330200" lvl="0" marL="457200" rtl="0" algn="l">
              <a:spcBef>
                <a:spcPts val="0"/>
              </a:spcBef>
              <a:spcAft>
                <a:spcPts val="0"/>
              </a:spcAft>
              <a:buSzPts val="1600"/>
              <a:buChar char="●"/>
            </a:pPr>
            <a:r>
              <a:rPr lang="en-GB" sz="1600"/>
              <a:t>Subject literature view - “What should be considered relevant means: To be considered relevant in scholarly arguments.”</a:t>
            </a:r>
            <a:endParaRPr sz="1600"/>
          </a:p>
          <a:p>
            <a:pPr indent="-330200" lvl="0" marL="457200" rtl="0" algn="l">
              <a:spcBef>
                <a:spcPts val="0"/>
              </a:spcBef>
              <a:spcAft>
                <a:spcPts val="0"/>
              </a:spcAft>
              <a:buSzPts val="1600"/>
              <a:buChar char="●"/>
            </a:pPr>
            <a:r>
              <a:rPr lang="en-GB" sz="1600"/>
              <a:t>Subject knowledge view - “Something is relevant in relation to a task if it supports the fulfillment of that task”</a:t>
            </a:r>
            <a:endParaRPr sz="1600"/>
          </a:p>
          <a:p>
            <a:pPr indent="0" lvl="0" marL="0" rtl="0" algn="l">
              <a:spcBef>
                <a:spcPts val="1600"/>
              </a:spcBef>
              <a:spcAft>
                <a:spcPts val="0"/>
              </a:spcAft>
              <a:buNone/>
            </a:pPr>
            <a:r>
              <a:rPr lang="en-GB" sz="1600"/>
              <a:t>Which views make Figure 1 acceptable?</a:t>
            </a:r>
            <a:endParaRPr sz="1600"/>
          </a:p>
          <a:p>
            <a:pPr indent="0" lvl="0" marL="0" rtl="0" algn="l">
              <a:spcBef>
                <a:spcPts val="1600"/>
              </a:spcBef>
              <a:spcAft>
                <a:spcPts val="1600"/>
              </a:spcAft>
              <a:buNone/>
            </a:pPr>
            <a:r>
              <a:t/>
            </a:r>
            <a:endParaRPr sz="1600"/>
          </a:p>
        </p:txBody>
      </p:sp>
      <p:pic>
        <p:nvPicPr>
          <p:cNvPr id="160" name="Google Shape;160;p29"/>
          <p:cNvPicPr preferRelativeResize="0"/>
          <p:nvPr/>
        </p:nvPicPr>
        <p:blipFill>
          <a:blip r:embed="rId4">
            <a:alphaModFix/>
          </a:blip>
          <a:stretch>
            <a:fillRect/>
          </a:stretch>
        </p:blipFill>
        <p:spPr>
          <a:xfrm>
            <a:off x="5886600" y="1536625"/>
            <a:ext cx="2945701" cy="374731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0"/>
          <p:cNvSpPr txBox="1"/>
          <p:nvPr>
            <p:ph type="title"/>
          </p:nvPr>
        </p:nvSpPr>
        <p:spPr>
          <a:xfrm>
            <a:off x="2840075" y="212375"/>
            <a:ext cx="59922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Baseline Data</a:t>
            </a:r>
            <a:endParaRPr/>
          </a:p>
        </p:txBody>
      </p:sp>
      <p:sp>
        <p:nvSpPr>
          <p:cNvPr id="166" name="Google Shape;166;p30"/>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When will we have Better Together embeddings? (June/July/August 2023?)</a:t>
            </a:r>
            <a:endParaRPr sz="1500" u="sng">
              <a:solidFill>
                <a:schemeClr val="hlink"/>
              </a:solidFill>
              <a:highlight>
                <a:srgbClr val="F6F8FA"/>
              </a:highlight>
            </a:endParaRPr>
          </a:p>
          <a:p>
            <a:pPr indent="0" lvl="0" marL="0" rtl="0" algn="l">
              <a:spcBef>
                <a:spcPts val="1600"/>
              </a:spcBef>
              <a:spcAft>
                <a:spcPts val="0"/>
              </a:spcAft>
              <a:buNone/>
            </a:pPr>
            <a:r>
              <a:rPr lang="en-GB">
                <a:solidFill>
                  <a:srgbClr val="2A196F"/>
                </a:solidFill>
              </a:rPr>
              <a:t>Creating the datasets most likely the hard part</a:t>
            </a:r>
            <a:endParaRPr>
              <a:solidFill>
                <a:srgbClr val="2A196F"/>
              </a:solidFill>
            </a:endParaRPr>
          </a:p>
          <a:p>
            <a:pPr indent="0" lvl="0" marL="0" rtl="0" algn="l">
              <a:spcBef>
                <a:spcPts val="1600"/>
              </a:spcBef>
              <a:spcAft>
                <a:spcPts val="0"/>
              </a:spcAft>
              <a:buNone/>
            </a:pPr>
            <a:r>
              <a:rPr lang="en-GB"/>
              <a:t>Existing datasets:</a:t>
            </a:r>
            <a:endParaRPr/>
          </a:p>
          <a:p>
            <a:pPr indent="-323850" lvl="0" marL="457200" rtl="0" algn="l">
              <a:spcBef>
                <a:spcPts val="1600"/>
              </a:spcBef>
              <a:spcAft>
                <a:spcPts val="0"/>
              </a:spcAft>
              <a:buSzPts val="1500"/>
              <a:buChar char="-"/>
            </a:pPr>
            <a:r>
              <a:rPr lang="en-GB" sz="1500"/>
              <a:t>CORD-19, Covid-19 papers, Local Citation (</a:t>
            </a:r>
            <a:r>
              <a:rPr lang="en-GB" sz="1500" u="sng">
                <a:solidFill>
                  <a:schemeClr val="hlink"/>
                </a:solidFill>
                <a:hlinkClick r:id="rId3"/>
              </a:rPr>
              <a:t>Augmenting and Graph Scaling for Context-Aware Citation Recommendations</a:t>
            </a:r>
            <a:r>
              <a:rPr lang="en-GB" sz="1500"/>
              <a:t>, He 2020)</a:t>
            </a:r>
            <a:endParaRPr sz="1500"/>
          </a:p>
          <a:p>
            <a:pPr indent="-323850" lvl="0" marL="457200" rtl="0" algn="l">
              <a:spcBef>
                <a:spcPts val="0"/>
              </a:spcBef>
              <a:spcAft>
                <a:spcPts val="0"/>
              </a:spcAft>
              <a:buSzPts val="1500"/>
              <a:buChar char="-"/>
            </a:pPr>
            <a:r>
              <a:rPr lang="en-GB" sz="1500"/>
              <a:t>FullTextPeerRead, ACL papers, Local Citation (</a:t>
            </a:r>
            <a:r>
              <a:rPr lang="en-GB" sz="1500" u="sng">
                <a:solidFill>
                  <a:schemeClr val="hlink"/>
                </a:solidFill>
                <a:hlinkClick r:id="rId4"/>
              </a:rPr>
              <a:t>A Context-Aware Citation Recommendation Model with BERT and Graph Convolutional Networks</a:t>
            </a:r>
            <a:r>
              <a:rPr lang="en-GB" sz="1500"/>
              <a:t>, Jeong 2019)</a:t>
            </a:r>
            <a:endParaRPr sz="1500"/>
          </a:p>
          <a:p>
            <a:pPr indent="0" lvl="0" marL="0" rtl="0" algn="l">
              <a:spcBef>
                <a:spcPts val="1600"/>
              </a:spcBef>
              <a:spcAft>
                <a:spcPts val="0"/>
              </a:spcAft>
              <a:buClr>
                <a:schemeClr val="dk1"/>
              </a:buClr>
              <a:buSzPts val="1100"/>
              <a:buFont typeface="Arial"/>
              <a:buNone/>
            </a:pPr>
            <a:r>
              <a:rPr lang="en-GB"/>
              <a:t>We have access to ACL Anthology and arXiv, and also Social Science Research Network for social science papers. </a:t>
            </a:r>
            <a:endParaRPr/>
          </a:p>
          <a:p>
            <a:pPr indent="0" lvl="0" marL="0" rtl="0" algn="l">
              <a:spcBef>
                <a:spcPts val="1600"/>
              </a:spcBef>
              <a:spcAft>
                <a:spcPts val="0"/>
              </a:spcAft>
              <a:buClr>
                <a:schemeClr val="dk1"/>
              </a:buClr>
              <a:buSzPts val="1100"/>
              <a:buFont typeface="Arial"/>
              <a:buNone/>
            </a:pPr>
            <a:r>
              <a:rPr lang="en-GB"/>
              <a:t>Will need to parse papers to extract citing paragraphs + link citations to the graph indices used by the GNN team. May be a shared effort if citing sentences are a key concern.</a:t>
            </a:r>
            <a:endParaRPr>
              <a:solidFill>
                <a:schemeClr val="dk1"/>
              </a:solidFill>
            </a:endParaRPr>
          </a:p>
          <a:p>
            <a:pPr indent="0" lvl="0" marL="0" rtl="0" algn="l">
              <a:spcBef>
                <a:spcPts val="1600"/>
              </a:spcBef>
              <a:spcAft>
                <a:spcPts val="1600"/>
              </a:spcAft>
              <a:buNone/>
            </a:pPr>
            <a:r>
              <a:t/>
            </a:r>
            <a:endParaRPr sz="14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2840075" y="212375"/>
            <a:ext cx="59922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Making New Datasets</a:t>
            </a:r>
            <a:endParaRPr/>
          </a:p>
        </p:txBody>
      </p:sp>
      <p:sp>
        <p:nvSpPr>
          <p:cNvPr id="172" name="Google Shape;172;p31"/>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
        <p:nvSpPr>
          <p:cNvPr id="173" name="Google Shape;173;p31"/>
          <p:cNvSpPr txBox="1"/>
          <p:nvPr>
            <p:ph idx="1" type="body"/>
          </p:nvPr>
        </p:nvSpPr>
        <p:spPr>
          <a:xfrm>
            <a:off x="311700" y="6163473"/>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GB" u="sng">
                <a:solidFill>
                  <a:schemeClr val="hlink"/>
                </a:solidFill>
                <a:hlinkClick r:id="rId3"/>
              </a:rPr>
              <a:t>Citation recommendation: approaches and datasets</a:t>
            </a:r>
            <a:r>
              <a:rPr i="1" lang="en-GB"/>
              <a:t>,</a:t>
            </a:r>
            <a:r>
              <a:rPr lang="en-GB"/>
              <a:t> Färber &amp; Jatowt (2020)</a:t>
            </a:r>
            <a:endParaRPr/>
          </a:p>
        </p:txBody>
      </p:sp>
      <p:pic>
        <p:nvPicPr>
          <p:cNvPr id="174" name="Google Shape;174;p31"/>
          <p:cNvPicPr preferRelativeResize="0"/>
          <p:nvPr/>
        </p:nvPicPr>
        <p:blipFill>
          <a:blip r:embed="rId4">
            <a:alphaModFix/>
          </a:blip>
          <a:stretch>
            <a:fillRect/>
          </a:stretch>
        </p:blipFill>
        <p:spPr>
          <a:xfrm>
            <a:off x="246700" y="1047050"/>
            <a:ext cx="7000237" cy="5044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2840075" y="212375"/>
            <a:ext cx="59922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Scope</a:t>
            </a:r>
            <a:endParaRPr/>
          </a:p>
        </p:txBody>
      </p:sp>
      <p:sp>
        <p:nvSpPr>
          <p:cNvPr id="63" name="Google Shape;63;p1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High Level Questions:</a:t>
            </a:r>
            <a:endParaRPr/>
          </a:p>
          <a:p>
            <a:pPr indent="-342900" lvl="0" marL="457200" rtl="0" algn="l">
              <a:spcBef>
                <a:spcPts val="1600"/>
              </a:spcBef>
              <a:spcAft>
                <a:spcPts val="0"/>
              </a:spcAft>
              <a:buSzPts val="1800"/>
              <a:buChar char="-"/>
            </a:pPr>
            <a:r>
              <a:rPr lang="en-GB"/>
              <a:t>What makes a good (citation) recommendation? What does the user actually want? Are these the same questions?</a:t>
            </a:r>
            <a:endParaRPr/>
          </a:p>
          <a:p>
            <a:pPr indent="-342900" lvl="0" marL="457200" rtl="0" algn="l">
              <a:spcBef>
                <a:spcPts val="0"/>
              </a:spcBef>
              <a:spcAft>
                <a:spcPts val="0"/>
              </a:spcAft>
              <a:buSzPts val="1800"/>
              <a:buChar char="-"/>
            </a:pPr>
            <a:r>
              <a:rPr lang="en-GB"/>
              <a:t>What are the </a:t>
            </a:r>
            <a:r>
              <a:rPr lang="en-GB"/>
              <a:t>existing</a:t>
            </a:r>
            <a:r>
              <a:rPr lang="en-GB"/>
              <a:t> models from </a:t>
            </a:r>
            <a:r>
              <a:rPr lang="en-GB"/>
              <a:t>SciRepEval-like tasks that we can build from?</a:t>
            </a:r>
            <a:endParaRPr/>
          </a:p>
          <a:p>
            <a:pPr indent="-342900" lvl="0" marL="457200" rtl="0" algn="l">
              <a:spcBef>
                <a:spcPts val="0"/>
              </a:spcBef>
              <a:spcAft>
                <a:spcPts val="0"/>
              </a:spcAft>
              <a:buSzPts val="1800"/>
              <a:buChar char="-"/>
            </a:pPr>
            <a:r>
              <a:rPr lang="en-GB"/>
              <a:t>How can we assess Citation Recommendation better, if we accept that authors do not always make the right choices for their citations?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2"/>
          <p:cNvSpPr txBox="1"/>
          <p:nvPr>
            <p:ph type="title"/>
          </p:nvPr>
        </p:nvSpPr>
        <p:spPr>
          <a:xfrm>
            <a:off x="2840075" y="212375"/>
            <a:ext cx="59922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New data</a:t>
            </a:r>
            <a:endParaRPr/>
          </a:p>
        </p:txBody>
      </p:sp>
      <p:sp>
        <p:nvSpPr>
          <p:cNvPr id="180" name="Google Shape;180;p32"/>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Will need to transform datasets into task specific. Can follow Jeong et al to transform those we have full text for. </a:t>
            </a:r>
            <a:endParaRPr/>
          </a:p>
          <a:p>
            <a:pPr indent="0" lvl="0" marL="0" rtl="0" algn="l">
              <a:spcBef>
                <a:spcPts val="1600"/>
              </a:spcBef>
              <a:spcAft>
                <a:spcPts val="0"/>
              </a:spcAft>
              <a:buNone/>
            </a:pPr>
            <a:r>
              <a:rPr lang="en-GB"/>
              <a:t>Can only cite papers we have embeddings for. Can we also add new papers quickly (i.e. what </a:t>
            </a:r>
            <a:r>
              <a:rPr lang="en-GB"/>
              <a:t>should</a:t>
            </a:r>
            <a:r>
              <a:rPr lang="en-GB"/>
              <a:t> we cite from 100M corpus + 10000 local paper collection)</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GB"/>
              <a:t>Extension - Can we learn the reverse task? </a:t>
            </a:r>
            <a:r>
              <a:rPr lang="en-GB"/>
              <a:t>Given Title, abstract and local context with a citing sentence omitted, and that citation, can we predict the sentence?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3"/>
          <p:cNvSpPr txBox="1"/>
          <p:nvPr>
            <p:ph type="title"/>
          </p:nvPr>
        </p:nvSpPr>
        <p:spPr>
          <a:xfrm>
            <a:off x="2840075" y="212375"/>
            <a:ext cx="59922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Baseline System (Global Ciation Prediciton))</a:t>
            </a:r>
            <a:endParaRPr/>
          </a:p>
        </p:txBody>
      </p:sp>
      <p:sp>
        <p:nvSpPr>
          <p:cNvPr id="186" name="Google Shape;186;p33"/>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1600"/>
              </a:spcBef>
              <a:spcAft>
                <a:spcPts val="0"/>
              </a:spcAft>
              <a:buNone/>
            </a:pPr>
            <a:r>
              <a:rPr lang="en-GB"/>
              <a:t>Step 1. Generate Better Together embedding from current citation list/title/abstracts</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GB"/>
              <a:t>Step 2. Recommend most likely citations for a paper </a:t>
            </a:r>
            <a:r>
              <a:rPr lang="en-GB"/>
              <a:t>globally</a:t>
            </a:r>
            <a:r>
              <a:rPr lang="en-GB"/>
              <a:t>. Recursively repeat step 1 (beam search as including a citation on a key topic reduces the need for further citations in that area)</a:t>
            </a:r>
            <a:endParaRPr/>
          </a:p>
          <a:p>
            <a:pPr indent="0" lvl="0" marL="0" rtl="0" algn="l">
              <a:spcBef>
                <a:spcPts val="1600"/>
              </a:spcBef>
              <a:spcAft>
                <a:spcPts val="0"/>
              </a:spcAft>
              <a:buNone/>
            </a:pPr>
            <a:r>
              <a:t/>
            </a:r>
            <a:endParaRPr/>
          </a:p>
          <a:p>
            <a:pPr indent="0" lvl="0" marL="0" rtl="0" algn="l">
              <a:spcBef>
                <a:spcPts val="1600"/>
              </a:spcBef>
              <a:spcAft>
                <a:spcPts val="1600"/>
              </a:spcAft>
              <a:buNone/>
            </a:pPr>
            <a:r>
              <a:rPr lang="en-GB"/>
              <a:t>Question: Will better together be stable with few initial citations in step 1? Will dummy citations help? Question for GNN team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2840075" y="212375"/>
            <a:ext cx="59922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Other Applications of Recommendation Systems:</a:t>
            </a:r>
            <a:endParaRPr/>
          </a:p>
        </p:txBody>
      </p:sp>
      <p:sp>
        <p:nvSpPr>
          <p:cNvPr id="192" name="Google Shape;192;p3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Uses for Soft citations:</a:t>
            </a:r>
            <a:endParaRPr/>
          </a:p>
          <a:p>
            <a:pPr indent="-342900" lvl="0" marL="457200" rtl="0" algn="l">
              <a:spcBef>
                <a:spcPts val="1600"/>
              </a:spcBef>
              <a:spcAft>
                <a:spcPts val="0"/>
              </a:spcAft>
              <a:buSzPts val="1800"/>
              <a:buChar char="-"/>
            </a:pPr>
            <a:r>
              <a:rPr lang="en-GB"/>
              <a:t>What citations is this paper missing? </a:t>
            </a:r>
            <a:endParaRPr/>
          </a:p>
          <a:p>
            <a:pPr indent="-342900" lvl="0" marL="457200" rtl="0" algn="l">
              <a:spcBef>
                <a:spcPts val="0"/>
              </a:spcBef>
              <a:spcAft>
                <a:spcPts val="0"/>
              </a:spcAft>
              <a:buSzPts val="1800"/>
              <a:buChar char="-"/>
            </a:pPr>
            <a:r>
              <a:rPr lang="en-GB"/>
              <a:t>What are the top 5 salient citations of this paper? </a:t>
            </a:r>
            <a:endParaRPr/>
          </a:p>
          <a:p>
            <a:pPr indent="-342900" lvl="0" marL="457200" rtl="0" algn="l">
              <a:spcBef>
                <a:spcPts val="0"/>
              </a:spcBef>
              <a:spcAft>
                <a:spcPts val="0"/>
              </a:spcAft>
              <a:buSzPts val="1800"/>
              <a:buChar char="-"/>
            </a:pPr>
            <a:r>
              <a:rPr lang="en-GB"/>
              <a:t>Which citations should be here but aren’t (or are here but shouldn’t be)?</a:t>
            </a:r>
            <a:endParaRPr/>
          </a:p>
          <a:p>
            <a:pPr indent="-342900" lvl="0" marL="457200" rtl="0" algn="l">
              <a:spcBef>
                <a:spcPts val="0"/>
              </a:spcBef>
              <a:spcAft>
                <a:spcPts val="0"/>
              </a:spcAft>
              <a:buSzPts val="1800"/>
              <a:buChar char="-"/>
            </a:pPr>
            <a:r>
              <a:rPr lang="en-GB"/>
              <a:t>What might be citations to field X?  (If this deep learning paper could only cite </a:t>
            </a:r>
            <a:r>
              <a:rPr lang="en-GB"/>
              <a:t>statisticians</a:t>
            </a:r>
            <a:r>
              <a:rPr lang="en-GB"/>
              <a:t>, what would it cite?)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2840075" y="212375"/>
            <a:ext cx="59922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Proposed </a:t>
            </a:r>
            <a:r>
              <a:rPr lang="en-GB"/>
              <a:t>Schedule</a:t>
            </a:r>
            <a:r>
              <a:rPr lang="en-GB"/>
              <a:t> for JSALT</a:t>
            </a:r>
            <a:endParaRPr/>
          </a:p>
        </p:txBody>
      </p:sp>
      <p:sp>
        <p:nvSpPr>
          <p:cNvPr id="198" name="Google Shape;198;p35"/>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Now - w</a:t>
            </a:r>
            <a:r>
              <a:rPr b="1" lang="en-GB"/>
              <a:t>orkshop start</a:t>
            </a:r>
            <a:r>
              <a:rPr b="1" lang="en-GB"/>
              <a:t>:</a:t>
            </a:r>
            <a:r>
              <a:rPr lang="en-GB"/>
              <a:t> Obtain paper data. Work on parsing into formats specified in this presentation.</a:t>
            </a:r>
            <a:endParaRPr/>
          </a:p>
          <a:p>
            <a:pPr indent="0" lvl="0" marL="0" rtl="0" algn="l">
              <a:spcBef>
                <a:spcPts val="1600"/>
              </a:spcBef>
              <a:spcAft>
                <a:spcPts val="0"/>
              </a:spcAft>
              <a:buNone/>
            </a:pPr>
            <a:r>
              <a:rPr b="1" lang="en-GB"/>
              <a:t>First two weeks of workshop:</a:t>
            </a:r>
            <a:r>
              <a:rPr lang="en-GB"/>
              <a:t> build a system which relies on SPECTER and ProNE embeddings to recommend papers. Will require two ANN indexes and datasets. Set up both models for generating fresh embeddings when predicting.Try to beat SciRepEval task and then move to open setting</a:t>
            </a:r>
            <a:endParaRPr/>
          </a:p>
          <a:p>
            <a:pPr indent="0" lvl="0" marL="0" rtl="0" algn="l">
              <a:spcBef>
                <a:spcPts val="1600"/>
              </a:spcBef>
              <a:spcAft>
                <a:spcPts val="0"/>
              </a:spcAft>
              <a:buNone/>
            </a:pPr>
            <a:r>
              <a:rPr b="1" lang="en-GB"/>
              <a:t>Second two weeks of workshop:</a:t>
            </a:r>
            <a:r>
              <a:rPr lang="en-GB"/>
              <a:t> Add GCNN embeddings. Work on the dummy embedding training problem with GCNN team. </a:t>
            </a:r>
            <a:r>
              <a:rPr lang="en-GB"/>
              <a:t>Reevaluate</a:t>
            </a:r>
            <a:r>
              <a:rPr lang="en-GB"/>
              <a:t> experiments with better embeddings. Set up any online evaluations.</a:t>
            </a:r>
            <a:endParaRPr/>
          </a:p>
          <a:p>
            <a:pPr indent="0" lvl="0" marL="0" rtl="0" algn="l">
              <a:spcBef>
                <a:spcPts val="1600"/>
              </a:spcBef>
              <a:spcAft>
                <a:spcPts val="1600"/>
              </a:spcAft>
              <a:buNone/>
            </a:pPr>
            <a:r>
              <a:rPr b="1" lang="en-GB"/>
              <a:t>Final two weeks of workshop:</a:t>
            </a:r>
            <a:r>
              <a:rPr lang="en-GB"/>
              <a:t> Work on local citation recommendations. Can be </a:t>
            </a:r>
            <a:r>
              <a:rPr lang="en-GB"/>
              <a:t>closely</a:t>
            </a:r>
            <a:r>
              <a:rPr lang="en-GB"/>
              <a:t> </a:t>
            </a:r>
            <a:r>
              <a:rPr lang="en-GB"/>
              <a:t>aligned</a:t>
            </a:r>
            <a:r>
              <a:rPr lang="en-GB"/>
              <a:t> with other teams if working on paper recommendation.</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ph type="title"/>
          </p:nvPr>
        </p:nvSpPr>
        <p:spPr>
          <a:xfrm>
            <a:off x="2840075" y="212375"/>
            <a:ext cx="59922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Scope</a:t>
            </a:r>
            <a:endParaRPr/>
          </a:p>
        </p:txBody>
      </p:sp>
      <p:sp>
        <p:nvSpPr>
          <p:cNvPr id="204" name="Google Shape;204;p36"/>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High Level Questions:</a:t>
            </a:r>
            <a:endParaRPr/>
          </a:p>
          <a:p>
            <a:pPr indent="-342900" lvl="0" marL="457200" rtl="0" algn="l">
              <a:spcBef>
                <a:spcPts val="1600"/>
              </a:spcBef>
              <a:spcAft>
                <a:spcPts val="0"/>
              </a:spcAft>
              <a:buSzPts val="1800"/>
              <a:buChar char="-"/>
            </a:pPr>
            <a:r>
              <a:rPr lang="en-GB"/>
              <a:t>What makes a good (citation) recommendation? What does the user actually want? Are these the same questions?</a:t>
            </a:r>
            <a:endParaRPr/>
          </a:p>
          <a:p>
            <a:pPr indent="-317500" lvl="1" marL="914400" rtl="0" algn="l">
              <a:spcBef>
                <a:spcPts val="0"/>
              </a:spcBef>
              <a:spcAft>
                <a:spcPts val="0"/>
              </a:spcAft>
              <a:buSzPts val="1400"/>
              <a:buChar char="-"/>
            </a:pPr>
            <a:r>
              <a:rPr lang="en-GB"/>
              <a:t>Depends on our view of </a:t>
            </a:r>
            <a:r>
              <a:rPr lang="en-GB"/>
              <a:t>relevance</a:t>
            </a:r>
            <a:r>
              <a:rPr lang="en-GB"/>
              <a:t>. If we base our systems on citations, we reflect a subject literature view.</a:t>
            </a:r>
            <a:endParaRPr/>
          </a:p>
          <a:p>
            <a:pPr indent="-317500" lvl="1" marL="914400" rtl="0" algn="l">
              <a:spcBef>
                <a:spcPts val="0"/>
              </a:spcBef>
              <a:spcAft>
                <a:spcPts val="0"/>
              </a:spcAft>
              <a:buSzPts val="1400"/>
              <a:buChar char="-"/>
            </a:pPr>
            <a:r>
              <a:rPr lang="en-GB"/>
              <a:t>We don’t know what the user wants. Perhaps the user is wrong anyway.</a:t>
            </a:r>
            <a:endParaRPr/>
          </a:p>
          <a:p>
            <a:pPr indent="-342900" lvl="0" marL="457200" rtl="0" algn="l">
              <a:spcBef>
                <a:spcPts val="0"/>
              </a:spcBef>
              <a:spcAft>
                <a:spcPts val="0"/>
              </a:spcAft>
              <a:buSzPts val="1800"/>
              <a:buChar char="-"/>
            </a:pPr>
            <a:r>
              <a:rPr lang="en-GB"/>
              <a:t>What are the existing models from SciRepEval-like tasks that we can build from?</a:t>
            </a:r>
            <a:endParaRPr/>
          </a:p>
          <a:p>
            <a:pPr indent="-317500" lvl="1" marL="914400" rtl="0" algn="l">
              <a:spcBef>
                <a:spcPts val="0"/>
              </a:spcBef>
              <a:spcAft>
                <a:spcPts val="0"/>
              </a:spcAft>
              <a:buSzPts val="1400"/>
              <a:buChar char="-"/>
            </a:pPr>
            <a:r>
              <a:rPr lang="en-GB"/>
              <a:t>Simplest: NN lookup. More interesting: condition on a text context (</a:t>
            </a:r>
            <a:r>
              <a:rPr lang="en-GB"/>
              <a:t>citing</a:t>
            </a:r>
            <a:r>
              <a:rPr lang="en-GB"/>
              <a:t> </a:t>
            </a:r>
            <a:r>
              <a:rPr lang="en-GB"/>
              <a:t>sentence</a:t>
            </a:r>
            <a:r>
              <a:rPr lang="en-GB"/>
              <a:t> etc)</a:t>
            </a:r>
            <a:endParaRPr/>
          </a:p>
          <a:p>
            <a:pPr indent="-317500" lvl="1" marL="914400" rtl="0" algn="l">
              <a:spcBef>
                <a:spcPts val="0"/>
              </a:spcBef>
              <a:spcAft>
                <a:spcPts val="0"/>
              </a:spcAft>
              <a:buSzPts val="1400"/>
              <a:buChar char="-"/>
            </a:pPr>
            <a:r>
              <a:rPr lang="en-GB"/>
              <a:t>Decoding setting for multiple paper citation. Issue of summy embeddings.</a:t>
            </a:r>
            <a:endParaRPr/>
          </a:p>
          <a:p>
            <a:pPr indent="-342900" lvl="0" marL="457200" rtl="0" algn="l">
              <a:spcBef>
                <a:spcPts val="0"/>
              </a:spcBef>
              <a:spcAft>
                <a:spcPts val="0"/>
              </a:spcAft>
              <a:buSzPts val="1800"/>
              <a:buChar char="-"/>
            </a:pPr>
            <a:r>
              <a:rPr lang="en-GB"/>
              <a:t>How can we assess Citation Recommendation better, if we accept that authors do not always make the right choices for their citations?</a:t>
            </a:r>
            <a:endParaRPr/>
          </a:p>
          <a:p>
            <a:pPr indent="-317500" lvl="1" marL="914400" rtl="0" algn="l">
              <a:spcBef>
                <a:spcPts val="0"/>
              </a:spcBef>
              <a:spcAft>
                <a:spcPts val="0"/>
              </a:spcAft>
              <a:buSzPts val="1400"/>
              <a:buChar char="-"/>
            </a:pPr>
            <a:r>
              <a:rPr lang="en-GB"/>
              <a:t>Yes, a key advantage of citation-based systems is that embeddings will align with papers with second- or higher- degree citation links</a:t>
            </a:r>
            <a:endParaRPr/>
          </a:p>
          <a:p>
            <a:pPr indent="-317500" lvl="1" marL="914400" rtl="0" algn="l">
              <a:spcBef>
                <a:spcPts val="0"/>
              </a:spcBef>
              <a:spcAft>
                <a:spcPts val="0"/>
              </a:spcAft>
              <a:buSzPts val="1400"/>
              <a:buChar char="-"/>
            </a:pPr>
            <a:r>
              <a:rPr lang="en-GB"/>
              <a:t>If we take the assumption that authors are not correct in their citations, we can offer new citations, or even add cross-disciplinary ones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7"/>
          <p:cNvSpPr txBox="1"/>
          <p:nvPr>
            <p:ph type="title"/>
          </p:nvPr>
        </p:nvSpPr>
        <p:spPr>
          <a:xfrm>
            <a:off x="2840075" y="212375"/>
            <a:ext cx="59922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Discussion</a:t>
            </a:r>
            <a:endParaRPr/>
          </a:p>
        </p:txBody>
      </p:sp>
      <p:sp>
        <p:nvSpPr>
          <p:cNvPr id="210" name="Google Shape;210;p37"/>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2840075" y="212375"/>
            <a:ext cx="59922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Motivation</a:t>
            </a:r>
            <a:endParaRPr/>
          </a:p>
        </p:txBody>
      </p:sp>
      <p:sp>
        <p:nvSpPr>
          <p:cNvPr id="69" name="Google Shape;69;p15"/>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My work has been on multimodal- classification or retrieval. </a:t>
            </a:r>
            <a:endParaRPr/>
          </a:p>
          <a:p>
            <a:pPr indent="0" lvl="0" marL="0" rtl="0" algn="l">
              <a:spcBef>
                <a:spcPts val="1600"/>
              </a:spcBef>
              <a:spcAft>
                <a:spcPts val="0"/>
              </a:spcAft>
              <a:buNone/>
            </a:pPr>
            <a:r>
              <a:rPr lang="en-GB"/>
              <a:t>External Knowledge VQA, Text-Image Retrieval, etc</a:t>
            </a:r>
            <a:endParaRPr/>
          </a:p>
          <a:p>
            <a:pPr indent="0" lvl="0" marL="0" rtl="0" algn="l">
              <a:spcBef>
                <a:spcPts val="1600"/>
              </a:spcBef>
              <a:spcAft>
                <a:spcPts val="0"/>
              </a:spcAft>
              <a:buNone/>
            </a:pPr>
            <a:r>
              <a:rPr lang="en-GB"/>
              <a:t>Proposal for JSALT: Work on the text-conditioned retrieval tasks</a:t>
            </a:r>
            <a:endParaRPr/>
          </a:p>
          <a:p>
            <a:pPr indent="-342900" lvl="0" marL="457200" rtl="0" algn="l">
              <a:spcBef>
                <a:spcPts val="1600"/>
              </a:spcBef>
              <a:spcAft>
                <a:spcPts val="0"/>
              </a:spcAft>
              <a:buSzPts val="1800"/>
              <a:buChar char="-"/>
            </a:pPr>
            <a:r>
              <a:rPr lang="en-GB"/>
              <a:t>Link Prediction for Recommender systems: </a:t>
            </a:r>
            <a:r>
              <a:rPr i="1" lang="en-GB"/>
              <a:t>what should I read? what should I cite?</a:t>
            </a:r>
            <a:endParaRPr i="1"/>
          </a:p>
          <a:p>
            <a:pPr indent="-342900" lvl="0" marL="457200" rtl="0" algn="l">
              <a:spcBef>
                <a:spcPts val="0"/>
              </a:spcBef>
              <a:spcAft>
                <a:spcPts val="0"/>
              </a:spcAft>
              <a:buSzPts val="1800"/>
              <a:buChar char="-"/>
            </a:pPr>
            <a:r>
              <a:rPr lang="en-GB"/>
              <a:t>Search / Rank Retrieval / Relevance Feedback:</a:t>
            </a:r>
            <a:r>
              <a:rPr i="1" lang="en-GB"/>
              <a:t> given a query (text and/or documents with relevance labels): find documents in the collection that are similar to the query.</a:t>
            </a:r>
            <a:endParaRPr i="1"/>
          </a:p>
          <a:p>
            <a:pPr indent="-342900" lvl="0" marL="457200" rtl="0" algn="l">
              <a:spcBef>
                <a:spcPts val="0"/>
              </a:spcBef>
              <a:spcAft>
                <a:spcPts val="0"/>
              </a:spcAft>
              <a:buSzPts val="1800"/>
              <a:buChar char="-"/>
            </a:pPr>
            <a:r>
              <a:rPr lang="en-GB"/>
              <a:t>Summarize collection of documents: </a:t>
            </a:r>
            <a:r>
              <a:rPr i="1" lang="en-GB"/>
              <a:t>compare and contrast clusters (as opposed to summarizing each document in isolation)</a:t>
            </a:r>
            <a:endParaRPr i="1"/>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title"/>
          </p:nvPr>
        </p:nvSpPr>
        <p:spPr>
          <a:xfrm>
            <a:off x="2840075" y="212375"/>
            <a:ext cx="59922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Citation Recommendation</a:t>
            </a:r>
            <a:endParaRPr/>
          </a:p>
        </p:txBody>
      </p:sp>
      <p:sp>
        <p:nvSpPr>
          <p:cNvPr id="75" name="Google Shape;75;p16"/>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Given that our context training (either ProNE or GCNN) occurs on citations between papers, Citation Recommendation appears to be the paradigmatic task.</a:t>
            </a:r>
            <a:endParaRPr/>
          </a:p>
          <a:p>
            <a:pPr indent="0" lvl="0" marL="0" rtl="0" algn="l">
              <a:spcBef>
                <a:spcPts val="1600"/>
              </a:spcBef>
              <a:spcAft>
                <a:spcPts val="0"/>
              </a:spcAft>
              <a:buClr>
                <a:schemeClr val="dk1"/>
              </a:buClr>
              <a:buSzPts val="1100"/>
              <a:buFont typeface="Arial"/>
              <a:buNone/>
            </a:pPr>
            <a:r>
              <a:rPr lang="en-GB"/>
              <a:t>From BT Proposal: “The cite prediction task provides pairs of document identifiers with titles and abstracts. The pairs are labeled with 1 or 0, indicating whether the first paper of the pair cites the second member of the pair or not. The task is to predict the label.” -&gt; Binary prediction task </a:t>
            </a:r>
            <a:endParaRPr/>
          </a:p>
          <a:p>
            <a:pPr indent="0" lvl="0" marL="0" rtl="0" algn="l">
              <a:spcBef>
                <a:spcPts val="1600"/>
              </a:spcBef>
              <a:spcAft>
                <a:spcPts val="0"/>
              </a:spcAft>
              <a:buNone/>
            </a:pPr>
            <a:r>
              <a:rPr lang="en-GB"/>
              <a:t>Datasets: </a:t>
            </a:r>
            <a:r>
              <a:rPr lang="en-GB">
                <a:latin typeface="Courier New"/>
                <a:ea typeface="Courier New"/>
                <a:cs typeface="Courier New"/>
                <a:sym typeface="Courier New"/>
              </a:rPr>
              <a:t>scirepeval</a:t>
            </a:r>
            <a:r>
              <a:rPr lang="en-GB"/>
              <a:t>, </a:t>
            </a:r>
            <a:r>
              <a:rPr lang="en-GB">
                <a:latin typeface="Courier New"/>
                <a:ea typeface="Courier New"/>
                <a:cs typeface="Courier New"/>
                <a:sym typeface="Courier New"/>
              </a:rPr>
              <a:t>ACL Anthology</a:t>
            </a:r>
            <a:r>
              <a:rPr lang="en-GB"/>
              <a:t> (all CompSci)</a:t>
            </a:r>
            <a:endParaRPr/>
          </a:p>
          <a:p>
            <a:pPr indent="0" lvl="0" marL="0" rtl="0" algn="l">
              <a:spcBef>
                <a:spcPts val="1600"/>
              </a:spcBef>
              <a:spcAft>
                <a:spcPts val="0"/>
              </a:spcAft>
              <a:buNone/>
            </a:pPr>
            <a:r>
              <a:rPr lang="en-GB"/>
              <a:t>Is this task similar to what people actually want? (probably not)</a:t>
            </a:r>
            <a:endParaRPr/>
          </a:p>
          <a:p>
            <a:pPr indent="0" lvl="0" marL="0" rtl="0" algn="l">
              <a:spcBef>
                <a:spcPts val="1600"/>
              </a:spcBef>
              <a:spcAft>
                <a:spcPts val="1600"/>
              </a:spcAft>
              <a:buClr>
                <a:schemeClr val="dk1"/>
              </a:buClr>
              <a:buSzPts val="1100"/>
              <a:buFont typeface="Arial"/>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2840075" y="212375"/>
            <a:ext cx="59922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Citation Recommendation</a:t>
            </a:r>
            <a:endParaRPr/>
          </a:p>
        </p:txBody>
      </p:sp>
      <p:sp>
        <p:nvSpPr>
          <p:cNvPr id="81" name="Google Shape;81;p17"/>
          <p:cNvSpPr txBox="1"/>
          <p:nvPr>
            <p:ph idx="1" type="body"/>
          </p:nvPr>
        </p:nvSpPr>
        <p:spPr>
          <a:xfrm>
            <a:off x="311700" y="5458123"/>
            <a:ext cx="8520600" cy="763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i="1" lang="en-GB" u="sng">
                <a:solidFill>
                  <a:schemeClr val="hlink"/>
                </a:solidFill>
                <a:hlinkClick r:id="rId3"/>
              </a:rPr>
              <a:t>Citation recommendation: approaches and datasets</a:t>
            </a:r>
            <a:r>
              <a:rPr i="1" lang="en-GB"/>
              <a:t>,</a:t>
            </a:r>
            <a:r>
              <a:rPr lang="en-GB"/>
              <a:t> Färber &amp; Jatowt (2020)</a:t>
            </a:r>
            <a:endParaRPr/>
          </a:p>
        </p:txBody>
      </p:sp>
      <p:pic>
        <p:nvPicPr>
          <p:cNvPr id="82" name="Google Shape;82;p17"/>
          <p:cNvPicPr preferRelativeResize="0"/>
          <p:nvPr/>
        </p:nvPicPr>
        <p:blipFill>
          <a:blip r:embed="rId4">
            <a:alphaModFix/>
          </a:blip>
          <a:stretch>
            <a:fillRect/>
          </a:stretch>
        </p:blipFill>
        <p:spPr>
          <a:xfrm>
            <a:off x="152400" y="1728675"/>
            <a:ext cx="8839199" cy="308657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2840075" y="212375"/>
            <a:ext cx="59922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Citation Recommendation</a:t>
            </a:r>
            <a:endParaRPr/>
          </a:p>
        </p:txBody>
      </p:sp>
      <p:sp>
        <p:nvSpPr>
          <p:cNvPr id="88" name="Google Shape;88;p18"/>
          <p:cNvSpPr txBox="1"/>
          <p:nvPr>
            <p:ph idx="1" type="body"/>
          </p:nvPr>
        </p:nvSpPr>
        <p:spPr>
          <a:xfrm>
            <a:off x="311700" y="1536628"/>
            <a:ext cx="8520600" cy="293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SPECTER’s </a:t>
            </a:r>
            <a:r>
              <a:rPr lang="en-GB"/>
              <a:t>Small Set Citation Recommendation Task</a:t>
            </a:r>
            <a:endParaRPr/>
          </a:p>
          <a:p>
            <a:pPr indent="0" lvl="0" marL="0" rtl="0" algn="l">
              <a:spcBef>
                <a:spcPts val="1600"/>
              </a:spcBef>
              <a:spcAft>
                <a:spcPts val="0"/>
              </a:spcAft>
              <a:buNone/>
            </a:pPr>
            <a:r>
              <a:rPr lang="en-GB"/>
              <a:t>“[Small-set]</a:t>
            </a:r>
            <a:r>
              <a:rPr lang="en-GB"/>
              <a:t> citation prediction task provides document identifiers with titles, abstracts, and </a:t>
            </a:r>
            <a:r>
              <a:rPr b="1" lang="en-GB"/>
              <a:t>5 citations masked</a:t>
            </a:r>
            <a:r>
              <a:rPr lang="en-GB"/>
              <a:t>. The model is given 25 candidate papers and asked to pick which of the 5 are correct</a:t>
            </a:r>
            <a:r>
              <a:rPr lang="en-GB"/>
              <a:t>”</a:t>
            </a:r>
            <a:endParaRPr/>
          </a:p>
          <a:p>
            <a:pPr indent="0" lvl="0" marL="0" rtl="0" algn="l">
              <a:spcBef>
                <a:spcPts val="1600"/>
              </a:spcBef>
              <a:spcAft>
                <a:spcPts val="0"/>
              </a:spcAft>
              <a:buNone/>
            </a:pPr>
            <a:r>
              <a:rPr lang="en-GB"/>
              <a:t>Done through Nearest Neighbour Retrieval in the encoding space, giving a ranking. </a:t>
            </a:r>
            <a:endParaRPr/>
          </a:p>
          <a:p>
            <a:pPr indent="0" lvl="0" marL="0" rtl="0" algn="l">
              <a:spcBef>
                <a:spcPts val="1600"/>
              </a:spcBef>
              <a:spcAft>
                <a:spcPts val="0"/>
              </a:spcAft>
              <a:buNone/>
            </a:pPr>
            <a:r>
              <a:rPr lang="en-GB"/>
              <a:t>Therefore, evaluate using a ranking </a:t>
            </a:r>
            <a:r>
              <a:rPr lang="en-GB"/>
              <a:t>metric</a:t>
            </a:r>
            <a:r>
              <a:rPr lang="en-GB"/>
              <a:t> (MAP, nDCG)</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pic>
        <p:nvPicPr>
          <p:cNvPr id="89" name="Google Shape;89;p18"/>
          <p:cNvPicPr preferRelativeResize="0"/>
          <p:nvPr/>
        </p:nvPicPr>
        <p:blipFill>
          <a:blip r:embed="rId3">
            <a:alphaModFix/>
          </a:blip>
          <a:stretch>
            <a:fillRect/>
          </a:stretch>
        </p:blipFill>
        <p:spPr>
          <a:xfrm>
            <a:off x="899575" y="4560803"/>
            <a:ext cx="5079731" cy="2078072"/>
          </a:xfrm>
          <a:prstGeom prst="rect">
            <a:avLst/>
          </a:prstGeom>
          <a:noFill/>
          <a:ln>
            <a:noFill/>
          </a:ln>
        </p:spPr>
      </p:pic>
      <p:sp>
        <p:nvSpPr>
          <p:cNvPr id="90" name="Google Shape;90;p18"/>
          <p:cNvSpPr txBox="1"/>
          <p:nvPr/>
        </p:nvSpPr>
        <p:spPr>
          <a:xfrm>
            <a:off x="6060125" y="4595125"/>
            <a:ext cx="26685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t>From</a:t>
            </a:r>
            <a:endParaRPr/>
          </a:p>
          <a:p>
            <a:pPr indent="0" lvl="0" marL="0" rtl="0" algn="l">
              <a:spcBef>
                <a:spcPts val="0"/>
              </a:spcBef>
              <a:spcAft>
                <a:spcPts val="0"/>
              </a:spcAft>
              <a:buNone/>
            </a:pPr>
            <a:r>
              <a:rPr lang="en-GB" u="sng">
                <a:solidFill>
                  <a:schemeClr val="hlink"/>
                </a:solidFill>
                <a:hlinkClick r:id="rId4"/>
              </a:rPr>
              <a:t>https://towardsdatascience.com/breaking-down-mean-average-precision-map-ae462f623a52</a:t>
            </a:r>
            <a:endParaRPr/>
          </a:p>
          <a:p>
            <a:pPr indent="0" lvl="0" marL="0" rtl="0" algn="l">
              <a:spcBef>
                <a:spcPts val="0"/>
              </a:spcBef>
              <a:spcAft>
                <a:spcPts val="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2840075" y="212375"/>
            <a:ext cx="59922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Local </a:t>
            </a:r>
            <a:r>
              <a:rPr lang="en-GB"/>
              <a:t>Citation Recommendation</a:t>
            </a:r>
            <a:endParaRPr/>
          </a:p>
          <a:p>
            <a:pPr indent="0" lvl="0" marL="0" rtl="0" algn="l">
              <a:spcBef>
                <a:spcPts val="0"/>
              </a:spcBef>
              <a:spcAft>
                <a:spcPts val="0"/>
              </a:spcAft>
              <a:buNone/>
            </a:pPr>
            <a:r>
              <a:t/>
            </a:r>
            <a:endParaRPr/>
          </a:p>
        </p:txBody>
      </p:sp>
      <p:sp>
        <p:nvSpPr>
          <p:cNvPr id="96" name="Google Shape;96;p19"/>
          <p:cNvSpPr txBox="1"/>
          <p:nvPr>
            <p:ph idx="1" type="body"/>
          </p:nvPr>
        </p:nvSpPr>
        <p:spPr>
          <a:xfrm>
            <a:off x="311700" y="152328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 suspect paper recommendation from only title+abstract will be very poor</a:t>
            </a:r>
            <a:endParaRPr/>
          </a:p>
          <a:p>
            <a:pPr indent="0" lvl="0" marL="0" rtl="0" algn="l">
              <a:spcBef>
                <a:spcPts val="1600"/>
              </a:spcBef>
              <a:spcAft>
                <a:spcPts val="0"/>
              </a:spcAft>
              <a:buNone/>
            </a:pPr>
            <a:r>
              <a:rPr lang="en-GB"/>
              <a:t>From Better Together proposal: </a:t>
            </a:r>
            <a:r>
              <a:rPr lang="en-GB"/>
              <a:t>“Can we do something more interesting? “We plan to take advantage of additional features (citations, citing sentences and full text) in a way that is robust to missing/corrupted values.”</a:t>
            </a:r>
            <a:endParaRPr/>
          </a:p>
          <a:p>
            <a:pPr indent="0" lvl="0" marL="0" rtl="0" algn="l">
              <a:spcBef>
                <a:spcPts val="1600"/>
              </a:spcBef>
              <a:spcAft>
                <a:spcPts val="0"/>
              </a:spcAft>
              <a:buNone/>
            </a:pPr>
            <a:r>
              <a:rPr lang="en-GB"/>
              <a:t>&gt; Add more signal with </a:t>
            </a:r>
            <a:r>
              <a:rPr lang="en-GB"/>
              <a:t>paragraph</a:t>
            </a:r>
            <a:r>
              <a:rPr lang="en-GB"/>
              <a:t> embeddings </a:t>
            </a:r>
            <a:r>
              <a:rPr lang="en-GB" sz="1700"/>
              <a:t>- </a:t>
            </a:r>
            <a:r>
              <a:rPr b="1" lang="en-GB"/>
              <a:t>Local Citation Recommendation</a:t>
            </a:r>
            <a:endParaRPr sz="800"/>
          </a:p>
          <a:p>
            <a:pPr indent="0" lvl="0" marL="0" rtl="0" algn="l">
              <a:spcBef>
                <a:spcPts val="1600"/>
              </a:spcBef>
              <a:spcAft>
                <a:spcPts val="0"/>
              </a:spcAft>
              <a:buNone/>
            </a:pPr>
            <a:r>
              <a:rPr lang="en-GB"/>
              <a:t>E.g. FullTextRead dataset from </a:t>
            </a:r>
            <a:r>
              <a:rPr i="1" lang="en-GB"/>
              <a:t>A context-aware citation recommendation model with bert and graph convolutional networks</a:t>
            </a:r>
            <a:r>
              <a:rPr lang="en-GB"/>
              <a:t> (Jeong 2019):</a:t>
            </a:r>
            <a:endParaRPr/>
          </a:p>
          <a:p>
            <a:pPr indent="0" lvl="0" marL="0" rtl="0" algn="l">
              <a:spcBef>
                <a:spcPts val="1600"/>
              </a:spcBef>
              <a:spcAft>
                <a:spcPts val="0"/>
              </a:spcAft>
              <a:buNone/>
            </a:pPr>
            <a:r>
              <a:rPr lang="en-GB">
                <a:latin typeface="Courier New"/>
                <a:ea typeface="Courier New"/>
                <a:cs typeface="Courier New"/>
                <a:sym typeface="Courier New"/>
              </a:rPr>
              <a:t>Right_citated_text,left_citated_text,source_abstract,source_author,source_id,source_title,source_venue,source_year,target_id,target_author,target_abstract,target_year,target_title,target_venue</a:t>
            </a:r>
            <a:endParaRPr>
              <a:latin typeface="Courier New"/>
              <a:ea typeface="Courier New"/>
              <a:cs typeface="Courier New"/>
              <a:sym typeface="Courier New"/>
            </a:endParaRPr>
          </a:p>
          <a:p>
            <a:pPr indent="0" lvl="0" marL="0" rtl="0" algn="l">
              <a:spcBef>
                <a:spcPts val="1600"/>
              </a:spcBef>
              <a:spcAft>
                <a:spcPts val="0"/>
              </a:spcAft>
              <a:buNone/>
            </a:pPr>
            <a:r>
              <a:rPr lang="en-GB"/>
              <a:t>X16.7k</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2840075" y="212375"/>
            <a:ext cx="59922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Citation Recommendation</a:t>
            </a:r>
            <a:endParaRPr/>
          </a:p>
        </p:txBody>
      </p:sp>
      <p:sp>
        <p:nvSpPr>
          <p:cNvPr id="102" name="Google Shape;102;p20"/>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Presume we have all papers cited in our collection (extremely strong assumption, may have to evaluate on a subset of papers). We do have 120M papers.</a:t>
            </a:r>
            <a:endParaRPr/>
          </a:p>
          <a:p>
            <a:pPr indent="0" lvl="0" marL="0" rtl="0" algn="l">
              <a:spcBef>
                <a:spcPts val="1600"/>
              </a:spcBef>
              <a:spcAft>
                <a:spcPts val="0"/>
              </a:spcAft>
              <a:buNone/>
            </a:pPr>
            <a:r>
              <a:rPr b="1" lang="en-GB"/>
              <a:t>Can we try an open-set ranking task?</a:t>
            </a:r>
            <a:endParaRPr b="1"/>
          </a:p>
          <a:p>
            <a:pPr indent="0" lvl="0" marL="0" rtl="0" algn="l">
              <a:spcBef>
                <a:spcPts val="1600"/>
              </a:spcBef>
              <a:spcAft>
                <a:spcPts val="0"/>
              </a:spcAft>
              <a:buNone/>
            </a:pPr>
            <a:r>
              <a:rPr lang="en-GB"/>
              <a:t>“Generative citation prediction task provides document identifiers with titles, abstracts, and </a:t>
            </a:r>
            <a:r>
              <a:rPr b="1" lang="en-GB"/>
              <a:t>1 citations masked</a:t>
            </a:r>
            <a:r>
              <a:rPr lang="en-GB"/>
              <a:t>. The model is asked to find the missing paper”</a:t>
            </a:r>
            <a:endParaRPr/>
          </a:p>
          <a:p>
            <a:pPr indent="0" lvl="0" marL="0" rtl="0" algn="l">
              <a:spcBef>
                <a:spcPts val="1600"/>
              </a:spcBef>
              <a:spcAft>
                <a:spcPts val="1600"/>
              </a:spcAft>
              <a:buClr>
                <a:schemeClr val="dk1"/>
              </a:buClr>
              <a:buSzPts val="1100"/>
              <a:buFont typeface="Arial"/>
              <a:buNone/>
            </a:pPr>
            <a:r>
              <a:rPr lang="en-GB"/>
              <a:t>Metric: Mean Reciprocal Rank (= MAP if only 1 relevant item)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2840075" y="212375"/>
            <a:ext cx="5992200" cy="763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Implementation</a:t>
            </a:r>
            <a:r>
              <a:rPr lang="en-GB"/>
              <a:t> for open paper recommendations</a:t>
            </a:r>
            <a:endParaRPr/>
          </a:p>
        </p:txBody>
      </p:sp>
      <p:sp>
        <p:nvSpPr>
          <p:cNvPr id="108" name="Google Shape;108;p21"/>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latin typeface="Courier New"/>
                <a:ea typeface="Courier New"/>
                <a:cs typeface="Courier New"/>
                <a:sym typeface="Courier New"/>
              </a:rPr>
              <a:t>Local_Text_emb = SPECTER(Title, Abstract)</a:t>
            </a:r>
            <a:endParaRPr>
              <a:latin typeface="Courier New"/>
              <a:ea typeface="Courier New"/>
              <a:cs typeface="Courier New"/>
              <a:sym typeface="Courier New"/>
            </a:endParaRPr>
          </a:p>
          <a:p>
            <a:pPr indent="0" lvl="0" marL="0" rtl="0" algn="l">
              <a:spcBef>
                <a:spcPts val="1600"/>
              </a:spcBef>
              <a:spcAft>
                <a:spcPts val="0"/>
              </a:spcAft>
              <a:buNone/>
            </a:pPr>
            <a:r>
              <a:rPr lang="en-GB">
                <a:latin typeface="Courier New"/>
                <a:ea typeface="Courier New"/>
                <a:cs typeface="Courier New"/>
                <a:sym typeface="Courier New"/>
              </a:rPr>
              <a:t>Citation_emb = GCNN(All-but-1-citations)</a:t>
            </a:r>
            <a:endParaRPr>
              <a:latin typeface="Courier New"/>
              <a:ea typeface="Courier New"/>
              <a:cs typeface="Courier New"/>
              <a:sym typeface="Courier New"/>
            </a:endParaRPr>
          </a:p>
          <a:p>
            <a:pPr indent="0" lvl="0" marL="0" rtl="0" algn="l">
              <a:spcBef>
                <a:spcPts val="1600"/>
              </a:spcBef>
              <a:spcAft>
                <a:spcPts val="0"/>
              </a:spcAft>
              <a:buNone/>
            </a:pPr>
            <a:r>
              <a:t/>
            </a:r>
            <a:endParaRPr/>
          </a:p>
          <a:p>
            <a:pPr indent="0" lvl="0" marL="0" rtl="0" algn="l">
              <a:spcBef>
                <a:spcPts val="1600"/>
              </a:spcBef>
              <a:spcAft>
                <a:spcPts val="0"/>
              </a:spcAft>
              <a:buClr>
                <a:schemeClr val="dk1"/>
              </a:buClr>
              <a:buSzPts val="1100"/>
              <a:buFont typeface="Arial"/>
              <a:buNone/>
            </a:pPr>
            <a:r>
              <a:rPr lang="en-GB"/>
              <a:t>Predict Citation:</a:t>
            </a:r>
            <a:endParaRPr/>
          </a:p>
          <a:p>
            <a:pPr indent="0" lvl="0" marL="0" rtl="0" algn="l">
              <a:spcBef>
                <a:spcPts val="1600"/>
              </a:spcBef>
              <a:spcAft>
                <a:spcPts val="0"/>
              </a:spcAft>
              <a:buClr>
                <a:schemeClr val="dk1"/>
              </a:buClr>
              <a:buSzPts val="1100"/>
              <a:buFont typeface="Arial"/>
              <a:buNone/>
            </a:pPr>
            <a:r>
              <a:rPr lang="en-GB">
                <a:latin typeface="Courier New"/>
                <a:ea typeface="Courier New"/>
                <a:cs typeface="Courier New"/>
                <a:sym typeface="Courier New"/>
              </a:rPr>
              <a:t>argmax_i( cosine_sim ( Local_Text_emb, Spectre(Title_i, Abstract_i) )+</a:t>
            </a:r>
            <a:endParaRPr>
              <a:latin typeface="Courier New"/>
              <a:ea typeface="Courier New"/>
              <a:cs typeface="Courier New"/>
              <a:sym typeface="Courier New"/>
            </a:endParaRPr>
          </a:p>
          <a:p>
            <a:pPr indent="0" lvl="0" marL="0" rtl="0" algn="l">
              <a:spcBef>
                <a:spcPts val="1600"/>
              </a:spcBef>
              <a:spcAft>
                <a:spcPts val="0"/>
              </a:spcAft>
              <a:buNone/>
            </a:pPr>
            <a:r>
              <a:rPr lang="en-GB">
                <a:latin typeface="Courier New"/>
                <a:ea typeface="Courier New"/>
                <a:cs typeface="Courier New"/>
                <a:sym typeface="Courier New"/>
              </a:rPr>
              <a:t>                 cosine_sim (      Citation_emb, GCNN(Citations_i) )</a:t>
            </a:r>
            <a:endParaRPr>
              <a:latin typeface="Courier New"/>
              <a:ea typeface="Courier New"/>
              <a:cs typeface="Courier New"/>
              <a:sym typeface="Courier New"/>
            </a:endParaRPr>
          </a:p>
          <a:p>
            <a:pPr indent="0" lvl="0" marL="0" rtl="0" algn="l">
              <a:spcBef>
                <a:spcPts val="1600"/>
              </a:spcBef>
              <a:spcAft>
                <a:spcPts val="0"/>
              </a:spcAft>
              <a:buClr>
                <a:schemeClr val="dk1"/>
              </a:buClr>
              <a:buSzPts val="1100"/>
              <a:buFont typeface="Arial"/>
              <a:buNone/>
            </a:pPr>
            <a:r>
              <a:rPr lang="en-GB"/>
              <a:t>Where </a:t>
            </a:r>
            <a:r>
              <a:rPr lang="en-GB">
                <a:latin typeface="Courier New"/>
                <a:ea typeface="Courier New"/>
                <a:cs typeface="Courier New"/>
                <a:sym typeface="Courier New"/>
              </a:rPr>
              <a:t>i</a:t>
            </a:r>
            <a:r>
              <a:rPr lang="en-GB"/>
              <a:t> is an index in our paper collection</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